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4101-158D-D052-9035-1EE4F4B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725E-6835-5A31-5040-A03EF229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A619-9508-0D6B-1AEF-4B9BD164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DCF4-5FDE-35E9-08EB-1E7B820F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3CFF-42A7-820A-6C05-15E3AF2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1170-8A85-B6DA-FAAC-C2B3B0F4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E3A06-6339-D3A2-85AC-8C73F688C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E623-96C2-3141-C83E-CF0D684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42BC-59D0-C29E-F635-92ECB154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0553-2335-52B3-192F-5A618FC3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3DE7C-2A28-C422-CE13-02B8C57C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C0111-E095-B06F-D4D3-9A0821CF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43F1-3603-F1C6-A637-0C6B909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AC86-6F2F-99AC-3769-E2961C3C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90FE-B21B-482A-7143-E4384DF6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274C-8F31-41BA-2631-5EE34B5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D97-ACF9-3D3B-73B6-1E4849C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EAAE-5689-1B94-5A5B-C0B6DC17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2FD4-AFC6-9ED2-D3EF-006D6B8B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E8C0-7537-F476-D877-E23569E0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07A7-432F-AA9B-7ED6-0AAE95A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3284-8EA2-6914-60CF-4DB8355C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E418-846F-C9AA-825D-01C02BB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1D22-8BF3-FC5D-7E29-A0388C2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C6F3-4084-097D-C172-EB24961D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1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28F9-F22B-87F0-5993-4E0217B6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D240-81EC-A609-6811-CDA0CE8F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413E-D18B-332A-92A9-B5DC30F5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1689-0899-82DD-CE28-268E278C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AF256-3613-2534-8A4A-B4A67597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3D7A-599B-95F5-A14A-45F83C6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1589-652D-7B45-7D7A-DAC7AE22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0289F-97A9-525B-6141-06164C60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D9D1-5164-2D04-FD2C-0B168B9D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B4E6C-C5E9-069D-C856-2827D4EA2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BBCC-9860-9F54-06D6-826F76E5E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3B27A-A100-BFBF-D904-7ECF2516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8A7C6-04D8-56DD-5989-176AC8C6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34E9-47A6-254A-BDE8-DF382733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A02-5B76-68AD-2C5C-04F6F2D2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27D3-5880-EBF9-1EBA-7F54878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5163-0164-1DD5-2772-6D3E77B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41626-FAC8-C33E-AB85-98F4242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CE0E3-B024-B548-FE9A-DA81B4E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E022D-64CD-1084-2AAB-B84BF61D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626D9-9A41-950F-53AF-55D2B7E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1B40-6A12-18C7-D1E4-29F0B364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C96A-F1AE-16DE-78B0-C3D5C6A8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43C0E-BB7C-1AF1-2F79-E04103D2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143-8E0E-8107-C3C7-1F66548C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538B-120B-B385-0E31-A6B72B5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09C9-D0C6-722B-024F-6DA89156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A5B8-D8B8-6B8B-3F2A-7960518C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9055F-D6FB-78A6-AE6F-49638606F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1E9B3-53DA-FC30-F00B-3502C414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E830-D0B7-CD4B-D9D6-A981501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E2C6A-47CF-411F-6AC4-4131F7F5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1D284-3EB5-108E-5A2F-438515A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7B3C-995C-3A2D-E835-EA0E3F60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80EE-BF79-6636-438F-8AA756C8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E62E-7252-3434-28A7-66F44D64C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4D58-9274-4B0C-8CD8-38ABCA5550A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8A09-184E-9CC0-4251-1D9BEA5D5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5B49-4A25-59EF-C461-0365AAD75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B8BE-CFDB-4E2E-AE88-CD931301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1352-19F3-F6EB-100E-FFE117E0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5BE7-E24E-B4A0-67E5-DC2CD1E1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 testing</a:t>
            </a:r>
          </a:p>
          <a:p>
            <a:r>
              <a:rPr lang="en-US" dirty="0"/>
              <a:t>More days: Better bias, worse RMSE</a:t>
            </a:r>
          </a:p>
          <a:p>
            <a:r>
              <a:rPr lang="en-US" dirty="0"/>
              <a:t>Spread related to cross-sensitivities.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25D3-ACB8-A6A6-C320-F0189E56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06" y="106476"/>
            <a:ext cx="11931587" cy="5364657"/>
          </a:xfrm>
        </p:spPr>
        <p:txBody>
          <a:bodyPr>
            <a:normAutofit/>
          </a:bodyPr>
          <a:lstStyle/>
          <a:p>
            <a:r>
              <a:rPr lang="en-US" sz="2400" dirty="0"/>
              <a:t>Calculate Performance from Weather (DNI + DHI) </a:t>
            </a:r>
            <a:r>
              <a:rPr lang="en-US" sz="2400" dirty="0">
                <a:sym typeface="Wingdings" panose="05000000000000000000" pitchFamily="2" charset="2"/>
              </a:rPr>
              <a:t> SAM, </a:t>
            </a:r>
            <a:r>
              <a:rPr lang="en-US" sz="2400" dirty="0" err="1">
                <a:sym typeface="Wingdings" panose="05000000000000000000" pitchFamily="2" charset="2"/>
              </a:rPr>
              <a:t>bifacialVF</a:t>
            </a:r>
            <a:r>
              <a:rPr lang="en-US" sz="2400" dirty="0">
                <a:sym typeface="Wingdings" panose="05000000000000000000" pitchFamily="2" charset="2"/>
              </a:rPr>
              <a:t>/</a:t>
            </a:r>
            <a:r>
              <a:rPr lang="en-US" sz="2400" dirty="0" err="1">
                <a:sym typeface="Wingdings" panose="05000000000000000000" pitchFamily="2" charset="2"/>
              </a:rPr>
              <a:t>br+Pvlib</a:t>
            </a:r>
            <a:r>
              <a:rPr lang="en-US" sz="2400" dirty="0">
                <a:sym typeface="Wingdings" panose="05000000000000000000" pitchFamily="2" charset="2"/>
              </a:rPr>
              <a:t>, and PVSyst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Albedometer 1, 2, and 3, vs monthly and yearly value. (IMT, CM11, </a:t>
            </a:r>
            <a:r>
              <a:rPr lang="en-US" sz="2000" dirty="0" err="1">
                <a:sym typeface="Wingdings" panose="05000000000000000000" pitchFamily="2" charset="2"/>
              </a:rPr>
              <a:t>Pyr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Compare </a:t>
            </a:r>
            <a:r>
              <a:rPr lang="en-US" sz="2000" dirty="0" err="1">
                <a:sym typeface="Wingdings" panose="05000000000000000000" pitchFamily="2" charset="2"/>
              </a:rPr>
              <a:t>Gfront+Grear</a:t>
            </a:r>
            <a:r>
              <a:rPr lang="en-US" sz="2000" dirty="0">
                <a:sym typeface="Wingdings" panose="05000000000000000000" pitchFamily="2" charset="2"/>
              </a:rPr>
              <a:t> to different sensor locations (R3.5a, R3.5b, … R3.5d, R3.10a, R3.10b, R7.7a, R7.7b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Reference cells across module: R3.5a to R3.5d, R7.7a R7.7b  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Posts ‘blocking’ some view of the </a:t>
            </a:r>
            <a:r>
              <a:rPr lang="en-US" sz="1400" dirty="0" err="1">
                <a:sym typeface="Wingdings" panose="05000000000000000000" pitchFamily="2" charset="2"/>
              </a:rPr>
              <a:t>sesor</a:t>
            </a:r>
            <a:r>
              <a:rPr lang="en-US" sz="1400" dirty="0">
                <a:sym typeface="Wingdings" panose="05000000000000000000" pitchFamily="2" charset="2"/>
              </a:rPr>
              <a:t> R3.5a to R3.5d</a:t>
            </a:r>
          </a:p>
          <a:p>
            <a:pPr lvl="3"/>
            <a:r>
              <a:rPr lang="en-US" sz="1600" dirty="0">
                <a:sym typeface="Wingdings" panose="05000000000000000000" pitchFamily="2" charset="2"/>
              </a:rPr>
              <a:t>Broadband sensors across module, R3.10a, r3.10b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Compare all the way to Performance for Gfront and </a:t>
            </a:r>
            <a:r>
              <a:rPr lang="en-US" sz="2200" dirty="0" err="1">
                <a:sym typeface="Wingdings" panose="05000000000000000000" pitchFamily="2" charset="2"/>
              </a:rPr>
              <a:t>Gfront+Grear</a:t>
            </a:r>
            <a:r>
              <a:rPr lang="en-US" sz="2200" dirty="0">
                <a:sym typeface="Wingdings" panose="05000000000000000000" pitchFamily="2" charset="2"/>
              </a:rPr>
              <a:t> combinations</a:t>
            </a:r>
            <a:endParaRPr lang="en-US" sz="2200" dirty="0"/>
          </a:p>
          <a:p>
            <a:r>
              <a:rPr lang="en-US" sz="2400" dirty="0"/>
              <a:t>Calculate Performance from POA (front + back)     </a:t>
            </a:r>
            <a:r>
              <a:rPr lang="en-US" sz="2400" dirty="0">
                <a:sym typeface="Wingdings" panose="05000000000000000000" pitchFamily="2" charset="2"/>
              </a:rPr>
              <a:t> SAM, </a:t>
            </a:r>
            <a:r>
              <a:rPr lang="en-US" sz="2400" dirty="0" err="1">
                <a:sym typeface="Wingdings" panose="05000000000000000000" pitchFamily="2" charset="2"/>
              </a:rPr>
              <a:t>bifacialVF</a:t>
            </a:r>
            <a:r>
              <a:rPr lang="en-US" sz="2400" dirty="0">
                <a:sym typeface="Wingdings" panose="05000000000000000000" pitchFamily="2" charset="2"/>
              </a:rPr>
              <a:t>/</a:t>
            </a:r>
            <a:r>
              <a:rPr lang="en-US" sz="2400" dirty="0" err="1">
                <a:sym typeface="Wingdings" panose="05000000000000000000" pitchFamily="2" charset="2"/>
              </a:rPr>
              <a:t>br+Pvlib</a:t>
            </a:r>
            <a:r>
              <a:rPr lang="en-US" sz="2400" dirty="0">
                <a:sym typeface="Wingdings" panose="05000000000000000000" pitchFamily="2" charset="2"/>
              </a:rPr>
              <a:t>, and PVSyst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1. </a:t>
            </a:r>
            <a:r>
              <a:rPr lang="en-US" sz="2000" dirty="0" err="1">
                <a:sym typeface="Wingdings" panose="05000000000000000000" pitchFamily="2" charset="2"/>
              </a:rPr>
              <a:t>GFront</a:t>
            </a:r>
            <a:r>
              <a:rPr lang="en-US" sz="2000" dirty="0">
                <a:sym typeface="Wingdings" panose="05000000000000000000" pitchFamily="2" charset="2"/>
              </a:rPr>
              <a:t> only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2. POA from 1 sensor , multiple, etc. broadband.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3. Reference Module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3DB7-BD83-6C37-D102-9C758FFAA982}"/>
              </a:ext>
            </a:extLst>
          </p:cNvPr>
          <p:cNvSpPr/>
          <p:nvPr/>
        </p:nvSpPr>
        <p:spPr>
          <a:xfrm>
            <a:off x="4838366" y="4873840"/>
            <a:ext cx="337352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C1D30-0FA2-E57F-F4D6-2081AC1D30BE}"/>
              </a:ext>
            </a:extLst>
          </p:cNvPr>
          <p:cNvSpPr/>
          <p:nvPr/>
        </p:nvSpPr>
        <p:spPr>
          <a:xfrm>
            <a:off x="5311842" y="4785064"/>
            <a:ext cx="33735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A5E56-D994-33B4-B94A-FCBFF44F4DD9}"/>
              </a:ext>
            </a:extLst>
          </p:cNvPr>
          <p:cNvSpPr/>
          <p:nvPr/>
        </p:nvSpPr>
        <p:spPr>
          <a:xfrm>
            <a:off x="5785318" y="4634143"/>
            <a:ext cx="337352" cy="74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1DAF0-DC71-F009-A056-149D1AE4CDCA}"/>
              </a:ext>
            </a:extLst>
          </p:cNvPr>
          <p:cNvSpPr/>
          <p:nvPr/>
        </p:nvSpPr>
        <p:spPr>
          <a:xfrm>
            <a:off x="6258794" y="4634142"/>
            <a:ext cx="337352" cy="74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9650B-27E0-FE94-B9BF-9645153F53E1}"/>
              </a:ext>
            </a:extLst>
          </p:cNvPr>
          <p:cNvSpPr/>
          <p:nvPr/>
        </p:nvSpPr>
        <p:spPr>
          <a:xfrm>
            <a:off x="6761861" y="4305670"/>
            <a:ext cx="337352" cy="107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156971-D161-5B4E-122E-1FE2DD0A3348}"/>
              </a:ext>
            </a:extLst>
          </p:cNvPr>
          <p:cNvCxnSpPr/>
          <p:nvPr/>
        </p:nvCxnSpPr>
        <p:spPr>
          <a:xfrm>
            <a:off x="4643057" y="4509133"/>
            <a:ext cx="3193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1FDE7F-1962-34B5-DA6A-B776D22EA33B}"/>
              </a:ext>
            </a:extLst>
          </p:cNvPr>
          <p:cNvCxnSpPr/>
          <p:nvPr/>
        </p:nvCxnSpPr>
        <p:spPr>
          <a:xfrm flipV="1">
            <a:off x="4643057" y="4128116"/>
            <a:ext cx="0" cy="131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596DC9-7975-7439-E34A-B5909B4E3F34}"/>
              </a:ext>
            </a:extLst>
          </p:cNvPr>
          <p:cNvCxnSpPr>
            <a:cxnSpLocks/>
          </p:cNvCxnSpPr>
          <p:nvPr/>
        </p:nvCxnSpPr>
        <p:spPr>
          <a:xfrm>
            <a:off x="4643057" y="5379865"/>
            <a:ext cx="293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5FD5E-E0B0-B569-951A-68400BEEB373}"/>
              </a:ext>
            </a:extLst>
          </p:cNvPr>
          <p:cNvCxnSpPr>
            <a:cxnSpLocks/>
          </p:cNvCxnSpPr>
          <p:nvPr/>
        </p:nvCxnSpPr>
        <p:spPr>
          <a:xfrm>
            <a:off x="8364230" y="4634144"/>
            <a:ext cx="0" cy="122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B21CB-8BF9-273E-63AE-A93A2C964A22}"/>
              </a:ext>
            </a:extLst>
          </p:cNvPr>
          <p:cNvCxnSpPr>
            <a:cxnSpLocks/>
          </p:cNvCxnSpPr>
          <p:nvPr/>
        </p:nvCxnSpPr>
        <p:spPr>
          <a:xfrm flipH="1">
            <a:off x="8364230" y="5862221"/>
            <a:ext cx="2281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C6B5325-BEE2-8F92-1EE2-71A64C63A927}"/>
              </a:ext>
            </a:extLst>
          </p:cNvPr>
          <p:cNvSpPr/>
          <p:nvPr/>
        </p:nvSpPr>
        <p:spPr>
          <a:xfrm>
            <a:off x="8630560" y="5104660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CA027C51-FBAD-8285-21A2-D5114FCF5C3A}"/>
              </a:ext>
            </a:extLst>
          </p:cNvPr>
          <p:cNvSpPr/>
          <p:nvPr/>
        </p:nvSpPr>
        <p:spPr>
          <a:xfrm>
            <a:off x="9306741" y="4864964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32151EB-4F9E-7B64-95C6-185083F93EE4}"/>
              </a:ext>
            </a:extLst>
          </p:cNvPr>
          <p:cNvSpPr/>
          <p:nvPr/>
        </p:nvSpPr>
        <p:spPr>
          <a:xfrm>
            <a:off x="9941644" y="5486400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58FA61F-EB7F-BB9F-1A87-EAEC3E86C73C}"/>
              </a:ext>
            </a:extLst>
          </p:cNvPr>
          <p:cNvSpPr/>
          <p:nvPr/>
        </p:nvSpPr>
        <p:spPr>
          <a:xfrm>
            <a:off x="9936391" y="5379868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D24AEC1C-064D-B4E5-B877-3B0BFBFB33A2}"/>
              </a:ext>
            </a:extLst>
          </p:cNvPr>
          <p:cNvSpPr/>
          <p:nvPr/>
        </p:nvSpPr>
        <p:spPr>
          <a:xfrm>
            <a:off x="9329600" y="4998128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D4B64-CD44-9707-9A21-69CA90207DA6}"/>
              </a:ext>
            </a:extLst>
          </p:cNvPr>
          <p:cNvSpPr txBox="1"/>
          <p:nvPr/>
        </p:nvSpPr>
        <p:spPr>
          <a:xfrm rot="19186550">
            <a:off x="4601142" y="5703775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Ref cells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59037-A695-2C97-7668-E526A5A92B04}"/>
              </a:ext>
            </a:extLst>
          </p:cNvPr>
          <p:cNvSpPr txBox="1"/>
          <p:nvPr/>
        </p:nvSpPr>
        <p:spPr>
          <a:xfrm rot="19186550">
            <a:off x="4598350" y="570122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Ref cells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2A8B98-15DB-B22E-AF72-1D7252455F9E}"/>
              </a:ext>
            </a:extLst>
          </p:cNvPr>
          <p:cNvSpPr txBox="1"/>
          <p:nvPr/>
        </p:nvSpPr>
        <p:spPr>
          <a:xfrm rot="19186550">
            <a:off x="3987061" y="5763371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Ref cell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4CFA-4B91-A81E-3F4E-C2D2D36411DD}"/>
              </a:ext>
            </a:extLst>
          </p:cNvPr>
          <p:cNvSpPr txBox="1"/>
          <p:nvPr/>
        </p:nvSpPr>
        <p:spPr>
          <a:xfrm rot="19186550">
            <a:off x="5529298" y="5615139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5A4A6-077D-2B8C-FD76-1D4D12853254}"/>
              </a:ext>
            </a:extLst>
          </p:cNvPr>
          <p:cNvSpPr txBox="1"/>
          <p:nvPr/>
        </p:nvSpPr>
        <p:spPr>
          <a:xfrm rot="19186550">
            <a:off x="6218249" y="568321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0DD59-4DCB-B2B8-174C-76C421955C13}"/>
              </a:ext>
            </a:extLst>
          </p:cNvPr>
          <p:cNvSpPr txBox="1"/>
          <p:nvPr/>
        </p:nvSpPr>
        <p:spPr>
          <a:xfrm rot="19186550">
            <a:off x="5039657" y="55292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FAB41-F10E-916D-8A8B-E02136C9A53F}"/>
              </a:ext>
            </a:extLst>
          </p:cNvPr>
          <p:cNvSpPr txBox="1"/>
          <p:nvPr/>
        </p:nvSpPr>
        <p:spPr>
          <a:xfrm>
            <a:off x="4237944" y="3657358"/>
            <a:ext cx="417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POA into Performance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CF963-6F86-1DF8-6FC8-C35A63304723}"/>
              </a:ext>
            </a:extLst>
          </p:cNvPr>
          <p:cNvSpPr/>
          <p:nvPr/>
        </p:nvSpPr>
        <p:spPr>
          <a:xfrm>
            <a:off x="1029125" y="4907344"/>
            <a:ext cx="337352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F13D9-CD86-8F59-698F-051132F305FC}"/>
              </a:ext>
            </a:extLst>
          </p:cNvPr>
          <p:cNvSpPr/>
          <p:nvPr/>
        </p:nvSpPr>
        <p:spPr>
          <a:xfrm>
            <a:off x="1502601" y="4818568"/>
            <a:ext cx="337352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C68219-28A8-AAC8-09FA-731CC8DACB59}"/>
              </a:ext>
            </a:extLst>
          </p:cNvPr>
          <p:cNvSpPr/>
          <p:nvPr/>
        </p:nvSpPr>
        <p:spPr>
          <a:xfrm>
            <a:off x="1976077" y="4667647"/>
            <a:ext cx="337352" cy="74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D1BD81-E6B3-282B-D0A0-35DB93ED9240}"/>
              </a:ext>
            </a:extLst>
          </p:cNvPr>
          <p:cNvSpPr/>
          <p:nvPr/>
        </p:nvSpPr>
        <p:spPr>
          <a:xfrm>
            <a:off x="2449553" y="4667646"/>
            <a:ext cx="337352" cy="74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44CB37-ED20-5A4C-9B79-2F8E77CACF68}"/>
              </a:ext>
            </a:extLst>
          </p:cNvPr>
          <p:cNvSpPr/>
          <p:nvPr/>
        </p:nvSpPr>
        <p:spPr>
          <a:xfrm>
            <a:off x="2952620" y="4339174"/>
            <a:ext cx="337352" cy="107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507D54-EC8A-B8D1-3EFF-33BA7A6CDEB5}"/>
              </a:ext>
            </a:extLst>
          </p:cNvPr>
          <p:cNvCxnSpPr/>
          <p:nvPr/>
        </p:nvCxnSpPr>
        <p:spPr>
          <a:xfrm>
            <a:off x="809527" y="4660339"/>
            <a:ext cx="3193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847621-CC44-FC2D-EF4C-EADD0192479F}"/>
              </a:ext>
            </a:extLst>
          </p:cNvPr>
          <p:cNvCxnSpPr/>
          <p:nvPr/>
        </p:nvCxnSpPr>
        <p:spPr>
          <a:xfrm flipV="1">
            <a:off x="833816" y="4161620"/>
            <a:ext cx="0" cy="131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25A06A-4858-83E9-77E6-DCC129343D8B}"/>
              </a:ext>
            </a:extLst>
          </p:cNvPr>
          <p:cNvCxnSpPr>
            <a:cxnSpLocks/>
          </p:cNvCxnSpPr>
          <p:nvPr/>
        </p:nvCxnSpPr>
        <p:spPr>
          <a:xfrm>
            <a:off x="833816" y="5413369"/>
            <a:ext cx="293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2312CF-0FB3-A5C6-16A1-BDAEFE7AFEED}"/>
              </a:ext>
            </a:extLst>
          </p:cNvPr>
          <p:cNvSpPr txBox="1"/>
          <p:nvPr/>
        </p:nvSpPr>
        <p:spPr>
          <a:xfrm rot="19186550">
            <a:off x="787640" y="5737279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 Rotating Alb.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A4AB59-D79A-F4FC-CE04-190A3B401BD0}"/>
              </a:ext>
            </a:extLst>
          </p:cNvPr>
          <p:cNvSpPr txBox="1"/>
          <p:nvPr/>
        </p:nvSpPr>
        <p:spPr>
          <a:xfrm rot="19186550">
            <a:off x="-36019" y="579687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CM11 Albedo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325A8-2054-9ABB-553C-23417CCB6081}"/>
              </a:ext>
            </a:extLst>
          </p:cNvPr>
          <p:cNvSpPr txBox="1"/>
          <p:nvPr/>
        </p:nvSpPr>
        <p:spPr>
          <a:xfrm rot="19186550">
            <a:off x="1720057" y="5648643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Module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A7A0D-8A4D-EB00-D064-CBB68C05B164}"/>
              </a:ext>
            </a:extLst>
          </p:cNvPr>
          <p:cNvSpPr txBox="1"/>
          <p:nvPr/>
        </p:nvSpPr>
        <p:spPr>
          <a:xfrm rot="19186550">
            <a:off x="2606177" y="57167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5D60D5-0E7A-9322-1742-001A27AC8F7F}"/>
              </a:ext>
            </a:extLst>
          </p:cNvPr>
          <p:cNvSpPr txBox="1"/>
          <p:nvPr/>
        </p:nvSpPr>
        <p:spPr>
          <a:xfrm rot="19186550">
            <a:off x="794401" y="556279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IMT Albedo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B56949-BC95-3EAC-3F21-4E69A909B047}"/>
              </a:ext>
            </a:extLst>
          </p:cNvPr>
          <p:cNvSpPr txBox="1"/>
          <p:nvPr/>
        </p:nvSpPr>
        <p:spPr>
          <a:xfrm>
            <a:off x="428703" y="3690862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to POA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ADE7D5-1D2E-FF06-E681-8D5012D3D9CD}"/>
              </a:ext>
            </a:extLst>
          </p:cNvPr>
          <p:cNvSpPr txBox="1"/>
          <p:nvPr/>
        </p:nvSpPr>
        <p:spPr>
          <a:xfrm>
            <a:off x="8472127" y="3714527"/>
            <a:ext cx="26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Uncertainties Distribution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110C1-FB7C-3E76-4726-FDA111267BC5}"/>
              </a:ext>
            </a:extLst>
          </p:cNvPr>
          <p:cNvSpPr/>
          <p:nvPr/>
        </p:nvSpPr>
        <p:spPr>
          <a:xfrm>
            <a:off x="8472127" y="4981018"/>
            <a:ext cx="328735" cy="38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623F76-98C4-86D1-A8A6-F6F9CDE71ABF}"/>
              </a:ext>
            </a:extLst>
          </p:cNvPr>
          <p:cNvCxnSpPr>
            <a:cxnSpLocks/>
          </p:cNvCxnSpPr>
          <p:nvPr/>
        </p:nvCxnSpPr>
        <p:spPr>
          <a:xfrm flipH="1">
            <a:off x="8387147" y="5104660"/>
            <a:ext cx="602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225F72-5551-665D-741F-AECF6B52983D}"/>
              </a:ext>
            </a:extLst>
          </p:cNvPr>
          <p:cNvCxnSpPr>
            <a:cxnSpLocks/>
          </p:cNvCxnSpPr>
          <p:nvPr/>
        </p:nvCxnSpPr>
        <p:spPr>
          <a:xfrm>
            <a:off x="8630560" y="4785064"/>
            <a:ext cx="0" cy="80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13EE1B-6469-906A-10C0-32A81A8C3B6F}"/>
              </a:ext>
            </a:extLst>
          </p:cNvPr>
          <p:cNvCxnSpPr/>
          <p:nvPr/>
        </p:nvCxnSpPr>
        <p:spPr>
          <a:xfrm>
            <a:off x="8472127" y="4785064"/>
            <a:ext cx="32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BBEBD5-FCF5-E28C-C455-865A64185C9D}"/>
              </a:ext>
            </a:extLst>
          </p:cNvPr>
          <p:cNvCxnSpPr/>
          <p:nvPr/>
        </p:nvCxnSpPr>
        <p:spPr>
          <a:xfrm>
            <a:off x="8512767" y="5608024"/>
            <a:ext cx="32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EA3A69-5BC8-9374-148F-284BAF883AA8}"/>
              </a:ext>
            </a:extLst>
          </p:cNvPr>
          <p:cNvSpPr txBox="1"/>
          <p:nvPr/>
        </p:nvSpPr>
        <p:spPr>
          <a:xfrm rot="19453600">
            <a:off x="7907410" y="6087961"/>
            <a:ext cx="10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1Ref Cell</a:t>
            </a:r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68666F3B-CDA3-ACBD-4503-E41B41C84E22}"/>
              </a:ext>
            </a:extLst>
          </p:cNvPr>
          <p:cNvSpPr/>
          <p:nvPr/>
        </p:nvSpPr>
        <p:spPr>
          <a:xfrm>
            <a:off x="9397813" y="4982861"/>
            <a:ext cx="45719" cy="1065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6A8398-44D4-4EE2-E573-1582DD437977}"/>
              </a:ext>
            </a:extLst>
          </p:cNvPr>
          <p:cNvSpPr/>
          <p:nvPr/>
        </p:nvSpPr>
        <p:spPr>
          <a:xfrm>
            <a:off x="9239380" y="4562738"/>
            <a:ext cx="328735" cy="684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406A26-586C-6109-B791-438D748AA7D4}"/>
              </a:ext>
            </a:extLst>
          </p:cNvPr>
          <p:cNvCxnSpPr>
            <a:cxnSpLocks/>
          </p:cNvCxnSpPr>
          <p:nvPr/>
        </p:nvCxnSpPr>
        <p:spPr>
          <a:xfrm flipH="1">
            <a:off x="9154400" y="4982861"/>
            <a:ext cx="602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12521C-5DA9-D85D-F22D-2BD33B17C5B4}"/>
              </a:ext>
            </a:extLst>
          </p:cNvPr>
          <p:cNvCxnSpPr>
            <a:cxnSpLocks/>
          </p:cNvCxnSpPr>
          <p:nvPr/>
        </p:nvCxnSpPr>
        <p:spPr>
          <a:xfrm>
            <a:off x="9375319" y="4240255"/>
            <a:ext cx="22494" cy="123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F8126C-F0FF-11C8-8307-E4ADF67F55DB}"/>
              </a:ext>
            </a:extLst>
          </p:cNvPr>
          <p:cNvCxnSpPr>
            <a:cxnSpLocks/>
          </p:cNvCxnSpPr>
          <p:nvPr/>
        </p:nvCxnSpPr>
        <p:spPr>
          <a:xfrm>
            <a:off x="9239380" y="4267879"/>
            <a:ext cx="32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35877B-4DDB-D2A4-0324-E27D3C332D4A}"/>
              </a:ext>
            </a:extLst>
          </p:cNvPr>
          <p:cNvCxnSpPr>
            <a:cxnSpLocks/>
          </p:cNvCxnSpPr>
          <p:nvPr/>
        </p:nvCxnSpPr>
        <p:spPr>
          <a:xfrm>
            <a:off x="9280020" y="5486225"/>
            <a:ext cx="328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7D3BB5-7BD5-12D3-6B41-1EEE41AEF82E}"/>
              </a:ext>
            </a:extLst>
          </p:cNvPr>
          <p:cNvSpPr txBox="1"/>
          <p:nvPr/>
        </p:nvSpPr>
        <p:spPr>
          <a:xfrm rot="19453600">
            <a:off x="8529547" y="609655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Rotating Alb.</a:t>
            </a:r>
          </a:p>
        </p:txBody>
      </p:sp>
    </p:spTree>
    <p:extLst>
      <p:ext uri="{BB962C8B-B14F-4D97-AF65-F5344CB8AC3E}">
        <p14:creationId xmlns:p14="http://schemas.microsoft.com/office/powerpoint/2010/main" val="144209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0187-D9B6-95B8-222B-18750B9F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0135-46E0-9A3F-D9C0-4F40467B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cut of the data to July 2022</a:t>
            </a:r>
          </a:p>
          <a:p>
            <a:r>
              <a:rPr lang="en-US" dirty="0"/>
              <a:t>1 to 3 years</a:t>
            </a:r>
          </a:p>
          <a:p>
            <a:r>
              <a:rPr lang="en-US" dirty="0"/>
              <a:t>Nov. 2020 new </a:t>
            </a:r>
            <a:r>
              <a:rPr lang="en-US" dirty="0" err="1"/>
              <a:t>longi</a:t>
            </a:r>
            <a:r>
              <a:rPr lang="en-US" dirty="0"/>
              <a:t> modules :::</a:t>
            </a:r>
          </a:p>
          <a:p>
            <a:r>
              <a:rPr lang="en-US" dirty="0"/>
              <a:t>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2021 calendar year.</a:t>
            </a:r>
          </a:p>
          <a:p>
            <a:r>
              <a:rPr lang="en-US" dirty="0"/>
              <a:t>365 days, various sensor positions </a:t>
            </a:r>
          </a:p>
          <a:p>
            <a:r>
              <a:rPr lang="en-US" dirty="0"/>
              <a:t>Modules not removed like in 2022.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Ovaitt, Silvana</dc:creator>
  <cp:lastModifiedBy>Ovaitt, Silvana</cp:lastModifiedBy>
  <cp:revision>2</cp:revision>
  <dcterms:created xsi:type="dcterms:W3CDTF">2022-09-14T19:05:01Z</dcterms:created>
  <dcterms:modified xsi:type="dcterms:W3CDTF">2022-09-14T20:14:06Z</dcterms:modified>
</cp:coreProperties>
</file>