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3351"/>
    <a:srgbClr val="B0B949"/>
    <a:srgbClr val="92C33F"/>
    <a:srgbClr val="F3B51F"/>
    <a:srgbClr val="E02536"/>
    <a:srgbClr val="F7645C"/>
    <a:srgbClr val="7E55A3"/>
    <a:srgbClr val="F2B51C"/>
    <a:srgbClr val="89149F"/>
    <a:srgbClr val="01A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0" autoAdjust="0"/>
  </p:normalViewPr>
  <p:slideViewPr>
    <p:cSldViewPr>
      <p:cViewPr>
        <p:scale>
          <a:sx n="150" d="100"/>
          <a:sy n="150" d="100"/>
        </p:scale>
        <p:origin x="-492" y="-29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0" d="100"/>
        <a:sy n="190" d="100"/>
      </p:scale>
      <p:origin x="0" y="4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C7C30-895B-4974-8A60-19541C82F6B3}" type="datetimeFigureOut">
              <a:rPr lang="en-US" smtClean="0"/>
              <a:pPr/>
              <a:t>4/25/2016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C1CD97-E9EA-4E82-9539-BE60926ECBB9}" type="slidenum">
              <a:rPr lang="en-US" smtClean="0"/>
              <a:pPr/>
              <a:t>‹#›</a:t>
            </a:fld>
            <a:endParaRPr lang="en-US" dirty="0"/>
          </a:p>
        </p:txBody>
      </p:sp>
    </p:spTree>
    <p:extLst>
      <p:ext uri="{BB962C8B-B14F-4D97-AF65-F5344CB8AC3E}">
        <p14:creationId xmlns:p14="http://schemas.microsoft.com/office/powerpoint/2010/main" val="4199144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1CD97-E9EA-4E82-9539-BE60926ECBB9}" type="slidenum">
              <a:rPr lang="en-US" smtClean="0"/>
              <a:pPr/>
              <a:t>14</a:t>
            </a:fld>
            <a:endParaRPr lang="en-US" dirty="0"/>
          </a:p>
        </p:txBody>
      </p:sp>
    </p:spTree>
    <p:extLst>
      <p:ext uri="{BB962C8B-B14F-4D97-AF65-F5344CB8AC3E}">
        <p14:creationId xmlns:p14="http://schemas.microsoft.com/office/powerpoint/2010/main" val="400518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26109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410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312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4178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8347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74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551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1508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042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278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698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976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C8B01-B15C-4B92-AA4C-045722D7B210}"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9F0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5C8B01-B15C-4B92-AA4C-045722D7B210}" type="datetimeFigureOut">
              <a:rPr lang="en-US" smtClean="0"/>
              <a:pPr/>
              <a:t>4/25/2016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B88A23F-A93F-400B-92A9-5DE2DC36D17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1702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hyperlink" Target="http://wistia.com/" TargetMode="External"/><Relationship Id="rId5" Type="http://schemas.openxmlformats.org/officeDocument/2006/relationships/image" Target="../media/image5.png"/><Relationship Id="rId4" Type="http://schemas.openxmlformats.org/officeDocument/2006/relationships/hyperlink" Target="http://www.ixwebhosting.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hyperlink" Target="http://playgroundinc.com/" TargetMode="External"/><Relationship Id="rId5" Type="http://schemas.openxmlformats.org/officeDocument/2006/relationships/image" Target="../media/image5.png"/><Relationship Id="rId4" Type="http://schemas.openxmlformats.org/officeDocument/2006/relationships/hyperlink" Target="http://www.ixwebhosting.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hyperlink" Target="http://lorenzoverzini.com/" TargetMode="External"/><Relationship Id="rId5" Type="http://schemas.openxmlformats.org/officeDocument/2006/relationships/image" Target="../media/image5.png"/><Relationship Id="rId4" Type="http://schemas.openxmlformats.org/officeDocument/2006/relationships/hyperlink" Target="http://www.ixwebhosting.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onsite.io/"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ww.ixwebhosting.com/" TargetMode="Externa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www.ixwebhosting.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hyperlink" Target="http://www.lerockwood.com/" TargetMode="External"/><Relationship Id="rId5" Type="http://schemas.openxmlformats.org/officeDocument/2006/relationships/image" Target="../media/image5.png"/><Relationship Id="rId4" Type="http://schemas.openxmlformats.org/officeDocument/2006/relationships/hyperlink" Target="http://www.ixwebhosting.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mailchimp.com/2012/" TargetMode="External"/><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ww.ixwebhosting.com/" TargetMode="Externa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hyperlink" Target="http://graphicburger.com/blogmagazine-flat-ui-kit/" TargetMode="External"/><Relationship Id="rId3" Type="http://schemas.openxmlformats.org/officeDocument/2006/relationships/hyperlink" Target="http://www.ixwebhosting.com/" TargetMode="External"/><Relationship Id="rId7" Type="http://schemas.openxmlformats.org/officeDocument/2006/relationships/hyperlink" Target="http://www.webdesignerdepot.com/2013/05/flat-ui-kit-free-download/" TargetMode="External"/><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hyperlink" Target="http://designmodo.com/flat/" TargetMode="External"/><Relationship Id="rId5" Type="http://schemas.openxmlformats.org/officeDocument/2006/relationships/hyperlink" Target="http://designmodo.github.io/Flat-UI/" TargetMode="External"/><Relationship Id="rId4" Type="http://schemas.openxmlformats.org/officeDocument/2006/relationships/image" Target="../media/image5.png"/><Relationship Id="rId9" Type="http://schemas.openxmlformats.org/officeDocument/2006/relationships/hyperlink" Target="http://www.cssauthor.com/vertical-infinity-a-mega-flat-style-ui-kit-for-free-downloa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www.ixwebhosting.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xwebhost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xwebhost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hyperlink" Target="http://www.1ppt.cn/" TargetMode="External"/><Relationship Id="rId3" Type="http://schemas.openxmlformats.org/officeDocument/2006/relationships/hyperlink" Target="http://www.1ppt.com/moban/" TargetMode="External"/><Relationship Id="rId21" Type="http://schemas.openxmlformats.org/officeDocument/2006/relationships/image" Target="../media/image43.png"/><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xml"/><Relationship Id="rId16" Type="http://schemas.openxmlformats.org/officeDocument/2006/relationships/hyperlink" Target="http://www.1ppt.com/shiti/" TargetMode="External"/><Relationship Id="rId20"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41.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ww.ixwebhosting.com/"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ww.ixwebhosting.com/"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flatuicolors.com/" TargetMode="Externa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ww.ixwebhosting.com/"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www.triplagent.com/" TargetMode="Externa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www.ixwebhosting.com/" TargetMode="Externa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9F0FF"/>
        </a:solidFill>
        <a:effectLst/>
      </p:bgPr>
    </p:bg>
    <p:spTree>
      <p:nvGrpSpPr>
        <p:cNvPr id="1" name=""/>
        <p:cNvGrpSpPr/>
        <p:nvPr/>
      </p:nvGrpSpPr>
      <p:grpSpPr>
        <a:xfrm>
          <a:off x="0" y="0"/>
          <a:ext cx="0" cy="0"/>
          <a:chOff x="0" y="0"/>
          <a:chExt cx="0" cy="0"/>
        </a:xfrm>
      </p:grpSpPr>
      <p:pic>
        <p:nvPicPr>
          <p:cNvPr id="6" name="Picture 5" descr="buildings.png"/>
          <p:cNvPicPr>
            <a:picLocks noChangeAspect="1"/>
          </p:cNvPicPr>
          <p:nvPr/>
        </p:nvPicPr>
        <p:blipFill>
          <a:blip r:embed="rId2"/>
          <a:stretch>
            <a:fillRect/>
          </a:stretch>
        </p:blipFill>
        <p:spPr>
          <a:xfrm>
            <a:off x="1157040" y="2952750"/>
            <a:ext cx="7072560" cy="2190750"/>
          </a:xfrm>
          <a:prstGeom prst="rect">
            <a:avLst/>
          </a:prstGeom>
        </p:spPr>
      </p:pic>
      <p:pic>
        <p:nvPicPr>
          <p:cNvPr id="8" name="Picture 7" descr="cloud.png"/>
          <p:cNvPicPr>
            <a:picLocks noChangeAspect="1"/>
          </p:cNvPicPr>
          <p:nvPr/>
        </p:nvPicPr>
        <p:blipFill>
          <a:blip r:embed="rId3"/>
          <a:stretch>
            <a:fillRect/>
          </a:stretch>
        </p:blipFill>
        <p:spPr>
          <a:xfrm>
            <a:off x="1600200" y="1951919"/>
            <a:ext cx="6781800" cy="1915231"/>
          </a:xfrm>
          <a:prstGeom prst="rect">
            <a:avLst/>
          </a:prstGeom>
        </p:spPr>
      </p:pic>
      <p:pic>
        <p:nvPicPr>
          <p:cNvPr id="9" name="Picture 8" descr="cloud2.png"/>
          <p:cNvPicPr>
            <a:picLocks noChangeAspect="1"/>
          </p:cNvPicPr>
          <p:nvPr/>
        </p:nvPicPr>
        <p:blipFill>
          <a:blip r:embed="rId4"/>
          <a:stretch>
            <a:fillRect/>
          </a:stretch>
        </p:blipFill>
        <p:spPr>
          <a:xfrm>
            <a:off x="914400" y="971550"/>
            <a:ext cx="7010400" cy="1041018"/>
          </a:xfrm>
          <a:prstGeom prst="rect">
            <a:avLst/>
          </a:prstGeom>
        </p:spPr>
      </p:pic>
      <p:pic>
        <p:nvPicPr>
          <p:cNvPr id="10" name="Picture 9" descr="title.png"/>
          <p:cNvPicPr>
            <a:picLocks noChangeAspect="1"/>
          </p:cNvPicPr>
          <p:nvPr/>
        </p:nvPicPr>
        <p:blipFill>
          <a:blip r:embed="rId5"/>
          <a:stretch>
            <a:fillRect/>
          </a:stretch>
        </p:blipFill>
        <p:spPr>
          <a:xfrm>
            <a:off x="2568000" y="742950"/>
            <a:ext cx="4008000" cy="656941"/>
          </a:xfrm>
          <a:prstGeom prst="rect">
            <a:avLst/>
          </a:prstGeom>
        </p:spPr>
      </p:pic>
      <p:sp>
        <p:nvSpPr>
          <p:cNvPr id="11" name="TextBox 10"/>
          <p:cNvSpPr txBox="1"/>
          <p:nvPr/>
        </p:nvSpPr>
        <p:spPr>
          <a:xfrm>
            <a:off x="2552700" y="1504950"/>
            <a:ext cx="5829300" cy="533400"/>
          </a:xfrm>
          <a:prstGeom prst="rect">
            <a:avLst/>
          </a:prstGeom>
          <a:noFill/>
        </p:spPr>
        <p:txBody>
          <a:bodyPr wrap="square" rtlCol="0">
            <a:spAutoFit/>
          </a:bodyPr>
          <a:lstStyle/>
          <a:p>
            <a:r>
              <a:rPr lang="zh-CN" altLang="en-US" sz="2800" dirty="0">
                <a:solidFill>
                  <a:srgbClr val="00B050"/>
                </a:solidFill>
                <a:latin typeface="时尚中黑简体" pitchFamily="2" charset="-122"/>
                <a:ea typeface="时尚中黑简体" pitchFamily="2" charset="-122"/>
                <a:cs typeface="Open Sans" pitchFamily="34" charset="0"/>
              </a:rPr>
              <a:t>国外时尚卡</a:t>
            </a:r>
            <a:r>
              <a:rPr lang="zh-CN" altLang="en-US" sz="2800" dirty="0" smtClean="0">
                <a:solidFill>
                  <a:srgbClr val="00B050"/>
                </a:solidFill>
                <a:latin typeface="时尚中黑简体" pitchFamily="2" charset="-122"/>
                <a:ea typeface="时尚中黑简体" pitchFamily="2" charset="-122"/>
                <a:cs typeface="Open Sans" pitchFamily="34" charset="0"/>
              </a:rPr>
              <a:t>通幻灯片模板</a:t>
            </a:r>
            <a:endParaRPr lang="en-US" sz="2800" dirty="0">
              <a:solidFill>
                <a:srgbClr val="00B050"/>
              </a:solidFill>
              <a:latin typeface="时尚中黑简体" pitchFamily="2" charset="-122"/>
              <a:ea typeface="时尚中黑简体" pitchFamily="2" charset="-122"/>
              <a:cs typeface="Open Sans" pitchFamily="34" charset="0"/>
            </a:endParaRPr>
          </a:p>
        </p:txBody>
      </p:sp>
      <p:sp>
        <p:nvSpPr>
          <p:cNvPr id="7" name="矩形 6"/>
          <p:cNvSpPr/>
          <p:nvPr/>
        </p:nvSpPr>
        <p:spPr>
          <a:xfrm>
            <a:off x="2667000" y="2043541"/>
            <a:ext cx="3789820" cy="375809"/>
          </a:xfrm>
          <a:prstGeom prst="rect">
            <a:avLst/>
          </a:prstGeom>
        </p:spPr>
        <p:txBody>
          <a:bodyPr wrap="none">
            <a:spAutoFit/>
          </a:bodyPr>
          <a:lstStyle/>
          <a:p>
            <a:pPr marL="342900" lvl="0" indent="-342900" fontAlgn="base">
              <a:lnSpc>
                <a:spcPct val="110000"/>
              </a:lnSpc>
              <a:spcBef>
                <a:spcPct val="0"/>
              </a:spcBef>
              <a:spcAft>
                <a:spcPct val="0"/>
              </a:spcAft>
            </a:pPr>
            <a:r>
              <a:rPr lang="zh-CN" altLang="en-US" kern="0" dirty="0" smtClean="0">
                <a:solidFill>
                  <a:srgbClr val="F63351"/>
                </a:solidFill>
                <a:latin typeface="微软雅黑" panose="020B0503020204020204" pitchFamily="34" charset="-122"/>
                <a:ea typeface="微软雅黑" panose="020B0503020204020204" pitchFamily="34" charset="-122"/>
              </a:rPr>
              <a:t>第一</a:t>
            </a:r>
            <a:r>
              <a:rPr lang="en-US" altLang="zh-CN" kern="0" dirty="0" smtClean="0">
                <a:solidFill>
                  <a:srgbClr val="F63351"/>
                </a:solidFill>
                <a:latin typeface="微软雅黑" panose="020B0503020204020204" pitchFamily="34" charset="-122"/>
                <a:ea typeface="微软雅黑" panose="020B0503020204020204" pitchFamily="34" charset="-122"/>
              </a:rPr>
              <a:t>PPT</a:t>
            </a:r>
            <a:r>
              <a:rPr lang="zh-CN" altLang="en-US" kern="0" dirty="0" smtClean="0">
                <a:solidFill>
                  <a:srgbClr val="F63351"/>
                </a:solidFill>
                <a:latin typeface="微软雅黑" panose="020B0503020204020204" pitchFamily="34" charset="-122"/>
                <a:ea typeface="微软雅黑" panose="020B0503020204020204" pitchFamily="34" charset="-122"/>
              </a:rPr>
              <a:t>模板网</a:t>
            </a:r>
            <a:r>
              <a:rPr lang="en-US" altLang="zh-CN" kern="0" dirty="0" smtClean="0">
                <a:solidFill>
                  <a:srgbClr val="F63351"/>
                </a:solidFill>
                <a:latin typeface="微软雅黑" panose="020B0503020204020204" pitchFamily="34" charset="-122"/>
                <a:ea typeface="微软雅黑" panose="020B0503020204020204" pitchFamily="34" charset="-122"/>
              </a:rPr>
              <a:t>-WWW.1PPT.COM</a:t>
            </a:r>
            <a:endParaRPr lang="en-US" altLang="zh-CN" kern="0" dirty="0">
              <a:solidFill>
                <a:srgbClr val="F6335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F3BF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F1676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F3B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ypography.png"/>
          <p:cNvPicPr>
            <a:picLocks noChangeAspect="1"/>
          </p:cNvPicPr>
          <p:nvPr/>
        </p:nvPicPr>
        <p:blipFill>
          <a:blip r:embed="rId2"/>
          <a:stretch>
            <a:fillRect/>
          </a:stretch>
        </p:blipFill>
        <p:spPr>
          <a:xfrm>
            <a:off x="5029200" y="1107900"/>
            <a:ext cx="3731628" cy="2835450"/>
          </a:xfrm>
          <a:prstGeom prst="rect">
            <a:avLst/>
          </a:prstGeom>
        </p:spPr>
      </p:pic>
      <p:pic>
        <p:nvPicPr>
          <p:cNvPr id="9" name="Picture 8" descr="logo.png">
            <a:hlinkClick r:id="rId3"/>
          </p:cNvPr>
          <p:cNvPicPr>
            <a:picLocks noChangeAspect="1"/>
          </p:cNvPicPr>
          <p:nvPr/>
        </p:nvPicPr>
        <p:blipFill>
          <a:blip r:embed="rId4"/>
          <a:stretch>
            <a:fillRect/>
          </a:stretch>
        </p:blipFill>
        <p:spPr>
          <a:xfrm>
            <a:off x="304800" y="4705350"/>
            <a:ext cx="1238250" cy="257175"/>
          </a:xfrm>
          <a:prstGeom prst="rect">
            <a:avLst/>
          </a:prstGeom>
        </p:spPr>
      </p:pic>
      <p:grpSp>
        <p:nvGrpSpPr>
          <p:cNvPr id="11" name="Group 10"/>
          <p:cNvGrpSpPr/>
          <p:nvPr/>
        </p:nvGrpSpPr>
        <p:grpSpPr>
          <a:xfrm>
            <a:off x="321128" y="1504951"/>
            <a:ext cx="3869872" cy="2208297"/>
            <a:chOff x="397328" y="1504951"/>
            <a:chExt cx="3869872" cy="2208297"/>
          </a:xfrm>
        </p:grpSpPr>
        <p:sp>
          <p:nvSpPr>
            <p:cNvPr id="7" name="TextBox 6"/>
            <p:cNvSpPr txBox="1"/>
            <p:nvPr/>
          </p:nvSpPr>
          <p:spPr>
            <a:xfrm>
              <a:off x="457200" y="1504951"/>
              <a:ext cx="3810000" cy="2208297"/>
            </a:xfrm>
            <a:prstGeom prst="rect">
              <a:avLst/>
            </a:prstGeom>
            <a:noFill/>
          </p:spPr>
          <p:txBody>
            <a:bodyPr wrap="square" rtlCol="0">
              <a:spAutoFit/>
            </a:bodyPr>
            <a:lstStyle/>
            <a:p>
              <a:pPr>
                <a:lnSpc>
                  <a:spcPts val="6000"/>
                </a:lnSpc>
              </a:pPr>
              <a:r>
                <a:rPr lang="en-US" sz="5400" b="1" dirty="0" smtClean="0">
                  <a:solidFill>
                    <a:schemeClr val="bg1"/>
                  </a:solidFill>
                  <a:latin typeface="Georgia" pitchFamily="18" charset="0"/>
                  <a:ea typeface="Arvo" pitchFamily="2" charset="0"/>
                </a:rPr>
                <a:t>                IS</a:t>
              </a:r>
            </a:p>
            <a:p>
              <a:pPr>
                <a:lnSpc>
                  <a:spcPts val="4500"/>
                </a:lnSpc>
              </a:pPr>
              <a:r>
                <a:rPr lang="en-US" sz="5200" b="1" dirty="0" smtClean="0">
                  <a:solidFill>
                    <a:schemeClr val="bg1"/>
                  </a:solidFill>
                  <a:latin typeface="Georgia" pitchFamily="18" charset="0"/>
                  <a:ea typeface="Arvo" pitchFamily="2" charset="0"/>
                </a:rPr>
                <a:t>THE NEW</a:t>
              </a:r>
            </a:p>
            <a:p>
              <a:pPr>
                <a:lnSpc>
                  <a:spcPts val="6000"/>
                </a:lnSpc>
              </a:pPr>
              <a:r>
                <a:rPr lang="en-US" sz="6800" b="1" spc="100" dirty="0" smtClean="0">
                  <a:latin typeface="Georgia" pitchFamily="18" charset="0"/>
                  <a:ea typeface="Arvo" pitchFamily="2" charset="0"/>
                </a:rPr>
                <a:t>BLACK!</a:t>
              </a:r>
            </a:p>
          </p:txBody>
        </p:sp>
        <p:sp>
          <p:nvSpPr>
            <p:cNvPr id="10" name="TextBox 9"/>
            <p:cNvSpPr txBox="1"/>
            <p:nvPr/>
          </p:nvSpPr>
          <p:spPr>
            <a:xfrm>
              <a:off x="397328" y="1513114"/>
              <a:ext cx="3352800" cy="707886"/>
            </a:xfrm>
            <a:prstGeom prst="rect">
              <a:avLst/>
            </a:prstGeom>
            <a:noFill/>
          </p:spPr>
          <p:txBody>
            <a:bodyPr wrap="square" rtlCol="0">
              <a:spAutoFit/>
            </a:bodyPr>
            <a:lstStyle/>
            <a:p>
              <a:r>
                <a:rPr lang="en-US" sz="4000" i="1" dirty="0" smtClean="0">
                  <a:solidFill>
                    <a:schemeClr val="bg1"/>
                  </a:solidFill>
                  <a:latin typeface="Georgia" pitchFamily="18" charset="0"/>
                </a:rPr>
                <a:t>Typography</a:t>
              </a:r>
              <a:endParaRPr lang="en-US" sz="4000" i="1" dirty="0">
                <a:latin typeface="Georgia" pitchFamily="18" charset="0"/>
              </a:endParaRPr>
            </a:p>
          </p:txBody>
        </p:sp>
      </p:grpSp>
      <p:sp>
        <p:nvSpPr>
          <p:cNvPr id="12" name="TextBox 11"/>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95800" y="0"/>
            <a:ext cx="4648200" cy="5143500"/>
          </a:xfrm>
          <a:prstGeom prst="rect">
            <a:avLst/>
          </a:prstGeom>
          <a:solidFill>
            <a:srgbClr val="B0C73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0"/>
            <a:ext cx="4572000" cy="5143500"/>
          </a:xfrm>
          <a:prstGeom prst="rect">
            <a:avLst/>
          </a:prstGeom>
          <a:solidFill>
            <a:srgbClr val="F556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4" name="Isosceles Triangle 3"/>
          <p:cNvSpPr/>
          <p:nvPr/>
        </p:nvSpPr>
        <p:spPr>
          <a:xfrm rot="5400000">
            <a:off x="4523579" y="2473216"/>
            <a:ext cx="228600" cy="197070"/>
          </a:xfrm>
          <a:prstGeom prst="triangle">
            <a:avLst/>
          </a:prstGeom>
          <a:solidFill>
            <a:srgbClr val="F55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28600" y="2006874"/>
            <a:ext cx="4038600" cy="1361911"/>
          </a:xfrm>
          <a:prstGeom prst="rect">
            <a:avLst/>
          </a:prstGeom>
          <a:noFill/>
        </p:spPr>
        <p:txBody>
          <a:bodyPr wrap="square" rtlCol="0">
            <a:spAutoFit/>
          </a:bodyPr>
          <a:lstStyle/>
          <a:p>
            <a:pPr>
              <a:lnSpc>
                <a:spcPts val="5400"/>
              </a:lnSpc>
            </a:pPr>
            <a:r>
              <a:rPr lang="en-US" sz="4400" b="1" spc="50" dirty="0" smtClean="0">
                <a:solidFill>
                  <a:schemeClr val="bg1"/>
                </a:solidFill>
                <a:latin typeface="Georgia" pitchFamily="18" charset="0"/>
                <a:ea typeface="Arvo" pitchFamily="2" charset="0"/>
              </a:rPr>
              <a:t>UPPERCASE</a:t>
            </a:r>
          </a:p>
          <a:p>
            <a:pPr>
              <a:lnSpc>
                <a:spcPts val="4500"/>
              </a:lnSpc>
            </a:pPr>
            <a:r>
              <a:rPr lang="en-US" sz="6000" b="1" dirty="0" smtClean="0">
                <a:solidFill>
                  <a:schemeClr val="bg1"/>
                </a:solidFill>
                <a:latin typeface="Georgia" pitchFamily="18" charset="0"/>
                <a:ea typeface="Arvo" pitchFamily="2" charset="0"/>
              </a:rPr>
              <a:t>LETTERS</a:t>
            </a:r>
          </a:p>
        </p:txBody>
      </p:sp>
      <p:pic>
        <p:nvPicPr>
          <p:cNvPr id="8" name="Picture 7" descr="wistia.png"/>
          <p:cNvPicPr>
            <a:picLocks noChangeAspect="1"/>
          </p:cNvPicPr>
          <p:nvPr/>
        </p:nvPicPr>
        <p:blipFill>
          <a:blip r:embed="rId2"/>
          <a:stretch>
            <a:fillRect/>
          </a:stretch>
        </p:blipFill>
        <p:spPr>
          <a:xfrm>
            <a:off x="4915906" y="742950"/>
            <a:ext cx="3847094" cy="2562225"/>
          </a:xfrm>
          <a:prstGeom prst="rect">
            <a:avLst/>
          </a:prstGeom>
        </p:spPr>
      </p:pic>
      <p:pic>
        <p:nvPicPr>
          <p:cNvPr id="10" name="Picture 9" descr="link3.png"/>
          <p:cNvPicPr>
            <a:picLocks noChangeAspect="1"/>
          </p:cNvPicPr>
          <p:nvPr/>
        </p:nvPicPr>
        <p:blipFill>
          <a:blip r:embed="rId3"/>
          <a:srcRect r="17455"/>
          <a:stretch>
            <a:fillRect/>
          </a:stretch>
        </p:blipFill>
        <p:spPr>
          <a:xfrm>
            <a:off x="5098595" y="3943350"/>
            <a:ext cx="432441" cy="171450"/>
          </a:xfrm>
          <a:prstGeom prst="rect">
            <a:avLst/>
          </a:prstGeom>
        </p:spPr>
      </p:pic>
      <p:sp>
        <p:nvSpPr>
          <p:cNvPr id="9" name="TextBox 8"/>
          <p:cNvSpPr txBox="1"/>
          <p:nvPr/>
        </p:nvSpPr>
        <p:spPr>
          <a:xfrm>
            <a:off x="5029200" y="3409950"/>
            <a:ext cx="3962400" cy="766877"/>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Use uppercase characters to demarcate navigation items and key headlines from the other elements.   </a:t>
            </a:r>
          </a:p>
          <a:p>
            <a:pPr>
              <a:lnSpc>
                <a:spcPts val="1800"/>
              </a:lnSpc>
            </a:pPr>
            <a:r>
              <a:rPr lang="en-US" sz="1200" dirty="0" smtClean="0">
                <a:solidFill>
                  <a:schemeClr val="bg1"/>
                </a:solidFill>
                <a:latin typeface="Open Sans" pitchFamily="34" charset="0"/>
                <a:ea typeface="Open Sans" pitchFamily="34" charset="0"/>
                <a:cs typeface="Open Sans" pitchFamily="34" charset="0"/>
              </a:rPr>
              <a:t>            has been doing this and you should too!</a:t>
            </a:r>
            <a:endParaRPr lang="en-US" sz="1200" dirty="0">
              <a:solidFill>
                <a:schemeClr val="bg1"/>
              </a:solidFill>
              <a:latin typeface="Open Sans" pitchFamily="34" charset="0"/>
              <a:ea typeface="Open Sans" pitchFamily="34" charset="0"/>
              <a:cs typeface="Open Sans" pitchFamily="34" charset="0"/>
            </a:endParaRP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a:hlinkClick r:id="rId6"/>
          </p:cNvPr>
          <p:cNvSpPr txBox="1"/>
          <p:nvPr/>
        </p:nvSpPr>
        <p:spPr>
          <a:xfrm>
            <a:off x="5004708" y="3886787"/>
            <a:ext cx="770164"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Wistia</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1AC3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E4C23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1AC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57200" y="1962150"/>
            <a:ext cx="3810000" cy="1323439"/>
          </a:xfrm>
          <a:prstGeom prst="rect">
            <a:avLst/>
          </a:prstGeom>
          <a:noFill/>
        </p:spPr>
        <p:txBody>
          <a:bodyPr wrap="square" rtlCol="0">
            <a:spAutoFit/>
          </a:bodyPr>
          <a:lstStyle/>
          <a:p>
            <a:pPr>
              <a:lnSpc>
                <a:spcPts val="3200"/>
              </a:lnSpc>
            </a:pPr>
            <a:r>
              <a:rPr lang="en-US" sz="4200" spc="50" dirty="0" smtClean="0">
                <a:solidFill>
                  <a:schemeClr val="bg1"/>
                </a:solidFill>
                <a:latin typeface="Georgia" pitchFamily="18" charset="0"/>
                <a:ea typeface="Arvo" pitchFamily="2" charset="0"/>
              </a:rPr>
              <a:t>WHITE TEXT </a:t>
            </a:r>
          </a:p>
          <a:p>
            <a:pPr>
              <a:lnSpc>
                <a:spcPts val="3200"/>
              </a:lnSpc>
            </a:pPr>
            <a:r>
              <a:rPr lang="en-US" sz="3300" spc="50" dirty="0" smtClean="0">
                <a:solidFill>
                  <a:schemeClr val="bg1"/>
                </a:solidFill>
                <a:latin typeface="Georgia" pitchFamily="18" charset="0"/>
                <a:ea typeface="Arvo" pitchFamily="2" charset="0"/>
              </a:rPr>
              <a:t>OVER COLORED </a:t>
            </a:r>
          </a:p>
          <a:p>
            <a:pPr>
              <a:lnSpc>
                <a:spcPts val="3200"/>
              </a:lnSpc>
            </a:pPr>
            <a:r>
              <a:rPr lang="en-US" sz="3000" b="1" spc="50" dirty="0" smtClean="0">
                <a:solidFill>
                  <a:schemeClr val="bg1"/>
                </a:solidFill>
                <a:latin typeface="Georgia" pitchFamily="18" charset="0"/>
                <a:ea typeface="Arvo" pitchFamily="2" charset="0"/>
              </a:rPr>
              <a:t>BACKGROUNDS</a:t>
            </a:r>
          </a:p>
        </p:txBody>
      </p:sp>
      <p:pic>
        <p:nvPicPr>
          <p:cNvPr id="11" name="Picture 10" descr="link5.png"/>
          <p:cNvPicPr>
            <a:picLocks noChangeAspect="1"/>
          </p:cNvPicPr>
          <p:nvPr/>
        </p:nvPicPr>
        <p:blipFill>
          <a:blip r:embed="rId2"/>
          <a:srcRect r="7385"/>
          <a:stretch>
            <a:fillRect/>
          </a:stretch>
        </p:blipFill>
        <p:spPr>
          <a:xfrm>
            <a:off x="7326631" y="3948792"/>
            <a:ext cx="1146805" cy="171450"/>
          </a:xfrm>
          <a:prstGeom prst="rect">
            <a:avLst/>
          </a:prstGeom>
        </p:spPr>
      </p:pic>
      <p:sp>
        <p:nvSpPr>
          <p:cNvPr id="9" name="TextBox 8"/>
          <p:cNvSpPr txBox="1"/>
          <p:nvPr/>
        </p:nvSpPr>
        <p:spPr>
          <a:xfrm>
            <a:off x="5029200" y="3409950"/>
            <a:ext cx="4114800" cy="1015663"/>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Another popular technique to make your flat design stand out is to use white text over a flat background cover or a picture background. </a:t>
            </a:r>
          </a:p>
          <a:p>
            <a:pPr>
              <a:lnSpc>
                <a:spcPts val="1800"/>
              </a:lnSpc>
            </a:pPr>
            <a:r>
              <a:rPr lang="en-US" sz="1200" dirty="0" smtClean="0">
                <a:solidFill>
                  <a:schemeClr val="bg1"/>
                </a:solidFill>
                <a:latin typeface="Open Sans" pitchFamily="34" charset="0"/>
                <a:ea typeface="Open Sans" pitchFamily="34" charset="0"/>
                <a:cs typeface="Open Sans" pitchFamily="34" charset="0"/>
              </a:rPr>
              <a:t>masters this trend!</a:t>
            </a:r>
            <a:endParaRPr lang="en-US" sz="1200" dirty="0">
              <a:solidFill>
                <a:schemeClr val="bg1"/>
              </a:solidFill>
              <a:latin typeface="Open Sans" pitchFamily="34" charset="0"/>
              <a:ea typeface="Open Sans" pitchFamily="34" charset="0"/>
              <a:cs typeface="Open Sans" pitchFamily="34" charset="0"/>
            </a:endParaRPr>
          </a:p>
        </p:txBody>
      </p:sp>
      <p:pic>
        <p:nvPicPr>
          <p:cNvPr id="10" name="Picture 9" descr="whiltecolor_graphic.png"/>
          <p:cNvPicPr>
            <a:picLocks noChangeAspect="1"/>
          </p:cNvPicPr>
          <p:nvPr/>
        </p:nvPicPr>
        <p:blipFill>
          <a:blip r:embed="rId3"/>
          <a:stretch>
            <a:fillRect/>
          </a:stretch>
        </p:blipFill>
        <p:spPr>
          <a:xfrm>
            <a:off x="4960211" y="514350"/>
            <a:ext cx="3726589" cy="2845891"/>
          </a:xfrm>
          <a:prstGeom prst="rect">
            <a:avLst/>
          </a:prstGeom>
        </p:spPr>
      </p:pic>
      <p:pic>
        <p:nvPicPr>
          <p:cNvPr id="12" name="Picture 11"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3" name="TextBox 12">
            <a:hlinkClick r:id="rId6"/>
          </p:cNvPr>
          <p:cNvSpPr txBox="1"/>
          <p:nvPr/>
        </p:nvSpPr>
        <p:spPr>
          <a:xfrm>
            <a:off x="7239000" y="3894951"/>
            <a:ext cx="152400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Playground Inc.</a:t>
            </a:r>
            <a:endParaRPr lang="en-US" sz="1200" dirty="0">
              <a:latin typeface="Open Sans" pitchFamily="34" charset="0"/>
              <a:ea typeface="Open Sans" pitchFamily="34" charset="0"/>
              <a:cs typeface="Open Sans" pitchFamily="34" charset="0"/>
            </a:endParaRPr>
          </a:p>
        </p:txBody>
      </p:sp>
      <p:sp>
        <p:nvSpPr>
          <p:cNvPr id="14" name="TextBox 13"/>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F556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15C8A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F55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2114550"/>
            <a:ext cx="4038600" cy="1333250"/>
          </a:xfrm>
          <a:prstGeom prst="rect">
            <a:avLst/>
          </a:prstGeom>
          <a:noFill/>
        </p:spPr>
        <p:txBody>
          <a:bodyPr wrap="square" rtlCol="0">
            <a:spAutoFit/>
          </a:bodyPr>
          <a:lstStyle/>
          <a:p>
            <a:pPr>
              <a:lnSpc>
                <a:spcPts val="4800"/>
              </a:lnSpc>
            </a:pPr>
            <a:r>
              <a:rPr lang="en-US" sz="6000" spc="50" dirty="0" smtClean="0">
                <a:solidFill>
                  <a:schemeClr val="bg1"/>
                </a:solidFill>
                <a:latin typeface="Georgia" pitchFamily="18" charset="0"/>
                <a:ea typeface="Arvo" pitchFamily="2" charset="0"/>
              </a:rPr>
              <a:t>VECTORS</a:t>
            </a:r>
            <a:r>
              <a:rPr lang="en-US" sz="4400" spc="50" dirty="0" smtClean="0">
                <a:solidFill>
                  <a:schemeClr val="bg1"/>
                </a:solidFill>
                <a:latin typeface="Georgia" pitchFamily="18" charset="0"/>
                <a:ea typeface="Arvo" pitchFamily="2" charset="0"/>
              </a:rPr>
              <a:t> </a:t>
            </a:r>
          </a:p>
          <a:p>
            <a:pPr>
              <a:lnSpc>
                <a:spcPts val="4800"/>
              </a:lnSpc>
            </a:pPr>
            <a:r>
              <a:rPr lang="en-US" sz="5200" spc="50" dirty="0" smtClean="0">
                <a:solidFill>
                  <a:schemeClr val="bg1"/>
                </a:solidFill>
                <a:latin typeface="Georgia" pitchFamily="18" charset="0"/>
                <a:ea typeface="Arvo" pitchFamily="2" charset="0"/>
              </a:rPr>
              <a:t>ARE COOL</a:t>
            </a:r>
            <a:r>
              <a:rPr lang="en-US" sz="5200" b="1" spc="50" dirty="0" smtClean="0">
                <a:solidFill>
                  <a:schemeClr val="bg1"/>
                </a:solidFill>
                <a:latin typeface="Georgia" pitchFamily="18" charset="0"/>
                <a:ea typeface="Arvo" pitchFamily="2" charset="0"/>
              </a:rPr>
              <a:t>!</a:t>
            </a:r>
          </a:p>
        </p:txBody>
      </p:sp>
      <p:pic>
        <p:nvPicPr>
          <p:cNvPr id="8" name="Picture 7" descr="vectorarecool.png"/>
          <p:cNvPicPr>
            <a:picLocks noChangeAspect="1"/>
          </p:cNvPicPr>
          <p:nvPr/>
        </p:nvPicPr>
        <p:blipFill>
          <a:blip r:embed="rId2"/>
          <a:stretch>
            <a:fillRect/>
          </a:stretch>
        </p:blipFill>
        <p:spPr>
          <a:xfrm>
            <a:off x="4953000" y="523875"/>
            <a:ext cx="3779209" cy="2886075"/>
          </a:xfrm>
          <a:prstGeom prst="rect">
            <a:avLst/>
          </a:prstGeom>
        </p:spPr>
      </p:pic>
      <p:pic>
        <p:nvPicPr>
          <p:cNvPr id="10" name="Picture 9" descr="link6.png"/>
          <p:cNvPicPr>
            <a:picLocks noChangeAspect="1"/>
          </p:cNvPicPr>
          <p:nvPr/>
        </p:nvPicPr>
        <p:blipFill>
          <a:blip r:embed="rId3"/>
          <a:srcRect r="7385"/>
          <a:stretch>
            <a:fillRect/>
          </a:stretch>
        </p:blipFill>
        <p:spPr>
          <a:xfrm>
            <a:off x="7038152" y="3867150"/>
            <a:ext cx="1146813" cy="171450"/>
          </a:xfrm>
          <a:prstGeom prst="rect">
            <a:avLst/>
          </a:prstGeom>
        </p:spPr>
      </p:pic>
      <p:sp>
        <p:nvSpPr>
          <p:cNvPr id="9" name="TextBox 8"/>
          <p:cNvSpPr txBox="1"/>
          <p:nvPr/>
        </p:nvSpPr>
        <p:spPr>
          <a:xfrm>
            <a:off x="5029200" y="3409950"/>
            <a:ext cx="3886200" cy="707886"/>
          </a:xfrm>
          <a:prstGeom prst="rect">
            <a:avLst/>
          </a:prstGeom>
          <a:noFill/>
        </p:spPr>
        <p:txBody>
          <a:bodyPr wrap="square" rtlCol="0">
            <a:spAutoFit/>
          </a:bodyPr>
          <a:lstStyle/>
          <a:p>
            <a:pPr>
              <a:lnSpc>
                <a:spcPts val="1600"/>
              </a:lnSpc>
            </a:pPr>
            <a:r>
              <a:rPr lang="en-US" sz="1200" dirty="0" smtClean="0">
                <a:solidFill>
                  <a:schemeClr val="bg1"/>
                </a:solidFill>
                <a:latin typeface="Open Sans" pitchFamily="34" charset="0"/>
                <a:ea typeface="Open Sans" pitchFamily="34" charset="0"/>
                <a:cs typeface="Open Sans" pitchFamily="34" charset="0"/>
              </a:rPr>
              <a:t>Vectors are constructed using geometrical shapes and distinct colors; and are best suited for artwork on flat designs. Here’s how                               used it.</a:t>
            </a:r>
            <a:endParaRPr lang="en-US" sz="1200" dirty="0">
              <a:solidFill>
                <a:schemeClr val="bg1"/>
              </a:solidFill>
              <a:latin typeface="Open Sans" pitchFamily="34" charset="0"/>
              <a:ea typeface="Open Sans" pitchFamily="34" charset="0"/>
              <a:cs typeface="Open Sans" pitchFamily="34" charset="0"/>
            </a:endParaRP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a:hlinkClick r:id="rId6"/>
          </p:cNvPr>
          <p:cNvSpPr txBox="1"/>
          <p:nvPr/>
        </p:nvSpPr>
        <p:spPr>
          <a:xfrm>
            <a:off x="6966856" y="3812727"/>
            <a:ext cx="1491344" cy="283023"/>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Lorenzo Verzini</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6BD1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6E19B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E6B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9600" y="2038350"/>
            <a:ext cx="3352800" cy="1374735"/>
          </a:xfrm>
          <a:prstGeom prst="rect">
            <a:avLst/>
          </a:prstGeom>
          <a:noFill/>
        </p:spPr>
        <p:txBody>
          <a:bodyPr wrap="square" rtlCol="0">
            <a:spAutoFit/>
          </a:bodyPr>
          <a:lstStyle/>
          <a:p>
            <a:pPr>
              <a:lnSpc>
                <a:spcPts val="4500"/>
              </a:lnSpc>
            </a:pPr>
            <a:r>
              <a:rPr lang="en-US" sz="6000" spc="50" dirty="0" smtClean="0">
                <a:solidFill>
                  <a:schemeClr val="bg1"/>
                </a:solidFill>
                <a:latin typeface="Georgia" pitchFamily="18" charset="0"/>
                <a:ea typeface="Arvo" pitchFamily="2" charset="0"/>
              </a:rPr>
              <a:t>SUBTLE</a:t>
            </a:r>
          </a:p>
          <a:p>
            <a:pPr>
              <a:lnSpc>
                <a:spcPts val="2000"/>
              </a:lnSpc>
            </a:pPr>
            <a:r>
              <a:rPr lang="en-US" sz="2600" b="1" spc="100" dirty="0" smtClean="0">
                <a:solidFill>
                  <a:schemeClr val="bg1"/>
                </a:solidFill>
                <a:latin typeface="Georgia" pitchFamily="18" charset="0"/>
                <a:ea typeface="Arvo" pitchFamily="2" charset="0"/>
              </a:rPr>
              <a:t>BACKGROUNDS</a:t>
            </a:r>
          </a:p>
          <a:p>
            <a:pPr>
              <a:lnSpc>
                <a:spcPts val="3500"/>
              </a:lnSpc>
            </a:pPr>
            <a:r>
              <a:rPr lang="en-US" sz="4000" dirty="0" smtClean="0">
                <a:solidFill>
                  <a:schemeClr val="bg1"/>
                </a:solidFill>
                <a:latin typeface="Georgia" pitchFamily="18" charset="0"/>
                <a:ea typeface="Arvo" pitchFamily="2" charset="0"/>
              </a:rPr>
              <a:t>STILL RULE!</a:t>
            </a:r>
          </a:p>
        </p:txBody>
      </p:sp>
      <p:pic>
        <p:nvPicPr>
          <p:cNvPr id="8" name="Picture 7" descr="suvtle-bg.png"/>
          <p:cNvPicPr>
            <a:picLocks noChangeAspect="1"/>
          </p:cNvPicPr>
          <p:nvPr/>
        </p:nvPicPr>
        <p:blipFill>
          <a:blip r:embed="rId3"/>
          <a:stretch>
            <a:fillRect/>
          </a:stretch>
        </p:blipFill>
        <p:spPr>
          <a:xfrm>
            <a:off x="4953000" y="590550"/>
            <a:ext cx="3836221" cy="2552700"/>
          </a:xfrm>
          <a:prstGeom prst="rect">
            <a:avLst/>
          </a:prstGeom>
        </p:spPr>
      </p:pic>
      <p:pic>
        <p:nvPicPr>
          <p:cNvPr id="10" name="Picture 9" descr="link7.png"/>
          <p:cNvPicPr>
            <a:picLocks noChangeAspect="1"/>
          </p:cNvPicPr>
          <p:nvPr/>
        </p:nvPicPr>
        <p:blipFill>
          <a:blip r:embed="rId4"/>
          <a:srcRect r="15484"/>
          <a:stretch>
            <a:fillRect/>
          </a:stretch>
        </p:blipFill>
        <p:spPr>
          <a:xfrm>
            <a:off x="5097236" y="4291694"/>
            <a:ext cx="499110" cy="171450"/>
          </a:xfrm>
          <a:prstGeom prst="rect">
            <a:avLst/>
          </a:prstGeom>
        </p:spPr>
      </p:pic>
      <p:sp>
        <p:nvSpPr>
          <p:cNvPr id="9" name="TextBox 8"/>
          <p:cNvSpPr txBox="1"/>
          <p:nvPr/>
        </p:nvSpPr>
        <p:spPr>
          <a:xfrm>
            <a:off x="5029200" y="3306455"/>
            <a:ext cx="3962400" cy="1246495"/>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For those of you who can’t do without heavy content, try and make visually impactful background. On this, give away the content you want to offer using contrasting colors. A very good example of this is</a:t>
            </a:r>
          </a:p>
          <a:p>
            <a:pPr>
              <a:lnSpc>
                <a:spcPts val="1800"/>
              </a:lnSpc>
            </a:pPr>
            <a:r>
              <a:rPr lang="en-US" sz="1200" dirty="0" smtClean="0">
                <a:solidFill>
                  <a:schemeClr val="bg1"/>
                </a:solidFill>
                <a:latin typeface="Open Sans" pitchFamily="34" charset="0"/>
                <a:ea typeface="Open Sans" pitchFamily="34" charset="0"/>
                <a:cs typeface="Open Sans" pitchFamily="34" charset="0"/>
              </a:rPr>
              <a:t>             .</a:t>
            </a:r>
          </a:p>
        </p:txBody>
      </p:sp>
      <p:pic>
        <p:nvPicPr>
          <p:cNvPr id="11" name="Picture 10"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2" name="TextBox 11">
            <a:hlinkClick r:id="rId7"/>
          </p:cNvPr>
          <p:cNvSpPr txBox="1"/>
          <p:nvPr/>
        </p:nvSpPr>
        <p:spPr>
          <a:xfrm>
            <a:off x="5012872" y="4243295"/>
            <a:ext cx="68580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OnSite</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0"/>
            <a:ext cx="4648200" cy="5143500"/>
          </a:xfrm>
          <a:prstGeom prst="rect">
            <a:avLst/>
          </a:prstGeom>
          <a:solidFill>
            <a:srgbClr val="18CDE8"/>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mexico.png"/>
          <p:cNvPicPr>
            <a:picLocks noChangeAspect="1"/>
          </p:cNvPicPr>
          <p:nvPr/>
        </p:nvPicPr>
        <p:blipFill>
          <a:blip r:embed="rId2"/>
          <a:stretch>
            <a:fillRect/>
          </a:stretch>
        </p:blipFill>
        <p:spPr>
          <a:xfrm>
            <a:off x="4495800" y="196150"/>
            <a:ext cx="4724400" cy="3851976"/>
          </a:xfrm>
          <a:prstGeom prst="rect">
            <a:avLst/>
          </a:prstGeom>
        </p:spPr>
      </p:pic>
      <p:sp>
        <p:nvSpPr>
          <p:cNvPr id="4" name="Isosceles Triangle 3"/>
          <p:cNvSpPr/>
          <p:nvPr/>
        </p:nvSpPr>
        <p:spPr>
          <a:xfrm rot="5400000">
            <a:off x="4539907" y="2473216"/>
            <a:ext cx="228600" cy="197070"/>
          </a:xfrm>
          <a:prstGeom prst="triangle">
            <a:avLst/>
          </a:prstGeom>
          <a:solidFill>
            <a:srgbClr val="E55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0"/>
            <a:ext cx="4572000" cy="5143500"/>
          </a:xfrm>
          <a:prstGeom prst="rect">
            <a:avLst/>
          </a:prstGeom>
          <a:solidFill>
            <a:srgbClr val="E5594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762000" y="2190750"/>
            <a:ext cx="3124200" cy="1142415"/>
          </a:xfrm>
          <a:prstGeom prst="rect">
            <a:avLst/>
          </a:prstGeom>
          <a:noFill/>
        </p:spPr>
        <p:txBody>
          <a:bodyPr wrap="square" rtlCol="0">
            <a:spAutoFit/>
          </a:bodyPr>
          <a:lstStyle/>
          <a:p>
            <a:pPr>
              <a:lnSpc>
                <a:spcPts val="4000"/>
              </a:lnSpc>
            </a:pPr>
            <a:r>
              <a:rPr lang="en-US" sz="6600" b="1" spc="50" dirty="0" smtClean="0">
                <a:solidFill>
                  <a:schemeClr val="bg1"/>
                </a:solidFill>
                <a:latin typeface="Georgia" pitchFamily="18" charset="0"/>
                <a:ea typeface="Arvo" pitchFamily="2" charset="0"/>
              </a:rPr>
              <a:t>BIG </a:t>
            </a:r>
            <a:r>
              <a:rPr lang="en-US" sz="6600" b="1" dirty="0" smtClean="0">
                <a:solidFill>
                  <a:schemeClr val="bg1"/>
                </a:solidFill>
                <a:latin typeface="Georgia" pitchFamily="18" charset="0"/>
                <a:ea typeface="Arvo" pitchFamily="2" charset="0"/>
              </a:rPr>
              <a:t>IS </a:t>
            </a:r>
            <a:r>
              <a:rPr lang="en-US" sz="4800" b="1" dirty="0" smtClean="0">
                <a:solidFill>
                  <a:schemeClr val="bg1"/>
                </a:solidFill>
                <a:latin typeface="Georgia" pitchFamily="18" charset="0"/>
                <a:ea typeface="Arvo" pitchFamily="2" charset="0"/>
              </a:rPr>
              <a:t>BETTER!</a:t>
            </a:r>
          </a:p>
        </p:txBody>
      </p:sp>
      <p:pic>
        <p:nvPicPr>
          <p:cNvPr id="9" name="Picture 8" descr="bigb.png"/>
          <p:cNvPicPr>
            <a:picLocks noChangeAspect="1"/>
          </p:cNvPicPr>
          <p:nvPr/>
        </p:nvPicPr>
        <p:blipFill>
          <a:blip r:embed="rId3"/>
          <a:stretch>
            <a:fillRect/>
          </a:stretch>
        </p:blipFill>
        <p:spPr>
          <a:xfrm>
            <a:off x="4953000" y="940500"/>
            <a:ext cx="3962400" cy="2621850"/>
          </a:xfrm>
          <a:prstGeom prst="rect">
            <a:avLst/>
          </a:prstGeom>
        </p:spPr>
      </p:pic>
      <p:sp>
        <p:nvSpPr>
          <p:cNvPr id="10" name="TextBox 9"/>
          <p:cNvSpPr txBox="1"/>
          <p:nvPr/>
        </p:nvSpPr>
        <p:spPr>
          <a:xfrm>
            <a:off x="5029200" y="3675798"/>
            <a:ext cx="3733800" cy="766877"/>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Use huge page elements, and space them out well. This gives your page a ‘minimal’ look, which suits your flat design.</a:t>
            </a: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20A24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E13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E1352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609600" y="1962150"/>
            <a:ext cx="3276600" cy="1618392"/>
          </a:xfrm>
          <a:prstGeom prst="rect">
            <a:avLst/>
          </a:prstGeom>
          <a:noFill/>
        </p:spPr>
        <p:txBody>
          <a:bodyPr wrap="square" rtlCol="0">
            <a:spAutoFit/>
          </a:bodyPr>
          <a:lstStyle/>
          <a:p>
            <a:pPr>
              <a:lnSpc>
                <a:spcPts val="4200"/>
              </a:lnSpc>
            </a:pPr>
            <a:r>
              <a:rPr lang="en-US" sz="5400" b="1" spc="50" dirty="0" smtClean="0">
                <a:solidFill>
                  <a:schemeClr val="bg1"/>
                </a:solidFill>
                <a:latin typeface="Georgia" pitchFamily="18" charset="0"/>
                <a:ea typeface="Arvo" pitchFamily="2" charset="0"/>
              </a:rPr>
              <a:t>THROW</a:t>
            </a:r>
          </a:p>
          <a:p>
            <a:pPr>
              <a:lnSpc>
                <a:spcPts val="4200"/>
              </a:lnSpc>
            </a:pPr>
            <a:r>
              <a:rPr lang="en-US" sz="5000" b="1" spc="50" dirty="0" smtClean="0">
                <a:solidFill>
                  <a:schemeClr val="bg1"/>
                </a:solidFill>
                <a:latin typeface="Georgia" pitchFamily="18" charset="0"/>
                <a:ea typeface="Arvo" pitchFamily="2" charset="0"/>
              </a:rPr>
              <a:t>IN SOME </a:t>
            </a:r>
          </a:p>
          <a:p>
            <a:pPr>
              <a:lnSpc>
                <a:spcPts val="3500"/>
              </a:lnSpc>
            </a:pPr>
            <a:r>
              <a:rPr lang="en-US" sz="4500" b="1" spc="50" dirty="0" smtClean="0">
                <a:solidFill>
                  <a:schemeClr val="bg1"/>
                </a:solidFill>
                <a:latin typeface="Georgia" pitchFamily="18" charset="0"/>
                <a:ea typeface="Arvo" pitchFamily="2" charset="0"/>
              </a:rPr>
              <a:t>EFFECTS!</a:t>
            </a:r>
            <a:endParaRPr lang="en-US" sz="4500" b="1" dirty="0" smtClean="0">
              <a:solidFill>
                <a:schemeClr val="bg1"/>
              </a:solidFill>
              <a:latin typeface="Georgia" pitchFamily="18" charset="0"/>
              <a:ea typeface="Arvo" pitchFamily="2" charset="0"/>
            </a:endParaRPr>
          </a:p>
        </p:txBody>
      </p:sp>
      <p:pic>
        <p:nvPicPr>
          <p:cNvPr id="8" name="Picture 7" descr="la.png"/>
          <p:cNvPicPr>
            <a:picLocks noChangeAspect="1"/>
          </p:cNvPicPr>
          <p:nvPr/>
        </p:nvPicPr>
        <p:blipFill>
          <a:blip r:embed="rId2"/>
          <a:stretch>
            <a:fillRect/>
          </a:stretch>
        </p:blipFill>
        <p:spPr>
          <a:xfrm>
            <a:off x="4853353" y="523875"/>
            <a:ext cx="4138247" cy="3038475"/>
          </a:xfrm>
          <a:prstGeom prst="rect">
            <a:avLst/>
          </a:prstGeom>
        </p:spPr>
      </p:pic>
      <p:pic>
        <p:nvPicPr>
          <p:cNvPr id="10" name="Picture 9" descr="link8.png"/>
          <p:cNvPicPr>
            <a:picLocks noChangeAspect="1"/>
          </p:cNvPicPr>
          <p:nvPr/>
        </p:nvPicPr>
        <p:blipFill>
          <a:blip r:embed="rId3"/>
          <a:srcRect r="8276"/>
          <a:stretch>
            <a:fillRect/>
          </a:stretch>
        </p:blipFill>
        <p:spPr>
          <a:xfrm>
            <a:off x="7130135" y="4090886"/>
            <a:ext cx="1005089" cy="170034"/>
          </a:xfrm>
          <a:prstGeom prst="rect">
            <a:avLst/>
          </a:prstGeom>
        </p:spPr>
      </p:pic>
      <p:sp>
        <p:nvSpPr>
          <p:cNvPr id="9" name="TextBox 8"/>
          <p:cNvSpPr txBox="1"/>
          <p:nvPr/>
        </p:nvSpPr>
        <p:spPr>
          <a:xfrm>
            <a:off x="5029200" y="3552767"/>
            <a:ext cx="3962400" cy="784830"/>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Create transitions and other effects using HTML5 and CSS3 to make your website look simple and yet a visual spectacle. Here’s how                           used it.</a:t>
            </a: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a:hlinkClick r:id="rId6"/>
          </p:cNvPr>
          <p:cNvSpPr txBox="1"/>
          <p:nvPr/>
        </p:nvSpPr>
        <p:spPr>
          <a:xfrm>
            <a:off x="7053944" y="4047351"/>
            <a:ext cx="1328056"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Le Rockwood</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01ABC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EC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EC12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457200" y="2051015"/>
            <a:ext cx="3733800" cy="993605"/>
          </a:xfrm>
          <a:prstGeom prst="rect">
            <a:avLst/>
          </a:prstGeom>
          <a:noFill/>
        </p:spPr>
        <p:txBody>
          <a:bodyPr wrap="square" rtlCol="0">
            <a:spAutoFit/>
          </a:bodyPr>
          <a:lstStyle/>
          <a:p>
            <a:pPr>
              <a:lnSpc>
                <a:spcPts val="3500"/>
              </a:lnSpc>
            </a:pPr>
            <a:r>
              <a:rPr lang="en-US" sz="3500" b="1" spc="50" dirty="0" smtClean="0">
                <a:solidFill>
                  <a:schemeClr val="bg1"/>
                </a:solidFill>
                <a:latin typeface="Georgia" pitchFamily="18" charset="0"/>
                <a:ea typeface="Arvo" pitchFamily="2" charset="0"/>
              </a:rPr>
              <a:t>PANORAMA IS</a:t>
            </a:r>
          </a:p>
          <a:p>
            <a:pPr>
              <a:lnSpc>
                <a:spcPts val="3500"/>
              </a:lnSpc>
            </a:pPr>
            <a:r>
              <a:rPr lang="en-US" sz="3900" b="1" spc="100" dirty="0" smtClean="0">
                <a:solidFill>
                  <a:schemeClr val="bg1"/>
                </a:solidFill>
                <a:latin typeface="Georgia" pitchFamily="18" charset="0"/>
                <a:ea typeface="Arvo" pitchFamily="2" charset="0"/>
              </a:rPr>
              <a:t>BEAUTIFUL!</a:t>
            </a:r>
          </a:p>
        </p:txBody>
      </p:sp>
      <p:pic>
        <p:nvPicPr>
          <p:cNvPr id="8" name="Picture 7" descr="panorama.png"/>
          <p:cNvPicPr>
            <a:picLocks noChangeAspect="1"/>
          </p:cNvPicPr>
          <p:nvPr/>
        </p:nvPicPr>
        <p:blipFill>
          <a:blip r:embed="rId2"/>
          <a:stretch>
            <a:fillRect/>
          </a:stretch>
        </p:blipFill>
        <p:spPr>
          <a:xfrm>
            <a:off x="4572000" y="23503"/>
            <a:ext cx="4648082" cy="1993075"/>
          </a:xfrm>
          <a:prstGeom prst="rect">
            <a:avLst/>
          </a:prstGeom>
        </p:spPr>
      </p:pic>
      <p:pic>
        <p:nvPicPr>
          <p:cNvPr id="9" name="Picture 8" descr="mailchimp.png"/>
          <p:cNvPicPr>
            <a:picLocks noChangeAspect="1"/>
          </p:cNvPicPr>
          <p:nvPr/>
        </p:nvPicPr>
        <p:blipFill>
          <a:blip r:embed="rId3"/>
          <a:stretch>
            <a:fillRect/>
          </a:stretch>
        </p:blipFill>
        <p:spPr>
          <a:xfrm>
            <a:off x="4953000" y="742950"/>
            <a:ext cx="3963458" cy="2400300"/>
          </a:xfrm>
          <a:prstGeom prst="rect">
            <a:avLst/>
          </a:prstGeom>
        </p:spPr>
      </p:pic>
      <p:pic>
        <p:nvPicPr>
          <p:cNvPr id="11" name="Picture 10" descr="link9.png"/>
          <p:cNvPicPr>
            <a:picLocks noChangeAspect="1"/>
          </p:cNvPicPr>
          <p:nvPr/>
        </p:nvPicPr>
        <p:blipFill>
          <a:blip r:embed="rId4"/>
          <a:srcRect r="10549"/>
          <a:stretch>
            <a:fillRect/>
          </a:stretch>
        </p:blipFill>
        <p:spPr>
          <a:xfrm>
            <a:off x="6047008" y="4212772"/>
            <a:ext cx="775325" cy="171450"/>
          </a:xfrm>
          <a:prstGeom prst="rect">
            <a:avLst/>
          </a:prstGeom>
        </p:spPr>
      </p:pic>
      <p:sp>
        <p:nvSpPr>
          <p:cNvPr id="10" name="TextBox 9"/>
          <p:cNvSpPr txBox="1"/>
          <p:nvPr/>
        </p:nvSpPr>
        <p:spPr>
          <a:xfrm>
            <a:off x="5029200" y="3218598"/>
            <a:ext cx="4038600" cy="1246495"/>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Since almost every other flat design ends up using flat colors, here’s a way to stand out: use unique panoramic photos! They serve the purpose of a centerpiece while also giving the other elements a flatter touch.                     gets it right!</a:t>
            </a:r>
          </a:p>
        </p:txBody>
      </p:sp>
      <p:pic>
        <p:nvPicPr>
          <p:cNvPr id="12" name="Picture 11"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3" name="TextBox 12">
            <a:hlinkClick r:id="rId7"/>
          </p:cNvPr>
          <p:cNvSpPr txBox="1"/>
          <p:nvPr/>
        </p:nvSpPr>
        <p:spPr>
          <a:xfrm>
            <a:off x="5946324" y="4155622"/>
            <a:ext cx="99060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MailChimp</a:t>
            </a:r>
            <a:endParaRPr lang="en-US" sz="1200" dirty="0">
              <a:latin typeface="Open Sans" pitchFamily="34" charset="0"/>
              <a:ea typeface="Open Sans" pitchFamily="34" charset="0"/>
              <a:cs typeface="Open Sans" pitchFamily="34" charset="0"/>
            </a:endParaRPr>
          </a:p>
        </p:txBody>
      </p:sp>
      <p:sp>
        <p:nvSpPr>
          <p:cNvPr id="14" name="TextBox 13"/>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89149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633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609600" y="1962150"/>
            <a:ext cx="3352800" cy="1420004"/>
          </a:xfrm>
          <a:prstGeom prst="rect">
            <a:avLst/>
          </a:prstGeom>
          <a:noFill/>
        </p:spPr>
        <p:txBody>
          <a:bodyPr wrap="square" rtlCol="0">
            <a:spAutoFit/>
          </a:bodyPr>
          <a:lstStyle/>
          <a:p>
            <a:pPr>
              <a:lnSpc>
                <a:spcPts val="5400"/>
              </a:lnSpc>
            </a:pPr>
            <a:r>
              <a:rPr lang="en-US" sz="7000" b="1" spc="50" dirty="0" smtClean="0">
                <a:solidFill>
                  <a:schemeClr val="bg1"/>
                </a:solidFill>
                <a:latin typeface="Georgia" pitchFamily="18" charset="0"/>
                <a:ea typeface="Arvo" pitchFamily="2" charset="0"/>
              </a:rPr>
              <a:t>EQUIP</a:t>
            </a:r>
          </a:p>
          <a:p>
            <a:pPr>
              <a:lnSpc>
                <a:spcPts val="5400"/>
              </a:lnSpc>
            </a:pPr>
            <a:r>
              <a:rPr lang="en-US" sz="3900" b="1" spc="50" dirty="0" smtClean="0">
                <a:solidFill>
                  <a:schemeClr val="bg1"/>
                </a:solidFill>
                <a:latin typeface="Georgia" pitchFamily="18" charset="0"/>
                <a:ea typeface="Arvo" pitchFamily="2" charset="0"/>
              </a:rPr>
              <a:t>YOURSELF!</a:t>
            </a:r>
            <a:endParaRPr lang="en-US" sz="3900" b="1" spc="20" dirty="0" smtClean="0">
              <a:solidFill>
                <a:schemeClr val="bg1"/>
              </a:solidFill>
              <a:latin typeface="Georgia" pitchFamily="18" charset="0"/>
              <a:ea typeface="Arvo" pitchFamily="2" charset="0"/>
            </a:endParaRPr>
          </a:p>
        </p:txBody>
      </p:sp>
      <p:sp>
        <p:nvSpPr>
          <p:cNvPr id="9" name="TextBox 8"/>
          <p:cNvSpPr txBox="1"/>
          <p:nvPr/>
        </p:nvSpPr>
        <p:spPr>
          <a:xfrm>
            <a:off x="4953000" y="666750"/>
            <a:ext cx="3733800" cy="695383"/>
          </a:xfrm>
          <a:prstGeom prst="rect">
            <a:avLst/>
          </a:prstGeom>
          <a:noFill/>
        </p:spPr>
        <p:txBody>
          <a:bodyPr wrap="square" rtlCol="0">
            <a:spAutoFit/>
          </a:bodyPr>
          <a:lstStyle/>
          <a:p>
            <a:pPr>
              <a:lnSpc>
                <a:spcPts val="1600"/>
              </a:lnSpc>
            </a:pPr>
            <a:r>
              <a:rPr lang="en-US" sz="1200" dirty="0" smtClean="0">
                <a:solidFill>
                  <a:schemeClr val="bg1"/>
                </a:solidFill>
                <a:latin typeface="Open Sans" pitchFamily="34" charset="0"/>
                <a:ea typeface="Open Sans" pitchFamily="34" charset="0"/>
                <a:cs typeface="Open Sans" pitchFamily="34" charset="0"/>
              </a:rPr>
              <a:t>Get yourself a Flat Design UI Kit so that you don’t have to run from website to website looking for elements to use. Here are the top 5:</a:t>
            </a:r>
          </a:p>
        </p:txBody>
      </p:sp>
      <p:sp>
        <p:nvSpPr>
          <p:cNvPr id="12" name="Rectangle 11"/>
          <p:cNvSpPr/>
          <p:nvPr/>
        </p:nvSpPr>
        <p:spPr>
          <a:xfrm>
            <a:off x="5070020" y="1479656"/>
            <a:ext cx="91440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quip.png"/>
          <p:cNvPicPr>
            <a:picLocks noChangeAspect="1"/>
          </p:cNvPicPr>
          <p:nvPr/>
        </p:nvPicPr>
        <p:blipFill>
          <a:blip r:embed="rId2"/>
          <a:stretch>
            <a:fillRect/>
          </a:stretch>
        </p:blipFill>
        <p:spPr>
          <a:xfrm>
            <a:off x="5943600" y="1733550"/>
            <a:ext cx="3200400" cy="2616094"/>
          </a:xfrm>
          <a:prstGeom prst="rect">
            <a:avLst/>
          </a:prstGeom>
        </p:spPr>
      </p:pic>
      <p:sp>
        <p:nvSpPr>
          <p:cNvPr id="13" name="Rectangle 12"/>
          <p:cNvSpPr/>
          <p:nvPr/>
        </p:nvSpPr>
        <p:spPr>
          <a:xfrm>
            <a:off x="5070020" y="1727308"/>
            <a:ext cx="82296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70020" y="1972236"/>
            <a:ext cx="137160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70020" y="2217164"/>
            <a:ext cx="182880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70020" y="2462092"/>
            <a:ext cx="155448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29200" y="1419785"/>
            <a:ext cx="2514600" cy="1310615"/>
          </a:xfrm>
          <a:prstGeom prst="rect">
            <a:avLst/>
          </a:prstGeom>
          <a:noFill/>
        </p:spPr>
        <p:txBody>
          <a:bodyPr wrap="square" rtlCol="0">
            <a:spAutoFit/>
          </a:bodyPr>
          <a:lstStyle/>
          <a:p>
            <a:pPr>
              <a:lnSpc>
                <a:spcPts val="1900"/>
              </a:lnSpc>
            </a:pPr>
            <a:endParaRPr lang="en-US" sz="1200" dirty="0" smtClean="0">
              <a:solidFill>
                <a:schemeClr val="bg1"/>
              </a:solidFill>
              <a:latin typeface="Proxima Nova Lt" pitchFamily="50" charset="0"/>
            </a:endParaRPr>
          </a:p>
          <a:p>
            <a:pPr>
              <a:lnSpc>
                <a:spcPts val="1900"/>
              </a:lnSpc>
            </a:pPr>
            <a:endParaRPr lang="en-US" sz="1200" dirty="0" smtClean="0">
              <a:solidFill>
                <a:schemeClr val="bg1"/>
              </a:solidFill>
              <a:latin typeface="Proxima Nova Lt" pitchFamily="50" charset="0"/>
            </a:endParaRPr>
          </a:p>
          <a:p>
            <a:pPr>
              <a:lnSpc>
                <a:spcPts val="1900"/>
              </a:lnSpc>
            </a:pPr>
            <a:endParaRPr lang="en-US" sz="1200" dirty="0" smtClean="0">
              <a:solidFill>
                <a:schemeClr val="bg1"/>
              </a:solidFill>
              <a:latin typeface="Proxima Nova Lt" pitchFamily="50" charset="0"/>
            </a:endParaRPr>
          </a:p>
          <a:p>
            <a:pPr>
              <a:lnSpc>
                <a:spcPts val="1900"/>
              </a:lnSpc>
            </a:pPr>
            <a:endParaRPr lang="en-US" sz="1200" dirty="0" smtClean="0">
              <a:solidFill>
                <a:schemeClr val="bg1"/>
              </a:solidFill>
              <a:latin typeface="Proxima Nova Lt" pitchFamily="50" charset="0"/>
            </a:endParaRPr>
          </a:p>
          <a:p>
            <a:pPr>
              <a:lnSpc>
                <a:spcPts val="1900"/>
              </a:lnSpc>
            </a:pPr>
            <a:endParaRPr lang="en-US" sz="1200" dirty="0">
              <a:solidFill>
                <a:schemeClr val="bg1"/>
              </a:solidFill>
              <a:latin typeface="Proxima Nova Lt" pitchFamily="50" charset="0"/>
            </a:endParaRPr>
          </a:p>
        </p:txBody>
      </p:sp>
      <p:pic>
        <p:nvPicPr>
          <p:cNvPr id="17" name="Picture 16"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8" name="TextBox 17">
            <a:hlinkClick r:id="rId5"/>
          </p:cNvPr>
          <p:cNvSpPr txBox="1"/>
          <p:nvPr/>
        </p:nvSpPr>
        <p:spPr>
          <a:xfrm>
            <a:off x="4982940" y="1442363"/>
            <a:ext cx="99604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Flat UI Free</a:t>
            </a:r>
          </a:p>
        </p:txBody>
      </p:sp>
      <p:sp>
        <p:nvSpPr>
          <p:cNvPr id="21" name="TextBox 20">
            <a:hlinkClick r:id="rId6"/>
          </p:cNvPr>
          <p:cNvSpPr txBox="1"/>
          <p:nvPr/>
        </p:nvSpPr>
        <p:spPr>
          <a:xfrm>
            <a:off x="4982940" y="1695455"/>
            <a:ext cx="1064076"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Flat UI Pro </a:t>
            </a:r>
          </a:p>
        </p:txBody>
      </p:sp>
      <p:sp>
        <p:nvSpPr>
          <p:cNvPr id="22" name="TextBox 21">
            <a:hlinkClick r:id="rId7"/>
          </p:cNvPr>
          <p:cNvSpPr txBox="1"/>
          <p:nvPr/>
        </p:nvSpPr>
        <p:spPr>
          <a:xfrm>
            <a:off x="4982940" y="1940383"/>
            <a:ext cx="1589312"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Flat Design Toolkit </a:t>
            </a:r>
          </a:p>
        </p:txBody>
      </p:sp>
      <p:sp>
        <p:nvSpPr>
          <p:cNvPr id="23" name="TextBox 22">
            <a:hlinkClick r:id="rId8"/>
          </p:cNvPr>
          <p:cNvSpPr txBox="1"/>
          <p:nvPr/>
        </p:nvSpPr>
        <p:spPr>
          <a:xfrm>
            <a:off x="4982940" y="2177147"/>
            <a:ext cx="2198912"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Blog/ Magazine Flat UI Kit</a:t>
            </a:r>
          </a:p>
        </p:txBody>
      </p:sp>
      <p:sp>
        <p:nvSpPr>
          <p:cNvPr id="24" name="TextBox 23">
            <a:hlinkClick r:id="rId9"/>
          </p:cNvPr>
          <p:cNvSpPr txBox="1"/>
          <p:nvPr/>
        </p:nvSpPr>
        <p:spPr>
          <a:xfrm>
            <a:off x="4991104" y="2416635"/>
            <a:ext cx="167640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Vertical Infinity UI Kit</a:t>
            </a:r>
          </a:p>
        </p:txBody>
      </p:sp>
      <p:sp>
        <p:nvSpPr>
          <p:cNvPr id="26" name="TextBox 25"/>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7E55A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2B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2B51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pic>
        <p:nvPicPr>
          <p:cNvPr id="12" name="Picture 11" descr="link10.png"/>
          <p:cNvPicPr>
            <a:picLocks noChangeAspect="1"/>
          </p:cNvPicPr>
          <p:nvPr/>
        </p:nvPicPr>
        <p:blipFill>
          <a:blip r:embed="rId2"/>
          <a:srcRect r="9412"/>
          <a:stretch>
            <a:fillRect/>
          </a:stretch>
        </p:blipFill>
        <p:spPr>
          <a:xfrm>
            <a:off x="6230981" y="1205592"/>
            <a:ext cx="880111" cy="171450"/>
          </a:xfrm>
          <a:prstGeom prst="rect">
            <a:avLst/>
          </a:prstGeom>
        </p:spPr>
      </p:pic>
      <p:sp>
        <p:nvSpPr>
          <p:cNvPr id="9" name="TextBox 8"/>
          <p:cNvSpPr txBox="1"/>
          <p:nvPr/>
        </p:nvSpPr>
        <p:spPr>
          <a:xfrm>
            <a:off x="4953000" y="438150"/>
            <a:ext cx="4038600" cy="997709"/>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Now that your design is in place, it’s time to ensure that it delivers quality browsing experience across all your users. The only to deliver efficiency is to sign up your website for                       services.</a:t>
            </a:r>
          </a:p>
        </p:txBody>
      </p:sp>
      <p:sp>
        <p:nvSpPr>
          <p:cNvPr id="10" name="TextBox 9"/>
          <p:cNvSpPr txBox="1"/>
          <p:nvPr/>
        </p:nvSpPr>
        <p:spPr>
          <a:xfrm>
            <a:off x="4953000" y="1722973"/>
            <a:ext cx="1219200" cy="2613536"/>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Depending on the resources your website requires, you can opt for any of these plans: Shared, VPS, Dedicated, Reseller and Cloud. </a:t>
            </a:r>
          </a:p>
        </p:txBody>
      </p:sp>
      <p:pic>
        <p:nvPicPr>
          <p:cNvPr id="11" name="Picture 10" descr="server.png"/>
          <p:cNvPicPr>
            <a:picLocks noChangeAspect="1"/>
          </p:cNvPicPr>
          <p:nvPr/>
        </p:nvPicPr>
        <p:blipFill>
          <a:blip r:embed="rId3"/>
          <a:stretch>
            <a:fillRect/>
          </a:stretch>
        </p:blipFill>
        <p:spPr>
          <a:xfrm>
            <a:off x="6096000" y="1571625"/>
            <a:ext cx="2635258" cy="2828925"/>
          </a:xfrm>
          <a:prstGeom prst="rect">
            <a:avLst/>
          </a:prstGeom>
        </p:spPr>
      </p:pic>
      <p:grpSp>
        <p:nvGrpSpPr>
          <p:cNvPr id="16" name="Group 15"/>
          <p:cNvGrpSpPr/>
          <p:nvPr/>
        </p:nvGrpSpPr>
        <p:grpSpPr>
          <a:xfrm>
            <a:off x="753836" y="1868856"/>
            <a:ext cx="3284764" cy="1511081"/>
            <a:chOff x="601436" y="1945057"/>
            <a:chExt cx="3284764" cy="1511081"/>
          </a:xfrm>
        </p:grpSpPr>
        <p:sp>
          <p:nvSpPr>
            <p:cNvPr id="7" name="TextBox 6"/>
            <p:cNvSpPr txBox="1"/>
            <p:nvPr/>
          </p:nvSpPr>
          <p:spPr>
            <a:xfrm>
              <a:off x="609600" y="2114551"/>
              <a:ext cx="1600200" cy="605294"/>
            </a:xfrm>
            <a:prstGeom prst="rect">
              <a:avLst/>
            </a:prstGeom>
            <a:noFill/>
          </p:spPr>
          <p:txBody>
            <a:bodyPr wrap="square" rtlCol="0">
              <a:spAutoFit/>
            </a:bodyPr>
            <a:lstStyle/>
            <a:p>
              <a:pPr>
                <a:lnSpc>
                  <a:spcPts val="4000"/>
                </a:lnSpc>
              </a:pPr>
              <a:r>
                <a:rPr lang="en-US" sz="3400" i="1" spc="80" dirty="0" smtClean="0">
                  <a:solidFill>
                    <a:schemeClr val="bg1"/>
                  </a:solidFill>
                  <a:latin typeface="Georgia" pitchFamily="18" charset="0"/>
                </a:rPr>
                <a:t>Lastly,</a:t>
              </a:r>
            </a:p>
          </p:txBody>
        </p:sp>
        <p:sp>
          <p:nvSpPr>
            <p:cNvPr id="14" name="TextBox 13"/>
            <p:cNvSpPr txBox="1"/>
            <p:nvPr/>
          </p:nvSpPr>
          <p:spPr>
            <a:xfrm>
              <a:off x="1981200" y="1945057"/>
              <a:ext cx="1752600" cy="923330"/>
            </a:xfrm>
            <a:prstGeom prst="rect">
              <a:avLst/>
            </a:prstGeom>
            <a:noFill/>
          </p:spPr>
          <p:txBody>
            <a:bodyPr wrap="square" rtlCol="0">
              <a:spAutoFit/>
            </a:bodyPr>
            <a:lstStyle/>
            <a:p>
              <a:r>
                <a:rPr lang="en-US" sz="5400" b="1" dirty="0" smtClean="0">
                  <a:solidFill>
                    <a:schemeClr val="bg1"/>
                  </a:solidFill>
                  <a:latin typeface="Georgia" pitchFamily="18" charset="0"/>
                  <a:ea typeface="Arvo" pitchFamily="2" charset="0"/>
                </a:rPr>
                <a:t>GET</a:t>
              </a:r>
              <a:endParaRPr lang="en-US" sz="5400" b="1" dirty="0">
                <a:solidFill>
                  <a:schemeClr val="bg1"/>
                </a:solidFill>
                <a:latin typeface="Georgia" pitchFamily="18" charset="0"/>
                <a:ea typeface="Arvo" pitchFamily="2" charset="0"/>
              </a:endParaRPr>
            </a:p>
          </p:txBody>
        </p:sp>
        <p:sp>
          <p:nvSpPr>
            <p:cNvPr id="15" name="TextBox 14"/>
            <p:cNvSpPr txBox="1"/>
            <p:nvPr/>
          </p:nvSpPr>
          <p:spPr>
            <a:xfrm>
              <a:off x="601436" y="2563586"/>
              <a:ext cx="3284764" cy="892552"/>
            </a:xfrm>
            <a:prstGeom prst="rect">
              <a:avLst/>
            </a:prstGeom>
            <a:noFill/>
          </p:spPr>
          <p:txBody>
            <a:bodyPr wrap="square" rtlCol="0">
              <a:spAutoFit/>
            </a:bodyPr>
            <a:lstStyle/>
            <a:p>
              <a:r>
                <a:rPr lang="en-US" sz="5200" b="1" dirty="0" smtClean="0">
                  <a:solidFill>
                    <a:schemeClr val="bg1"/>
                  </a:solidFill>
                  <a:latin typeface="Georgia" pitchFamily="18" charset="0"/>
                  <a:ea typeface="Arvo" pitchFamily="2" charset="0"/>
                </a:rPr>
                <a:t>HOSTED</a:t>
              </a:r>
              <a:endParaRPr lang="en-US" sz="5200" b="1" dirty="0">
                <a:solidFill>
                  <a:schemeClr val="bg1"/>
                </a:solidFill>
                <a:latin typeface="Georgia" pitchFamily="18" charset="0"/>
                <a:ea typeface="Arvo" pitchFamily="2" charset="0"/>
              </a:endParaRPr>
            </a:p>
          </p:txBody>
        </p:sp>
      </p:grpSp>
      <p:pic>
        <p:nvPicPr>
          <p:cNvPr id="17" name="Picture 16"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8" name="TextBox 17">
            <a:hlinkClick r:id="rId4"/>
          </p:cNvPr>
          <p:cNvSpPr txBox="1"/>
          <p:nvPr/>
        </p:nvSpPr>
        <p:spPr>
          <a:xfrm>
            <a:off x="6150432" y="1148442"/>
            <a:ext cx="103686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Webhosting</a:t>
            </a:r>
            <a:endParaRPr lang="en-US" sz="1200" dirty="0">
              <a:latin typeface="Open Sans" pitchFamily="34" charset="0"/>
              <a:ea typeface="Open Sans" pitchFamily="34" charset="0"/>
              <a:cs typeface="Open Sans" pitchFamily="34" charset="0"/>
            </a:endParaRPr>
          </a:p>
        </p:txBody>
      </p:sp>
      <p:sp>
        <p:nvSpPr>
          <p:cNvPr id="19" name="TextBox 18"/>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 name="Rectangle 1"/>
          <p:cNvSpPr/>
          <p:nvPr/>
        </p:nvSpPr>
        <p:spPr>
          <a:xfrm>
            <a:off x="0" y="0"/>
            <a:ext cx="4572000" cy="5143500"/>
          </a:xfrm>
          <a:prstGeom prst="rect">
            <a:avLst/>
          </a:prstGeom>
          <a:solidFill>
            <a:srgbClr val="DA46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6E19B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69"/>
          </a:xfrm>
          <a:prstGeom prst="triangle">
            <a:avLst/>
          </a:prstGeom>
          <a:solidFill>
            <a:srgbClr val="DA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57200" y="2048423"/>
            <a:ext cx="3886200" cy="1361527"/>
          </a:xfrm>
          <a:prstGeom prst="rect">
            <a:avLst/>
          </a:prstGeom>
          <a:noFill/>
        </p:spPr>
        <p:txBody>
          <a:bodyPr wrap="square" rtlCol="0">
            <a:spAutoFit/>
          </a:bodyPr>
          <a:lstStyle/>
          <a:p>
            <a:pPr>
              <a:lnSpc>
                <a:spcPts val="4800"/>
              </a:lnSpc>
            </a:pPr>
            <a:r>
              <a:rPr lang="en-US" sz="5600" dirty="0" smtClean="0">
                <a:solidFill>
                  <a:schemeClr val="bg1"/>
                </a:solidFill>
                <a:latin typeface="Georgia" pitchFamily="18" charset="0"/>
                <a:ea typeface="Arvo" pitchFamily="2" charset="0"/>
                <a:cs typeface="Times New Roman" pitchFamily="18" charset="0"/>
              </a:rPr>
              <a:t>TABLE OF</a:t>
            </a:r>
          </a:p>
          <a:p>
            <a:pPr>
              <a:lnSpc>
                <a:spcPts val="4800"/>
              </a:lnSpc>
            </a:pPr>
            <a:r>
              <a:rPr lang="en-US" sz="5600" spc="20" dirty="0" smtClean="0">
                <a:solidFill>
                  <a:schemeClr val="bg1"/>
                </a:solidFill>
                <a:latin typeface="Georgia" pitchFamily="18" charset="0"/>
                <a:ea typeface="Arvo" pitchFamily="2" charset="0"/>
                <a:cs typeface="Times New Roman" pitchFamily="18" charset="0"/>
              </a:rPr>
              <a:t>CONTENT</a:t>
            </a:r>
            <a:r>
              <a:rPr lang="en-US" sz="5600" dirty="0" smtClean="0">
                <a:solidFill>
                  <a:schemeClr val="bg1"/>
                </a:solidFill>
                <a:latin typeface="Georgia" pitchFamily="18" charset="0"/>
                <a:ea typeface="Arvo" pitchFamily="2" charset="0"/>
                <a:cs typeface="Times New Roman" pitchFamily="18" charset="0"/>
              </a:rPr>
              <a:t> </a:t>
            </a:r>
          </a:p>
        </p:txBody>
      </p:sp>
      <p:pic>
        <p:nvPicPr>
          <p:cNvPr id="6" name="Picture 5" descr="logo.png">
            <a:hlinkClick r:id="rId2"/>
          </p:cNvPr>
          <p:cNvPicPr>
            <a:picLocks noChangeAspect="1"/>
          </p:cNvPicPr>
          <p:nvPr/>
        </p:nvPicPr>
        <p:blipFill>
          <a:blip r:embed="rId3"/>
          <a:stretch>
            <a:fillRect/>
          </a:stretch>
        </p:blipFill>
        <p:spPr>
          <a:xfrm>
            <a:off x="304800" y="4705350"/>
            <a:ext cx="1238250" cy="257175"/>
          </a:xfrm>
          <a:prstGeom prst="rect">
            <a:avLst/>
          </a:prstGeom>
        </p:spPr>
      </p:pic>
      <p:pic>
        <p:nvPicPr>
          <p:cNvPr id="7" name="Picture 6" descr="table-of-content-bg-color.png"/>
          <p:cNvPicPr>
            <a:picLocks noChangeAspect="1"/>
          </p:cNvPicPr>
          <p:nvPr/>
        </p:nvPicPr>
        <p:blipFill>
          <a:blip r:embed="rId4"/>
          <a:stretch>
            <a:fillRect/>
          </a:stretch>
        </p:blipFill>
        <p:spPr>
          <a:xfrm>
            <a:off x="5358063" y="1498335"/>
            <a:ext cx="3076074" cy="2191702"/>
          </a:xfrm>
          <a:prstGeom prst="rect">
            <a:avLst/>
          </a:prstGeom>
        </p:spPr>
      </p:pic>
      <p:sp>
        <p:nvSpPr>
          <p:cNvPr id="8" name="TextBox 7"/>
          <p:cNvSpPr txBox="1"/>
          <p:nvPr/>
        </p:nvSpPr>
        <p:spPr>
          <a:xfrm>
            <a:off x="5410200" y="1423693"/>
            <a:ext cx="3048000" cy="2323713"/>
          </a:xfrm>
          <a:prstGeom prst="rect">
            <a:avLst/>
          </a:prstGeom>
          <a:noFill/>
        </p:spPr>
        <p:txBody>
          <a:bodyPr wrap="square" rtlCol="0">
            <a:spAutoFit/>
          </a:bodyPr>
          <a:lstStyle/>
          <a:p>
            <a:pPr>
              <a:lnSpc>
                <a:spcPts val="2900"/>
              </a:lnSpc>
            </a:pPr>
            <a:r>
              <a:rPr lang="en-US" sz="1400" dirty="0" smtClean="0">
                <a:solidFill>
                  <a:schemeClr val="bg1"/>
                </a:solidFill>
                <a:latin typeface="Open Sans" pitchFamily="34" charset="0"/>
                <a:ea typeface="Open Sans" pitchFamily="34" charset="0"/>
                <a:cs typeface="Open Sans" pitchFamily="34" charset="0"/>
              </a:rPr>
              <a:t>1      Trend Alert</a:t>
            </a:r>
          </a:p>
          <a:p>
            <a:pPr>
              <a:lnSpc>
                <a:spcPts val="2900"/>
              </a:lnSpc>
            </a:pPr>
            <a:r>
              <a:rPr lang="en-US" sz="1400" dirty="0" smtClean="0">
                <a:solidFill>
                  <a:schemeClr val="bg1"/>
                </a:solidFill>
                <a:latin typeface="Open Sans" pitchFamily="34" charset="0"/>
                <a:ea typeface="Open Sans" pitchFamily="34" charset="0"/>
                <a:cs typeface="Open Sans" pitchFamily="34" charset="0"/>
              </a:rPr>
              <a:t>2     Flat Design 101</a:t>
            </a:r>
          </a:p>
          <a:p>
            <a:pPr>
              <a:lnSpc>
                <a:spcPts val="2900"/>
              </a:lnSpc>
            </a:pPr>
            <a:r>
              <a:rPr lang="en-US" sz="1400" dirty="0" smtClean="0">
                <a:solidFill>
                  <a:schemeClr val="bg1"/>
                </a:solidFill>
                <a:latin typeface="Open Sans" pitchFamily="34" charset="0"/>
                <a:ea typeface="Open Sans" pitchFamily="34" charset="0"/>
                <a:cs typeface="Open Sans" pitchFamily="34" charset="0"/>
              </a:rPr>
              <a:t>3     Flat Design, But Why? </a:t>
            </a:r>
          </a:p>
          <a:p>
            <a:pPr>
              <a:lnSpc>
                <a:spcPts val="2900"/>
              </a:lnSpc>
            </a:pPr>
            <a:r>
              <a:rPr lang="en-US" sz="1400" dirty="0" smtClean="0">
                <a:solidFill>
                  <a:schemeClr val="bg1"/>
                </a:solidFill>
                <a:latin typeface="Open Sans" pitchFamily="34" charset="0"/>
                <a:ea typeface="Open Sans" pitchFamily="34" charset="0"/>
                <a:cs typeface="Open Sans" pitchFamily="34" charset="0"/>
              </a:rPr>
              <a:t>4     Icon Design vs. Flat Design</a:t>
            </a:r>
          </a:p>
          <a:p>
            <a:pPr>
              <a:lnSpc>
                <a:spcPts val="2900"/>
              </a:lnSpc>
            </a:pPr>
            <a:r>
              <a:rPr lang="en-US" sz="1400" dirty="0" smtClean="0">
                <a:solidFill>
                  <a:schemeClr val="bg1"/>
                </a:solidFill>
                <a:latin typeface="Open Sans" pitchFamily="34" charset="0"/>
                <a:ea typeface="Open Sans" pitchFamily="34" charset="0"/>
                <a:cs typeface="Open Sans" pitchFamily="34" charset="0"/>
              </a:rPr>
              <a:t>5     How To Make A Flat Design</a:t>
            </a:r>
          </a:p>
          <a:p>
            <a:pPr>
              <a:lnSpc>
                <a:spcPts val="2900"/>
              </a:lnSpc>
            </a:pPr>
            <a:r>
              <a:rPr lang="en-US" sz="1400" dirty="0" smtClean="0">
                <a:solidFill>
                  <a:schemeClr val="bg1"/>
                </a:solidFill>
                <a:latin typeface="Open Sans" pitchFamily="34" charset="0"/>
                <a:ea typeface="Open Sans" pitchFamily="34" charset="0"/>
                <a:cs typeface="Open Sans" pitchFamily="34" charset="0"/>
              </a:rPr>
              <a:t>6     Conclusion </a:t>
            </a:r>
            <a:endParaRPr lang="en-US" sz="1400" dirty="0">
              <a:solidFill>
                <a:schemeClr val="bg1"/>
              </a:solidFill>
              <a:latin typeface="Open Sans" pitchFamily="34" charset="0"/>
              <a:ea typeface="Open Sans" pitchFamily="34" charset="0"/>
              <a:cs typeface="Open Sans" pitchFamily="34" charset="0"/>
            </a:endParaRPr>
          </a:p>
        </p:txBody>
      </p:sp>
      <p:sp>
        <p:nvSpPr>
          <p:cNvPr id="9" name="TextBox 8"/>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92C33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7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7645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grpSp>
        <p:nvGrpSpPr>
          <p:cNvPr id="7" name="Group 6"/>
          <p:cNvGrpSpPr/>
          <p:nvPr/>
        </p:nvGrpSpPr>
        <p:grpSpPr>
          <a:xfrm>
            <a:off x="601436" y="1644469"/>
            <a:ext cx="3589564" cy="1994081"/>
            <a:chOff x="457200" y="1826398"/>
            <a:chExt cx="3589564" cy="1994081"/>
          </a:xfrm>
        </p:grpSpPr>
        <p:sp>
          <p:nvSpPr>
            <p:cNvPr id="8" name="TextBox 7"/>
            <p:cNvSpPr txBox="1"/>
            <p:nvPr/>
          </p:nvSpPr>
          <p:spPr>
            <a:xfrm>
              <a:off x="2182584" y="1967187"/>
              <a:ext cx="1828800" cy="605294"/>
            </a:xfrm>
            <a:prstGeom prst="rect">
              <a:avLst/>
            </a:prstGeom>
            <a:noFill/>
          </p:spPr>
          <p:txBody>
            <a:bodyPr wrap="square" rtlCol="0">
              <a:spAutoFit/>
            </a:bodyPr>
            <a:lstStyle/>
            <a:p>
              <a:pPr>
                <a:lnSpc>
                  <a:spcPts val="4000"/>
                </a:lnSpc>
              </a:pPr>
              <a:r>
                <a:rPr lang="en-US" sz="3800" i="1" spc="80" dirty="0" smtClean="0">
                  <a:solidFill>
                    <a:schemeClr val="bg1"/>
                  </a:solidFill>
                  <a:latin typeface="Georgia" pitchFamily="18" charset="0"/>
                </a:rPr>
                <a:t>Choose</a:t>
              </a:r>
            </a:p>
          </p:txBody>
        </p:sp>
        <p:sp>
          <p:nvSpPr>
            <p:cNvPr id="9" name="TextBox 8"/>
            <p:cNvSpPr txBox="1"/>
            <p:nvPr/>
          </p:nvSpPr>
          <p:spPr>
            <a:xfrm>
              <a:off x="457200" y="1826398"/>
              <a:ext cx="2294164" cy="830997"/>
            </a:xfrm>
            <a:prstGeom prst="rect">
              <a:avLst/>
            </a:prstGeom>
            <a:noFill/>
          </p:spPr>
          <p:txBody>
            <a:bodyPr wrap="square" rtlCol="0">
              <a:spAutoFit/>
            </a:bodyPr>
            <a:lstStyle/>
            <a:p>
              <a:r>
                <a:rPr lang="en-US" sz="4800" b="1" dirty="0" smtClean="0">
                  <a:solidFill>
                    <a:schemeClr val="bg1"/>
                  </a:solidFill>
                  <a:latin typeface="Georgia" pitchFamily="18" charset="0"/>
                  <a:ea typeface="Arvo" pitchFamily="2" charset="0"/>
                </a:rPr>
                <a:t>WHY</a:t>
              </a:r>
              <a:endParaRPr lang="en-US" sz="4800" b="1" dirty="0">
                <a:solidFill>
                  <a:schemeClr val="bg1"/>
                </a:solidFill>
                <a:latin typeface="Georgia" pitchFamily="18" charset="0"/>
                <a:ea typeface="Arvo" pitchFamily="2" charset="0"/>
              </a:endParaRPr>
            </a:p>
          </p:txBody>
        </p:sp>
        <p:sp>
          <p:nvSpPr>
            <p:cNvPr id="10" name="TextBox 9"/>
            <p:cNvSpPr txBox="1"/>
            <p:nvPr/>
          </p:nvSpPr>
          <p:spPr>
            <a:xfrm>
              <a:off x="457200" y="2688823"/>
              <a:ext cx="3589564" cy="1131656"/>
            </a:xfrm>
            <a:prstGeom prst="rect">
              <a:avLst/>
            </a:prstGeom>
            <a:noFill/>
          </p:spPr>
          <p:txBody>
            <a:bodyPr wrap="square" rtlCol="0">
              <a:spAutoFit/>
            </a:bodyPr>
            <a:lstStyle/>
            <a:p>
              <a:pPr>
                <a:lnSpc>
                  <a:spcPts val="4000"/>
                </a:lnSpc>
              </a:pPr>
              <a:r>
                <a:rPr lang="en-US" sz="6500" b="1" dirty="0" smtClean="0">
                  <a:solidFill>
                    <a:schemeClr val="bg1"/>
                  </a:solidFill>
                  <a:latin typeface="Georgia" pitchFamily="18" charset="0"/>
                  <a:ea typeface="Arvo" pitchFamily="2" charset="0"/>
                </a:rPr>
                <a:t>IX WEB</a:t>
              </a:r>
            </a:p>
            <a:p>
              <a:pPr>
                <a:lnSpc>
                  <a:spcPts val="4000"/>
                </a:lnSpc>
              </a:pPr>
              <a:r>
                <a:rPr lang="en-US" sz="4500" b="1" dirty="0" smtClean="0">
                  <a:solidFill>
                    <a:schemeClr val="bg1"/>
                  </a:solidFill>
                  <a:latin typeface="Georgia" pitchFamily="18" charset="0"/>
                  <a:ea typeface="Arvo" pitchFamily="2" charset="0"/>
                </a:rPr>
                <a:t>HOSTING?</a:t>
              </a:r>
              <a:endParaRPr lang="en-US" sz="4500" b="1" dirty="0">
                <a:solidFill>
                  <a:schemeClr val="bg1"/>
                </a:solidFill>
                <a:latin typeface="Georgia" pitchFamily="18" charset="0"/>
                <a:ea typeface="Arvo" pitchFamily="2" charset="0"/>
              </a:endParaRPr>
            </a:p>
          </p:txBody>
        </p:sp>
      </p:grpSp>
      <p:sp>
        <p:nvSpPr>
          <p:cNvPr id="11" name="TextBox 10"/>
          <p:cNvSpPr txBox="1"/>
          <p:nvPr/>
        </p:nvSpPr>
        <p:spPr>
          <a:xfrm>
            <a:off x="5029200" y="590550"/>
            <a:ext cx="4038600" cy="502702"/>
          </a:xfrm>
          <a:prstGeom prst="rect">
            <a:avLst/>
          </a:prstGeom>
          <a:noFill/>
        </p:spPr>
        <p:txBody>
          <a:bodyPr wrap="square" rtlCol="0">
            <a:spAutoFit/>
          </a:bodyPr>
          <a:lstStyle/>
          <a:p>
            <a:pPr>
              <a:lnSpc>
                <a:spcPts val="1600"/>
              </a:lnSpc>
            </a:pPr>
            <a:r>
              <a:rPr lang="en-US" sz="1200" dirty="0" smtClean="0">
                <a:solidFill>
                  <a:schemeClr val="bg1"/>
                </a:solidFill>
                <a:latin typeface="Open Sans" pitchFamily="34" charset="0"/>
                <a:ea typeface="Open Sans" pitchFamily="34" charset="0"/>
                <a:cs typeface="Open Sans" pitchFamily="34" charset="0"/>
              </a:rPr>
              <a:t>Because no one else in the industry can offer the following:</a:t>
            </a:r>
          </a:p>
        </p:txBody>
      </p:sp>
      <p:sp>
        <p:nvSpPr>
          <p:cNvPr id="13" name="TextBox 12"/>
          <p:cNvSpPr txBox="1"/>
          <p:nvPr/>
        </p:nvSpPr>
        <p:spPr>
          <a:xfrm>
            <a:off x="5029200" y="1078084"/>
            <a:ext cx="4038600" cy="3195747"/>
          </a:xfrm>
          <a:prstGeom prst="rect">
            <a:avLst/>
          </a:prstGeom>
          <a:noFill/>
        </p:spPr>
        <p:txBody>
          <a:bodyPr wrap="square" rtlCol="0">
            <a:spAutoFit/>
          </a:bodyPr>
          <a:lstStyle/>
          <a:p>
            <a:pPr>
              <a:lnSpc>
                <a:spcPts val="1600"/>
              </a:lnSpc>
            </a:pPr>
            <a:r>
              <a:rPr lang="en-US" sz="1200" dirty="0" smtClean="0">
                <a:solidFill>
                  <a:schemeClr val="bg1"/>
                </a:solidFill>
                <a:latin typeface="Open Sans" pitchFamily="34" charset="0"/>
                <a:ea typeface="Open Sans" pitchFamily="34" charset="0"/>
                <a:cs typeface="Open Sans" pitchFamily="34" charset="0"/>
              </a:rPr>
              <a:t>›   </a:t>
            </a:r>
            <a:r>
              <a:rPr lang="en-US" sz="1200" dirty="0" smtClean="0">
                <a:solidFill>
                  <a:schemeClr val="bg1"/>
                </a:solidFill>
                <a:latin typeface="Open Sans Semibold" pitchFamily="34" charset="0"/>
                <a:ea typeface="Open Sans Semibold" pitchFamily="34" charset="0"/>
                <a:cs typeface="Open Sans Semibold" pitchFamily="34" charset="0"/>
              </a:rPr>
              <a:t>Affordability</a:t>
            </a:r>
            <a:r>
              <a:rPr lang="en-US" sz="1200" dirty="0" smtClean="0">
                <a:solidFill>
                  <a:schemeClr val="bg1"/>
                </a:solidFill>
                <a:latin typeface="Open Sans" pitchFamily="34" charset="0"/>
                <a:ea typeface="Open Sans" pitchFamily="34" charset="0"/>
                <a:cs typeface="Open Sans" pitchFamily="34" charset="0"/>
              </a:rPr>
              <a:t>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Cutting edge technology at reasonable prices.</a:t>
            </a:r>
          </a:p>
          <a:p>
            <a:pPr>
              <a:lnSpc>
                <a:spcPts val="1600"/>
              </a:lnSpc>
            </a:pPr>
            <a:endParaRPr lang="en-US" sz="1200" dirty="0" smtClean="0">
              <a:solidFill>
                <a:schemeClr val="bg1"/>
              </a:solidFill>
              <a:latin typeface="Open Sans" pitchFamily="34" charset="0"/>
              <a:ea typeface="Open Sans" pitchFamily="34" charset="0"/>
              <a:cs typeface="Open Sans" pitchFamily="34" charset="0"/>
            </a:endParaRPr>
          </a:p>
          <a:p>
            <a:pPr>
              <a:lnSpc>
                <a:spcPts val="1800"/>
              </a:lnSpc>
            </a:pPr>
            <a:r>
              <a:rPr lang="en-US" sz="1200" dirty="0" smtClean="0">
                <a:solidFill>
                  <a:schemeClr val="bg1"/>
                </a:solidFill>
                <a:latin typeface="Open Sans" pitchFamily="34" charset="0"/>
                <a:ea typeface="Open Sans" pitchFamily="34" charset="0"/>
                <a:cs typeface="Open Sans" pitchFamily="34" charset="0"/>
              </a:rPr>
              <a:t>›   </a:t>
            </a:r>
            <a:r>
              <a:rPr lang="en-US" sz="1200" dirty="0" smtClean="0">
                <a:solidFill>
                  <a:schemeClr val="bg1"/>
                </a:solidFill>
                <a:latin typeface="Open Sans Semibold" pitchFamily="34" charset="0"/>
                <a:ea typeface="Open Sans Semibold" pitchFamily="34" charset="0"/>
                <a:cs typeface="Open Sans Semibold" pitchFamily="34" charset="0"/>
              </a:rPr>
              <a:t>Scalability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Ability to flex hosting plans in sync with the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increasing needs of the website.  </a:t>
            </a:r>
          </a:p>
          <a:p>
            <a:pPr>
              <a:lnSpc>
                <a:spcPts val="1600"/>
              </a:lnSpc>
            </a:pPr>
            <a:endParaRPr lang="en-US" sz="1200" dirty="0" smtClean="0">
              <a:solidFill>
                <a:schemeClr val="bg1"/>
              </a:solidFill>
              <a:latin typeface="Open Sans" pitchFamily="34" charset="0"/>
              <a:ea typeface="Open Sans" pitchFamily="34" charset="0"/>
              <a:cs typeface="Open Sans" pitchFamily="34" charset="0"/>
            </a:endParaRPr>
          </a:p>
          <a:p>
            <a:pPr>
              <a:lnSpc>
                <a:spcPts val="1600"/>
              </a:lnSpc>
            </a:pPr>
            <a:r>
              <a:rPr lang="en-US" sz="1200" dirty="0" smtClean="0">
                <a:solidFill>
                  <a:schemeClr val="bg1"/>
                </a:solidFill>
                <a:latin typeface="Open Sans" pitchFamily="34" charset="0"/>
                <a:ea typeface="Open Sans" pitchFamily="34" charset="0"/>
                <a:cs typeface="Open Sans" pitchFamily="34" charset="0"/>
              </a:rPr>
              <a:t>›   </a:t>
            </a:r>
            <a:r>
              <a:rPr lang="en-US" sz="1200" dirty="0" smtClean="0">
                <a:solidFill>
                  <a:schemeClr val="bg1"/>
                </a:solidFill>
                <a:latin typeface="Open Sans Semibold" pitchFamily="34" charset="0"/>
                <a:ea typeface="Open Sans Semibold" pitchFamily="34" charset="0"/>
                <a:cs typeface="Open Sans Semibold" pitchFamily="34" charset="0"/>
              </a:rPr>
              <a:t>Reliability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The 24/7 technical support is prompt and never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lets your  website down.</a:t>
            </a:r>
          </a:p>
          <a:p>
            <a:pPr>
              <a:lnSpc>
                <a:spcPts val="1600"/>
              </a:lnSpc>
            </a:pPr>
            <a:endParaRPr lang="en-US" sz="1200" dirty="0" smtClean="0">
              <a:solidFill>
                <a:schemeClr val="bg1"/>
              </a:solidFill>
              <a:latin typeface="Open Sans" pitchFamily="34" charset="0"/>
              <a:ea typeface="Open Sans" pitchFamily="34" charset="0"/>
              <a:cs typeface="Open Sans" pitchFamily="34" charset="0"/>
            </a:endParaRPr>
          </a:p>
          <a:p>
            <a:pPr>
              <a:lnSpc>
                <a:spcPts val="1600"/>
              </a:lnSpc>
            </a:pPr>
            <a:r>
              <a:rPr lang="en-US" sz="1200" dirty="0" smtClean="0">
                <a:solidFill>
                  <a:schemeClr val="bg1"/>
                </a:solidFill>
                <a:latin typeface="Open Sans" pitchFamily="34" charset="0"/>
                <a:ea typeface="Open Sans" pitchFamily="34" charset="0"/>
                <a:cs typeface="Open Sans" pitchFamily="34" charset="0"/>
              </a:rPr>
              <a:t>›   </a:t>
            </a:r>
            <a:r>
              <a:rPr lang="en-US" sz="1200" dirty="0" smtClean="0">
                <a:solidFill>
                  <a:schemeClr val="bg1"/>
                </a:solidFill>
                <a:latin typeface="Open Sans Semibold" pitchFamily="34" charset="0"/>
                <a:ea typeface="Open Sans Semibold" pitchFamily="34" charset="0"/>
                <a:cs typeface="Open Sans Semibold" pitchFamily="34" charset="0"/>
              </a:rPr>
              <a:t>Trustworthy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Your website remains far from the risks of being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hacked as  the company is certified secure by the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likes of McAfee.</a:t>
            </a:r>
            <a:endParaRPr lang="en-US" sz="1200" dirty="0">
              <a:solidFill>
                <a:schemeClr val="bg1"/>
              </a:solidFill>
              <a:latin typeface="Open Sans" pitchFamily="34" charset="0"/>
              <a:ea typeface="Open Sans" pitchFamily="34" charset="0"/>
              <a:cs typeface="Open Sans" pitchFamily="34" charset="0"/>
            </a:endParaRPr>
          </a:p>
        </p:txBody>
      </p:sp>
      <p:pic>
        <p:nvPicPr>
          <p:cNvPr id="14" name="Picture 13" descr="logo.png">
            <a:hlinkClick r:id="rId2"/>
          </p:cNvPr>
          <p:cNvPicPr>
            <a:picLocks noChangeAspect="1"/>
          </p:cNvPicPr>
          <p:nvPr/>
        </p:nvPicPr>
        <p:blipFill>
          <a:blip r:embed="rId3"/>
          <a:stretch>
            <a:fillRect/>
          </a:stretch>
        </p:blipFill>
        <p:spPr>
          <a:xfrm>
            <a:off x="304800" y="4705350"/>
            <a:ext cx="1238250" cy="257175"/>
          </a:xfrm>
          <a:prstGeom prst="rect">
            <a:avLst/>
          </a:prstGeom>
        </p:spPr>
      </p:pic>
      <p:sp>
        <p:nvSpPr>
          <p:cNvPr id="15" name="TextBox 14"/>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F3B5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E02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E0253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9" name="TextBox 8"/>
          <p:cNvSpPr txBox="1"/>
          <p:nvPr/>
        </p:nvSpPr>
        <p:spPr>
          <a:xfrm>
            <a:off x="356508" y="2244625"/>
            <a:ext cx="3970564" cy="708125"/>
          </a:xfrm>
          <a:prstGeom prst="rect">
            <a:avLst/>
          </a:prstGeom>
          <a:noFill/>
        </p:spPr>
        <p:txBody>
          <a:bodyPr wrap="square" rtlCol="0">
            <a:spAutoFit/>
          </a:bodyPr>
          <a:lstStyle/>
          <a:p>
            <a:r>
              <a:rPr lang="en-US" sz="4000" b="1" dirty="0" smtClean="0">
                <a:solidFill>
                  <a:schemeClr val="bg1"/>
                </a:solidFill>
                <a:latin typeface="Georgia" pitchFamily="18" charset="0"/>
                <a:ea typeface="Arvo" pitchFamily="2" charset="0"/>
              </a:rPr>
              <a:t>CONCLUSION</a:t>
            </a:r>
            <a:endParaRPr lang="en-US" sz="4000" b="1" dirty="0">
              <a:solidFill>
                <a:schemeClr val="bg1"/>
              </a:solidFill>
              <a:latin typeface="Georgia" pitchFamily="18" charset="0"/>
              <a:ea typeface="Arvo" pitchFamily="2" charset="0"/>
            </a:endParaRPr>
          </a:p>
        </p:txBody>
      </p:sp>
      <p:pic>
        <p:nvPicPr>
          <p:cNvPr id="11" name="Picture 10" descr="bulb.png"/>
          <p:cNvPicPr>
            <a:picLocks noChangeAspect="1"/>
          </p:cNvPicPr>
          <p:nvPr/>
        </p:nvPicPr>
        <p:blipFill>
          <a:blip r:embed="rId2"/>
          <a:stretch>
            <a:fillRect/>
          </a:stretch>
        </p:blipFill>
        <p:spPr>
          <a:xfrm>
            <a:off x="5486400" y="5197"/>
            <a:ext cx="2743200" cy="3522519"/>
          </a:xfrm>
          <a:prstGeom prst="rect">
            <a:avLst/>
          </a:prstGeom>
        </p:spPr>
      </p:pic>
      <p:sp>
        <p:nvSpPr>
          <p:cNvPr id="12" name="TextBox 11"/>
          <p:cNvSpPr txBox="1"/>
          <p:nvPr/>
        </p:nvSpPr>
        <p:spPr>
          <a:xfrm>
            <a:off x="4953000" y="3486150"/>
            <a:ext cx="3886200" cy="997709"/>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No matter what your business offers, when it comes to websites, minimalism is the new cool.</a:t>
            </a:r>
          </a:p>
          <a:p>
            <a:pPr>
              <a:lnSpc>
                <a:spcPts val="1800"/>
              </a:lnSpc>
            </a:pPr>
            <a:r>
              <a:rPr lang="en-US" sz="1200" dirty="0" smtClean="0">
                <a:solidFill>
                  <a:schemeClr val="bg1"/>
                </a:solidFill>
                <a:latin typeface="Open Sans" pitchFamily="34" charset="0"/>
                <a:ea typeface="Open Sans" pitchFamily="34" charset="0"/>
                <a:cs typeface="Open Sans" pitchFamily="34" charset="0"/>
              </a:rPr>
              <a:t>So get rid of all the excess content and elements to make your website ready for a “Flat” overhaul!</a:t>
            </a:r>
          </a:p>
        </p:txBody>
      </p:sp>
      <p:pic>
        <p:nvPicPr>
          <p:cNvPr id="13" name="Picture 12"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0" name="TextBox 9"/>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20802" y="236387"/>
            <a:ext cx="7711638" cy="2011329"/>
          </a:xfrm>
          <a:prstGeom prst="rect">
            <a:avLst/>
          </a:prstGeom>
          <a:noFill/>
          <a:ln>
            <a:noFill/>
          </a:ln>
        </p:spPr>
      </p:pic>
      <p:sp>
        <p:nvSpPr>
          <p:cNvPr id="15" name="Rectangle 3"/>
          <p:cNvSpPr>
            <a:spLocks noChangeArrowheads="1"/>
          </p:cNvSpPr>
          <p:nvPr/>
        </p:nvSpPr>
        <p:spPr bwMode="auto">
          <a:xfrm>
            <a:off x="468315" y="2323011"/>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1"/>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80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572000" cy="5143500"/>
          </a:xfrm>
          <a:prstGeom prst="rect">
            <a:avLst/>
          </a:prstGeom>
          <a:solidFill>
            <a:srgbClr val="FCB33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8" name="Rectangle 7"/>
          <p:cNvSpPr/>
          <p:nvPr/>
        </p:nvSpPr>
        <p:spPr>
          <a:xfrm>
            <a:off x="4572000" y="0"/>
            <a:ext cx="4648200" cy="5143500"/>
          </a:xfrm>
          <a:prstGeom prst="rect">
            <a:avLst/>
          </a:prstGeom>
          <a:solidFill>
            <a:srgbClr val="D34D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p:cNvSpPr/>
          <p:nvPr/>
        </p:nvSpPr>
        <p:spPr>
          <a:xfrm rot="5400000">
            <a:off x="4539907" y="2473216"/>
            <a:ext cx="228600" cy="197069"/>
          </a:xfrm>
          <a:prstGeom prst="triangle">
            <a:avLst/>
          </a:prstGeom>
          <a:solidFill>
            <a:srgbClr val="FCB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9600" y="1907719"/>
            <a:ext cx="3543300" cy="1464183"/>
          </a:xfrm>
          <a:prstGeom prst="rect">
            <a:avLst/>
          </a:prstGeom>
          <a:noFill/>
        </p:spPr>
        <p:txBody>
          <a:bodyPr wrap="square" rtlCol="0">
            <a:spAutoFit/>
          </a:bodyPr>
          <a:lstStyle/>
          <a:p>
            <a:pPr>
              <a:lnSpc>
                <a:spcPts val="5200"/>
              </a:lnSpc>
            </a:pPr>
            <a:r>
              <a:rPr lang="en-US" sz="6400" b="1" dirty="0" smtClean="0">
                <a:solidFill>
                  <a:schemeClr val="bg1"/>
                </a:solidFill>
                <a:latin typeface="Georgia" pitchFamily="18" charset="0"/>
                <a:ea typeface="Arvo" pitchFamily="2" charset="0"/>
              </a:rPr>
              <a:t>TREND</a:t>
            </a:r>
          </a:p>
          <a:p>
            <a:pPr>
              <a:lnSpc>
                <a:spcPts val="5200"/>
              </a:lnSpc>
            </a:pPr>
            <a:r>
              <a:rPr lang="en-US" sz="6900" dirty="0" smtClean="0">
                <a:solidFill>
                  <a:schemeClr val="bg1"/>
                </a:solidFill>
                <a:latin typeface="Georgia" pitchFamily="18" charset="0"/>
                <a:ea typeface="Arvo" pitchFamily="2" charset="0"/>
              </a:rPr>
              <a:t>ALERT!</a:t>
            </a:r>
            <a:endParaRPr lang="en-US" sz="6900" dirty="0" smtClean="0">
              <a:latin typeface="Georgia" pitchFamily="18" charset="0"/>
              <a:ea typeface="Arvo" pitchFamily="2" charset="0"/>
            </a:endParaRPr>
          </a:p>
        </p:txBody>
      </p:sp>
      <p:pic>
        <p:nvPicPr>
          <p:cNvPr id="11" name="Picture 10" descr="trendalert_graphic.png"/>
          <p:cNvPicPr>
            <a:picLocks noChangeAspect="1"/>
          </p:cNvPicPr>
          <p:nvPr/>
        </p:nvPicPr>
        <p:blipFill>
          <a:blip r:embed="rId2"/>
          <a:stretch>
            <a:fillRect/>
          </a:stretch>
        </p:blipFill>
        <p:spPr>
          <a:xfrm>
            <a:off x="4903033" y="209550"/>
            <a:ext cx="4317167" cy="4114800"/>
          </a:xfrm>
          <a:prstGeom prst="rect">
            <a:avLst/>
          </a:prstGeom>
        </p:spPr>
      </p:pic>
      <p:sp>
        <p:nvSpPr>
          <p:cNvPr id="14" name="TextBox 13"/>
          <p:cNvSpPr txBox="1"/>
          <p:nvPr/>
        </p:nvSpPr>
        <p:spPr>
          <a:xfrm>
            <a:off x="6256564" y="3241222"/>
            <a:ext cx="1981200" cy="743858"/>
          </a:xfrm>
          <a:prstGeom prst="rect">
            <a:avLst/>
          </a:prstGeom>
          <a:noFill/>
        </p:spPr>
        <p:txBody>
          <a:bodyPr wrap="square" rtlCol="0">
            <a:spAutoFit/>
          </a:bodyPr>
          <a:lstStyle/>
          <a:p>
            <a:pPr>
              <a:lnSpc>
                <a:spcPts val="2500"/>
              </a:lnSpc>
            </a:pPr>
            <a:r>
              <a:rPr lang="en-US" sz="2600" b="1" dirty="0" smtClean="0">
                <a:solidFill>
                  <a:schemeClr val="bg1"/>
                </a:solidFill>
                <a:latin typeface="Open Sans" pitchFamily="34" charset="0"/>
                <a:ea typeface="Open Sans" pitchFamily="34" charset="0"/>
                <a:cs typeface="Open Sans" pitchFamily="34" charset="0"/>
              </a:rPr>
              <a:t>WEB </a:t>
            </a:r>
          </a:p>
          <a:p>
            <a:pPr>
              <a:lnSpc>
                <a:spcPts val="2500"/>
              </a:lnSpc>
            </a:pPr>
            <a:r>
              <a:rPr lang="en-US" sz="2600" b="1" dirty="0" smtClean="0">
                <a:solidFill>
                  <a:schemeClr val="bg1"/>
                </a:solidFill>
                <a:latin typeface="Open Sans" pitchFamily="34" charset="0"/>
                <a:ea typeface="Open Sans" pitchFamily="34" charset="0"/>
                <a:cs typeface="Open Sans" pitchFamily="34" charset="0"/>
              </a:rPr>
              <a:t>DESIGNS</a:t>
            </a:r>
            <a:endParaRPr lang="en-US" sz="2600" b="1" dirty="0">
              <a:solidFill>
                <a:schemeClr val="bg1"/>
              </a:solidFill>
              <a:latin typeface="Open Sans" pitchFamily="34" charset="0"/>
              <a:ea typeface="Open Sans" pitchFamily="34" charset="0"/>
              <a:cs typeface="Open Sans" pitchFamily="34" charset="0"/>
            </a:endParaRPr>
          </a:p>
        </p:txBody>
      </p:sp>
      <p:sp>
        <p:nvSpPr>
          <p:cNvPr id="15" name="TextBox 14"/>
          <p:cNvSpPr txBox="1"/>
          <p:nvPr/>
        </p:nvSpPr>
        <p:spPr>
          <a:xfrm>
            <a:off x="6264728" y="3867150"/>
            <a:ext cx="2209800" cy="766877"/>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are going FLAT! Minimalism is the new black and you got to wear it!</a:t>
            </a:r>
          </a:p>
        </p:txBody>
      </p:sp>
      <p:pic>
        <p:nvPicPr>
          <p:cNvPr id="16" name="Picture 15"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74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1ABC9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69"/>
          </a:xfrm>
          <a:prstGeom prs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76250" y="1723037"/>
            <a:ext cx="3714750" cy="2003112"/>
          </a:xfrm>
          <a:prstGeom prst="rect">
            <a:avLst/>
          </a:prstGeom>
          <a:noFill/>
        </p:spPr>
        <p:txBody>
          <a:bodyPr wrap="square" rtlCol="0">
            <a:spAutoFit/>
          </a:bodyPr>
          <a:lstStyle/>
          <a:p>
            <a:pPr>
              <a:lnSpc>
                <a:spcPts val="5200"/>
              </a:lnSpc>
            </a:pPr>
            <a:r>
              <a:rPr lang="en-US" sz="6600" dirty="0" smtClean="0">
                <a:solidFill>
                  <a:schemeClr val="bg1"/>
                </a:solidFill>
                <a:latin typeface="Georgia" pitchFamily="18" charset="0"/>
                <a:ea typeface="Arvo" pitchFamily="2" charset="0"/>
              </a:rPr>
              <a:t>FLAT</a:t>
            </a:r>
          </a:p>
          <a:p>
            <a:pPr>
              <a:lnSpc>
                <a:spcPts val="5200"/>
              </a:lnSpc>
            </a:pPr>
            <a:r>
              <a:rPr lang="en-US" sz="6600" dirty="0" smtClean="0">
                <a:solidFill>
                  <a:schemeClr val="bg1"/>
                </a:solidFill>
                <a:latin typeface="Georgia" pitchFamily="18" charset="0"/>
                <a:ea typeface="Arvo" pitchFamily="2" charset="0"/>
              </a:rPr>
              <a:t>DESIGN</a:t>
            </a:r>
          </a:p>
          <a:p>
            <a:pPr>
              <a:lnSpc>
                <a:spcPts val="4500"/>
              </a:lnSpc>
            </a:pPr>
            <a:r>
              <a:rPr lang="en-US" sz="6600" dirty="0" smtClean="0">
                <a:solidFill>
                  <a:schemeClr val="bg1"/>
                </a:solidFill>
                <a:latin typeface="Georgia" pitchFamily="18" charset="0"/>
                <a:ea typeface="Arvo" pitchFamily="2" charset="0"/>
              </a:rPr>
              <a:t>101</a:t>
            </a:r>
            <a:endParaRPr lang="en-US" sz="6600" dirty="0">
              <a:latin typeface="Georgia" pitchFamily="18" charset="0"/>
              <a:ea typeface="Arvo" pitchFamily="2" charset="0"/>
            </a:endParaRPr>
          </a:p>
        </p:txBody>
      </p:sp>
      <p:pic>
        <p:nvPicPr>
          <p:cNvPr id="8" name="Picture 7" descr="101_graphic.png"/>
          <p:cNvPicPr>
            <a:picLocks noChangeAspect="1"/>
          </p:cNvPicPr>
          <p:nvPr/>
        </p:nvPicPr>
        <p:blipFill>
          <a:blip r:embed="rId2"/>
          <a:stretch>
            <a:fillRect/>
          </a:stretch>
        </p:blipFill>
        <p:spPr>
          <a:xfrm>
            <a:off x="5334000" y="590550"/>
            <a:ext cx="3330676" cy="2581274"/>
          </a:xfrm>
          <a:prstGeom prst="rect">
            <a:avLst/>
          </a:prstGeom>
        </p:spPr>
      </p:pic>
      <p:sp>
        <p:nvSpPr>
          <p:cNvPr id="9" name="TextBox 8"/>
          <p:cNvSpPr txBox="1"/>
          <p:nvPr/>
        </p:nvSpPr>
        <p:spPr>
          <a:xfrm>
            <a:off x="5334000" y="3028950"/>
            <a:ext cx="3657600" cy="1752600"/>
          </a:xfrm>
          <a:prstGeom prst="rect">
            <a:avLst/>
          </a:prstGeom>
          <a:noFill/>
        </p:spPr>
        <p:txBody>
          <a:bodyPr wrap="square" rtlCol="0">
            <a:spAutoFit/>
          </a:bodyPr>
          <a:lstStyle/>
          <a:p>
            <a:pPr>
              <a:lnSpc>
                <a:spcPts val="1600"/>
              </a:lnSpc>
            </a:pPr>
            <a:r>
              <a:rPr lang="en-US" sz="1200" dirty="0" smtClean="0">
                <a:solidFill>
                  <a:schemeClr val="bg1"/>
                </a:solidFill>
                <a:latin typeface="Open Sans" pitchFamily="34" charset="0"/>
                <a:ea typeface="Open Sans" pitchFamily="34" charset="0"/>
                <a:cs typeface="Open Sans" pitchFamily="34" charset="0"/>
              </a:rPr>
              <a:t>›   Flat design is a minimalistic approach to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designing that focuses primarily on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usability.</a:t>
            </a:r>
          </a:p>
          <a:p>
            <a:pPr>
              <a:lnSpc>
                <a:spcPts val="1600"/>
              </a:lnSpc>
            </a:pPr>
            <a:r>
              <a:rPr lang="en-US" sz="1200" dirty="0" smtClean="0">
                <a:solidFill>
                  <a:schemeClr val="bg1"/>
                </a:solidFill>
                <a:latin typeface="Open Sans" pitchFamily="34" charset="0"/>
                <a:ea typeface="Open Sans" pitchFamily="34" charset="0"/>
                <a:cs typeface="Open Sans" pitchFamily="34" charset="0"/>
              </a:rPr>
              <a:t>›   It consists of using bright colors, spacing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and two dimensional (flat) illustrations as </a:t>
            </a:r>
          </a:p>
          <a:p>
            <a:pPr>
              <a:lnSpc>
                <a:spcPts val="1600"/>
              </a:lnSpc>
            </a:pPr>
            <a:r>
              <a:rPr lang="en-US" sz="1200" dirty="0" smtClean="0">
                <a:solidFill>
                  <a:schemeClr val="bg1"/>
                </a:solidFill>
                <a:latin typeface="Open Sans" pitchFamily="34" charset="0"/>
                <a:ea typeface="Open Sans" pitchFamily="34" charset="0"/>
                <a:cs typeface="Open Sans" pitchFamily="34" charset="0"/>
              </a:rPr>
              <a:t>    elements.</a:t>
            </a:r>
          </a:p>
          <a:p>
            <a:pPr>
              <a:lnSpc>
                <a:spcPts val="1600"/>
              </a:lnSpc>
            </a:pPr>
            <a:r>
              <a:rPr lang="en-US" sz="1200" dirty="0" smtClean="0">
                <a:solidFill>
                  <a:schemeClr val="bg1"/>
                </a:solidFill>
                <a:latin typeface="Open Sans" pitchFamily="34" charset="0"/>
                <a:ea typeface="Open Sans" pitchFamily="34" charset="0"/>
                <a:cs typeface="Open Sans" pitchFamily="34" charset="0"/>
              </a:rPr>
              <a:t>›   Microsoft was one of the first to apply this</a:t>
            </a:r>
          </a:p>
          <a:p>
            <a:pPr>
              <a:lnSpc>
                <a:spcPts val="1600"/>
              </a:lnSpc>
            </a:pPr>
            <a:r>
              <a:rPr lang="en-US" sz="1200" dirty="0" smtClean="0">
                <a:solidFill>
                  <a:schemeClr val="bg1"/>
                </a:solidFill>
                <a:latin typeface="Open Sans" pitchFamily="34" charset="0"/>
                <a:ea typeface="Open Sans" pitchFamily="34" charset="0"/>
                <a:cs typeface="Open Sans" pitchFamily="34" charset="0"/>
              </a:rPr>
              <a:t>    design to its interface.</a:t>
            </a:r>
            <a:endParaRPr lang="en-US" sz="1200" dirty="0">
              <a:solidFill>
                <a:schemeClr val="bg1"/>
              </a:solidFill>
              <a:latin typeface="Open Sans" pitchFamily="34" charset="0"/>
              <a:ea typeface="Open Sans" pitchFamily="34" charset="0"/>
              <a:cs typeface="Open Sans" pitchFamily="34" charset="0"/>
            </a:endParaRPr>
          </a:p>
        </p:txBody>
      </p:sp>
      <p:pic>
        <p:nvPicPr>
          <p:cNvPr id="10" name="Picture 9"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2" name="TextBox 11"/>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E546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84D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EE5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71500" y="1725206"/>
            <a:ext cx="3238500" cy="1913344"/>
          </a:xfrm>
          <a:prstGeom prst="rect">
            <a:avLst/>
          </a:prstGeom>
          <a:noFill/>
        </p:spPr>
        <p:txBody>
          <a:bodyPr wrap="square" rtlCol="0">
            <a:spAutoFit/>
          </a:bodyPr>
          <a:lstStyle/>
          <a:p>
            <a:pPr>
              <a:lnSpc>
                <a:spcPts val="5200"/>
              </a:lnSpc>
            </a:pPr>
            <a:r>
              <a:rPr lang="en-US" sz="6600" dirty="0" smtClean="0">
                <a:solidFill>
                  <a:schemeClr val="bg1"/>
                </a:solidFill>
                <a:latin typeface="Georgia" pitchFamily="18" charset="0"/>
                <a:ea typeface="Arvo" pitchFamily="2" charset="0"/>
              </a:rPr>
              <a:t>FLAT</a:t>
            </a:r>
          </a:p>
          <a:p>
            <a:pPr>
              <a:lnSpc>
                <a:spcPts val="5200"/>
              </a:lnSpc>
            </a:pPr>
            <a:r>
              <a:rPr lang="en-US" sz="6000" dirty="0" smtClean="0">
                <a:solidFill>
                  <a:schemeClr val="bg1"/>
                </a:solidFill>
                <a:latin typeface="Georgia" pitchFamily="18" charset="0"/>
                <a:ea typeface="Arvo" pitchFamily="2" charset="0"/>
              </a:rPr>
              <a:t>DESIGN</a:t>
            </a:r>
          </a:p>
          <a:p>
            <a:pPr>
              <a:lnSpc>
                <a:spcPts val="3500"/>
              </a:lnSpc>
            </a:pPr>
            <a:r>
              <a:rPr lang="en-US" sz="4000" b="1" dirty="0" smtClean="0">
                <a:solidFill>
                  <a:schemeClr val="bg1"/>
                </a:solidFill>
                <a:latin typeface="Georgia" pitchFamily="18" charset="0"/>
                <a:ea typeface="Arvo" pitchFamily="2" charset="0"/>
              </a:rPr>
              <a:t>BUT WHY?</a:t>
            </a:r>
            <a:endParaRPr lang="en-US" sz="4000" b="1" dirty="0" smtClean="0">
              <a:latin typeface="Georgia" pitchFamily="18" charset="0"/>
              <a:ea typeface="Arvo" pitchFamily="2" charset="0"/>
            </a:endParaRPr>
          </a:p>
        </p:txBody>
      </p:sp>
      <p:pic>
        <p:nvPicPr>
          <p:cNvPr id="15" name="Picture 14" descr="graphic.png"/>
          <p:cNvPicPr>
            <a:picLocks noChangeAspect="1"/>
          </p:cNvPicPr>
          <p:nvPr/>
        </p:nvPicPr>
        <p:blipFill>
          <a:blip r:embed="rId2"/>
          <a:stretch>
            <a:fillRect/>
          </a:stretch>
        </p:blipFill>
        <p:spPr>
          <a:xfrm>
            <a:off x="4876800" y="1047750"/>
            <a:ext cx="4027590" cy="2925967"/>
          </a:xfrm>
          <a:prstGeom prst="rect">
            <a:avLst/>
          </a:prstGeom>
        </p:spPr>
      </p:pic>
      <p:pic>
        <p:nvPicPr>
          <p:cNvPr id="9" name="Picture 8" descr="box1.png"/>
          <p:cNvPicPr>
            <a:picLocks noChangeAspect="1"/>
          </p:cNvPicPr>
          <p:nvPr/>
        </p:nvPicPr>
        <p:blipFill>
          <a:blip r:embed="rId3"/>
          <a:stretch>
            <a:fillRect/>
          </a:stretch>
        </p:blipFill>
        <p:spPr>
          <a:xfrm>
            <a:off x="4849270" y="438150"/>
            <a:ext cx="3075530" cy="1295400"/>
          </a:xfrm>
          <a:prstGeom prst="rect">
            <a:avLst/>
          </a:prstGeom>
        </p:spPr>
      </p:pic>
      <p:sp>
        <p:nvSpPr>
          <p:cNvPr id="10" name="TextBox 9"/>
          <p:cNvSpPr txBox="1"/>
          <p:nvPr/>
        </p:nvSpPr>
        <p:spPr>
          <a:xfrm>
            <a:off x="4860472" y="438150"/>
            <a:ext cx="3048000" cy="997709"/>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..because the all out flashy websites are no longer pleasing! And people really don’t have the time to go through a content heavy page.</a:t>
            </a:r>
            <a:endParaRPr lang="en-US" sz="1200" dirty="0">
              <a:solidFill>
                <a:schemeClr val="bg1"/>
              </a:solidFill>
              <a:latin typeface="Open Sans" pitchFamily="34" charset="0"/>
              <a:ea typeface="Open Sans" pitchFamily="34" charset="0"/>
              <a:cs typeface="Open Sans" pitchFamily="34" charset="0"/>
            </a:endParaRPr>
          </a:p>
        </p:txBody>
      </p:sp>
      <p:pic>
        <p:nvPicPr>
          <p:cNvPr id="11" name="Picture 10" descr="box2.png"/>
          <p:cNvPicPr>
            <a:picLocks noChangeAspect="1"/>
          </p:cNvPicPr>
          <p:nvPr/>
        </p:nvPicPr>
        <p:blipFill>
          <a:blip r:embed="rId4"/>
          <a:stretch>
            <a:fillRect/>
          </a:stretch>
        </p:blipFill>
        <p:spPr>
          <a:xfrm>
            <a:off x="5382669" y="3409950"/>
            <a:ext cx="3075531" cy="1295400"/>
          </a:xfrm>
          <a:prstGeom prst="rect">
            <a:avLst/>
          </a:prstGeom>
        </p:spPr>
      </p:pic>
      <p:sp>
        <p:nvSpPr>
          <p:cNvPr id="14" name="TextBox 13"/>
          <p:cNvSpPr txBox="1"/>
          <p:nvPr/>
        </p:nvSpPr>
        <p:spPr>
          <a:xfrm>
            <a:off x="5342164" y="3689687"/>
            <a:ext cx="3200400" cy="1015663"/>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A flat design forces you to not only minimize the colors on your website, but also the elements to keep it neat and tidy! Exactly what a user wants these days.</a:t>
            </a:r>
            <a:endParaRPr lang="en-US" sz="1200" dirty="0">
              <a:solidFill>
                <a:schemeClr val="bg1"/>
              </a:solidFill>
              <a:latin typeface="Open Sans" pitchFamily="34" charset="0"/>
              <a:ea typeface="Open Sans" pitchFamily="34" charset="0"/>
              <a:cs typeface="Open Sans" pitchFamily="34" charset="0"/>
            </a:endParaRPr>
          </a:p>
        </p:txBody>
      </p:sp>
      <p:pic>
        <p:nvPicPr>
          <p:cNvPr id="13" name="Picture 12"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95C9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E4372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95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62025" y="1858735"/>
            <a:ext cx="2647950" cy="1477328"/>
          </a:xfrm>
          <a:prstGeom prst="rect">
            <a:avLst/>
          </a:prstGeom>
          <a:noFill/>
        </p:spPr>
        <p:txBody>
          <a:bodyPr wrap="square" rtlCol="0">
            <a:spAutoFit/>
          </a:bodyPr>
          <a:lstStyle/>
          <a:p>
            <a:pPr>
              <a:lnSpc>
                <a:spcPts val="5400"/>
              </a:lnSpc>
            </a:pPr>
            <a:r>
              <a:rPr lang="en-US" sz="5800" dirty="0" smtClean="0">
                <a:solidFill>
                  <a:schemeClr val="bg1"/>
                </a:solidFill>
                <a:latin typeface="Georgia" pitchFamily="18" charset="0"/>
                <a:ea typeface="Arvo" pitchFamily="2" charset="0"/>
              </a:rPr>
              <a:t>ICON</a:t>
            </a:r>
          </a:p>
          <a:p>
            <a:pPr>
              <a:lnSpc>
                <a:spcPts val="5400"/>
              </a:lnSpc>
            </a:pPr>
            <a:r>
              <a:rPr lang="en-US" sz="6400" b="1" spc="50" dirty="0" smtClean="0">
                <a:solidFill>
                  <a:schemeClr val="bg1"/>
                </a:solidFill>
                <a:latin typeface="Georgia" pitchFamily="18" charset="0"/>
                <a:ea typeface="Arvo" pitchFamily="2" charset="0"/>
              </a:rPr>
              <a:t>FLAT</a:t>
            </a:r>
            <a:endParaRPr lang="en-US" sz="6400" b="1" spc="50" dirty="0" smtClean="0">
              <a:latin typeface="Georgia" pitchFamily="18" charset="0"/>
              <a:ea typeface="Arvo" pitchFamily="2" charset="0"/>
            </a:endParaRPr>
          </a:p>
        </p:txBody>
      </p:sp>
      <p:pic>
        <p:nvPicPr>
          <p:cNvPr id="9" name="Picture 8" descr="vs.png"/>
          <p:cNvPicPr>
            <a:picLocks noChangeAspect="1"/>
          </p:cNvPicPr>
          <p:nvPr/>
        </p:nvPicPr>
        <p:blipFill>
          <a:blip r:embed="rId2"/>
          <a:stretch>
            <a:fillRect/>
          </a:stretch>
        </p:blipFill>
        <p:spPr>
          <a:xfrm>
            <a:off x="2955472" y="1945822"/>
            <a:ext cx="419483" cy="465364"/>
          </a:xfrm>
          <a:prstGeom prst="rect">
            <a:avLst/>
          </a:prstGeom>
        </p:spPr>
      </p:pic>
      <p:pic>
        <p:nvPicPr>
          <p:cNvPr id="10" name="Picture 9" descr="board.png"/>
          <p:cNvPicPr>
            <a:picLocks noChangeAspect="1"/>
          </p:cNvPicPr>
          <p:nvPr/>
        </p:nvPicPr>
        <p:blipFill>
          <a:blip r:embed="rId3"/>
          <a:stretch>
            <a:fillRect/>
          </a:stretch>
        </p:blipFill>
        <p:spPr>
          <a:xfrm>
            <a:off x="4900866" y="895350"/>
            <a:ext cx="3990468" cy="2562225"/>
          </a:xfrm>
          <a:prstGeom prst="rect">
            <a:avLst/>
          </a:prstGeom>
        </p:spPr>
      </p:pic>
      <p:sp>
        <p:nvSpPr>
          <p:cNvPr id="11" name="TextBox 10"/>
          <p:cNvSpPr txBox="1"/>
          <p:nvPr/>
        </p:nvSpPr>
        <p:spPr>
          <a:xfrm>
            <a:off x="5486400" y="3739243"/>
            <a:ext cx="3124200" cy="990015"/>
          </a:xfrm>
          <a:prstGeom prst="rect">
            <a:avLst/>
          </a:prstGeom>
          <a:noFill/>
        </p:spPr>
        <p:txBody>
          <a:bodyPr wrap="square" rtlCol="0">
            <a:spAutoFit/>
          </a:bodyPr>
          <a:lstStyle/>
          <a:p>
            <a:pPr>
              <a:lnSpc>
                <a:spcPts val="3500"/>
              </a:lnSpc>
            </a:pPr>
            <a:r>
              <a:rPr lang="en-US" sz="4800" dirty="0" smtClean="0">
                <a:solidFill>
                  <a:schemeClr val="bg1"/>
                </a:solidFill>
                <a:latin typeface="Georgia" pitchFamily="18" charset="0"/>
                <a:ea typeface="Arvo" pitchFamily="2" charset="0"/>
              </a:rPr>
              <a:t>Flat Wins</a:t>
            </a:r>
            <a:r>
              <a:rPr lang="en-US" sz="4000" dirty="0" smtClean="0">
                <a:solidFill>
                  <a:schemeClr val="bg1"/>
                </a:solidFill>
                <a:latin typeface="Georgia" pitchFamily="18" charset="0"/>
                <a:ea typeface="Arvo" pitchFamily="2" charset="0"/>
              </a:rPr>
              <a:t> </a:t>
            </a:r>
          </a:p>
          <a:p>
            <a:pPr>
              <a:lnSpc>
                <a:spcPts val="3500"/>
              </a:lnSpc>
            </a:pPr>
            <a:r>
              <a:rPr lang="en-US" sz="3600" dirty="0" smtClean="0">
                <a:solidFill>
                  <a:schemeClr val="bg1"/>
                </a:solidFill>
                <a:latin typeface="Georgia" pitchFamily="18" charset="0"/>
                <a:ea typeface="Arvo" pitchFamily="2" charset="0"/>
              </a:rPr>
              <a:t>Hands Down!</a:t>
            </a:r>
            <a:endParaRPr lang="en-US" sz="3600" dirty="0">
              <a:solidFill>
                <a:schemeClr val="bg1"/>
              </a:solidFill>
              <a:latin typeface="Georgia" pitchFamily="18" charset="0"/>
              <a:ea typeface="Arvo" pitchFamily="2" charset="0"/>
            </a:endParaRPr>
          </a:p>
        </p:txBody>
      </p:sp>
      <p:pic>
        <p:nvPicPr>
          <p:cNvPr id="12" name="Picture 11" descr="star.png"/>
          <p:cNvPicPr>
            <a:picLocks noChangeAspect="1"/>
          </p:cNvPicPr>
          <p:nvPr/>
        </p:nvPicPr>
        <p:blipFill>
          <a:blip r:embed="rId4"/>
          <a:stretch>
            <a:fillRect/>
          </a:stretch>
        </p:blipFill>
        <p:spPr>
          <a:xfrm>
            <a:off x="8240782" y="3562350"/>
            <a:ext cx="369818" cy="361950"/>
          </a:xfrm>
          <a:prstGeom prst="rect">
            <a:avLst/>
          </a:prstGeom>
        </p:spPr>
      </p:pic>
      <p:pic>
        <p:nvPicPr>
          <p:cNvPr id="13" name="Picture 12"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5" name="TextBox 14"/>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9573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41C3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FANTA_GRAPHIC.png"/>
          <p:cNvPicPr>
            <a:picLocks noChangeAspect="1"/>
          </p:cNvPicPr>
          <p:nvPr/>
        </p:nvPicPr>
        <p:blipFill>
          <a:blip r:embed="rId2"/>
          <a:stretch>
            <a:fillRect/>
          </a:stretch>
        </p:blipFill>
        <p:spPr>
          <a:xfrm>
            <a:off x="4649593" y="590550"/>
            <a:ext cx="4342007" cy="3714750"/>
          </a:xfrm>
          <a:prstGeom prst="rect">
            <a:avLst/>
          </a:prstGeom>
        </p:spPr>
      </p:pic>
      <p:sp>
        <p:nvSpPr>
          <p:cNvPr id="4" name="Isosceles Triangle 3"/>
          <p:cNvSpPr/>
          <p:nvPr/>
        </p:nvSpPr>
        <p:spPr>
          <a:xfrm rot="5400000">
            <a:off x="4523579" y="2473216"/>
            <a:ext cx="228600" cy="197070"/>
          </a:xfrm>
          <a:prstGeom prst="triangle">
            <a:avLst/>
          </a:prstGeom>
          <a:solidFill>
            <a:srgbClr val="E95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838200" y="1995335"/>
            <a:ext cx="2971800" cy="1579920"/>
            <a:chOff x="838200" y="1858735"/>
            <a:chExt cx="2971800" cy="1579920"/>
          </a:xfrm>
        </p:grpSpPr>
        <p:sp>
          <p:nvSpPr>
            <p:cNvPr id="5" name="TextBox 4"/>
            <p:cNvSpPr txBox="1"/>
            <p:nvPr/>
          </p:nvSpPr>
          <p:spPr>
            <a:xfrm>
              <a:off x="838200" y="1858735"/>
              <a:ext cx="2971800" cy="1579920"/>
            </a:xfrm>
            <a:prstGeom prst="rect">
              <a:avLst/>
            </a:prstGeom>
            <a:noFill/>
          </p:spPr>
          <p:txBody>
            <a:bodyPr wrap="square" rtlCol="0">
              <a:spAutoFit/>
            </a:bodyPr>
            <a:lstStyle/>
            <a:p>
              <a:pPr>
                <a:lnSpc>
                  <a:spcPts val="5200"/>
                </a:lnSpc>
              </a:pPr>
              <a:r>
                <a:rPr lang="en-US" sz="6000" dirty="0" smtClean="0">
                  <a:solidFill>
                    <a:schemeClr val="bg1"/>
                  </a:solidFill>
                  <a:latin typeface="Georgia" pitchFamily="18" charset="0"/>
                  <a:ea typeface="Arvo" pitchFamily="2" charset="0"/>
                </a:rPr>
                <a:t>HERE’S</a:t>
              </a:r>
            </a:p>
            <a:p>
              <a:pPr>
                <a:lnSpc>
                  <a:spcPts val="1200"/>
                </a:lnSpc>
              </a:pPr>
              <a:r>
                <a:rPr lang="en-US" sz="2100" b="1" spc="30" dirty="0" smtClean="0">
                  <a:solidFill>
                    <a:schemeClr val="bg1"/>
                  </a:solidFill>
                  <a:latin typeface="Georgia" pitchFamily="18" charset="0"/>
                  <a:ea typeface="Arvo" pitchFamily="2" charset="0"/>
                </a:rPr>
                <a:t>HOW YOU CAN GO</a:t>
              </a:r>
            </a:p>
            <a:p>
              <a:pPr>
                <a:lnSpc>
                  <a:spcPts val="5200"/>
                </a:lnSpc>
              </a:pPr>
              <a:endParaRPr lang="en-US" sz="6000" dirty="0" smtClean="0">
                <a:solidFill>
                  <a:schemeClr val="bg1"/>
                </a:solidFill>
                <a:latin typeface="Georgia" pitchFamily="18" charset="0"/>
                <a:ea typeface="Arvo" pitchFamily="2" charset="0"/>
              </a:endParaRPr>
            </a:p>
          </p:txBody>
        </p:sp>
        <p:sp>
          <p:nvSpPr>
            <p:cNvPr id="9" name="TextBox 8"/>
            <p:cNvSpPr txBox="1"/>
            <p:nvPr/>
          </p:nvSpPr>
          <p:spPr>
            <a:xfrm>
              <a:off x="2590800" y="2646715"/>
              <a:ext cx="1219200" cy="461665"/>
            </a:xfrm>
            <a:prstGeom prst="rect">
              <a:avLst/>
            </a:prstGeom>
            <a:noFill/>
          </p:spPr>
          <p:txBody>
            <a:bodyPr wrap="square" rtlCol="0">
              <a:spAutoFit/>
            </a:bodyPr>
            <a:lstStyle/>
            <a:p>
              <a:r>
                <a:rPr lang="en-US" sz="2400" b="1" dirty="0" smtClean="0">
                  <a:solidFill>
                    <a:schemeClr val="bg1"/>
                  </a:solidFill>
                  <a:latin typeface="Georgia" pitchFamily="18" charset="0"/>
                  <a:ea typeface="Arvo" pitchFamily="2" charset="0"/>
                </a:rPr>
                <a:t>FLAT!</a:t>
              </a:r>
              <a:endParaRPr lang="en-US" sz="2400" b="1" dirty="0">
                <a:solidFill>
                  <a:schemeClr val="bg1"/>
                </a:solidFill>
                <a:latin typeface="Georgia" pitchFamily="18" charset="0"/>
                <a:ea typeface="Arvo" pitchFamily="2" charset="0"/>
              </a:endParaRPr>
            </a:p>
          </p:txBody>
        </p:sp>
        <p:sp>
          <p:nvSpPr>
            <p:cNvPr id="12" name="TextBox 11"/>
            <p:cNvSpPr txBox="1"/>
            <p:nvPr/>
          </p:nvSpPr>
          <p:spPr>
            <a:xfrm>
              <a:off x="866776" y="2663750"/>
              <a:ext cx="2028824" cy="400110"/>
            </a:xfrm>
            <a:prstGeom prst="rect">
              <a:avLst/>
            </a:prstGeom>
            <a:noFill/>
          </p:spPr>
          <p:txBody>
            <a:bodyPr wrap="square" rtlCol="0">
              <a:spAutoFit/>
            </a:bodyPr>
            <a:lstStyle/>
            <a:p>
              <a:r>
                <a:rPr lang="en-US" sz="2000" i="1" spc="80" dirty="0" smtClean="0">
                  <a:solidFill>
                    <a:schemeClr val="bg1"/>
                  </a:solidFill>
                  <a:latin typeface="Georgia" pitchFamily="18" charset="0"/>
                </a:rPr>
                <a:t>Fantabulously</a:t>
              </a:r>
              <a:endParaRPr lang="en-US" sz="2000" i="1" spc="80" dirty="0">
                <a:solidFill>
                  <a:schemeClr val="bg1"/>
                </a:solidFill>
                <a:latin typeface="Georgia" pitchFamily="18" charset="0"/>
              </a:endParaRPr>
            </a:p>
          </p:txBody>
        </p:sp>
      </p:grpSp>
      <p:pic>
        <p:nvPicPr>
          <p:cNvPr id="14" name="Picture 13"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6" name="TextBox 15"/>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96C93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F04F2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96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33400" y="1669445"/>
            <a:ext cx="3733800" cy="2121505"/>
          </a:xfrm>
          <a:prstGeom prst="rect">
            <a:avLst/>
          </a:prstGeom>
          <a:noFill/>
        </p:spPr>
        <p:txBody>
          <a:bodyPr wrap="square" rtlCol="0">
            <a:spAutoFit/>
          </a:bodyPr>
          <a:lstStyle/>
          <a:p>
            <a:pPr>
              <a:lnSpc>
                <a:spcPts val="5200"/>
              </a:lnSpc>
            </a:pPr>
            <a:r>
              <a:rPr lang="en-US" sz="5400" b="1" dirty="0" smtClean="0">
                <a:solidFill>
                  <a:schemeClr val="bg1"/>
                </a:solidFill>
                <a:latin typeface="Georgia" pitchFamily="18" charset="0"/>
                <a:ea typeface="Arvo" pitchFamily="2" charset="0"/>
              </a:rPr>
              <a:t>MAKE IT</a:t>
            </a:r>
          </a:p>
          <a:p>
            <a:pPr>
              <a:lnSpc>
                <a:spcPts val="3500"/>
              </a:lnSpc>
            </a:pPr>
            <a:r>
              <a:rPr lang="en-US" sz="4800" b="1" dirty="0" smtClean="0">
                <a:solidFill>
                  <a:schemeClr val="bg1"/>
                </a:solidFill>
                <a:latin typeface="Georgia" pitchFamily="18" charset="0"/>
                <a:ea typeface="Arvo" pitchFamily="2" charset="0"/>
              </a:rPr>
              <a:t>BRIGHT</a:t>
            </a:r>
            <a:r>
              <a:rPr lang="en-US" sz="4800" b="1" spc="300" dirty="0" smtClean="0">
                <a:solidFill>
                  <a:schemeClr val="bg1"/>
                </a:solidFill>
                <a:latin typeface="Georgia" pitchFamily="18" charset="0"/>
                <a:ea typeface="Arvo" pitchFamily="2" charset="0"/>
              </a:rPr>
              <a:t>&amp;</a:t>
            </a:r>
          </a:p>
          <a:p>
            <a:pPr>
              <a:lnSpc>
                <a:spcPts val="7000"/>
              </a:lnSpc>
            </a:pPr>
            <a:r>
              <a:rPr lang="en-US" sz="8000" b="1" spc="300" dirty="0" smtClean="0">
                <a:solidFill>
                  <a:schemeClr val="bg1"/>
                </a:solidFill>
                <a:latin typeface="Georgia" pitchFamily="18" charset="0"/>
                <a:ea typeface="Arvo" pitchFamily="2" charset="0"/>
              </a:rPr>
              <a:t>BOLD</a:t>
            </a:r>
            <a:endParaRPr lang="en-US" sz="8000" dirty="0" smtClean="0">
              <a:solidFill>
                <a:schemeClr val="bg1"/>
              </a:solidFill>
              <a:latin typeface="Georgia" pitchFamily="18" charset="0"/>
              <a:ea typeface="Arvo" pitchFamily="2" charset="0"/>
            </a:endParaRPr>
          </a:p>
        </p:txBody>
      </p:sp>
      <p:pic>
        <p:nvPicPr>
          <p:cNvPr id="13" name="Picture 12" descr="bold_graphic.png"/>
          <p:cNvPicPr>
            <a:picLocks noChangeAspect="1"/>
          </p:cNvPicPr>
          <p:nvPr/>
        </p:nvPicPr>
        <p:blipFill>
          <a:blip r:embed="rId2"/>
          <a:stretch>
            <a:fillRect/>
          </a:stretch>
        </p:blipFill>
        <p:spPr>
          <a:xfrm>
            <a:off x="5246292" y="1086901"/>
            <a:ext cx="3440508" cy="2627849"/>
          </a:xfrm>
          <a:prstGeom prst="rect">
            <a:avLst/>
          </a:prstGeom>
        </p:spPr>
      </p:pic>
      <p:sp>
        <p:nvSpPr>
          <p:cNvPr id="14" name="TextBox 13"/>
          <p:cNvSpPr txBox="1"/>
          <p:nvPr/>
        </p:nvSpPr>
        <p:spPr>
          <a:xfrm>
            <a:off x="5398692" y="285750"/>
            <a:ext cx="3048000" cy="766877"/>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The signature element of a Flat Web Design is Bright, Bold Colors. So create a lot of Colorful Panels!</a:t>
            </a:r>
            <a:endParaRPr lang="en-US" sz="1200" dirty="0">
              <a:solidFill>
                <a:schemeClr val="bg1"/>
              </a:solidFill>
              <a:latin typeface="Open Sans" pitchFamily="34" charset="0"/>
              <a:ea typeface="Open Sans" pitchFamily="34" charset="0"/>
              <a:cs typeface="Open Sans" pitchFamily="34" charset="0"/>
            </a:endParaRPr>
          </a:p>
        </p:txBody>
      </p:sp>
      <p:pic>
        <p:nvPicPr>
          <p:cNvPr id="16" name="Picture 15" descr="link.png">
            <a:hlinkClick r:id="rId3"/>
          </p:cNvPr>
          <p:cNvPicPr>
            <a:picLocks noChangeAspect="1"/>
          </p:cNvPicPr>
          <p:nvPr/>
        </p:nvPicPr>
        <p:blipFill>
          <a:blip r:embed="rId4"/>
          <a:stretch>
            <a:fillRect/>
          </a:stretch>
        </p:blipFill>
        <p:spPr>
          <a:xfrm>
            <a:off x="6598775" y="4348842"/>
            <a:ext cx="990600" cy="155050"/>
          </a:xfrm>
          <a:prstGeom prst="rect">
            <a:avLst/>
          </a:prstGeom>
        </p:spPr>
      </p:pic>
      <p:sp>
        <p:nvSpPr>
          <p:cNvPr id="15" name="TextBox 14"/>
          <p:cNvSpPr txBox="1"/>
          <p:nvPr/>
        </p:nvSpPr>
        <p:spPr>
          <a:xfrm>
            <a:off x="5393872" y="3804782"/>
            <a:ext cx="3750128" cy="1015663"/>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There are a lot many colors that you can play around with on Photoshop, but you can make life easier by using                           while creating your flat color theme.</a:t>
            </a:r>
            <a:endParaRPr lang="en-US" sz="1200" dirty="0">
              <a:solidFill>
                <a:schemeClr val="bg1"/>
              </a:solidFill>
              <a:latin typeface="Open Sans" pitchFamily="34" charset="0"/>
              <a:ea typeface="Open Sans" pitchFamily="34" charset="0"/>
              <a:cs typeface="Open Sans" pitchFamily="34" charset="0"/>
            </a:endParaRPr>
          </a:p>
        </p:txBody>
      </p:sp>
      <p:pic>
        <p:nvPicPr>
          <p:cNvPr id="12" name="Picture 11"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20" name="TextBox 19">
            <a:hlinkClick r:id="rId3"/>
          </p:cNvPr>
          <p:cNvSpPr txBox="1"/>
          <p:nvPr/>
        </p:nvSpPr>
        <p:spPr>
          <a:xfrm>
            <a:off x="6517820" y="4300443"/>
            <a:ext cx="1136850" cy="276999"/>
          </a:xfrm>
          <a:prstGeom prst="rect">
            <a:avLst/>
          </a:prstGeom>
          <a:noFill/>
        </p:spPr>
        <p:txBody>
          <a:bodyPr wrap="none" rtlCol="0">
            <a:spAutoFit/>
          </a:bodyPr>
          <a:lstStyle/>
          <a:p>
            <a:r>
              <a:rPr lang="en-US" sz="1200" dirty="0" smtClean="0">
                <a:solidFill>
                  <a:schemeClr val="bg1"/>
                </a:solidFill>
                <a:latin typeface="Open Sans" pitchFamily="34" charset="0"/>
                <a:ea typeface="Open Sans" pitchFamily="34" charset="0"/>
                <a:cs typeface="Open Sans" pitchFamily="34" charset="0"/>
              </a:rPr>
              <a:t>Flat UI Colors</a:t>
            </a:r>
            <a:endParaRPr lang="en-US" sz="1200" dirty="0">
              <a:latin typeface="Open Sans" pitchFamily="34" charset="0"/>
              <a:ea typeface="Open Sans" pitchFamily="34" charset="0"/>
              <a:cs typeface="Open Sans" pitchFamily="34" charset="0"/>
            </a:endParaRPr>
          </a:p>
        </p:txBody>
      </p:sp>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F3652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FBA91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F36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57200" y="1813486"/>
            <a:ext cx="3581400" cy="1913344"/>
          </a:xfrm>
          <a:prstGeom prst="rect">
            <a:avLst/>
          </a:prstGeom>
          <a:noFill/>
        </p:spPr>
        <p:txBody>
          <a:bodyPr wrap="square" rtlCol="0">
            <a:spAutoFit/>
          </a:bodyPr>
          <a:lstStyle/>
          <a:p>
            <a:pPr>
              <a:lnSpc>
                <a:spcPts val="5200"/>
              </a:lnSpc>
            </a:pPr>
            <a:r>
              <a:rPr lang="en-US" sz="6600" dirty="0" smtClean="0">
                <a:solidFill>
                  <a:schemeClr val="bg1"/>
                </a:solidFill>
                <a:latin typeface="Georgia" pitchFamily="18" charset="0"/>
                <a:ea typeface="Arvo" pitchFamily="2" charset="0"/>
              </a:rPr>
              <a:t>CREATE</a:t>
            </a:r>
          </a:p>
          <a:p>
            <a:pPr>
              <a:lnSpc>
                <a:spcPts val="3000"/>
              </a:lnSpc>
            </a:pPr>
            <a:r>
              <a:rPr lang="en-US" sz="3800" spc="50" dirty="0" smtClean="0">
                <a:solidFill>
                  <a:schemeClr val="bg1"/>
                </a:solidFill>
                <a:latin typeface="Georgia" pitchFamily="18" charset="0"/>
                <a:ea typeface="Arvo" pitchFamily="2" charset="0"/>
              </a:rPr>
              <a:t>MULTICOLOR</a:t>
            </a:r>
          </a:p>
          <a:p>
            <a:pPr>
              <a:lnSpc>
                <a:spcPts val="6000"/>
              </a:lnSpc>
            </a:pPr>
            <a:r>
              <a:rPr lang="en-US" sz="6600" dirty="0" smtClean="0">
                <a:solidFill>
                  <a:schemeClr val="bg1"/>
                </a:solidFill>
                <a:latin typeface="Georgia" pitchFamily="18" charset="0"/>
                <a:ea typeface="Arvo" pitchFamily="2" charset="0"/>
              </a:rPr>
              <a:t>PANELS</a:t>
            </a:r>
          </a:p>
        </p:txBody>
      </p:sp>
      <p:pic>
        <p:nvPicPr>
          <p:cNvPr id="8" name="Picture 7" descr="triplem.png"/>
          <p:cNvPicPr>
            <a:picLocks noChangeAspect="1"/>
          </p:cNvPicPr>
          <p:nvPr/>
        </p:nvPicPr>
        <p:blipFill>
          <a:blip r:embed="rId2"/>
          <a:stretch>
            <a:fillRect/>
          </a:stretch>
        </p:blipFill>
        <p:spPr>
          <a:xfrm>
            <a:off x="4953000" y="971550"/>
            <a:ext cx="3779209" cy="2886075"/>
          </a:xfrm>
          <a:prstGeom prst="rect">
            <a:avLst/>
          </a:prstGeom>
        </p:spPr>
      </p:pic>
      <p:pic>
        <p:nvPicPr>
          <p:cNvPr id="10" name="Picture 9" descr="link2.png"/>
          <p:cNvPicPr>
            <a:picLocks noChangeAspect="1"/>
          </p:cNvPicPr>
          <p:nvPr/>
        </p:nvPicPr>
        <p:blipFill>
          <a:blip r:embed="rId3"/>
          <a:srcRect r="20870"/>
          <a:stretch>
            <a:fillRect/>
          </a:stretch>
        </p:blipFill>
        <p:spPr>
          <a:xfrm>
            <a:off x="5120811" y="832754"/>
            <a:ext cx="739658" cy="182880"/>
          </a:xfrm>
          <a:prstGeom prst="rect">
            <a:avLst/>
          </a:prstGeom>
        </p:spPr>
      </p:pic>
      <p:sp>
        <p:nvSpPr>
          <p:cNvPr id="9" name="TextBox 8"/>
          <p:cNvSpPr txBox="1"/>
          <p:nvPr/>
        </p:nvSpPr>
        <p:spPr>
          <a:xfrm>
            <a:off x="5029200" y="285750"/>
            <a:ext cx="4114800" cy="766877"/>
          </a:xfrm>
          <a:prstGeom prst="rect">
            <a:avLst/>
          </a:prstGeom>
          <a:noFill/>
        </p:spPr>
        <p:txBody>
          <a:bodyPr wrap="square" rtlCol="0">
            <a:spAutoFit/>
          </a:bodyPr>
          <a:lstStyle/>
          <a:p>
            <a:pPr>
              <a:lnSpc>
                <a:spcPts val="1800"/>
              </a:lnSpc>
            </a:pPr>
            <a:r>
              <a:rPr lang="en-US" sz="1200" dirty="0" smtClean="0">
                <a:solidFill>
                  <a:schemeClr val="bg1"/>
                </a:solidFill>
                <a:latin typeface="Open Sans" pitchFamily="34" charset="0"/>
                <a:ea typeface="Open Sans" pitchFamily="34" charset="0"/>
                <a:cs typeface="Open Sans" pitchFamily="34" charset="0"/>
              </a:rPr>
              <a:t>To further enhance the bold look, combine colors to make a beautiful series of background panels, like</a:t>
            </a:r>
          </a:p>
          <a:p>
            <a:pPr>
              <a:lnSpc>
                <a:spcPts val="1800"/>
              </a:lnSpc>
            </a:pPr>
            <a:r>
              <a:rPr lang="en-US" sz="1200" dirty="0" smtClean="0">
                <a:solidFill>
                  <a:schemeClr val="bg1"/>
                </a:solidFill>
                <a:latin typeface="Open Sans" pitchFamily="34" charset="0"/>
                <a:ea typeface="Open Sans" pitchFamily="34" charset="0"/>
                <a:cs typeface="Open Sans" pitchFamily="34" charset="0"/>
              </a:rPr>
              <a:t>                   .</a:t>
            </a:r>
            <a:endParaRPr lang="en-US" sz="1200" dirty="0">
              <a:solidFill>
                <a:schemeClr val="bg1"/>
              </a:solidFill>
              <a:latin typeface="Open Sans" pitchFamily="34" charset="0"/>
              <a:ea typeface="Open Sans" pitchFamily="34" charset="0"/>
              <a:cs typeface="Open Sans" pitchFamily="34" charset="0"/>
            </a:endParaRPr>
          </a:p>
        </p:txBody>
      </p:sp>
      <p:pic>
        <p:nvPicPr>
          <p:cNvPr id="13" name="Picture 12" descr="notepad.png"/>
          <p:cNvPicPr>
            <a:picLocks noChangeAspect="1"/>
          </p:cNvPicPr>
          <p:nvPr/>
        </p:nvPicPr>
        <p:blipFill>
          <a:blip r:embed="rId4"/>
          <a:stretch>
            <a:fillRect/>
          </a:stretch>
        </p:blipFill>
        <p:spPr>
          <a:xfrm>
            <a:off x="5105400" y="3867150"/>
            <a:ext cx="3429000" cy="915471"/>
          </a:xfrm>
          <a:prstGeom prst="rect">
            <a:avLst/>
          </a:prstGeom>
        </p:spPr>
      </p:pic>
      <p:sp>
        <p:nvSpPr>
          <p:cNvPr id="14" name="TextBox 13"/>
          <p:cNvSpPr txBox="1"/>
          <p:nvPr/>
        </p:nvSpPr>
        <p:spPr>
          <a:xfrm>
            <a:off x="5475512" y="4144539"/>
            <a:ext cx="2819400" cy="620683"/>
          </a:xfrm>
          <a:prstGeom prst="rect">
            <a:avLst/>
          </a:prstGeom>
          <a:noFill/>
        </p:spPr>
        <p:txBody>
          <a:bodyPr wrap="square" rtlCol="0">
            <a:spAutoFit/>
          </a:bodyPr>
          <a:lstStyle/>
          <a:p>
            <a:pPr>
              <a:lnSpc>
                <a:spcPts val="1400"/>
              </a:lnSpc>
            </a:pPr>
            <a:r>
              <a:rPr lang="en-US" sz="1000" spc="80" dirty="0" smtClean="0">
                <a:solidFill>
                  <a:srgbClr val="F36523"/>
                </a:solidFill>
                <a:latin typeface="Hand Of Sean" pitchFamily="2" charset="-128"/>
                <a:ea typeface="Hand Of Sean" pitchFamily="2" charset="-128"/>
              </a:rPr>
              <a:t>Note</a:t>
            </a:r>
          </a:p>
          <a:p>
            <a:pPr>
              <a:lnSpc>
                <a:spcPts val="1400"/>
              </a:lnSpc>
            </a:pPr>
            <a:r>
              <a:rPr lang="en-US" sz="1000" spc="80" dirty="0" smtClean="0">
                <a:solidFill>
                  <a:srgbClr val="034B79"/>
                </a:solidFill>
                <a:latin typeface="Hand Of Sean" pitchFamily="2" charset="-128"/>
                <a:ea typeface="Hand Of Sean" pitchFamily="2" charset="-128"/>
              </a:rPr>
              <a:t>Limit your website’s color palette to a few number of colors.</a:t>
            </a:r>
            <a:endParaRPr lang="en-US" sz="1000" spc="80" dirty="0">
              <a:solidFill>
                <a:srgbClr val="034B79"/>
              </a:solidFill>
              <a:latin typeface="Hand Of Sean" pitchFamily="2" charset="-128"/>
              <a:ea typeface="Hand Of Sean" pitchFamily="2" charset="-128"/>
            </a:endParaRPr>
          </a:p>
        </p:txBody>
      </p:sp>
      <p:pic>
        <p:nvPicPr>
          <p:cNvPr id="15" name="Picture 14"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6" name="TextBox 15">
            <a:hlinkClick r:id="rId7"/>
          </p:cNvPr>
          <p:cNvSpPr txBox="1"/>
          <p:nvPr/>
        </p:nvSpPr>
        <p:spPr>
          <a:xfrm>
            <a:off x="5026484" y="770751"/>
            <a:ext cx="914400" cy="276999"/>
          </a:xfrm>
          <a:prstGeom prst="rect">
            <a:avLst/>
          </a:prstGeom>
          <a:noFill/>
        </p:spPr>
        <p:txBody>
          <a:bodyPr wrap="square" rtlCol="0">
            <a:spAutoFit/>
          </a:bodyPr>
          <a:lstStyle/>
          <a:p>
            <a:r>
              <a:rPr lang="en-US" sz="1200" dirty="0" smtClean="0">
                <a:solidFill>
                  <a:schemeClr val="bg1"/>
                </a:solidFill>
                <a:latin typeface="Open Sans" pitchFamily="34" charset="0"/>
                <a:ea typeface="Open Sans" pitchFamily="34" charset="0"/>
                <a:cs typeface="Open Sans" pitchFamily="34" charset="0"/>
              </a:rPr>
              <a:t>TriplAgent</a:t>
            </a:r>
            <a:endParaRPr lang="en-US" sz="1200" dirty="0">
              <a:latin typeface="Open Sans" pitchFamily="34" charset="0"/>
              <a:ea typeface="Open Sans" pitchFamily="34" charset="0"/>
              <a:cs typeface="Open Sans" pitchFamily="34" charset="0"/>
            </a:endParaRPr>
          </a:p>
        </p:txBody>
      </p:sp>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smtClean="0">
                <a:solidFill>
                  <a:schemeClr val="bg1"/>
                </a:solidFill>
                <a:latin typeface="Open Sans" pitchFamily="34" charset="0"/>
                <a:ea typeface="Open Sans" pitchFamily="34" charset="0"/>
                <a:cs typeface="Open Sans" pitchFamily="34" charset="0"/>
              </a:rPr>
              <a:t>© 1999 - 2014 IX Web Hosting. All rights reserved.</a:t>
            </a:r>
            <a:endParaRPr lang="en-US" sz="900"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1399</Words>
  <Application>Microsoft Office PowerPoint</Application>
  <PresentationFormat>全屏显示(16:9)</PresentationFormat>
  <Paragraphs>174</Paragraphs>
  <Slides>22</Slides>
  <Notes>2</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第一PPT模板网-WWW.1PPT.COM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123</cp:lastModifiedBy>
  <cp:revision>600</cp:revision>
  <dcterms:created xsi:type="dcterms:W3CDTF">2014-02-10T10:41:22Z</dcterms:created>
  <dcterms:modified xsi:type="dcterms:W3CDTF">2016-04-25T06:45:34Z</dcterms:modified>
</cp:coreProperties>
</file>