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61" r:id="rId4"/>
    <p:sldId id="272" r:id="rId5"/>
    <p:sldId id="274" r:id="rId6"/>
    <p:sldId id="275" r:id="rId7"/>
    <p:sldId id="276" r:id="rId8"/>
    <p:sldId id="277" r:id="rId9"/>
    <p:sldId id="278" r:id="rId10"/>
    <p:sldId id="269" r:id="rId11"/>
    <p:sldId id="279" r:id="rId12"/>
    <p:sldId id="273" r:id="rId13"/>
    <p:sldId id="280" r:id="rId14"/>
    <p:sldId id="281" r:id="rId15"/>
    <p:sldId id="282" r:id="rId16"/>
    <p:sldId id="283" r:id="rId17"/>
    <p:sldId id="284" r:id="rId18"/>
    <p:sldId id="260" r:id="rId19"/>
  </p:sldIdLst>
  <p:sldSz cx="12192000" cy="6858000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60" d="100"/>
          <a:sy n="60" d="100"/>
        </p:scale>
        <p:origin x="108" y="342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shish27/VKR_Dyachenk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ВЫПУСКНАЯ КВАЛИФИКАЦИОННАЯ РАБОТА </a:t>
            </a:r>
            <a:br>
              <a:rPr lang="ru-RU" dirty="0"/>
            </a:br>
            <a:r>
              <a:rPr lang="ru-RU" dirty="0"/>
              <a:t>по курсу </a:t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»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/>
              <a:t>Дьяченко Юлия Анатольевна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16425" y="5953154"/>
            <a:ext cx="5559236" cy="75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76200" indent="0">
              <a:buNone/>
            </a:pPr>
            <a:r>
              <a:rPr lang="ru-RU" dirty="0"/>
              <a:t>Диаграмма </a:t>
            </a:r>
            <a:r>
              <a:rPr lang="en-US" dirty="0"/>
              <a:t>Boxplot</a:t>
            </a:r>
            <a:r>
              <a:rPr lang="ru-RU" dirty="0"/>
              <a:t> или «ящик с усами»</a:t>
            </a: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u-RU" sz="2200" dirty="0"/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69293"/>
            <a:ext cx="6056331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Оценка выбросов с помощью 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Boxplot (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«ящик с усами»)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90B0AFA-B2D6-4459-AB20-617B2746D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95" y="1609725"/>
            <a:ext cx="9428497" cy="4245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4026568" y="6269249"/>
            <a:ext cx="4812632" cy="32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Попарные графики рассеяния точек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7050941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Попарные графики рассеяния точек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AB5427-50F4-4E5F-AB6D-AF12DB5F3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2758" y="1379621"/>
            <a:ext cx="8839200" cy="4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1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623" y="1915445"/>
            <a:ext cx="3922451" cy="1513555"/>
          </a:xfrm>
        </p:spPr>
        <p:txBody>
          <a:bodyPr>
            <a:normAutofit/>
          </a:bodyPr>
          <a:lstStyle/>
          <a:p>
            <a:pPr marL="419100" lvl="0" indent="-342900">
              <a:buFont typeface="Arial" panose="020B0604020202020204" pitchFamily="34" charset="0"/>
              <a:buChar char="•"/>
            </a:pPr>
            <a:r>
              <a:rPr lang="ru-RU" dirty="0"/>
              <a:t>Очистка данных;</a:t>
            </a:r>
          </a:p>
          <a:p>
            <a:pPr marL="419100" lvl="0" indent="-342900">
              <a:buFont typeface="Arial" panose="020B0604020202020204" pitchFamily="34" charset="0"/>
              <a:buChar char="•"/>
            </a:pPr>
            <a:r>
              <a:rPr lang="ru-RU" dirty="0"/>
              <a:t>Редактирование данных;</a:t>
            </a:r>
          </a:p>
          <a:p>
            <a:pPr marL="419100" lvl="0" indent="-342900">
              <a:buFont typeface="Arial" panose="020B0604020202020204" pitchFamily="34" charset="0"/>
              <a:buChar char="•"/>
            </a:pPr>
            <a:r>
              <a:rPr lang="ru-RU" dirty="0"/>
              <a:t>Заполнение пропусков.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dirty="0"/>
              <a:t>К задачам предварительной обработки данных относятся: </a:t>
            </a:r>
            <a:endParaRPr lang="ru-RU" sz="2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4949425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16E54CD-E222-47CD-B55A-6928731ACC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8497" y="3334501"/>
            <a:ext cx="8915006" cy="2766593"/>
          </a:xfrm>
          <a:prstGeom prst="rect">
            <a:avLst/>
          </a:prstGeom>
        </p:spPr>
      </p:pic>
      <p:sp>
        <p:nvSpPr>
          <p:cNvPr id="16" name="Google Shape;176;p7">
            <a:extLst>
              <a:ext uri="{FF2B5EF4-FFF2-40B4-BE49-F238E27FC236}">
                <a16:creationId xmlns:a16="http://schemas.microsoft.com/office/drawing/2014/main" id="{C0B111C0-FDA9-4536-B5C1-F4B367248A2E}"/>
              </a:ext>
            </a:extLst>
          </p:cNvPr>
          <p:cNvSpPr txBox="1"/>
          <p:nvPr/>
        </p:nvSpPr>
        <p:spPr>
          <a:xfrm>
            <a:off x="2541155" y="6351649"/>
            <a:ext cx="6526935" cy="44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График распределения значений до нормализации данных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2999873" y="5952725"/>
            <a:ext cx="6192252" cy="32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График распределения значений после нормализации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7050941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Нормализация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708B6F-6824-40DF-A26B-081D13013D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9424" y="1787955"/>
            <a:ext cx="11453151" cy="3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9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40817" y="2238126"/>
            <a:ext cx="11510366" cy="2775285"/>
          </a:xfrm>
        </p:spPr>
        <p:txBody>
          <a:bodyPr>
            <a:normAutofit/>
          </a:bodyPr>
          <a:lstStyle/>
          <a:p>
            <a:pPr marL="419100" lvl="0" indent="-342900">
              <a:buFont typeface="Arial" panose="020B0604020202020204" pitchFamily="34" charset="0"/>
              <a:buChar char="•"/>
            </a:pPr>
            <a:r>
              <a:rPr lang="ru-RU" dirty="0"/>
              <a:t>Разделение на обучающую и тестовую выборки в соотношении 70/30;</a:t>
            </a:r>
          </a:p>
          <a:p>
            <a:pPr marL="419100" lvl="0" indent="-342900">
              <a:buFont typeface="Arial" panose="020B0604020202020204" pitchFamily="34" charset="0"/>
              <a:buChar char="•"/>
            </a:pPr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r>
              <a:rPr lang="ru-RU" dirty="0"/>
              <a:t> для моделей с помощью поиска по сетке с перекрестной проверкой;</a:t>
            </a:r>
          </a:p>
          <a:p>
            <a:pPr marL="419100" lvl="0" indent="-342900">
              <a:buFont typeface="Arial" panose="020B0604020202020204" pitchFamily="34" charset="0"/>
              <a:buChar char="•"/>
            </a:pPr>
            <a:r>
              <a:rPr lang="ru-RU" dirty="0"/>
              <a:t>Построение модели при помощи линейной регрессии;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dirty="0"/>
              <a:t>Построение модели при помощи «случайного леса»;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dirty="0"/>
              <a:t>Построение модели при помощи градиентного </a:t>
            </a:r>
            <a:r>
              <a:rPr lang="ru-RU" dirty="0" err="1"/>
              <a:t>бустинга</a:t>
            </a:r>
            <a:r>
              <a:rPr lang="ru-RU" dirty="0"/>
              <a:t>.</a:t>
            </a:r>
          </a:p>
          <a:p>
            <a:endParaRPr lang="ru-RU" dirty="0"/>
          </a:p>
          <a:p>
            <a:pPr marL="419100" lvl="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5900211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401301" y="5601727"/>
            <a:ext cx="4897104" cy="6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Ошибки модели предсказания для параметра «Прочность при растяжении»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7050941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Тестирование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AAD69D-4489-4ABE-90B6-7F04D1BA0B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1301" y="2573009"/>
            <a:ext cx="4897104" cy="666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C856AA-36C5-46FB-8727-3416549B2E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301" y="3369270"/>
            <a:ext cx="4956761" cy="666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97A4040-286F-4041-A08F-ED0CA0A2C3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1301" y="4165532"/>
            <a:ext cx="4956761" cy="666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F76141D-D002-4FF3-B940-5AE281184D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2573009"/>
            <a:ext cx="5705475" cy="6191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12D7D4F-221D-453F-8433-D3A9F48B728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3416145"/>
            <a:ext cx="5694699" cy="61912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5EDD6F4-AE3A-45F1-99B3-F7AA020B6AB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096000" y="4165533"/>
            <a:ext cx="5743575" cy="666000"/>
          </a:xfrm>
          <a:prstGeom prst="rect">
            <a:avLst/>
          </a:prstGeom>
        </p:spPr>
      </p:pic>
      <p:sp>
        <p:nvSpPr>
          <p:cNvPr id="26" name="Google Shape;176;p7">
            <a:extLst>
              <a:ext uri="{FF2B5EF4-FFF2-40B4-BE49-F238E27FC236}">
                <a16:creationId xmlns:a16="http://schemas.microsoft.com/office/drawing/2014/main" id="{C988A23D-1AF2-46E8-BB40-473AD966EAD3}"/>
              </a:ext>
            </a:extLst>
          </p:cNvPr>
          <p:cNvSpPr txBox="1"/>
          <p:nvPr/>
        </p:nvSpPr>
        <p:spPr>
          <a:xfrm>
            <a:off x="6519235" y="5601726"/>
            <a:ext cx="4897104" cy="6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Ошибки модели предсказания для параметра «Модуль упругости при растяжении»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9974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401302" y="5622399"/>
            <a:ext cx="4897104" cy="6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Информация о модели нейронной сети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525470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6" name="Google Shape;176;p7">
            <a:extLst>
              <a:ext uri="{FF2B5EF4-FFF2-40B4-BE49-F238E27FC236}">
                <a16:creationId xmlns:a16="http://schemas.microsoft.com/office/drawing/2014/main" id="{C988A23D-1AF2-46E8-BB40-473AD966EAD3}"/>
              </a:ext>
            </a:extLst>
          </p:cNvPr>
          <p:cNvSpPr txBox="1"/>
          <p:nvPr/>
        </p:nvSpPr>
        <p:spPr>
          <a:xfrm>
            <a:off x="6893595" y="5594505"/>
            <a:ext cx="4897104" cy="6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Визуализация ошибки модели нейронной сети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217240-123E-46CE-B1E9-40A6CAEE7B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1300" y="1652338"/>
            <a:ext cx="5097351" cy="342512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2FCAA89-DA00-451A-BC02-4674F1BCA7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3349" y="1652338"/>
            <a:ext cx="5097351" cy="34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482108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6" name="Google Shape;176;p7">
            <a:extLst>
              <a:ext uri="{FF2B5EF4-FFF2-40B4-BE49-F238E27FC236}">
                <a16:creationId xmlns:a16="http://schemas.microsoft.com/office/drawing/2014/main" id="{C988A23D-1AF2-46E8-BB40-473AD966EAD3}"/>
              </a:ext>
            </a:extLst>
          </p:cNvPr>
          <p:cNvSpPr txBox="1"/>
          <p:nvPr/>
        </p:nvSpPr>
        <p:spPr>
          <a:xfrm>
            <a:off x="558782" y="5737482"/>
            <a:ext cx="4897104" cy="6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Ссылка на репозиторий в </a:t>
            </a:r>
            <a:r>
              <a:rPr lang="ru-RU" sz="2700" b="1" baseline="30000" dirty="0" err="1">
                <a:latin typeface="+mn-lt"/>
                <a:ea typeface="Montserrat"/>
                <a:cs typeface="Montserrat"/>
                <a:sym typeface="Montserrat"/>
              </a:rPr>
              <a:t>GitHub</a:t>
            </a: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:</a:t>
            </a:r>
          </a:p>
          <a:p>
            <a:pPr lvl="0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  <a:hlinkClick r:id="rId2"/>
              </a:rPr>
              <a:t>https://github.com/shish27/VKR_Dyachenko</a:t>
            </a: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 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0570EF-2B86-4265-AC09-D62A90507A8C}"/>
              </a:ext>
            </a:extLst>
          </p:cNvPr>
          <p:cNvPicPr/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5"/>
          <a:stretch/>
        </p:blipFill>
        <p:spPr bwMode="auto">
          <a:xfrm>
            <a:off x="401302" y="1387962"/>
            <a:ext cx="5922645" cy="1616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A358836-AF5A-43B3-AC23-BB783E1441D9}"/>
              </a:ext>
            </a:extLst>
          </p:cNvPr>
          <p:cNvPicPr/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42" y="1254590"/>
            <a:ext cx="5370830" cy="522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4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4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Цели и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2" y="1429424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Разработать модели для прогноза модуля упругости при растяжении, прочности при растяжении и соотношения «матрица-наполнитель»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62876"/>
            <a:ext cx="630654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Провести разведочный анализ и предобработку данных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2" y="3488647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Обучить модели для прогноза модуля упругости при растяжении и прочности при растяжении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2" y="4458493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Написать нейронную сети, которая будет рекомендовать соотношение матрица-наполнитель и разработка приложения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75666" y="5428339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Создать репозиторий в </a:t>
            </a:r>
            <a:r>
              <a:rPr lang="ru-RU" sz="1600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GitHub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/ </a:t>
            </a:r>
            <a:r>
              <a:rPr lang="ru-RU" sz="1600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GitLab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и разместить там код исследования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572127"/>
            <a:ext cx="11350868" cy="4716454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Алгоритмы машинного обучения: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dirty="0"/>
              <a:t>«Случайный лес» (</a:t>
            </a:r>
            <a:r>
              <a:rPr lang="ru-RU" dirty="0" err="1"/>
              <a:t>RandomForest</a:t>
            </a:r>
            <a:r>
              <a:rPr lang="ru-RU" dirty="0"/>
              <a:t>);</a:t>
            </a: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dirty="0"/>
              <a:t>Линейная регрессия (</a:t>
            </a:r>
            <a:r>
              <a:rPr lang="ru-RU" dirty="0" err="1"/>
              <a:t>Linear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);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 (</a:t>
            </a:r>
            <a:r>
              <a:rPr lang="ru-RU" dirty="0" err="1"/>
              <a:t>Gradient</a:t>
            </a:r>
            <a:r>
              <a:rPr lang="ru-RU" dirty="0"/>
              <a:t> </a:t>
            </a:r>
            <a:r>
              <a:rPr lang="ru-RU" dirty="0" err="1"/>
              <a:t>Boosting</a:t>
            </a:r>
            <a:r>
              <a:rPr lang="ru-RU" dirty="0"/>
              <a:t>).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Библиотеки: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dirty="0" err="1"/>
              <a:t>Pandas</a:t>
            </a:r>
            <a:r>
              <a:rPr lang="ru-RU" dirty="0"/>
              <a:t>;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dirty="0" err="1"/>
              <a:t>NumPy</a:t>
            </a:r>
            <a:r>
              <a:rPr lang="ru-RU" dirty="0"/>
              <a:t>;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dirty="0" err="1"/>
              <a:t>Matplotlib</a:t>
            </a:r>
            <a:r>
              <a:rPr lang="ru-RU" dirty="0"/>
              <a:t>;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dirty="0" err="1"/>
              <a:t>Seaborn</a:t>
            </a:r>
            <a:r>
              <a:rPr lang="ru-RU" dirty="0"/>
              <a:t>;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dirty="0" err="1"/>
              <a:t>Tensorflow</a:t>
            </a:r>
            <a:r>
              <a:rPr lang="ru-RU" dirty="0"/>
              <a:t>.</a:t>
            </a:r>
            <a:endParaRPr lang="ru-RU" sz="22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4901299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Используемые методы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1" y="2048680"/>
            <a:ext cx="3645628" cy="411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количество наблюдений; </a:t>
            </a:r>
          </a:p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количество переменных; </a:t>
            </a:r>
          </a:p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тип данных; </a:t>
            </a:r>
          </a:p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процент и количество пропущенных значений; </a:t>
            </a:r>
          </a:p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процент и количество дубликатов. 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Библиотека </a:t>
            </a:r>
            <a:r>
              <a:rPr lang="ru-RU" dirty="0" err="1"/>
              <a:t>Pandas</a:t>
            </a:r>
            <a:r>
              <a:rPr lang="ru-RU" dirty="0"/>
              <a:t> </a:t>
            </a:r>
            <a:r>
              <a:rPr lang="ru-RU" dirty="0" err="1"/>
              <a:t>Profiling</a:t>
            </a:r>
            <a:r>
              <a:rPr lang="ru-RU" dirty="0"/>
              <a:t> раздел </a:t>
            </a:r>
            <a:r>
              <a:rPr lang="ru-RU" dirty="0" err="1"/>
              <a:t>Overview</a:t>
            </a:r>
            <a:r>
              <a:rPr lang="ru-RU" dirty="0"/>
              <a:t> (Обзор)</a:t>
            </a:r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6928510" y="5624646"/>
            <a:ext cx="3497460" cy="53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Раздел </a:t>
            </a:r>
            <a:r>
              <a:rPr lang="en-US" sz="2700" b="1" baseline="30000" dirty="0">
                <a:latin typeface="+mn-lt"/>
                <a:ea typeface="Montserrat"/>
                <a:cs typeface="Montserrat"/>
                <a:sym typeface="Montserrat"/>
              </a:rPr>
              <a:t>Overview </a:t>
            </a: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из отчета </a:t>
            </a:r>
            <a:r>
              <a:rPr lang="en-US" sz="2700" b="1" baseline="30000" dirty="0">
                <a:latin typeface="+mn-lt"/>
                <a:ea typeface="Montserrat"/>
                <a:cs typeface="Montserrat"/>
                <a:sym typeface="Montserrat"/>
              </a:rPr>
              <a:t>Pandas Profiling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5AE969-865E-4951-AA8D-51FC38D58C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1706" y="2048680"/>
            <a:ext cx="7119143" cy="34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4432277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количество уникальных записей и их процент;</a:t>
            </a:r>
          </a:p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количество пропущенных значений и их процент; </a:t>
            </a:r>
          </a:p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количество значений </a:t>
            </a:r>
            <a:r>
              <a:rPr lang="ru-RU" sz="2200" dirty="0" err="1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NaN</a:t>
            </a: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и их процент; </a:t>
            </a:r>
          </a:p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среднее, минимальное и максимальное значение; </a:t>
            </a:r>
          </a:p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количество и процент нулевых значений;</a:t>
            </a:r>
          </a:p>
          <a:p>
            <a:pPr marL="342900" lvl="0" indent="-342900">
              <a:lnSpc>
                <a:spcPct val="90000"/>
              </a:lnSpc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график распределения значений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2879649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Блок </a:t>
            </a:r>
            <a:r>
              <a:rPr lang="en-US" dirty="0"/>
              <a:t>Variables</a:t>
            </a:r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6561221" y="5652987"/>
            <a:ext cx="4812632" cy="74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Раздел </a:t>
            </a:r>
            <a:r>
              <a:rPr lang="ru-RU" sz="2700" b="1" baseline="30000" dirty="0" err="1">
                <a:latin typeface="+mn-lt"/>
                <a:ea typeface="Montserrat"/>
                <a:cs typeface="Montserrat"/>
                <a:sym typeface="Montserrat"/>
              </a:rPr>
              <a:t>Variables</a:t>
            </a: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, сведения о признаке «Соотношение матрица-наполнитель»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4660667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Отчет 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Pandas Profiling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879CBF-D3BD-4E09-B54C-F2E76F25E8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7731" y="2048680"/>
            <a:ext cx="6613118" cy="36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7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235243"/>
            <a:ext cx="11506202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dirty="0"/>
              <a:t>Блок </a:t>
            </a:r>
            <a:r>
              <a:rPr lang="ru-RU" dirty="0" err="1"/>
              <a:t>Interactions</a:t>
            </a:r>
            <a:r>
              <a:rPr lang="ru-RU" dirty="0"/>
              <a:t>, генерация графиков по парам переменных для визуализации зависимостей и распределения значений</a:t>
            </a:r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1024003" y="5149183"/>
            <a:ext cx="2609098" cy="142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график зависимости между переменными «Плотность нашивки» и «Соотношение матрица/наполнитель»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5206099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Отчет 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Pandas Profiling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36A798-24C8-444D-8AB0-5400D8F081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782" y="2189497"/>
            <a:ext cx="3259239" cy="289584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77D664-6EF2-4A25-955D-36F02968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80" y="2310063"/>
            <a:ext cx="3259239" cy="2646694"/>
          </a:xfrm>
          <a:prstGeom prst="rect">
            <a:avLst/>
          </a:prstGeom>
        </p:spPr>
      </p:pic>
      <p:sp>
        <p:nvSpPr>
          <p:cNvPr id="14" name="Google Shape;176;p7">
            <a:extLst>
              <a:ext uri="{FF2B5EF4-FFF2-40B4-BE49-F238E27FC236}">
                <a16:creationId xmlns:a16="http://schemas.microsoft.com/office/drawing/2014/main" id="{D3A68B81-74EE-48D6-A0C9-D6CE5BAC13FB}"/>
              </a:ext>
            </a:extLst>
          </p:cNvPr>
          <p:cNvSpPr txBox="1"/>
          <p:nvPr/>
        </p:nvSpPr>
        <p:spPr>
          <a:xfrm>
            <a:off x="5085579" y="5069303"/>
            <a:ext cx="2609098" cy="142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график зависимости между переменными «Плотность нашивки» и «Плотность, кг/м3»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58D94D-D5F2-470B-A7D9-6408C8E29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979" y="2310064"/>
            <a:ext cx="3259239" cy="2646693"/>
          </a:xfrm>
          <a:prstGeom prst="rect">
            <a:avLst/>
          </a:prstGeom>
        </p:spPr>
      </p:pic>
      <p:sp>
        <p:nvSpPr>
          <p:cNvPr id="15" name="Google Shape;176;p7">
            <a:extLst>
              <a:ext uri="{FF2B5EF4-FFF2-40B4-BE49-F238E27FC236}">
                <a16:creationId xmlns:a16="http://schemas.microsoft.com/office/drawing/2014/main" id="{A5681149-E513-470F-8F9B-63D0266D0CAA}"/>
              </a:ext>
            </a:extLst>
          </p:cNvPr>
          <p:cNvSpPr txBox="1"/>
          <p:nvPr/>
        </p:nvSpPr>
        <p:spPr>
          <a:xfrm>
            <a:off x="9024120" y="5069302"/>
            <a:ext cx="2609098" cy="142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график зависимости между переменными «Содержание эпоксидных групп,%_2» и «Плотность, кг/м3»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4029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73628" y="1335606"/>
            <a:ext cx="103316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Блок </a:t>
            </a:r>
            <a:r>
              <a:rPr lang="ru-RU" dirty="0" err="1"/>
              <a:t>Correlations</a:t>
            </a:r>
            <a:r>
              <a:rPr lang="ru-RU" dirty="0"/>
              <a:t>, значения корреляции всех пар переменных</a:t>
            </a:r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4050691" y="6388707"/>
            <a:ext cx="5905174" cy="74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график корреляции всех пар переменных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4949425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Отчет 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Pandas Profiling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12A46A-B3CF-4D4C-882F-7ADB172E2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2499" y="1936296"/>
            <a:ext cx="7148385" cy="41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161063" y="1308600"/>
            <a:ext cx="10748737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Блок </a:t>
            </a:r>
            <a:r>
              <a:rPr lang="ru-RU" dirty="0" err="1"/>
              <a:t>Missing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, анализ пропущенных значений </a:t>
            </a:r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3689683" y="6153416"/>
            <a:ext cx="4812632" cy="41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график пропущенных значений 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5334435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Отчет 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Pandas Profiling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456568-9E4C-4AB1-83BC-C4A52DF41F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9112" y="2057773"/>
            <a:ext cx="8673775" cy="40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2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956827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Блок </a:t>
            </a:r>
            <a:r>
              <a:rPr lang="ru-RU" dirty="0" err="1"/>
              <a:t>Sample</a:t>
            </a:r>
            <a:r>
              <a:rPr lang="ru-RU" dirty="0"/>
              <a:t>, выборкой первых и последних строк</a:t>
            </a:r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4026568" y="6269249"/>
            <a:ext cx="4812632" cy="32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SzPts val="2700"/>
            </a:pPr>
            <a:r>
              <a:rPr lang="ru-RU" sz="2700" b="1" baseline="30000" dirty="0">
                <a:latin typeface="+mn-lt"/>
                <a:ea typeface="Montserrat"/>
                <a:cs typeface="Montserrat"/>
                <a:sym typeface="Montserrat"/>
              </a:rPr>
              <a:t>Выборка строк </a:t>
            </a:r>
            <a:r>
              <a:rPr lang="ru-RU" sz="2700" b="1" baseline="30000" dirty="0" err="1">
                <a:latin typeface="+mn-lt"/>
                <a:ea typeface="Montserrat"/>
                <a:cs typeface="Montserrat"/>
                <a:sym typeface="Montserrat"/>
              </a:rPr>
              <a:t>датасета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501359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Отчет 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Pandas Profiling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B9F31C-F187-4AB4-A228-AE54104766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3368" y="2132777"/>
            <a:ext cx="9625263" cy="40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492</Words>
  <Application>Microsoft Office PowerPoint</Application>
  <PresentationFormat>Широкоэкранный</PresentationFormat>
  <Paragraphs>99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ALS Sector Regular</vt:lpstr>
      <vt:lpstr>Noto Sans Symbols</vt:lpstr>
      <vt:lpstr>ALS Sector Bold</vt:lpstr>
      <vt:lpstr>Open Sans</vt:lpstr>
      <vt:lpstr>Arial</vt:lpstr>
      <vt:lpstr>If,kjyVUNE_28012021</vt:lpstr>
      <vt:lpstr>ВЫПУСКНАЯ КВАЛИФИКАЦИОННАЯ РАБОТА  по курсу  «Data Science»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Boss</cp:lastModifiedBy>
  <cp:revision>97</cp:revision>
  <dcterms:created xsi:type="dcterms:W3CDTF">2021-02-24T09:03:25Z</dcterms:created>
  <dcterms:modified xsi:type="dcterms:W3CDTF">2023-04-25T12:44:15Z</dcterms:modified>
</cp:coreProperties>
</file>