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300" r:id="rId4"/>
    <p:sldId id="258" r:id="rId5"/>
    <p:sldId id="302" r:id="rId6"/>
    <p:sldId id="301" r:id="rId7"/>
    <p:sldId id="260" r:id="rId8"/>
    <p:sldId id="287" r:id="rId9"/>
    <p:sldId id="312" r:id="rId10"/>
    <p:sldId id="308" r:id="rId11"/>
    <p:sldId id="313" r:id="rId12"/>
    <p:sldId id="311" r:id="rId13"/>
    <p:sldId id="310" r:id="rId14"/>
    <p:sldId id="304" r:id="rId15"/>
    <p:sldId id="305" r:id="rId16"/>
    <p:sldId id="306" r:id="rId17"/>
    <p:sldId id="307" r:id="rId18"/>
    <p:sldId id="303" r:id="rId19"/>
    <p:sldId id="314" r:id="rId20"/>
    <p:sldId id="316" r:id="rId21"/>
    <p:sldId id="317" r:id="rId22"/>
    <p:sldId id="318" r:id="rId23"/>
    <p:sldId id="315" r:id="rId24"/>
    <p:sldId id="319" r:id="rId25"/>
    <p:sldId id="286" r:id="rId26"/>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Y</c:v>
                </c:pt>
              </c:strCache>
            </c:strRef>
          </c:tx>
          <c:spPr>
            <a:ln w="28575" cap="rnd">
              <a:solidFill>
                <a:schemeClr val="accent1"/>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c:v>
                </c:pt>
                <c:pt idx="1">
                  <c:v>0.2</c:v>
                </c:pt>
                <c:pt idx="2">
                  <c:v>0.3</c:v>
                </c:pt>
                <c:pt idx="3">
                  <c:v>0.4</c:v>
                </c:pt>
                <c:pt idx="4">
                  <c:v>0.5</c:v>
                </c:pt>
                <c:pt idx="5">
                  <c:v>0.6</c:v>
                </c:pt>
                <c:pt idx="6">
                  <c:v>0.7</c:v>
                </c:pt>
                <c:pt idx="7">
                  <c:v>0.8</c:v>
                </c:pt>
                <c:pt idx="8">
                  <c:v>0.9</c:v>
                </c:pt>
                <c:pt idx="9">
                  <c:v>1</c:v>
                </c:pt>
                <c:pt idx="10">
                  <c:v>1.1000000000000001</c:v>
                </c:pt>
              </c:numCache>
            </c:numRef>
          </c:val>
          <c:smooth val="0"/>
          <c:extLst>
            <c:ext xmlns:c16="http://schemas.microsoft.com/office/drawing/2014/chart" uri="{C3380CC4-5D6E-409C-BE32-E72D297353CC}">
              <c16:uniqueId val="{00000000-8E1D-4609-BF81-B2F5FB04096F}"/>
            </c:ext>
          </c:extLst>
        </c:ser>
        <c:dLbls>
          <c:showLegendKey val="0"/>
          <c:showVal val="0"/>
          <c:showCatName val="0"/>
          <c:showSerName val="0"/>
          <c:showPercent val="0"/>
          <c:showBubbleSize val="0"/>
        </c:dLbls>
        <c:smooth val="0"/>
        <c:axId val="796294351"/>
        <c:axId val="664272223"/>
      </c:lineChart>
      <c:catAx>
        <c:axId val="796294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4272223"/>
        <c:crosses val="autoZero"/>
        <c:auto val="1"/>
        <c:lblAlgn val="ctr"/>
        <c:lblOffset val="100"/>
        <c:noMultiLvlLbl val="0"/>
      </c:catAx>
      <c:valAx>
        <c:axId val="664272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6294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78E8F2-568F-4492-A99E-CA3EA76CB0E8}" type="datetimeFigureOut">
              <a:rPr lang="en-IN" smtClean="0"/>
              <a:pPr/>
              <a:t>28-07-2020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950243-4D4F-4437-8DE1-83130D30279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950243-4D4F-4437-8DE1-83130D302798}" type="slidenum">
              <a:rPr lang="en-IN" smtClean="0"/>
              <a:pPr/>
              <a:t>22</a:t>
            </a:fld>
            <a:endParaRPr lang="en-IN"/>
          </a:p>
        </p:txBody>
      </p:sp>
    </p:spTree>
    <p:extLst>
      <p:ext uri="{BB962C8B-B14F-4D97-AF65-F5344CB8AC3E}">
        <p14:creationId xmlns:p14="http://schemas.microsoft.com/office/powerpoint/2010/main" val="3670322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custDataLst>
              <p:tags r:id="rId3"/>
            </p:custDataLst>
          </p:nvPr>
        </p:nvSpPr>
        <p:spPr/>
        <p:txBody>
          <a:bodyPr/>
          <a:lstStyle/>
          <a:p>
            <a:fld id="{F54C9332-81ED-4DFC-8DBE-6B4FC660FB28}" type="datetimeFigureOut">
              <a:rPr lang="en-IN" smtClean="0"/>
              <a:pPr/>
              <a:t>28-07-2020</a:t>
            </a:fld>
            <a:endParaRPr lang="en-IN"/>
          </a:p>
        </p:txBody>
      </p:sp>
      <p:sp>
        <p:nvSpPr>
          <p:cNvPr id="5" name="Footer Placeholder 4"/>
          <p:cNvSpPr>
            <a:spLocks noGrp="1"/>
          </p:cNvSpPr>
          <p:nvPr>
            <p:ph type="ftr" sz="quarter" idx="11"/>
            <p:custDataLst>
              <p:tags r:id="rId4"/>
            </p:custDataLst>
          </p:nvPr>
        </p:nvSpPr>
        <p:spPr/>
        <p:txBody>
          <a:bodyPr/>
          <a:lstStyle/>
          <a:p>
            <a:endParaRPr lang="en-IN"/>
          </a:p>
        </p:txBody>
      </p:sp>
      <p:sp>
        <p:nvSpPr>
          <p:cNvPr id="6" name="Slide Number Placeholder 5"/>
          <p:cNvSpPr>
            <a:spLocks noGrp="1"/>
          </p:cNvSpPr>
          <p:nvPr>
            <p:ph type="sldNum" sz="quarter" idx="12"/>
            <p:custDataLst>
              <p:tags r:id="rId5"/>
            </p:custDataLst>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4C9332-81ED-4DFC-8DBE-6B4FC660FB28}" type="datetimeFigureOut">
              <a:rPr lang="en-IN" smtClean="0"/>
              <a:pPr/>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4C9332-81ED-4DFC-8DBE-6B4FC660FB28}" type="datetimeFigureOut">
              <a:rPr lang="en-IN" smtClean="0"/>
              <a:pPr/>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IN"/>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custDataLst>
              <p:tags r:id="rId3"/>
            </p:custDataLst>
          </p:nvPr>
        </p:nvSpPr>
        <p:spPr/>
        <p:txBody>
          <a:bodyPr/>
          <a:lstStyle/>
          <a:p>
            <a:fld id="{F54C9332-81ED-4DFC-8DBE-6B4FC660FB28}" type="datetimeFigureOut">
              <a:rPr lang="en-IN" smtClean="0"/>
              <a:pPr/>
              <a:t>28-07-2020</a:t>
            </a:fld>
            <a:endParaRPr lang="en-IN"/>
          </a:p>
        </p:txBody>
      </p:sp>
      <p:sp>
        <p:nvSpPr>
          <p:cNvPr id="5" name="Footer Placeholder 4"/>
          <p:cNvSpPr>
            <a:spLocks noGrp="1"/>
          </p:cNvSpPr>
          <p:nvPr>
            <p:ph type="ftr" sz="quarter" idx="11"/>
            <p:custDataLst>
              <p:tags r:id="rId4"/>
            </p:custDataLst>
          </p:nvPr>
        </p:nvSpPr>
        <p:spPr/>
        <p:txBody>
          <a:bodyPr/>
          <a:lstStyle/>
          <a:p>
            <a:endParaRPr lang="en-IN"/>
          </a:p>
        </p:txBody>
      </p:sp>
      <p:sp>
        <p:nvSpPr>
          <p:cNvPr id="6" name="Slide Number Placeholder 5"/>
          <p:cNvSpPr>
            <a:spLocks noGrp="1"/>
          </p:cNvSpPr>
          <p:nvPr>
            <p:ph type="sldNum" sz="quarter" idx="12"/>
            <p:custDataLst>
              <p:tags r:id="rId5"/>
            </p:custDataLst>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C9332-81ED-4DFC-8DBE-6B4FC660FB28}" type="datetimeFigureOut">
              <a:rPr lang="en-IN" smtClean="0"/>
              <a:pPr/>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54C9332-81ED-4DFC-8DBE-6B4FC660FB28}" type="datetimeFigureOut">
              <a:rPr lang="en-IN" smtClean="0"/>
              <a:pPr/>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54C9332-81ED-4DFC-8DBE-6B4FC660FB28}" type="datetimeFigureOut">
              <a:rPr lang="en-IN" smtClean="0"/>
              <a:pPr/>
              <a:t>28-07-2020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54C9332-81ED-4DFC-8DBE-6B4FC660FB28}" type="datetimeFigureOut">
              <a:rPr lang="en-IN" smtClean="0"/>
              <a:pPr/>
              <a:t>28-07-2020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C9332-81ED-4DFC-8DBE-6B4FC660FB28}" type="datetimeFigureOut">
              <a:rPr lang="en-IN" smtClean="0"/>
              <a:pPr/>
              <a:t>28-07-2020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4C9332-81ED-4DFC-8DBE-6B4FC660FB28}" type="datetimeFigureOut">
              <a:rPr lang="en-IN" smtClean="0"/>
              <a:pPr/>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B09278-7C7C-43E9-81C0-E17EA10CF80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4C9332-81ED-4DFC-8DBE-6B4FC660FB28}" type="datetimeFigureOut">
              <a:rPr lang="en-IN" smtClean="0"/>
              <a:pPr/>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B09278-7C7C-43E9-81C0-E17EA10CF80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C9332-81ED-4DFC-8DBE-6B4FC660FB28}" type="datetimeFigureOut">
              <a:rPr lang="en-IN" smtClean="0"/>
              <a:pPr/>
              <a:t>28-07-2020</a:t>
            </a:fld>
            <a:endParaRPr lang="en-IN"/>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09278-7C7C-43E9-81C0-E17EA10CF8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0.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16.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18.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681546" y="3032832"/>
            <a:ext cx="7772400" cy="1470025"/>
          </a:xfrm>
          <a:effectLst/>
        </p:spPr>
        <p:txBody>
          <a:bodyPr>
            <a:normAutofit/>
          </a:bodyPr>
          <a:lstStyle/>
          <a:p>
            <a:r>
              <a:rPr lang="en-US" b="1" dirty="0">
                <a:solidFill>
                  <a:schemeClr val="accent3">
                    <a:lumMod val="50000"/>
                  </a:schemeClr>
                </a:solidFill>
              </a:rPr>
              <a:t>Logistic Regression</a:t>
            </a:r>
            <a:endParaRPr lang="en-IN" b="1" dirty="0">
              <a:solidFill>
                <a:schemeClr val="accent3">
                  <a:lumMod val="50000"/>
                </a:schemeClr>
              </a:solidFill>
            </a:endParaRPr>
          </a:p>
        </p:txBody>
      </p:sp>
      <p:sp>
        <p:nvSpPr>
          <p:cNvPr id="3" name="Subtitle 2"/>
          <p:cNvSpPr>
            <a:spLocks noGrp="1"/>
          </p:cNvSpPr>
          <p:nvPr>
            <p:ph type="subTitle" idx="1"/>
            <p:custDataLst>
              <p:tags r:id="rId3"/>
            </p:custDataLst>
          </p:nvPr>
        </p:nvSpPr>
        <p:spPr>
          <a:xfrm>
            <a:off x="1371600" y="4869160"/>
            <a:ext cx="6400800" cy="1800200"/>
          </a:xfrm>
          <a:effectLst/>
        </p:spPr>
        <p:txBody>
          <a:bodyPr>
            <a:normAutofit/>
          </a:bodyPr>
          <a:lstStyle/>
          <a:p>
            <a:r>
              <a:rPr lang="en-US" dirty="0"/>
              <a:t>Gunjan Bharadwaj</a:t>
            </a:r>
          </a:p>
          <a:p>
            <a:r>
              <a:rPr lang="en-US" dirty="0"/>
              <a:t>Assistant Professor</a:t>
            </a:r>
          </a:p>
          <a:p>
            <a:r>
              <a:rPr lang="en-US" dirty="0"/>
              <a:t>Dept of CEA</a:t>
            </a:r>
          </a:p>
        </p:txBody>
      </p:sp>
      <p:pic>
        <p:nvPicPr>
          <p:cNvPr id="4" name="Picture 8" descr="C:\Users\User\Desktop\NAAC\gla-full.png"/>
          <p:cNvPicPr>
            <a:picLocks noChangeAspect="1" noChangeArrowheads="1"/>
          </p:cNvPicPr>
          <p:nvPr/>
        </p:nvPicPr>
        <p:blipFill>
          <a:blip r:embed="rId6" cstate="print"/>
          <a:srcRect/>
          <a:stretch>
            <a:fillRect/>
          </a:stretch>
        </p:blipFill>
        <p:spPr bwMode="auto">
          <a:xfrm>
            <a:off x="2771800" y="28176"/>
            <a:ext cx="3934690" cy="1899506"/>
          </a:xfrm>
          <a:prstGeom prst="rect">
            <a:avLst/>
          </a:prstGeom>
          <a:noFill/>
          <a:ln w="9525">
            <a:noFill/>
            <a:miter lim="800000"/>
            <a:headEnd/>
            <a:tailEnd/>
          </a:ln>
        </p:spPr>
      </p:pic>
      <p:sp>
        <p:nvSpPr>
          <p:cNvPr id="6" name="Rectangle 5"/>
          <p:cNvSpPr/>
          <p:nvPr>
            <p:custDataLst>
              <p:tags r:id="rId4"/>
            </p:custDataLst>
          </p:nvPr>
        </p:nvSpPr>
        <p:spPr>
          <a:xfrm>
            <a:off x="968908" y="2204864"/>
            <a:ext cx="7197676" cy="461665"/>
          </a:xfrm>
          <a:prstGeom prst="rect">
            <a:avLst/>
          </a:prstGeom>
          <a:noFill/>
          <a:effectLst/>
        </p:spPr>
        <p:txBody>
          <a:bodyPr wrap="square" lIns="91440" tIns="45720" rIns="91440" bIns="45720">
            <a:spAutoFit/>
          </a:bodyPr>
          <a:lstStyle/>
          <a:p>
            <a:pPr algn="ctr"/>
            <a:r>
              <a:rPr lang="en-US" sz="2400" b="1" dirty="0">
                <a:solidFill>
                  <a:schemeClr val="accent3">
                    <a:lumMod val="50000"/>
                  </a:schemeClr>
                </a:solidFill>
              </a:rPr>
              <a:t>Department of Computer Engineering and Applications</a:t>
            </a:r>
            <a:endParaRPr lang="en-IN" sz="2400" b="1" dirty="0">
              <a:solidFill>
                <a:schemeClr val="accent3">
                  <a:lumMod val="50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lstStyle/>
          <a:p>
            <a:pPr algn="l"/>
            <a:r>
              <a:rPr lang="en-IN" b="1" dirty="0">
                <a:solidFill>
                  <a:schemeClr val="accent3">
                    <a:lumMod val="50000"/>
                  </a:schemeClr>
                </a:solidFill>
              </a:rPr>
              <a:t>An Example</a:t>
            </a:r>
          </a:p>
        </p:txBody>
      </p:sp>
      <p:pic>
        <p:nvPicPr>
          <p:cNvPr id="3" name="Picture 2">
            <a:extLst>
              <a:ext uri="{FF2B5EF4-FFF2-40B4-BE49-F238E27FC236}">
                <a16:creationId xmlns:a16="http://schemas.microsoft.com/office/drawing/2014/main" id="{66E9FC9F-2509-43BD-9272-200FB7D7C71C}"/>
              </a:ext>
            </a:extLst>
          </p:cNvPr>
          <p:cNvPicPr>
            <a:picLocks noChangeAspect="1"/>
          </p:cNvPicPr>
          <p:nvPr/>
        </p:nvPicPr>
        <p:blipFill>
          <a:blip r:embed="rId4"/>
          <a:stretch>
            <a:fillRect/>
          </a:stretch>
        </p:blipFill>
        <p:spPr>
          <a:xfrm>
            <a:off x="36512" y="1700808"/>
            <a:ext cx="8999984" cy="5030018"/>
          </a:xfrm>
          <a:prstGeom prst="rect">
            <a:avLst/>
          </a:prstGeom>
        </p:spPr>
      </p:pic>
    </p:spTree>
    <p:extLst>
      <p:ext uri="{BB962C8B-B14F-4D97-AF65-F5344CB8AC3E}">
        <p14:creationId xmlns:p14="http://schemas.microsoft.com/office/powerpoint/2010/main" val="149192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AC8AB0-4567-4DA1-906C-7E324222537B}"/>
              </a:ext>
            </a:extLst>
          </p:cNvPr>
          <p:cNvPicPr>
            <a:picLocks noGrp="1" noChangeAspect="1"/>
          </p:cNvPicPr>
          <p:nvPr>
            <p:ph idx="1"/>
          </p:nvPr>
        </p:nvPicPr>
        <p:blipFill>
          <a:blip r:embed="rId3"/>
          <a:stretch>
            <a:fillRect/>
          </a:stretch>
        </p:blipFill>
        <p:spPr>
          <a:xfrm>
            <a:off x="251520" y="1813987"/>
            <a:ext cx="8640960" cy="3065702"/>
          </a:xfrm>
        </p:spPr>
      </p:pic>
      <p:pic>
        <p:nvPicPr>
          <p:cNvPr id="7" name="Picture 8" descr="C:\Users\User\Desktop\NAAC\gla-full.png">
            <a:extLst>
              <a:ext uri="{FF2B5EF4-FFF2-40B4-BE49-F238E27FC236}">
                <a16:creationId xmlns:a16="http://schemas.microsoft.com/office/drawing/2014/main" id="{69EE11F9-D91B-4EAF-946C-8C94A6CA98D0}"/>
              </a:ext>
            </a:extLst>
          </p:cNvPr>
          <p:cNvPicPr>
            <a:picLocks noChangeAspect="1" noChangeArrowheads="1"/>
          </p:cNvPicPr>
          <p:nvPr/>
        </p:nvPicPr>
        <p:blipFill>
          <a:blip r:embed="rId4"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8" name="Title 1">
            <a:extLst>
              <a:ext uri="{FF2B5EF4-FFF2-40B4-BE49-F238E27FC236}">
                <a16:creationId xmlns:a16="http://schemas.microsoft.com/office/drawing/2014/main" id="{B510D292-1486-4B91-A6CC-6B8CFCFE9419}"/>
              </a:ext>
            </a:extLst>
          </p:cNvPr>
          <p:cNvSpPr>
            <a:spLocks noGrp="1"/>
          </p:cNvSpPr>
          <p:nvPr>
            <p:ph type="title"/>
            <p:custDataLst>
              <p:tags r:id="rId1"/>
            </p:custDataLst>
          </p:nvPr>
        </p:nvSpPr>
        <p:spPr>
          <a:xfrm>
            <a:off x="457200" y="274638"/>
            <a:ext cx="8229600" cy="1143000"/>
          </a:xfrm>
          <a:effectLst/>
        </p:spPr>
        <p:txBody>
          <a:bodyPr/>
          <a:lstStyle/>
          <a:p>
            <a:pPr algn="l"/>
            <a:r>
              <a:rPr lang="en-IN" b="1" dirty="0">
                <a:solidFill>
                  <a:schemeClr val="accent3">
                    <a:lumMod val="50000"/>
                  </a:schemeClr>
                </a:solidFill>
              </a:rPr>
              <a:t>An Example</a:t>
            </a:r>
          </a:p>
        </p:txBody>
      </p:sp>
    </p:spTree>
    <p:extLst>
      <p:ext uri="{BB962C8B-B14F-4D97-AF65-F5344CB8AC3E}">
        <p14:creationId xmlns:p14="http://schemas.microsoft.com/office/powerpoint/2010/main" val="131093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7CC686-67C4-4D11-A431-E87E1F72ED4B}"/>
              </a:ext>
            </a:extLst>
          </p:cNvPr>
          <p:cNvPicPr>
            <a:picLocks noChangeAspect="1"/>
          </p:cNvPicPr>
          <p:nvPr/>
        </p:nvPicPr>
        <p:blipFill>
          <a:blip r:embed="rId2"/>
          <a:stretch>
            <a:fillRect/>
          </a:stretch>
        </p:blipFill>
        <p:spPr>
          <a:xfrm>
            <a:off x="0" y="548680"/>
            <a:ext cx="9144000" cy="5940069"/>
          </a:xfrm>
          <a:prstGeom prst="rect">
            <a:avLst/>
          </a:prstGeom>
        </p:spPr>
      </p:pic>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spTree>
    <p:extLst>
      <p:ext uri="{BB962C8B-B14F-4D97-AF65-F5344CB8AC3E}">
        <p14:creationId xmlns:p14="http://schemas.microsoft.com/office/powerpoint/2010/main" val="8939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1F920EA1-64EF-49E6-A307-152C634FA951}"/>
              </a:ext>
            </a:extLst>
          </p:cNvPr>
          <p:cNvSpPr>
            <a:spLocks noGrp="1"/>
          </p:cNvSpPr>
          <p:nvPr>
            <p:ph idx="1"/>
          </p:nvPr>
        </p:nvSpPr>
        <p:spPr>
          <a:xfrm>
            <a:off x="457200" y="1600201"/>
            <a:ext cx="8229600" cy="892696"/>
          </a:xfrm>
        </p:spPr>
        <p:txBody>
          <a:bodyPr>
            <a:normAutofit lnSpcReduction="10000"/>
          </a:bodyPr>
          <a:lstStyle/>
          <a:p>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Consider logistic regression with two features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Suppose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0​=5</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so that </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g</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Which of these shows the decision boundary of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 </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lstStyle/>
          <a:p>
            <a:pPr algn="l"/>
            <a:r>
              <a:rPr lang="en-IN" b="1" dirty="0">
                <a:solidFill>
                  <a:schemeClr val="accent3">
                    <a:lumMod val="50000"/>
                  </a:schemeClr>
                </a:solidFill>
              </a:rPr>
              <a:t>Problem</a:t>
            </a:r>
          </a:p>
        </p:txBody>
      </p:sp>
      <p:pic>
        <p:nvPicPr>
          <p:cNvPr id="5" name="Picture 4">
            <a:extLst>
              <a:ext uri="{FF2B5EF4-FFF2-40B4-BE49-F238E27FC236}">
                <a16:creationId xmlns:a16="http://schemas.microsoft.com/office/drawing/2014/main" id="{54B63484-D63B-4492-8295-806858EAF2C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976244"/>
            <a:ext cx="1872208" cy="1388860"/>
          </a:xfrm>
          <a:prstGeom prst="rect">
            <a:avLst/>
          </a:prstGeom>
          <a:noFill/>
          <a:ln>
            <a:noFill/>
          </a:ln>
        </p:spPr>
      </p:pic>
      <p:pic>
        <p:nvPicPr>
          <p:cNvPr id="6" name="Picture 5">
            <a:extLst>
              <a:ext uri="{FF2B5EF4-FFF2-40B4-BE49-F238E27FC236}">
                <a16:creationId xmlns:a16="http://schemas.microsoft.com/office/drawing/2014/main" id="{BC9F203F-A338-41AB-B21C-3EEAFC77545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004049" y="2963545"/>
            <a:ext cx="1656184" cy="1388860"/>
          </a:xfrm>
          <a:prstGeom prst="rect">
            <a:avLst/>
          </a:prstGeom>
          <a:noFill/>
          <a:ln>
            <a:noFill/>
          </a:ln>
        </p:spPr>
      </p:pic>
      <p:pic>
        <p:nvPicPr>
          <p:cNvPr id="7" name="Picture 6">
            <a:extLst>
              <a:ext uri="{FF2B5EF4-FFF2-40B4-BE49-F238E27FC236}">
                <a16:creationId xmlns:a16="http://schemas.microsoft.com/office/drawing/2014/main" id="{87D3BAD3-D1CF-43A6-BAF6-412AB9C7F9F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547664" y="5085184"/>
            <a:ext cx="1872208" cy="1296144"/>
          </a:xfrm>
          <a:prstGeom prst="rect">
            <a:avLst/>
          </a:prstGeom>
          <a:noFill/>
          <a:ln>
            <a:noFill/>
          </a:ln>
        </p:spPr>
      </p:pic>
      <p:pic>
        <p:nvPicPr>
          <p:cNvPr id="8" name="Picture 7">
            <a:extLst>
              <a:ext uri="{FF2B5EF4-FFF2-40B4-BE49-F238E27FC236}">
                <a16:creationId xmlns:a16="http://schemas.microsoft.com/office/drawing/2014/main" id="{810FADB5-6244-4612-9B32-6B4843A7C4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981331" y="5085184"/>
            <a:ext cx="1678902" cy="1296144"/>
          </a:xfrm>
          <a:prstGeom prst="rect">
            <a:avLst/>
          </a:prstGeom>
          <a:noFill/>
          <a:ln>
            <a:noFill/>
          </a:ln>
        </p:spPr>
      </p:pic>
    </p:spTree>
    <p:extLst>
      <p:ext uri="{BB962C8B-B14F-4D97-AF65-F5344CB8AC3E}">
        <p14:creationId xmlns:p14="http://schemas.microsoft.com/office/powerpoint/2010/main" val="137426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1F920EA1-64EF-49E6-A307-152C634FA951}"/>
              </a:ext>
            </a:extLst>
          </p:cNvPr>
          <p:cNvSpPr>
            <a:spLocks noGrp="1"/>
          </p:cNvSpPr>
          <p:nvPr>
            <p:ph idx="1"/>
          </p:nvPr>
        </p:nvSpPr>
        <p:spPr/>
        <p:txBody>
          <a:bodyPr/>
          <a:lstStyle/>
          <a:p>
            <a:r>
              <a:rPr lang="en-US" b="0" i="0" dirty="0">
                <a:solidFill>
                  <a:srgbClr val="1F1F1F"/>
                </a:solidFill>
                <a:effectLst/>
                <a:latin typeface="OpenSans"/>
              </a:rPr>
              <a:t>We cannot use the same cost function that we use for linear regression because the Logistic Function will cause the output to be wavy, causing many local optima. In other words, it will not be a convex function.</a:t>
            </a:r>
            <a:endParaRPr lang="en-IN" dirty="0"/>
          </a:p>
        </p:txBody>
      </p:sp>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lstStyle/>
          <a:p>
            <a:pPr algn="l"/>
            <a:r>
              <a:rPr lang="en-US" b="1" dirty="0">
                <a:solidFill>
                  <a:schemeClr val="accent3">
                    <a:lumMod val="50000"/>
                  </a:schemeClr>
                </a:solidFill>
              </a:rPr>
              <a:t>Cost Function</a:t>
            </a:r>
            <a:endParaRPr lang="en-IN" b="1" dirty="0">
              <a:solidFill>
                <a:schemeClr val="accent3">
                  <a:lumMod val="50000"/>
                </a:schemeClr>
              </a:solidFill>
            </a:endParaRPr>
          </a:p>
        </p:txBody>
      </p:sp>
    </p:spTree>
    <p:extLst>
      <p:ext uri="{BB962C8B-B14F-4D97-AF65-F5344CB8AC3E}">
        <p14:creationId xmlns:p14="http://schemas.microsoft.com/office/powerpoint/2010/main" val="120914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pic>
        <p:nvPicPr>
          <p:cNvPr id="3" name="Content Placeholder 2">
            <a:extLst>
              <a:ext uri="{FF2B5EF4-FFF2-40B4-BE49-F238E27FC236}">
                <a16:creationId xmlns:a16="http://schemas.microsoft.com/office/drawing/2014/main" id="{6D7A89C1-879A-48CD-8497-74A237A4EA07}"/>
              </a:ext>
            </a:extLst>
          </p:cNvPr>
          <p:cNvPicPr>
            <a:picLocks noGrp="1" noChangeAspect="1"/>
          </p:cNvPicPr>
          <p:nvPr>
            <p:ph idx="1"/>
          </p:nvPr>
        </p:nvPicPr>
        <p:blipFill>
          <a:blip r:embed="rId4"/>
          <a:stretch>
            <a:fillRect/>
          </a:stretch>
        </p:blipFill>
        <p:spPr>
          <a:xfrm>
            <a:off x="683568" y="1829114"/>
            <a:ext cx="7572375" cy="1914525"/>
          </a:xfrm>
        </p:spPr>
      </p:pic>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lstStyle/>
          <a:p>
            <a:pPr algn="l"/>
            <a:r>
              <a:rPr lang="en-US" b="1" dirty="0">
                <a:solidFill>
                  <a:schemeClr val="accent3">
                    <a:lumMod val="50000"/>
                  </a:schemeClr>
                </a:solidFill>
              </a:rPr>
              <a:t>Cost Function</a:t>
            </a:r>
            <a:endParaRPr lang="en-IN" b="1" dirty="0">
              <a:solidFill>
                <a:schemeClr val="accent3">
                  <a:lumMod val="50000"/>
                </a:schemeClr>
              </a:solidFill>
            </a:endParaRPr>
          </a:p>
        </p:txBody>
      </p:sp>
    </p:spTree>
    <p:extLst>
      <p:ext uri="{BB962C8B-B14F-4D97-AF65-F5344CB8AC3E}">
        <p14:creationId xmlns:p14="http://schemas.microsoft.com/office/powerpoint/2010/main" val="76131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1F920EA1-64EF-49E6-A307-152C634FA951}"/>
              </a:ext>
            </a:extLst>
          </p:cNvPr>
          <p:cNvSpPr>
            <a:spLocks noGrp="1"/>
          </p:cNvSpPr>
          <p:nvPr>
            <p:ph idx="1"/>
          </p:nvPr>
        </p:nvSpPr>
        <p:spPr/>
        <p:txBody>
          <a:bodyPr/>
          <a:lstStyle/>
          <a:p>
            <a:pPr marL="0" indent="0">
              <a:buNone/>
            </a:pPr>
            <a:r>
              <a:rPr lang="en-US" b="0" i="0" dirty="0">
                <a:solidFill>
                  <a:srgbClr val="1F1F1F"/>
                </a:solidFill>
                <a:effectLst/>
                <a:latin typeface="OpenSans"/>
              </a:rPr>
              <a:t>When y = 1, we get the following plot for </a:t>
            </a:r>
            <a:r>
              <a:rPr lang="en-US" b="0" i="1" dirty="0">
                <a:solidFill>
                  <a:srgbClr val="1F1F1F"/>
                </a:solidFill>
                <a:effectLst/>
                <a:latin typeface="KaTeX_Math"/>
              </a:rPr>
              <a:t>J</a:t>
            </a:r>
            <a:r>
              <a:rPr lang="en-US" b="0" i="0" dirty="0">
                <a:solidFill>
                  <a:srgbClr val="1F1F1F"/>
                </a:solidFill>
                <a:effectLst/>
                <a:latin typeface="KaTeX_Main"/>
              </a:rPr>
              <a:t>(</a:t>
            </a:r>
            <a:r>
              <a:rPr lang="en-US" b="0" i="1" dirty="0">
                <a:solidFill>
                  <a:srgbClr val="1F1F1F"/>
                </a:solidFill>
                <a:effectLst/>
                <a:latin typeface="KaTeX_Math"/>
              </a:rPr>
              <a:t>θ</a:t>
            </a:r>
            <a:r>
              <a:rPr lang="en-US" b="0" i="0" dirty="0">
                <a:solidFill>
                  <a:srgbClr val="1F1F1F"/>
                </a:solidFill>
                <a:effectLst/>
                <a:latin typeface="KaTeX_Main"/>
              </a:rPr>
              <a:t>)</a:t>
            </a:r>
            <a:r>
              <a:rPr lang="en-US" b="0" i="0" dirty="0">
                <a:solidFill>
                  <a:srgbClr val="1F1F1F"/>
                </a:solidFill>
                <a:effectLst/>
                <a:latin typeface="OpenSans"/>
              </a:rPr>
              <a:t> vs </a:t>
            </a:r>
            <a:r>
              <a:rPr lang="en-US" b="0" i="1" dirty="0" err="1">
                <a:solidFill>
                  <a:srgbClr val="1F1F1F"/>
                </a:solidFill>
                <a:effectLst/>
                <a:latin typeface="KaTeX_Math"/>
              </a:rPr>
              <a:t>hθ</a:t>
            </a:r>
            <a:r>
              <a:rPr lang="en-US" b="0" i="0" dirty="0">
                <a:solidFill>
                  <a:srgbClr val="1F1F1F"/>
                </a:solidFill>
                <a:effectLst/>
                <a:latin typeface="KaTeX_Main"/>
              </a:rPr>
              <a:t>​(</a:t>
            </a:r>
            <a:r>
              <a:rPr lang="en-US" b="0" i="1" dirty="0">
                <a:solidFill>
                  <a:srgbClr val="1F1F1F"/>
                </a:solidFill>
                <a:effectLst/>
                <a:latin typeface="KaTeX_Math"/>
              </a:rPr>
              <a:t>x</a:t>
            </a:r>
            <a:r>
              <a:rPr lang="en-US" b="0" i="0" dirty="0">
                <a:solidFill>
                  <a:srgbClr val="1F1F1F"/>
                </a:solidFill>
                <a:effectLst/>
                <a:latin typeface="KaTeX_Main"/>
              </a:rPr>
              <a:t>)</a:t>
            </a:r>
            <a:r>
              <a:rPr lang="en-US" b="0" i="0" dirty="0">
                <a:solidFill>
                  <a:srgbClr val="1F1F1F"/>
                </a:solidFill>
                <a:effectLst/>
                <a:latin typeface="OpenSans"/>
              </a:rPr>
              <a:t>:</a:t>
            </a:r>
          </a:p>
          <a:p>
            <a:endParaRPr lang="en-IN" dirty="0"/>
          </a:p>
        </p:txBody>
      </p:sp>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lstStyle/>
          <a:p>
            <a:pPr algn="l"/>
            <a:r>
              <a:rPr lang="en-US" b="1" dirty="0">
                <a:solidFill>
                  <a:schemeClr val="accent3">
                    <a:lumMod val="50000"/>
                  </a:schemeClr>
                </a:solidFill>
              </a:rPr>
              <a:t>Cost Function</a:t>
            </a:r>
            <a:endParaRPr lang="en-IN" b="1" dirty="0">
              <a:solidFill>
                <a:schemeClr val="accent3">
                  <a:lumMod val="50000"/>
                </a:schemeClr>
              </a:solidFill>
            </a:endParaRPr>
          </a:p>
        </p:txBody>
      </p:sp>
      <p:pic>
        <p:nvPicPr>
          <p:cNvPr id="8" name="Picture 7">
            <a:extLst>
              <a:ext uri="{FF2B5EF4-FFF2-40B4-BE49-F238E27FC236}">
                <a16:creationId xmlns:a16="http://schemas.microsoft.com/office/drawing/2014/main" id="{BEE5D481-1C0A-4C6E-A127-5A6098143FE4}"/>
              </a:ext>
            </a:extLst>
          </p:cNvPr>
          <p:cNvPicPr>
            <a:picLocks noChangeAspect="1"/>
          </p:cNvPicPr>
          <p:nvPr/>
        </p:nvPicPr>
        <p:blipFill>
          <a:blip r:embed="rId4"/>
          <a:stretch>
            <a:fillRect/>
          </a:stretch>
        </p:blipFill>
        <p:spPr>
          <a:xfrm>
            <a:off x="2238375" y="2481411"/>
            <a:ext cx="4667250" cy="3971925"/>
          </a:xfrm>
          <a:prstGeom prst="rect">
            <a:avLst/>
          </a:prstGeom>
        </p:spPr>
      </p:pic>
    </p:spTree>
    <p:extLst>
      <p:ext uri="{BB962C8B-B14F-4D97-AF65-F5344CB8AC3E}">
        <p14:creationId xmlns:p14="http://schemas.microsoft.com/office/powerpoint/2010/main" val="42209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1F920EA1-64EF-49E6-A307-152C634FA951}"/>
              </a:ext>
            </a:extLst>
          </p:cNvPr>
          <p:cNvSpPr>
            <a:spLocks noGrp="1"/>
          </p:cNvSpPr>
          <p:nvPr>
            <p:ph idx="1"/>
          </p:nvPr>
        </p:nvSpPr>
        <p:spPr/>
        <p:txBody>
          <a:bodyPr/>
          <a:lstStyle/>
          <a:p>
            <a:pPr marL="0" indent="0">
              <a:buNone/>
            </a:pPr>
            <a:r>
              <a:rPr lang="en-US" b="0" i="0" dirty="0">
                <a:solidFill>
                  <a:srgbClr val="1F1F1F"/>
                </a:solidFill>
                <a:effectLst/>
                <a:latin typeface="OpenSans"/>
              </a:rPr>
              <a:t>Similarly, when y = 0, we get the following plot for </a:t>
            </a:r>
            <a:r>
              <a:rPr lang="en-US" b="0" i="1" dirty="0">
                <a:solidFill>
                  <a:srgbClr val="1F1F1F"/>
                </a:solidFill>
                <a:effectLst/>
                <a:latin typeface="KaTeX_Math"/>
              </a:rPr>
              <a:t>J</a:t>
            </a:r>
            <a:r>
              <a:rPr lang="en-US" b="0" i="0" dirty="0">
                <a:solidFill>
                  <a:srgbClr val="1F1F1F"/>
                </a:solidFill>
                <a:effectLst/>
                <a:latin typeface="KaTeX_Main"/>
              </a:rPr>
              <a:t>(</a:t>
            </a:r>
            <a:r>
              <a:rPr lang="en-US" b="0" i="1" dirty="0">
                <a:solidFill>
                  <a:srgbClr val="1F1F1F"/>
                </a:solidFill>
                <a:effectLst/>
                <a:latin typeface="KaTeX_Math"/>
              </a:rPr>
              <a:t>θ</a:t>
            </a:r>
            <a:r>
              <a:rPr lang="en-US" b="0" i="0" dirty="0">
                <a:solidFill>
                  <a:srgbClr val="1F1F1F"/>
                </a:solidFill>
                <a:effectLst/>
                <a:latin typeface="KaTeX_Main"/>
              </a:rPr>
              <a:t>)</a:t>
            </a:r>
            <a:r>
              <a:rPr lang="en-US" b="0" i="0" dirty="0">
                <a:solidFill>
                  <a:srgbClr val="1F1F1F"/>
                </a:solidFill>
                <a:effectLst/>
                <a:latin typeface="OpenSans"/>
              </a:rPr>
              <a:t> vs </a:t>
            </a:r>
            <a:r>
              <a:rPr lang="en-US" b="0" i="1" dirty="0" err="1">
                <a:solidFill>
                  <a:srgbClr val="1F1F1F"/>
                </a:solidFill>
                <a:effectLst/>
                <a:latin typeface="KaTeX_Math"/>
              </a:rPr>
              <a:t>hθ</a:t>
            </a:r>
            <a:r>
              <a:rPr lang="en-US" b="0" i="0" dirty="0">
                <a:solidFill>
                  <a:srgbClr val="1F1F1F"/>
                </a:solidFill>
                <a:effectLst/>
                <a:latin typeface="KaTeX_Main"/>
              </a:rPr>
              <a:t>​(</a:t>
            </a:r>
            <a:r>
              <a:rPr lang="en-US" b="0" i="1" dirty="0">
                <a:solidFill>
                  <a:srgbClr val="1F1F1F"/>
                </a:solidFill>
                <a:effectLst/>
                <a:latin typeface="KaTeX_Math"/>
              </a:rPr>
              <a:t>x</a:t>
            </a:r>
            <a:r>
              <a:rPr lang="en-US" b="0" i="0" dirty="0">
                <a:solidFill>
                  <a:srgbClr val="1F1F1F"/>
                </a:solidFill>
                <a:effectLst/>
                <a:latin typeface="KaTeX_Main"/>
              </a:rPr>
              <a:t>)</a:t>
            </a:r>
            <a:r>
              <a:rPr lang="en-US" b="0" i="0" dirty="0">
                <a:solidFill>
                  <a:srgbClr val="1F1F1F"/>
                </a:solidFill>
                <a:effectLst/>
                <a:latin typeface="OpenSans"/>
              </a:rPr>
              <a:t>:</a:t>
            </a:r>
            <a:endParaRPr lang="en-IN" dirty="0"/>
          </a:p>
        </p:txBody>
      </p:sp>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lstStyle/>
          <a:p>
            <a:pPr algn="l"/>
            <a:r>
              <a:rPr lang="en-US" b="1" dirty="0">
                <a:solidFill>
                  <a:schemeClr val="accent3">
                    <a:lumMod val="50000"/>
                  </a:schemeClr>
                </a:solidFill>
              </a:rPr>
              <a:t>Cost Function</a:t>
            </a:r>
            <a:endParaRPr lang="en-IN" b="1" dirty="0">
              <a:solidFill>
                <a:schemeClr val="accent3">
                  <a:lumMod val="50000"/>
                </a:schemeClr>
              </a:solidFill>
            </a:endParaRPr>
          </a:p>
        </p:txBody>
      </p:sp>
      <p:pic>
        <p:nvPicPr>
          <p:cNvPr id="7" name="Picture 6">
            <a:extLst>
              <a:ext uri="{FF2B5EF4-FFF2-40B4-BE49-F238E27FC236}">
                <a16:creationId xmlns:a16="http://schemas.microsoft.com/office/drawing/2014/main" id="{AEAA90DD-2088-4F1F-ADA6-F4725BF6C5EE}"/>
              </a:ext>
            </a:extLst>
          </p:cNvPr>
          <p:cNvPicPr>
            <a:picLocks noChangeAspect="1"/>
          </p:cNvPicPr>
          <p:nvPr/>
        </p:nvPicPr>
        <p:blipFill>
          <a:blip r:embed="rId4"/>
          <a:stretch>
            <a:fillRect/>
          </a:stretch>
        </p:blipFill>
        <p:spPr>
          <a:xfrm>
            <a:off x="2595562" y="2708920"/>
            <a:ext cx="3952875" cy="3914775"/>
          </a:xfrm>
          <a:prstGeom prst="rect">
            <a:avLst/>
          </a:prstGeom>
        </p:spPr>
      </p:pic>
    </p:spTree>
    <p:extLst>
      <p:ext uri="{BB962C8B-B14F-4D97-AF65-F5344CB8AC3E}">
        <p14:creationId xmlns:p14="http://schemas.microsoft.com/office/powerpoint/2010/main" val="1232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41EB-E366-4016-8042-FF9254C8F77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2303153-CAE8-4B2F-A466-863383F628F2}"/>
              </a:ext>
            </a:extLst>
          </p:cNvPr>
          <p:cNvSpPr>
            <a:spLocks noGrp="1"/>
          </p:cNvSpPr>
          <p:nvPr>
            <p:ph idx="1"/>
          </p:nvPr>
        </p:nvSpPr>
        <p:spPr>
          <a:xfrm>
            <a:off x="457200" y="3373488"/>
            <a:ext cx="8229600" cy="3112716"/>
          </a:xfrm>
        </p:spPr>
        <p:txBody>
          <a:bodyPr>
            <a:normAutofit fontScale="70000" lnSpcReduction="20000"/>
          </a:bodyPr>
          <a:lstStyle/>
          <a:p>
            <a:pPr algn="l"/>
            <a:r>
              <a:rPr lang="en-US" b="0" i="0" dirty="0">
                <a:solidFill>
                  <a:srgbClr val="1F1F1F"/>
                </a:solidFill>
                <a:effectLst/>
                <a:latin typeface="OpenSans"/>
              </a:rPr>
              <a:t>If our correct answer 'y' is 0, then </a:t>
            </a:r>
          </a:p>
          <a:p>
            <a:pPr lvl="1"/>
            <a:r>
              <a:rPr lang="en-US" b="0" i="0" dirty="0">
                <a:solidFill>
                  <a:srgbClr val="1F1F1F"/>
                </a:solidFill>
                <a:effectLst/>
                <a:latin typeface="OpenSans"/>
              </a:rPr>
              <a:t>If our hypothesis function outputs 0, then the cost function will be 0.</a:t>
            </a:r>
          </a:p>
          <a:p>
            <a:pPr lvl="1"/>
            <a:r>
              <a:rPr lang="en-US" b="0" i="0" dirty="0">
                <a:solidFill>
                  <a:srgbClr val="1F1F1F"/>
                </a:solidFill>
                <a:effectLst/>
                <a:latin typeface="OpenSans"/>
              </a:rPr>
              <a:t>If our hypothesis approaches 1, then the cost function will approach infinity.</a:t>
            </a:r>
          </a:p>
          <a:p>
            <a:pPr algn="l"/>
            <a:r>
              <a:rPr lang="en-US" b="0" i="0" dirty="0">
                <a:solidFill>
                  <a:srgbClr val="1F1F1F"/>
                </a:solidFill>
                <a:effectLst/>
                <a:latin typeface="OpenSans"/>
              </a:rPr>
              <a:t>If our correct answer 'y' is 1, then </a:t>
            </a:r>
          </a:p>
          <a:p>
            <a:pPr lvl="1"/>
            <a:r>
              <a:rPr lang="en-US" b="0" i="0" dirty="0">
                <a:solidFill>
                  <a:srgbClr val="1F1F1F"/>
                </a:solidFill>
                <a:effectLst/>
                <a:latin typeface="OpenSans"/>
              </a:rPr>
              <a:t>the cost function will be 0 if our hypothesis function outputs 1. </a:t>
            </a:r>
          </a:p>
          <a:p>
            <a:pPr lvl="1"/>
            <a:r>
              <a:rPr lang="en-US" b="0" i="0" dirty="0">
                <a:solidFill>
                  <a:srgbClr val="1F1F1F"/>
                </a:solidFill>
                <a:effectLst/>
                <a:latin typeface="OpenSans"/>
              </a:rPr>
              <a:t>If our hypothesis approaches 0, then the cost function will approach infinity.</a:t>
            </a:r>
          </a:p>
          <a:p>
            <a:pPr algn="l"/>
            <a:r>
              <a:rPr lang="en-US" b="0" i="0" dirty="0">
                <a:solidFill>
                  <a:srgbClr val="1F1F1F"/>
                </a:solidFill>
                <a:effectLst/>
                <a:latin typeface="OpenSans"/>
              </a:rPr>
              <a:t>Note that writing the cost function in this way guarantees that J(θ) is convex for logistic regression.</a:t>
            </a:r>
          </a:p>
        </p:txBody>
      </p:sp>
      <p:pic>
        <p:nvPicPr>
          <p:cNvPr id="5" name="Picture 4">
            <a:extLst>
              <a:ext uri="{FF2B5EF4-FFF2-40B4-BE49-F238E27FC236}">
                <a16:creationId xmlns:a16="http://schemas.microsoft.com/office/drawing/2014/main" id="{3B67CD5D-64BA-46C4-8603-7414C1BF5BF2}"/>
              </a:ext>
            </a:extLst>
          </p:cNvPr>
          <p:cNvPicPr>
            <a:picLocks noChangeAspect="1"/>
          </p:cNvPicPr>
          <p:nvPr/>
        </p:nvPicPr>
        <p:blipFill>
          <a:blip r:embed="rId2"/>
          <a:stretch>
            <a:fillRect/>
          </a:stretch>
        </p:blipFill>
        <p:spPr>
          <a:xfrm>
            <a:off x="609600" y="1628800"/>
            <a:ext cx="7924800" cy="1533525"/>
          </a:xfrm>
          <a:prstGeom prst="rect">
            <a:avLst/>
          </a:prstGeom>
        </p:spPr>
      </p:pic>
    </p:spTree>
    <p:extLst>
      <p:ext uri="{BB962C8B-B14F-4D97-AF65-F5344CB8AC3E}">
        <p14:creationId xmlns:p14="http://schemas.microsoft.com/office/powerpoint/2010/main" val="1201232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1F920EA1-64EF-49E6-A307-152C634FA951}"/>
              </a:ext>
            </a:extLst>
          </p:cNvPr>
          <p:cNvSpPr>
            <a:spLocks noGrp="1"/>
          </p:cNvSpPr>
          <p:nvPr>
            <p:ph idx="1"/>
          </p:nvPr>
        </p:nvSpPr>
        <p:spPr>
          <a:xfrm>
            <a:off x="251520" y="1792266"/>
            <a:ext cx="8229600" cy="4637111"/>
          </a:xfrm>
        </p:spPr>
        <p:txBody>
          <a:bodyPr>
            <a:normAutofit/>
          </a:bodyPr>
          <a:lstStyle/>
          <a:p>
            <a:pPr marL="0" indent="0">
              <a:lnSpc>
                <a:spcPts val="1575"/>
              </a:lnSpc>
              <a:spcAft>
                <a:spcPts val="1500"/>
              </a:spcAft>
              <a:buNone/>
            </a:pP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In logistic regression, the cost function for our hypothesis outputting (predicting)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 </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on a training example that has label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 y</a:t>
            </a:r>
            <a:r>
              <a:rPr lang="en-IN" sz="1800" dirty="0">
                <a:solidFill>
                  <a:srgbClr val="373A3C"/>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{0,1}</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cost(</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solidFill>
                  <a:srgbClr val="373A3C"/>
                </a:solidFill>
                <a:effectLst/>
                <a:latin typeface="KaTeX_Size3"/>
                <a:ea typeface="Times New Roman" panose="02020603050405020304" pitchFamily="18" charset="0"/>
                <a:cs typeface="Times New Roman" panose="02020603050405020304" pitchFamily="18" charset="0"/>
              </a:rPr>
              <a:t>{	</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log</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		if y =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0">
              <a:lnSpc>
                <a:spcPct val="107000"/>
              </a:lnSpc>
              <a:spcAft>
                <a:spcPts val="0"/>
              </a:spcAft>
              <a:buNone/>
            </a:pP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	−log(1−</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		if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 </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575"/>
              </a:lnSpc>
              <a:spcAft>
                <a:spcPts val="800"/>
              </a:spcAft>
              <a:buNone/>
            </a:pP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Which of the following are true? Check all that apply.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a) If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 </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then </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cost(</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(for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b) If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then </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cost(</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as </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c) If 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then </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cost(</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d) Regardless of whether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or </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if </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)=0.5</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then </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cost(</a:t>
            </a:r>
            <a:r>
              <a:rPr lang="en-IN" sz="1800" i="1" dirty="0" err="1">
                <a:solidFill>
                  <a:srgbClr val="373A3C"/>
                </a:solidFill>
                <a:effectLst/>
                <a:latin typeface="KaTeX_Math"/>
                <a:ea typeface="Times New Roman" panose="02020603050405020304" pitchFamily="18" charset="0"/>
                <a:cs typeface="Times New Roman" panose="02020603050405020304" pitchFamily="18" charset="0"/>
              </a:rPr>
              <a:t>hθ</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x</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a:solidFill>
                  <a:srgbClr val="373A3C"/>
                </a:solidFill>
                <a:effectLst/>
                <a:latin typeface="KaTeX_Math"/>
                <a:ea typeface="Times New Roman" panose="02020603050405020304" pitchFamily="18" charset="0"/>
                <a:cs typeface="Times New Roman" panose="02020603050405020304" pitchFamily="18" charset="0"/>
              </a:rPr>
              <a:t>y</a:t>
            </a:r>
            <a:r>
              <a:rPr lang="en-IN" sz="1800" dirty="0">
                <a:solidFill>
                  <a:srgbClr val="373A3C"/>
                </a:solidFill>
                <a:effectLst/>
                <a:latin typeface="Times New Roman" panose="02020603050405020304" pitchFamily="18" charset="0"/>
                <a:ea typeface="Times New Roman" panose="02020603050405020304" pitchFamily="18" charset="0"/>
                <a:cs typeface="Times New Roman" panose="02020603050405020304" pitchFamily="18" charset="0"/>
              </a:rPr>
              <a:t>)&gt;0</a:t>
            </a:r>
            <a:r>
              <a:rPr lang="en-IN"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lstStyle/>
          <a:p>
            <a:pPr algn="l"/>
            <a:r>
              <a:rPr lang="en-IN" b="1" dirty="0">
                <a:solidFill>
                  <a:schemeClr val="accent3">
                    <a:lumMod val="50000"/>
                  </a:schemeClr>
                </a:solidFill>
              </a:rPr>
              <a:t>Problem</a:t>
            </a:r>
          </a:p>
        </p:txBody>
      </p:sp>
    </p:spTree>
    <p:extLst>
      <p:ext uri="{BB962C8B-B14F-4D97-AF65-F5344CB8AC3E}">
        <p14:creationId xmlns:p14="http://schemas.microsoft.com/office/powerpoint/2010/main" val="400872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a:effectLst/>
        </p:spPr>
        <p:txBody>
          <a:bodyPr/>
          <a:lstStyle/>
          <a:p>
            <a:pPr algn="l"/>
            <a:r>
              <a:rPr lang="en-US" b="1" dirty="0">
                <a:solidFill>
                  <a:schemeClr val="accent3">
                    <a:lumMod val="50000"/>
                  </a:schemeClr>
                </a:solidFill>
              </a:rPr>
              <a:t>Agenda</a:t>
            </a:r>
            <a:endParaRPr lang="en-IN" b="1" dirty="0">
              <a:solidFill>
                <a:schemeClr val="accent3">
                  <a:lumMod val="50000"/>
                </a:schemeClr>
              </a:solidFill>
            </a:endParaRPr>
          </a:p>
        </p:txBody>
      </p:sp>
      <p:sp>
        <p:nvSpPr>
          <p:cNvPr id="3" name="Content Placeholder 2"/>
          <p:cNvSpPr>
            <a:spLocks noGrp="1"/>
          </p:cNvSpPr>
          <p:nvPr>
            <p:ph idx="1"/>
            <p:custDataLst>
              <p:tags r:id="rId2"/>
            </p:custDataLst>
          </p:nvPr>
        </p:nvSpPr>
        <p:spPr>
          <a:xfrm>
            <a:off x="457200" y="1600200"/>
            <a:ext cx="8229600" cy="4525963"/>
          </a:xfrm>
          <a:effectLst/>
        </p:spPr>
        <p:txBody>
          <a:bodyPr/>
          <a:lstStyle/>
          <a:p>
            <a:r>
              <a:rPr lang="en-US" dirty="0">
                <a:solidFill>
                  <a:schemeClr val="accent3">
                    <a:lumMod val="75000"/>
                  </a:schemeClr>
                </a:solidFill>
              </a:rPr>
              <a:t>Classification</a:t>
            </a:r>
          </a:p>
          <a:p>
            <a:r>
              <a:rPr lang="en-US" dirty="0">
                <a:solidFill>
                  <a:schemeClr val="accent3">
                    <a:lumMod val="75000"/>
                  </a:schemeClr>
                </a:solidFill>
              </a:rPr>
              <a:t>Introduction to Logistic Regression</a:t>
            </a:r>
          </a:p>
        </p:txBody>
      </p:sp>
      <p:pic>
        <p:nvPicPr>
          <p:cNvPr id="4" name="Picture 8" descr="C:\Users\User\Desktop\NAAC\gla-full.png"/>
          <p:cNvPicPr>
            <a:picLocks noChangeAspect="1" noChangeArrowheads="1"/>
          </p:cNvPicPr>
          <p:nvPr/>
        </p:nvPicPr>
        <p:blipFill>
          <a:blip r:embed="rId4" cstate="print"/>
          <a:srcRect l="10052" t="18954" r="57006"/>
          <a:stretch>
            <a:fillRect/>
          </a:stretch>
        </p:blipFill>
        <p:spPr bwMode="auto">
          <a:xfrm>
            <a:off x="7452320" y="332656"/>
            <a:ext cx="1296144" cy="1539466"/>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pic>
        <p:nvPicPr>
          <p:cNvPr id="3" name="Content Placeholder 2">
            <a:extLst>
              <a:ext uri="{FF2B5EF4-FFF2-40B4-BE49-F238E27FC236}">
                <a16:creationId xmlns:a16="http://schemas.microsoft.com/office/drawing/2014/main" id="{6D7A89C1-879A-48CD-8497-74A237A4EA07}"/>
              </a:ext>
            </a:extLst>
          </p:cNvPr>
          <p:cNvPicPr>
            <a:picLocks noGrp="1" noChangeAspect="1"/>
          </p:cNvPicPr>
          <p:nvPr>
            <p:ph idx="1"/>
          </p:nvPr>
        </p:nvPicPr>
        <p:blipFill>
          <a:blip r:embed="rId4"/>
          <a:stretch>
            <a:fillRect/>
          </a:stretch>
        </p:blipFill>
        <p:spPr>
          <a:xfrm>
            <a:off x="683568" y="1829114"/>
            <a:ext cx="7572375" cy="1914525"/>
          </a:xfrm>
        </p:spPr>
      </p:pic>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normAutofit fontScale="90000"/>
          </a:bodyPr>
          <a:lstStyle/>
          <a:p>
            <a:pPr algn="l"/>
            <a:r>
              <a:rPr lang="en-US" b="1" dirty="0">
                <a:solidFill>
                  <a:schemeClr val="accent3">
                    <a:lumMod val="50000"/>
                  </a:schemeClr>
                </a:solidFill>
              </a:rPr>
              <a:t>Logistic Regression </a:t>
            </a:r>
            <a:br>
              <a:rPr lang="en-US" b="1" dirty="0">
                <a:solidFill>
                  <a:schemeClr val="accent3">
                    <a:lumMod val="50000"/>
                  </a:schemeClr>
                </a:solidFill>
              </a:rPr>
            </a:br>
            <a:r>
              <a:rPr lang="en-US" b="1" dirty="0">
                <a:solidFill>
                  <a:schemeClr val="accent3">
                    <a:lumMod val="50000"/>
                  </a:schemeClr>
                </a:solidFill>
              </a:rPr>
              <a:t>Cost Function</a:t>
            </a:r>
            <a:endParaRPr lang="en-IN" b="1" dirty="0">
              <a:solidFill>
                <a:schemeClr val="accent3">
                  <a:lumMod val="50000"/>
                </a:schemeClr>
              </a:solidFill>
            </a:endParaRPr>
          </a:p>
        </p:txBody>
      </p:sp>
      <p:sp>
        <p:nvSpPr>
          <p:cNvPr id="2" name="TextBox 1">
            <a:extLst>
              <a:ext uri="{FF2B5EF4-FFF2-40B4-BE49-F238E27FC236}">
                <a16:creationId xmlns:a16="http://schemas.microsoft.com/office/drawing/2014/main" id="{45854D42-E6DA-4305-97B3-11DBDE60B387}"/>
              </a:ext>
            </a:extLst>
          </p:cNvPr>
          <p:cNvSpPr txBox="1"/>
          <p:nvPr/>
        </p:nvSpPr>
        <p:spPr>
          <a:xfrm>
            <a:off x="827584" y="4077073"/>
            <a:ext cx="7776864" cy="369332"/>
          </a:xfrm>
          <a:prstGeom prst="rect">
            <a:avLst/>
          </a:prstGeom>
          <a:noFill/>
        </p:spPr>
        <p:txBody>
          <a:bodyPr wrap="square" rtlCol="0">
            <a:spAutoFit/>
          </a:bodyPr>
          <a:lstStyle/>
          <a:p>
            <a:r>
              <a:rPr lang="en-IN" sz="1800" dirty="0">
                <a:solidFill>
                  <a:srgbClr val="1F1F1F"/>
                </a:solidFill>
                <a:effectLst/>
                <a:latin typeface="Arial" panose="020B0604020202020204" pitchFamily="34" charset="0"/>
                <a:ea typeface="Times New Roman" panose="02020603050405020304" pitchFamily="18" charset="0"/>
              </a:rPr>
              <a:t>We can compress our cost function's two conditional cases into one case:</a:t>
            </a: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67E59B60-0B47-45A3-A303-035AC189A17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331640" y="4653136"/>
            <a:ext cx="6552728" cy="873884"/>
          </a:xfrm>
          <a:prstGeom prst="rect">
            <a:avLst/>
          </a:prstGeom>
          <a:noFill/>
          <a:ln>
            <a:noFill/>
          </a:ln>
        </p:spPr>
      </p:pic>
    </p:spTree>
    <p:extLst>
      <p:ext uri="{BB962C8B-B14F-4D97-AF65-F5344CB8AC3E}">
        <p14:creationId xmlns:p14="http://schemas.microsoft.com/office/powerpoint/2010/main" val="87099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04247" y="244820"/>
            <a:ext cx="1296144" cy="1539466"/>
          </a:xfrm>
          <a:prstGeom prst="rect">
            <a:avLst/>
          </a:prstGeom>
          <a:noFill/>
          <a:ln w="9525">
            <a:noFill/>
            <a:miter lim="800000"/>
            <a:headEnd/>
            <a:tailEnd/>
          </a:ln>
        </p:spPr>
      </p:pic>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normAutofit fontScale="90000"/>
          </a:bodyPr>
          <a:lstStyle/>
          <a:p>
            <a:pPr algn="l"/>
            <a:r>
              <a:rPr lang="en-US" b="1" dirty="0">
                <a:solidFill>
                  <a:schemeClr val="accent3">
                    <a:lumMod val="50000"/>
                  </a:schemeClr>
                </a:solidFill>
              </a:rPr>
              <a:t>Logistic Regression </a:t>
            </a:r>
            <a:br>
              <a:rPr lang="en-US" b="1" dirty="0">
                <a:solidFill>
                  <a:schemeClr val="accent3">
                    <a:lumMod val="50000"/>
                  </a:schemeClr>
                </a:solidFill>
              </a:rPr>
            </a:br>
            <a:r>
              <a:rPr lang="en-US" b="1" dirty="0">
                <a:solidFill>
                  <a:schemeClr val="accent3">
                    <a:lumMod val="50000"/>
                  </a:schemeClr>
                </a:solidFill>
              </a:rPr>
              <a:t>Cost Function</a:t>
            </a:r>
            <a:endParaRPr lang="en-IN" b="1" dirty="0">
              <a:solidFill>
                <a:schemeClr val="accent3">
                  <a:lumMod val="50000"/>
                </a:schemeClr>
              </a:solidFill>
            </a:endParaRPr>
          </a:p>
        </p:txBody>
      </p:sp>
      <p:sp>
        <p:nvSpPr>
          <p:cNvPr id="5" name="Content Placeholder 4">
            <a:extLst>
              <a:ext uri="{FF2B5EF4-FFF2-40B4-BE49-F238E27FC236}">
                <a16:creationId xmlns:a16="http://schemas.microsoft.com/office/drawing/2014/main" id="{1BFFBF36-084D-43D4-AC6F-67838B2C546A}"/>
              </a:ext>
            </a:extLst>
          </p:cNvPr>
          <p:cNvSpPr>
            <a:spLocks noGrp="1"/>
          </p:cNvSpPr>
          <p:nvPr>
            <p:ph idx="1"/>
          </p:nvPr>
        </p:nvSpPr>
        <p:spPr>
          <a:xfrm>
            <a:off x="457200" y="1628801"/>
            <a:ext cx="8229600" cy="648072"/>
          </a:xfrm>
        </p:spPr>
        <p:txBody>
          <a:bodyPr/>
          <a:lstStyle/>
          <a:p>
            <a:r>
              <a:rPr lang="en-IN" dirty="0"/>
              <a:t>We can write our cost function as follows:</a:t>
            </a:r>
          </a:p>
        </p:txBody>
      </p:sp>
      <p:pic>
        <p:nvPicPr>
          <p:cNvPr id="9" name="Picture 8">
            <a:extLst>
              <a:ext uri="{FF2B5EF4-FFF2-40B4-BE49-F238E27FC236}">
                <a16:creationId xmlns:a16="http://schemas.microsoft.com/office/drawing/2014/main" id="{F14B02E6-A5EC-49EB-91AB-DD9A423AA2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348880"/>
            <a:ext cx="6624736" cy="887849"/>
          </a:xfrm>
          <a:prstGeom prst="rect">
            <a:avLst/>
          </a:prstGeom>
          <a:noFill/>
          <a:ln>
            <a:noFill/>
          </a:ln>
        </p:spPr>
      </p:pic>
    </p:spTree>
    <p:extLst>
      <p:ext uri="{BB962C8B-B14F-4D97-AF65-F5344CB8AC3E}">
        <p14:creationId xmlns:p14="http://schemas.microsoft.com/office/powerpoint/2010/main" val="301423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4"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lstStyle/>
          <a:p>
            <a:pPr algn="l"/>
            <a:r>
              <a:rPr lang="en-IN" b="1" dirty="0">
                <a:solidFill>
                  <a:schemeClr val="accent3">
                    <a:lumMod val="50000"/>
                  </a:schemeClr>
                </a:solidFill>
              </a:rPr>
              <a:t>Problem</a:t>
            </a:r>
          </a:p>
        </p:txBody>
      </p:sp>
      <p:pic>
        <p:nvPicPr>
          <p:cNvPr id="6" name="Content Placeholder 5">
            <a:extLst>
              <a:ext uri="{FF2B5EF4-FFF2-40B4-BE49-F238E27FC236}">
                <a16:creationId xmlns:a16="http://schemas.microsoft.com/office/drawing/2014/main" id="{6545EA9C-11C9-4FFB-9570-3B0EF384088E}"/>
              </a:ext>
            </a:extLst>
          </p:cNvPr>
          <p:cNvPicPr>
            <a:picLocks noGrp="1" noChangeAspect="1"/>
          </p:cNvPicPr>
          <p:nvPr>
            <p:ph idx="1"/>
          </p:nvPr>
        </p:nvPicPr>
        <p:blipFill>
          <a:blip r:embed="rId5"/>
          <a:stretch>
            <a:fillRect/>
          </a:stretch>
        </p:blipFill>
        <p:spPr>
          <a:xfrm>
            <a:off x="251520" y="1916832"/>
            <a:ext cx="8640960" cy="3744416"/>
          </a:xfrm>
        </p:spPr>
      </p:pic>
    </p:spTree>
    <p:extLst>
      <p:ext uri="{BB962C8B-B14F-4D97-AF65-F5344CB8AC3E}">
        <p14:creationId xmlns:p14="http://schemas.microsoft.com/office/powerpoint/2010/main" val="130850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A3FD-29CD-473C-A7BB-D92E2A0D45F9}"/>
              </a:ext>
            </a:extLst>
          </p:cNvPr>
          <p:cNvSpPr>
            <a:spLocks noGrp="1"/>
          </p:cNvSpPr>
          <p:nvPr>
            <p:ph type="title"/>
          </p:nvPr>
        </p:nvSpPr>
        <p:spPr/>
        <p:txBody>
          <a:bodyPr/>
          <a:lstStyle/>
          <a:p>
            <a:pPr algn="l"/>
            <a:r>
              <a:rPr lang="en-IN" dirty="0"/>
              <a:t>Gradient Descent</a:t>
            </a:r>
          </a:p>
        </p:txBody>
      </p:sp>
      <p:sp>
        <p:nvSpPr>
          <p:cNvPr id="3" name="Content Placeholder 2">
            <a:extLst>
              <a:ext uri="{FF2B5EF4-FFF2-40B4-BE49-F238E27FC236}">
                <a16:creationId xmlns:a16="http://schemas.microsoft.com/office/drawing/2014/main" id="{87883DBC-B593-4A72-BDA0-09A4A04B9AD3}"/>
              </a:ext>
            </a:extLst>
          </p:cNvPr>
          <p:cNvSpPr>
            <a:spLocks noGrp="1"/>
          </p:cNvSpPr>
          <p:nvPr>
            <p:ph idx="1"/>
          </p:nvPr>
        </p:nvSpPr>
        <p:spPr>
          <a:xfrm>
            <a:off x="457200" y="1600201"/>
            <a:ext cx="8229600" cy="964704"/>
          </a:xfrm>
        </p:spPr>
        <p:txBody>
          <a:bodyPr>
            <a:normAutofit fontScale="92500" lnSpcReduction="10000"/>
          </a:bodyPr>
          <a:lstStyle/>
          <a:p>
            <a:r>
              <a:rPr lang="en-IN" dirty="0"/>
              <a:t>Remember the general form of gradient descent is: </a:t>
            </a:r>
          </a:p>
        </p:txBody>
      </p:sp>
      <p:pic>
        <p:nvPicPr>
          <p:cNvPr id="16" name="Picture 15">
            <a:extLst>
              <a:ext uri="{FF2B5EF4-FFF2-40B4-BE49-F238E27FC236}">
                <a16:creationId xmlns:a16="http://schemas.microsoft.com/office/drawing/2014/main" id="{98C19E7D-CE7B-4080-A427-091120B022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420888"/>
            <a:ext cx="4711918" cy="1556181"/>
          </a:xfrm>
          <a:prstGeom prst="rect">
            <a:avLst/>
          </a:prstGeom>
          <a:noFill/>
          <a:ln>
            <a:noFill/>
          </a:ln>
        </p:spPr>
      </p:pic>
      <p:sp>
        <p:nvSpPr>
          <p:cNvPr id="17" name="TextBox 16">
            <a:extLst>
              <a:ext uri="{FF2B5EF4-FFF2-40B4-BE49-F238E27FC236}">
                <a16:creationId xmlns:a16="http://schemas.microsoft.com/office/drawing/2014/main" id="{42804670-6CED-445E-AF26-01CB576D1602}"/>
              </a:ext>
            </a:extLst>
          </p:cNvPr>
          <p:cNvSpPr txBox="1"/>
          <p:nvPr/>
        </p:nvSpPr>
        <p:spPr>
          <a:xfrm>
            <a:off x="755576" y="4077072"/>
            <a:ext cx="7632848" cy="369332"/>
          </a:xfrm>
          <a:prstGeom prst="rect">
            <a:avLst/>
          </a:prstGeom>
          <a:noFill/>
        </p:spPr>
        <p:txBody>
          <a:bodyPr wrap="square" rtlCol="0">
            <a:spAutoFit/>
          </a:bodyPr>
          <a:lstStyle/>
          <a:p>
            <a:r>
              <a:rPr lang="en-IN" sz="1800" dirty="0">
                <a:solidFill>
                  <a:srgbClr val="1F1F1F"/>
                </a:solidFill>
                <a:effectLst/>
                <a:latin typeface="Arial" panose="020B0604020202020204" pitchFamily="34" charset="0"/>
                <a:ea typeface="Calibri" panose="020F0502020204030204" pitchFamily="34" charset="0"/>
              </a:rPr>
              <a:t>We can work out the derivative part using calculus to get:</a:t>
            </a:r>
          </a:p>
        </p:txBody>
      </p:sp>
      <p:pic>
        <p:nvPicPr>
          <p:cNvPr id="22" name="Picture 21">
            <a:extLst>
              <a:ext uri="{FF2B5EF4-FFF2-40B4-BE49-F238E27FC236}">
                <a16:creationId xmlns:a16="http://schemas.microsoft.com/office/drawing/2014/main" id="{A157582C-7A66-4485-986C-8ABE833985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893652"/>
            <a:ext cx="4204970" cy="1343660"/>
          </a:xfrm>
          <a:prstGeom prst="rect">
            <a:avLst/>
          </a:prstGeom>
          <a:noFill/>
          <a:ln>
            <a:noFill/>
          </a:ln>
        </p:spPr>
      </p:pic>
      <p:pic>
        <p:nvPicPr>
          <p:cNvPr id="18" name="Picture 8" descr="C:\Users\User\Desktop\NAAC\gla-full.png">
            <a:extLst>
              <a:ext uri="{FF2B5EF4-FFF2-40B4-BE49-F238E27FC236}">
                <a16:creationId xmlns:a16="http://schemas.microsoft.com/office/drawing/2014/main" id="{DFC7EEAE-CFA6-43E4-8066-6F96882048A3}"/>
              </a:ext>
            </a:extLst>
          </p:cNvPr>
          <p:cNvPicPr>
            <a:picLocks noChangeAspect="1" noChangeArrowheads="1"/>
          </p:cNvPicPr>
          <p:nvPr/>
        </p:nvPicPr>
        <p:blipFill>
          <a:blip r:embed="rId4" cstate="print"/>
          <a:srcRect l="10052" t="18954" r="57006"/>
          <a:stretch>
            <a:fillRect/>
          </a:stretch>
        </p:blipFill>
        <p:spPr bwMode="auto">
          <a:xfrm>
            <a:off x="7404247" y="244820"/>
            <a:ext cx="1296144" cy="1539466"/>
          </a:xfrm>
          <a:prstGeom prst="rect">
            <a:avLst/>
          </a:prstGeom>
          <a:noFill/>
          <a:ln w="9525">
            <a:noFill/>
            <a:miter lim="800000"/>
            <a:headEnd/>
            <a:tailEnd/>
          </a:ln>
        </p:spPr>
      </p:pic>
    </p:spTree>
    <p:extLst>
      <p:ext uri="{BB962C8B-B14F-4D97-AF65-F5344CB8AC3E}">
        <p14:creationId xmlns:p14="http://schemas.microsoft.com/office/powerpoint/2010/main" val="3557786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3C46E4-2474-471A-96D2-A4F827F86D53}"/>
              </a:ext>
            </a:extLst>
          </p:cNvPr>
          <p:cNvPicPr>
            <a:picLocks noGrp="1" noChangeAspect="1"/>
          </p:cNvPicPr>
          <p:nvPr>
            <p:ph idx="1"/>
          </p:nvPr>
        </p:nvPicPr>
        <p:blipFill>
          <a:blip r:embed="rId2"/>
          <a:stretch>
            <a:fillRect/>
          </a:stretch>
        </p:blipFill>
        <p:spPr>
          <a:xfrm>
            <a:off x="457200" y="116632"/>
            <a:ext cx="8229600" cy="3769687"/>
          </a:xfrm>
        </p:spPr>
      </p:pic>
      <p:pic>
        <p:nvPicPr>
          <p:cNvPr id="7" name="Picture 6">
            <a:extLst>
              <a:ext uri="{FF2B5EF4-FFF2-40B4-BE49-F238E27FC236}">
                <a16:creationId xmlns:a16="http://schemas.microsoft.com/office/drawing/2014/main" id="{1F8F29FF-91D1-4E9A-BDB1-D52CAE06DAF3}"/>
              </a:ext>
            </a:extLst>
          </p:cNvPr>
          <p:cNvPicPr>
            <a:picLocks noChangeAspect="1"/>
          </p:cNvPicPr>
          <p:nvPr/>
        </p:nvPicPr>
        <p:blipFill>
          <a:blip r:embed="rId3"/>
          <a:stretch>
            <a:fillRect/>
          </a:stretch>
        </p:blipFill>
        <p:spPr>
          <a:xfrm>
            <a:off x="457200" y="3789040"/>
            <a:ext cx="6286500" cy="2752725"/>
          </a:xfrm>
          <a:prstGeom prst="rect">
            <a:avLst/>
          </a:prstGeom>
        </p:spPr>
      </p:pic>
    </p:spTree>
    <p:extLst>
      <p:ext uri="{BB962C8B-B14F-4D97-AF65-F5344CB8AC3E}">
        <p14:creationId xmlns:p14="http://schemas.microsoft.com/office/powerpoint/2010/main" val="3895985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80928"/>
            <a:ext cx="8229600" cy="1143000"/>
          </a:xfrm>
        </p:spPr>
        <p:txBody>
          <a:bodyPr/>
          <a:lstStyle/>
          <a:p>
            <a:r>
              <a:rPr lang="en-US" b="1" dirty="0">
                <a:ln w="12700">
                  <a:solidFill>
                    <a:schemeClr val="tx2">
                      <a:satMod val="155000"/>
                    </a:schemeClr>
                  </a:solidFill>
                  <a:prstDash val="solid"/>
                </a:ln>
                <a:solidFill>
                  <a:schemeClr val="accent3">
                    <a:lumMod val="50000"/>
                  </a:schemeClr>
                </a:solidFill>
                <a:effectLst>
                  <a:outerShdw blurRad="41275" dist="20320" dir="1800000" algn="tl" rotWithShape="0">
                    <a:srgbClr val="000000">
                      <a:alpha val="40000"/>
                    </a:srgbClr>
                  </a:outerShdw>
                </a:effectLst>
                <a:latin typeface="Algerian" pitchFamily="82" charset="0"/>
              </a:rPr>
              <a:t>Thank You</a:t>
            </a:r>
            <a:endParaRPr lang="en-IN" b="1" dirty="0">
              <a:ln w="12700">
                <a:solidFill>
                  <a:schemeClr val="tx2">
                    <a:satMod val="155000"/>
                  </a:schemeClr>
                </a:solidFill>
                <a:prstDash val="solid"/>
              </a:ln>
              <a:solidFill>
                <a:schemeClr val="accent3">
                  <a:lumMod val="50000"/>
                </a:schemeClr>
              </a:solidFill>
              <a:effectLst>
                <a:outerShdw blurRad="41275" dist="20320" dir="1800000" algn="tl" rotWithShape="0">
                  <a:srgbClr val="000000">
                    <a:alpha val="40000"/>
                  </a:srgbClr>
                </a:outerShdw>
              </a:effectLst>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3000" fill="hold">
                                          <p:stCondLst>
                                            <p:cond delay="0"/>
                                          </p:stCondLst>
                                        </p:cTn>
                                        <p:tgtEl>
                                          <p:spTgt spid="2"/>
                                        </p:tgtEl>
                                        <p:attrNameLst>
                                          <p:attrName>ppt_x</p:attrName>
                                        </p:attrNameLst>
                                      </p:cBhvr>
                                    </p:anim>
                                    <p:anim from="0" to="-1.0" calcmode="lin" valueType="num">
                                      <p:cBhvr>
                                        <p:cTn id="8" dur="1000" decel="50000" autoRev="1" fill="hold">
                                          <p:stCondLst>
                                            <p:cond delay="3000"/>
                                          </p:stCondLst>
                                        </p:cTn>
                                        <p:tgtEl>
                                          <p:spTgt spid="2"/>
                                        </p:tgtEl>
                                        <p:attrNameLst>
                                          <p:attrName>xshear</p:attrName>
                                        </p:attrNameLst>
                                      </p:cBhvr>
                                    </p:anim>
                                    <p:animScale>
                                      <p:cBhvr>
                                        <p:cTn id="9" dur="1000" decel="100000" autoRev="1" fill="hold">
                                          <p:stCondLst>
                                            <p:cond delay="3000"/>
                                          </p:stCondLst>
                                        </p:cTn>
                                        <p:tgtEl>
                                          <p:spTgt spid="2"/>
                                        </p:tgtEl>
                                      </p:cBhvr>
                                      <p:from x="100000" y="100000"/>
                                      <p:to x="80000" y="100000"/>
                                    </p:animScale>
                                    <p:anim by="(#ppt_h/3+#ppt_w*0.1)" calcmode="lin" valueType="num">
                                      <p:cBhvr additive="sum">
                                        <p:cTn id="10" dur="1000" decel="100000" autoRev="1" fill="hold">
                                          <p:stCondLst>
                                            <p:cond delay="30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25F33-FE34-49DB-B747-B0D29CF8AC22}"/>
              </a:ext>
            </a:extLst>
          </p:cNvPr>
          <p:cNvSpPr>
            <a:spLocks noGrp="1"/>
          </p:cNvSpPr>
          <p:nvPr>
            <p:ph idx="1"/>
          </p:nvPr>
        </p:nvSpPr>
        <p:spPr/>
        <p:txBody>
          <a:bodyPr/>
          <a:lstStyle/>
          <a:p>
            <a:r>
              <a:rPr lang="en-IN" sz="1800" dirty="0">
                <a:solidFill>
                  <a:srgbClr val="1F1F1F"/>
                </a:solidFill>
                <a:effectLst/>
                <a:latin typeface="Arial" panose="020B0604020202020204" pitchFamily="34" charset="0"/>
                <a:ea typeface="Times New Roman" panose="02020603050405020304" pitchFamily="18" charset="0"/>
              </a:rPr>
              <a:t>The classification problem is just like the regression problem, except that the values we now want to predict take on only a small number of discrete values. </a:t>
            </a:r>
          </a:p>
          <a:p>
            <a:r>
              <a:rPr lang="en-IN" sz="1800" dirty="0">
                <a:solidFill>
                  <a:srgbClr val="1F1F1F"/>
                </a:solidFill>
                <a:effectLst/>
                <a:latin typeface="Arial" panose="020B0604020202020204" pitchFamily="34" charset="0"/>
                <a:ea typeface="Times New Roman" panose="02020603050405020304" pitchFamily="18" charset="0"/>
              </a:rPr>
              <a:t>For now, we will focus on the </a:t>
            </a:r>
            <a:r>
              <a:rPr lang="en-IN" sz="1800" b="1" dirty="0">
                <a:solidFill>
                  <a:srgbClr val="1F1F1F"/>
                </a:solidFill>
                <a:effectLst/>
                <a:latin typeface="Arial" panose="020B0604020202020204" pitchFamily="34" charset="0"/>
                <a:ea typeface="Times New Roman" panose="02020603050405020304" pitchFamily="18" charset="0"/>
              </a:rPr>
              <a:t>binary classification</a:t>
            </a:r>
            <a:r>
              <a:rPr lang="en-IN" sz="1800" dirty="0">
                <a:solidFill>
                  <a:srgbClr val="1F1F1F"/>
                </a:solidFill>
                <a:effectLst/>
                <a:latin typeface="Arial" panose="020B0604020202020204" pitchFamily="34" charset="0"/>
                <a:ea typeface="Times New Roman" panose="02020603050405020304" pitchFamily="18" charset="0"/>
              </a:rPr>
              <a:t> </a:t>
            </a:r>
            <a:r>
              <a:rPr lang="en-IN" sz="1800" b="1" dirty="0">
                <a:solidFill>
                  <a:srgbClr val="1F1F1F"/>
                </a:solidFill>
                <a:effectLst/>
                <a:latin typeface="Arial" panose="020B0604020202020204" pitchFamily="34" charset="0"/>
                <a:ea typeface="Times New Roman" panose="02020603050405020304" pitchFamily="18" charset="0"/>
              </a:rPr>
              <a:t>problem</a:t>
            </a:r>
            <a:r>
              <a:rPr lang="en-IN" sz="1800" dirty="0">
                <a:solidFill>
                  <a:srgbClr val="1F1F1F"/>
                </a:solidFill>
                <a:effectLst/>
                <a:latin typeface="Arial" panose="020B0604020202020204" pitchFamily="34" charset="0"/>
                <a:ea typeface="Times New Roman" panose="02020603050405020304" pitchFamily="18" charset="0"/>
              </a:rPr>
              <a:t> in which y can take on only two values, 0 and 1. </a:t>
            </a:r>
            <a:endParaRPr lang="en-IN" sz="1800" dirty="0">
              <a:solidFill>
                <a:srgbClr val="1F1F1F"/>
              </a:solidFill>
              <a:latin typeface="Arial" panose="020B0604020202020204" pitchFamily="34" charset="0"/>
              <a:ea typeface="Times New Roman" panose="02020603050405020304" pitchFamily="18" charset="0"/>
            </a:endParaRPr>
          </a:p>
          <a:p>
            <a:r>
              <a:rPr lang="en-IN" sz="1800" dirty="0">
                <a:solidFill>
                  <a:srgbClr val="1F1F1F"/>
                </a:solidFill>
                <a:effectLst/>
                <a:latin typeface="Arial" panose="020B0604020202020204" pitchFamily="34" charset="0"/>
                <a:ea typeface="Times New Roman" panose="02020603050405020304" pitchFamily="18" charset="0"/>
              </a:rPr>
              <a:t>For instance, if we are trying to build a spam classifier for email, then </a:t>
            </a:r>
            <a:r>
              <a:rPr lang="en-IN" sz="1800" i="1" dirty="0">
                <a:solidFill>
                  <a:srgbClr val="1F1F1F"/>
                </a:solidFill>
                <a:effectLst/>
                <a:latin typeface="KaTeX_Math"/>
                <a:ea typeface="Times New Roman" panose="02020603050405020304" pitchFamily="18" charset="0"/>
                <a:cs typeface="Times New Roman" panose="02020603050405020304" pitchFamily="18" charset="0"/>
              </a:rPr>
              <a:t>x</a:t>
            </a:r>
            <a:r>
              <a:rPr lang="en-IN" sz="1800" dirty="0">
                <a:solidFill>
                  <a:srgbClr val="1F1F1F"/>
                </a:solidFill>
                <a:effectLst/>
                <a:latin typeface="Times New Roman" panose="02020603050405020304" pitchFamily="18" charset="0"/>
                <a:ea typeface="Times New Roman" panose="02020603050405020304" pitchFamily="18" charset="0"/>
              </a:rPr>
              <a:t>(</a:t>
            </a:r>
            <a:r>
              <a:rPr lang="en-IN" sz="1800" i="1" dirty="0" err="1">
                <a:solidFill>
                  <a:srgbClr val="1F1F1F"/>
                </a:solidFill>
                <a:effectLst/>
                <a:latin typeface="KaTeX_Math"/>
                <a:ea typeface="Times New Roman" panose="02020603050405020304" pitchFamily="18" charset="0"/>
                <a:cs typeface="Times New Roman" panose="02020603050405020304" pitchFamily="18" charset="0"/>
              </a:rPr>
              <a:t>i</a:t>
            </a:r>
            <a:r>
              <a:rPr lang="en-IN" sz="1800" dirty="0">
                <a:solidFill>
                  <a:srgbClr val="1F1F1F"/>
                </a:solidFill>
                <a:effectLst/>
                <a:latin typeface="Times New Roman" panose="02020603050405020304" pitchFamily="18" charset="0"/>
                <a:ea typeface="Times New Roman" panose="02020603050405020304" pitchFamily="18" charset="0"/>
              </a:rPr>
              <a:t>)</a:t>
            </a:r>
            <a:r>
              <a:rPr lang="en-IN" sz="1800" dirty="0">
                <a:solidFill>
                  <a:srgbClr val="1F1F1F"/>
                </a:solidFill>
                <a:effectLst/>
                <a:latin typeface="Arial" panose="020B0604020202020204" pitchFamily="34" charset="0"/>
                <a:ea typeface="Times New Roman" panose="02020603050405020304" pitchFamily="18" charset="0"/>
              </a:rPr>
              <a:t> may be some features of a piece of email, and y may be 1 if it is a piece of spam mail, and 0 otherwise. </a:t>
            </a:r>
          </a:p>
          <a:p>
            <a:r>
              <a:rPr lang="en-IN"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Hence, y</a:t>
            </a:r>
            <a:r>
              <a:rPr lang="en-IN" sz="1800" dirty="0">
                <a:solidFill>
                  <a:srgbClr val="1F1F1F"/>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IN" sz="18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a:t>
            </a:r>
            <a:r>
              <a:rPr lang="en-IN"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0,1}. 0 is also called the negative class, and 1 the positive class, and they are sometimes also denoted by the symbols “-” and “+.” </a:t>
            </a:r>
          </a:p>
          <a:p>
            <a:r>
              <a:rPr lang="en-IN"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Given </a:t>
            </a:r>
            <a:r>
              <a:rPr lang="en-IN" sz="1800" i="1" dirty="0">
                <a:solidFill>
                  <a:srgbClr val="1F1F1F"/>
                </a:solidFill>
                <a:effectLst/>
                <a:latin typeface="KaTeX_Math"/>
                <a:ea typeface="Times New Roman" panose="02020603050405020304" pitchFamily="18" charset="0"/>
                <a:cs typeface="Times New Roman" panose="02020603050405020304" pitchFamily="18" charset="0"/>
              </a:rPr>
              <a:t>x</a:t>
            </a:r>
            <a:r>
              <a:rPr lang="en-IN"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err="1">
                <a:solidFill>
                  <a:srgbClr val="1F1F1F"/>
                </a:solidFill>
                <a:effectLst/>
                <a:latin typeface="KaTeX_Math"/>
                <a:ea typeface="Times New Roman" panose="02020603050405020304" pitchFamily="18" charset="0"/>
                <a:cs typeface="Times New Roman" panose="02020603050405020304" pitchFamily="18" charset="0"/>
              </a:rPr>
              <a:t>i</a:t>
            </a:r>
            <a:r>
              <a:rPr lang="en-IN"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the corresponding </a:t>
            </a:r>
            <a:r>
              <a:rPr lang="en-IN" sz="1800" i="1" dirty="0">
                <a:solidFill>
                  <a:srgbClr val="1F1F1F"/>
                </a:solidFill>
                <a:effectLst/>
                <a:latin typeface="KaTeX_Math"/>
                <a:ea typeface="Times New Roman" panose="02020603050405020304" pitchFamily="18" charset="0"/>
                <a:cs typeface="Times New Roman" panose="02020603050405020304" pitchFamily="18" charset="0"/>
              </a:rPr>
              <a:t>y</a:t>
            </a:r>
            <a:r>
              <a:rPr lang="en-IN"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i="1" dirty="0" err="1">
                <a:solidFill>
                  <a:srgbClr val="1F1F1F"/>
                </a:solidFill>
                <a:effectLst/>
                <a:latin typeface="KaTeX_Math"/>
                <a:ea typeface="Times New Roman" panose="02020603050405020304" pitchFamily="18" charset="0"/>
                <a:cs typeface="Times New Roman" panose="02020603050405020304" pitchFamily="18" charset="0"/>
              </a:rPr>
              <a:t>i</a:t>
            </a:r>
            <a:r>
              <a:rPr lang="en-IN"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is also called the label for the training 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8" descr="C:\Users\User\Desktop\NAAC\gla-full.png">
            <a:extLst>
              <a:ext uri="{FF2B5EF4-FFF2-40B4-BE49-F238E27FC236}">
                <a16:creationId xmlns:a16="http://schemas.microsoft.com/office/drawing/2014/main" id="{BA6F5D72-B837-4BFD-9C72-6652F216298A}"/>
              </a:ext>
            </a:extLst>
          </p:cNvPr>
          <p:cNvPicPr>
            <a:picLocks noChangeAspect="1" noChangeArrowheads="1"/>
          </p:cNvPicPr>
          <p:nvPr/>
        </p:nvPicPr>
        <p:blipFill>
          <a:blip r:embed="rId3" cstate="print"/>
          <a:srcRect l="10052" t="18954" r="57006"/>
          <a:stretch>
            <a:fillRect/>
          </a:stretch>
        </p:blipFill>
        <p:spPr bwMode="auto">
          <a:xfrm>
            <a:off x="7524328" y="332656"/>
            <a:ext cx="1296144" cy="1539466"/>
          </a:xfrm>
          <a:prstGeom prst="rect">
            <a:avLst/>
          </a:prstGeom>
          <a:noFill/>
          <a:ln w="9525">
            <a:noFill/>
            <a:miter lim="800000"/>
            <a:headEnd/>
            <a:tailEnd/>
          </a:ln>
        </p:spPr>
      </p:pic>
      <p:sp>
        <p:nvSpPr>
          <p:cNvPr id="8" name="Title 1">
            <a:extLst>
              <a:ext uri="{FF2B5EF4-FFF2-40B4-BE49-F238E27FC236}">
                <a16:creationId xmlns:a16="http://schemas.microsoft.com/office/drawing/2014/main" id="{C769947A-7F8E-4579-9079-884CB995627C}"/>
              </a:ext>
            </a:extLst>
          </p:cNvPr>
          <p:cNvSpPr>
            <a:spLocks noGrp="1"/>
          </p:cNvSpPr>
          <p:nvPr>
            <p:ph type="title"/>
            <p:custDataLst>
              <p:tags r:id="rId1"/>
            </p:custDataLst>
          </p:nvPr>
        </p:nvSpPr>
        <p:spPr>
          <a:xfrm>
            <a:off x="457200" y="274638"/>
            <a:ext cx="8229600" cy="1143000"/>
          </a:xfrm>
          <a:effectLst/>
        </p:spPr>
        <p:txBody>
          <a:bodyPr/>
          <a:lstStyle/>
          <a:p>
            <a:pPr algn="l"/>
            <a:r>
              <a:rPr lang="en-US" b="1" dirty="0">
                <a:solidFill>
                  <a:schemeClr val="accent3">
                    <a:lumMod val="50000"/>
                  </a:schemeClr>
                </a:solidFill>
              </a:rPr>
              <a:t>Classification</a:t>
            </a:r>
            <a:endParaRPr lang="en-IN" b="1" dirty="0">
              <a:solidFill>
                <a:schemeClr val="accent3">
                  <a:lumMod val="50000"/>
                </a:schemeClr>
              </a:solidFill>
            </a:endParaRPr>
          </a:p>
        </p:txBody>
      </p:sp>
    </p:spTree>
    <p:extLst>
      <p:ext uri="{BB962C8B-B14F-4D97-AF65-F5344CB8AC3E}">
        <p14:creationId xmlns:p14="http://schemas.microsoft.com/office/powerpoint/2010/main" val="101640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a:effectLst/>
        </p:spPr>
        <p:txBody>
          <a:bodyPr/>
          <a:lstStyle/>
          <a:p>
            <a:pPr algn="l"/>
            <a:r>
              <a:rPr lang="en-US" b="1" dirty="0">
                <a:solidFill>
                  <a:schemeClr val="accent3">
                    <a:lumMod val="50000"/>
                  </a:schemeClr>
                </a:solidFill>
              </a:rPr>
              <a:t>Logistic Regression Model</a:t>
            </a:r>
            <a:endParaRPr lang="en-IN" b="1" dirty="0">
              <a:solidFill>
                <a:schemeClr val="accent3">
                  <a:lumMod val="50000"/>
                </a:schemeClr>
              </a:solidFill>
            </a:endParaRPr>
          </a:p>
        </p:txBody>
      </p:sp>
      <p:pic>
        <p:nvPicPr>
          <p:cNvPr id="7" name="Picture 8" descr="C:\Users\User\Desktop\NAAC\gla-full.png"/>
          <p:cNvPicPr>
            <a:picLocks noChangeAspect="1" noChangeArrowheads="1"/>
          </p:cNvPicPr>
          <p:nvPr/>
        </p:nvPicPr>
        <p:blipFill>
          <a:blip r:embed="rId3" cstate="print"/>
          <a:srcRect l="10052" t="18954" r="57006"/>
          <a:stretch>
            <a:fillRect/>
          </a:stretch>
        </p:blipFill>
        <p:spPr bwMode="auto">
          <a:xfrm>
            <a:off x="7524328" y="116632"/>
            <a:ext cx="1296144" cy="1539466"/>
          </a:xfrm>
          <a:prstGeom prst="rect">
            <a:avLst/>
          </a:prstGeom>
          <a:noFill/>
          <a:ln w="9525">
            <a:noFill/>
            <a:miter lim="800000"/>
            <a:headEnd/>
            <a:tailEnd/>
          </a:ln>
        </p:spPr>
      </p:pic>
      <p:sp>
        <p:nvSpPr>
          <p:cNvPr id="10" name="Content Placeholder 9">
            <a:extLst>
              <a:ext uri="{FF2B5EF4-FFF2-40B4-BE49-F238E27FC236}">
                <a16:creationId xmlns:a16="http://schemas.microsoft.com/office/drawing/2014/main" id="{6E35A85C-49E6-41C8-9C8F-BFC4D9DF6C7E}"/>
              </a:ext>
            </a:extLst>
          </p:cNvPr>
          <p:cNvSpPr>
            <a:spLocks noGrp="1"/>
          </p:cNvSpPr>
          <p:nvPr>
            <p:ph idx="1"/>
          </p:nvPr>
        </p:nvSpPr>
        <p:spPr/>
        <p:txBody>
          <a:bodyPr/>
          <a:lstStyle/>
          <a:p>
            <a:r>
              <a:rPr lang="en-IN" sz="1800" dirty="0">
                <a:solidFill>
                  <a:srgbClr val="1F1F1F"/>
                </a:solidFill>
                <a:effectLst/>
                <a:latin typeface="Arial" panose="020B0604020202020204" pitchFamily="34" charset="0"/>
                <a:ea typeface="Times New Roman" panose="02020603050405020304" pitchFamily="18" charset="0"/>
              </a:rPr>
              <a:t>We could approach the classification problem ignoring the fact that y is discrete-valued, and use our old linear regression algorithm to try to predict y given x. </a:t>
            </a:r>
          </a:p>
          <a:p>
            <a:r>
              <a:rPr lang="en-IN" sz="1800" dirty="0">
                <a:solidFill>
                  <a:srgbClr val="1F1F1F"/>
                </a:solidFill>
                <a:effectLst/>
                <a:latin typeface="Arial" panose="020B0604020202020204" pitchFamily="34" charset="0"/>
                <a:ea typeface="Times New Roman" panose="02020603050405020304" pitchFamily="18" charset="0"/>
              </a:rPr>
              <a:t>However, it is easy to construct examples where this method performs very poorly. </a:t>
            </a:r>
          </a:p>
          <a:p>
            <a:endParaRPr lang="en-IN" dirty="0"/>
          </a:p>
        </p:txBody>
      </p:sp>
      <p:graphicFrame>
        <p:nvGraphicFramePr>
          <p:cNvPr id="13" name="Chart 12">
            <a:extLst>
              <a:ext uri="{FF2B5EF4-FFF2-40B4-BE49-F238E27FC236}">
                <a16:creationId xmlns:a16="http://schemas.microsoft.com/office/drawing/2014/main" id="{B8359F84-6126-4E22-A698-2FFD15FC5356}"/>
              </a:ext>
            </a:extLst>
          </p:cNvPr>
          <p:cNvGraphicFramePr/>
          <p:nvPr>
            <p:extLst>
              <p:ext uri="{D42A27DB-BD31-4B8C-83A1-F6EECF244321}">
                <p14:modId xmlns:p14="http://schemas.microsoft.com/office/powerpoint/2010/main" val="231039795"/>
              </p:ext>
            </p:extLst>
          </p:nvPr>
        </p:nvGraphicFramePr>
        <p:xfrm>
          <a:off x="2051720" y="3068960"/>
          <a:ext cx="4608512" cy="323976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a:effectLst/>
        </p:spPr>
        <p:txBody>
          <a:bodyPr/>
          <a:lstStyle/>
          <a:p>
            <a:pPr algn="l"/>
            <a:r>
              <a:rPr lang="en-IN" b="1" dirty="0">
                <a:solidFill>
                  <a:schemeClr val="accent3">
                    <a:lumMod val="50000"/>
                  </a:schemeClr>
                </a:solidFill>
              </a:rPr>
              <a:t>Hypothesis Representation</a:t>
            </a:r>
          </a:p>
        </p:txBody>
      </p:sp>
      <p:pic>
        <p:nvPicPr>
          <p:cNvPr id="7" name="Picture 8" descr="C:\Users\User\Desktop\NAAC\gla-full.png"/>
          <p:cNvPicPr>
            <a:picLocks noChangeAspect="1" noChangeArrowheads="1"/>
          </p:cNvPicPr>
          <p:nvPr/>
        </p:nvPicPr>
        <p:blipFill>
          <a:blip r:embed="rId3" cstate="print"/>
          <a:srcRect l="10052" t="18954" r="57006"/>
          <a:stretch>
            <a:fillRect/>
          </a:stretch>
        </p:blipFill>
        <p:spPr bwMode="auto">
          <a:xfrm>
            <a:off x="7524328" y="116632"/>
            <a:ext cx="1296144" cy="1539466"/>
          </a:xfrm>
          <a:prstGeom prst="rect">
            <a:avLst/>
          </a:prstGeom>
          <a:noFill/>
          <a:ln w="9525">
            <a:noFill/>
            <a:miter lim="800000"/>
            <a:headEnd/>
            <a:tailEnd/>
          </a:ln>
        </p:spPr>
      </p:pic>
      <p:sp>
        <p:nvSpPr>
          <p:cNvPr id="10" name="Content Placeholder 9">
            <a:extLst>
              <a:ext uri="{FF2B5EF4-FFF2-40B4-BE49-F238E27FC236}">
                <a16:creationId xmlns:a16="http://schemas.microsoft.com/office/drawing/2014/main" id="{6E35A85C-49E6-41C8-9C8F-BFC4D9DF6C7E}"/>
              </a:ext>
            </a:extLst>
          </p:cNvPr>
          <p:cNvSpPr>
            <a:spLocks noGrp="1"/>
          </p:cNvSpPr>
          <p:nvPr>
            <p:ph idx="1"/>
          </p:nvPr>
        </p:nvSpPr>
        <p:spPr/>
        <p:txBody>
          <a:bodyPr/>
          <a:lstStyle/>
          <a:p>
            <a:r>
              <a:rPr lang="en-IN" sz="3200" i="1" dirty="0">
                <a:solidFill>
                  <a:srgbClr val="1F1F1F"/>
                </a:solidFill>
                <a:effectLst/>
                <a:latin typeface="KaTeX_Math"/>
                <a:ea typeface="Times New Roman" panose="02020603050405020304" pitchFamily="18" charset="0"/>
              </a:rPr>
              <a:t>Hypothesis function: </a:t>
            </a:r>
            <a:r>
              <a:rPr lang="en-IN" sz="3200" i="1" dirty="0" err="1">
                <a:solidFill>
                  <a:srgbClr val="1F1F1F"/>
                </a:solidFill>
                <a:effectLst/>
                <a:latin typeface="KaTeX_Math"/>
                <a:ea typeface="Times New Roman" panose="02020603050405020304" pitchFamily="18" charset="0"/>
              </a:rPr>
              <a:t>hθ</a:t>
            </a:r>
            <a:r>
              <a:rPr lang="en-IN" sz="3200" dirty="0">
                <a:solidFill>
                  <a:srgbClr val="1F1F1F"/>
                </a:solidFill>
                <a:effectLst/>
                <a:latin typeface="Times New Roman" panose="02020603050405020304" pitchFamily="18" charset="0"/>
                <a:ea typeface="Times New Roman" panose="02020603050405020304" pitchFamily="18" charset="0"/>
              </a:rPr>
              <a:t>​(</a:t>
            </a:r>
            <a:r>
              <a:rPr lang="en-IN" sz="3200" i="1" dirty="0">
                <a:solidFill>
                  <a:srgbClr val="1F1F1F"/>
                </a:solidFill>
                <a:effectLst/>
                <a:latin typeface="KaTeX_Math"/>
                <a:ea typeface="Times New Roman" panose="02020603050405020304" pitchFamily="18" charset="0"/>
              </a:rPr>
              <a:t>x</a:t>
            </a:r>
            <a:r>
              <a:rPr lang="en-IN" sz="3200" dirty="0">
                <a:solidFill>
                  <a:srgbClr val="1F1F1F"/>
                </a:solidFill>
                <a:effectLst/>
                <a:latin typeface="Times New Roman" panose="02020603050405020304" pitchFamily="18" charset="0"/>
                <a:ea typeface="Times New Roman" panose="02020603050405020304" pitchFamily="18" charset="0"/>
              </a:rPr>
              <a:t>)</a:t>
            </a:r>
          </a:p>
          <a:p>
            <a:r>
              <a:rPr lang="en-IN" sz="3200" dirty="0">
                <a:solidFill>
                  <a:srgbClr val="1F1F1F"/>
                </a:solidFill>
                <a:effectLst/>
                <a:latin typeface="Times New Roman" panose="02020603050405020304" pitchFamily="18" charset="0"/>
                <a:ea typeface="Times New Roman" panose="02020603050405020304" pitchFamily="18" charset="0"/>
              </a:rPr>
              <a:t>0≤</a:t>
            </a:r>
            <a:r>
              <a:rPr lang="en-IN" sz="3200" i="1" dirty="0">
                <a:solidFill>
                  <a:srgbClr val="1F1F1F"/>
                </a:solidFill>
                <a:effectLst/>
                <a:latin typeface="KaTeX_Math"/>
                <a:ea typeface="Times New Roman" panose="02020603050405020304" pitchFamily="18" charset="0"/>
              </a:rPr>
              <a:t>hθ</a:t>
            </a:r>
            <a:r>
              <a:rPr lang="en-IN" sz="3200" dirty="0">
                <a:solidFill>
                  <a:srgbClr val="1F1F1F"/>
                </a:solidFill>
                <a:effectLst/>
                <a:latin typeface="Times New Roman" panose="02020603050405020304" pitchFamily="18" charset="0"/>
                <a:ea typeface="Times New Roman" panose="02020603050405020304" pitchFamily="18" charset="0"/>
              </a:rPr>
              <a:t>​(</a:t>
            </a:r>
            <a:r>
              <a:rPr lang="en-IN" sz="3200" i="1" dirty="0">
                <a:solidFill>
                  <a:srgbClr val="1F1F1F"/>
                </a:solidFill>
                <a:effectLst/>
                <a:latin typeface="KaTeX_Math"/>
                <a:ea typeface="Times New Roman" panose="02020603050405020304" pitchFamily="18" charset="0"/>
              </a:rPr>
              <a:t>x</a:t>
            </a:r>
            <a:r>
              <a:rPr lang="en-IN" sz="3200" dirty="0">
                <a:solidFill>
                  <a:srgbClr val="1F1F1F"/>
                </a:solidFill>
                <a:effectLst/>
                <a:latin typeface="Times New Roman" panose="02020603050405020304" pitchFamily="18" charset="0"/>
                <a:ea typeface="Times New Roman" panose="02020603050405020304" pitchFamily="18" charset="0"/>
              </a:rPr>
              <a:t>)≤1</a:t>
            </a:r>
          </a:p>
          <a:p>
            <a:r>
              <a:rPr lang="en-IN" sz="3200" dirty="0">
                <a:effectLst/>
              </a:rPr>
              <a:t>g(x)=1/(1+e</a:t>
            </a:r>
            <a:r>
              <a:rPr lang="en-IN" sz="2800" baseline="30000" dirty="0">
                <a:effectLst/>
              </a:rPr>
              <a:t>−x</a:t>
            </a:r>
            <a:r>
              <a:rPr lang="en-IN" sz="2800" dirty="0">
                <a:effectLst/>
              </a:rPr>
              <a:t>)</a:t>
            </a:r>
            <a:r>
              <a:rPr lang="en-IN" sz="28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3200" dirty="0">
              <a:solidFill>
                <a:srgbClr val="1F1F1F"/>
              </a:solidFill>
              <a:effectLst/>
              <a:latin typeface="Times New Roman" panose="02020603050405020304" pitchFamily="18" charset="0"/>
              <a:ea typeface="Times New Roman" panose="02020603050405020304" pitchFamily="18" charset="0"/>
            </a:endParaRPr>
          </a:p>
          <a:p>
            <a:endParaRPr lang="en-IN" sz="3200" dirty="0">
              <a:solidFill>
                <a:srgbClr val="1F1F1F"/>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342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75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75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75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0C65-4D47-485D-A0E3-516449368C3E}"/>
              </a:ext>
            </a:extLst>
          </p:cNvPr>
          <p:cNvSpPr>
            <a:spLocks noGrp="1"/>
          </p:cNvSpPr>
          <p:nvPr>
            <p:ph type="title"/>
          </p:nvPr>
        </p:nvSpPr>
        <p:spPr/>
        <p:txBody>
          <a:bodyPr/>
          <a:lstStyle/>
          <a:p>
            <a:pPr algn="l"/>
            <a:r>
              <a:rPr lang="en-US" b="1" dirty="0">
                <a:solidFill>
                  <a:schemeClr val="accent3">
                    <a:lumMod val="50000"/>
                  </a:schemeClr>
                </a:solidFill>
              </a:rPr>
              <a:t>Linear vs Logistic Regression</a:t>
            </a:r>
            <a:endParaRPr lang="en-IN" dirty="0"/>
          </a:p>
        </p:txBody>
      </p:sp>
      <p:pic>
        <p:nvPicPr>
          <p:cNvPr id="4" name="Content Placeholder 3">
            <a:extLst>
              <a:ext uri="{FF2B5EF4-FFF2-40B4-BE49-F238E27FC236}">
                <a16:creationId xmlns:a16="http://schemas.microsoft.com/office/drawing/2014/main" id="{863B73CA-3C72-4C00-AC45-D83E05DA97F3}"/>
              </a:ext>
            </a:extLst>
          </p:cNvPr>
          <p:cNvPicPr>
            <a:picLocks noGrp="1" noChangeAspect="1"/>
          </p:cNvPicPr>
          <p:nvPr>
            <p:ph idx="1"/>
          </p:nvPr>
        </p:nvPicPr>
        <p:blipFill>
          <a:blip r:embed="rId2"/>
          <a:stretch>
            <a:fillRect/>
          </a:stretch>
        </p:blipFill>
        <p:spPr>
          <a:xfrm>
            <a:off x="1187624" y="1556792"/>
            <a:ext cx="6796083" cy="4923498"/>
          </a:xfrm>
          <a:prstGeom prst="rect">
            <a:avLst/>
          </a:prstGeom>
        </p:spPr>
      </p:pic>
      <p:pic>
        <p:nvPicPr>
          <p:cNvPr id="6" name="Picture 8" descr="C:\Users\User\Desktop\NAAC\gla-full.png">
            <a:extLst>
              <a:ext uri="{FF2B5EF4-FFF2-40B4-BE49-F238E27FC236}">
                <a16:creationId xmlns:a16="http://schemas.microsoft.com/office/drawing/2014/main" id="{20FEBF7A-4D8F-47A5-8D30-E72017294812}"/>
              </a:ext>
            </a:extLst>
          </p:cNvPr>
          <p:cNvPicPr>
            <a:picLocks noChangeAspect="1" noChangeArrowheads="1"/>
          </p:cNvPicPr>
          <p:nvPr/>
        </p:nvPicPr>
        <p:blipFill>
          <a:blip r:embed="rId3" cstate="print"/>
          <a:srcRect l="10052" t="18954" r="57006"/>
          <a:stretch>
            <a:fillRect/>
          </a:stretch>
        </p:blipFill>
        <p:spPr bwMode="auto">
          <a:xfrm>
            <a:off x="7524328" y="188640"/>
            <a:ext cx="1296144" cy="1539466"/>
          </a:xfrm>
          <a:prstGeom prst="rect">
            <a:avLst/>
          </a:prstGeom>
          <a:noFill/>
          <a:ln w="9525">
            <a:noFill/>
            <a:miter lim="800000"/>
            <a:headEnd/>
            <a:tailEnd/>
          </a:ln>
        </p:spPr>
      </p:pic>
    </p:spTree>
    <p:extLst>
      <p:ext uri="{BB962C8B-B14F-4D97-AF65-F5344CB8AC3E}">
        <p14:creationId xmlns:p14="http://schemas.microsoft.com/office/powerpoint/2010/main" val="249885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1F920EA1-64EF-49E6-A307-152C634FA951}"/>
              </a:ext>
            </a:extLst>
          </p:cNvPr>
          <p:cNvSpPr>
            <a:spLocks noGrp="1"/>
          </p:cNvSpPr>
          <p:nvPr>
            <p:ph idx="1"/>
          </p:nvPr>
        </p:nvSpPr>
        <p:spPr/>
        <p:txBody>
          <a:bodyPr/>
          <a:lstStyle/>
          <a:p>
            <a:r>
              <a:rPr lang="en-IN" sz="3200" dirty="0">
                <a:solidFill>
                  <a:srgbClr val="1F1F1F"/>
                </a:solidFill>
                <a:effectLst/>
                <a:latin typeface="Arial" panose="020B0604020202020204" pitchFamily="34" charset="0"/>
                <a:ea typeface="Times New Roman" panose="02020603050405020304" pitchFamily="18" charset="0"/>
              </a:rPr>
              <a:t>Intuitively, it also doesn’t make sense for </a:t>
            </a:r>
            <a:r>
              <a:rPr lang="en-IN" sz="3200" i="1" dirty="0" err="1">
                <a:solidFill>
                  <a:srgbClr val="1F1F1F"/>
                </a:solidFill>
                <a:effectLst/>
                <a:latin typeface="KaTeX_Math"/>
                <a:ea typeface="Times New Roman" panose="02020603050405020304" pitchFamily="18" charset="0"/>
              </a:rPr>
              <a:t>hθ</a:t>
            </a:r>
            <a:r>
              <a:rPr lang="en-IN" sz="3200" dirty="0">
                <a:solidFill>
                  <a:srgbClr val="1F1F1F"/>
                </a:solidFill>
                <a:effectLst/>
                <a:latin typeface="Times New Roman" panose="02020603050405020304" pitchFamily="18" charset="0"/>
                <a:ea typeface="Times New Roman" panose="02020603050405020304" pitchFamily="18" charset="0"/>
              </a:rPr>
              <a:t>​(</a:t>
            </a:r>
            <a:r>
              <a:rPr lang="en-IN" sz="3200" i="1" dirty="0">
                <a:solidFill>
                  <a:srgbClr val="1F1F1F"/>
                </a:solidFill>
                <a:effectLst/>
                <a:latin typeface="KaTeX_Math"/>
                <a:ea typeface="Times New Roman" panose="02020603050405020304" pitchFamily="18" charset="0"/>
              </a:rPr>
              <a:t>x</a:t>
            </a:r>
            <a:r>
              <a:rPr lang="en-IN" sz="3200" dirty="0">
                <a:solidFill>
                  <a:srgbClr val="1F1F1F"/>
                </a:solidFill>
                <a:effectLst/>
                <a:latin typeface="Times New Roman" panose="02020603050405020304" pitchFamily="18" charset="0"/>
                <a:ea typeface="Times New Roman" panose="02020603050405020304" pitchFamily="18" charset="0"/>
              </a:rPr>
              <a:t>)</a:t>
            </a:r>
            <a:r>
              <a:rPr lang="en-IN" sz="3200" dirty="0">
                <a:solidFill>
                  <a:srgbClr val="1F1F1F"/>
                </a:solidFill>
                <a:effectLst/>
                <a:latin typeface="Arial" panose="020B0604020202020204" pitchFamily="34" charset="0"/>
                <a:ea typeface="Times New Roman" panose="02020603050405020304" pitchFamily="18" charset="0"/>
              </a:rPr>
              <a:t> to take values larger than 1 or smaller than 0 when we know that y </a:t>
            </a:r>
            <a:r>
              <a:rPr lang="en-IN" sz="3200" dirty="0">
                <a:solidFill>
                  <a:srgbClr val="1F1F1F"/>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IN" sz="3200" dirty="0">
                <a:solidFill>
                  <a:srgbClr val="1F1F1F"/>
                </a:solidFill>
                <a:effectLst/>
                <a:latin typeface="Arial" panose="020B0604020202020204" pitchFamily="34" charset="0"/>
                <a:ea typeface="Times New Roman" panose="02020603050405020304" pitchFamily="18" charset="0"/>
              </a:rPr>
              <a:t> {0, 1}. </a:t>
            </a:r>
          </a:p>
          <a:p>
            <a:r>
              <a:rPr lang="en-IN" sz="3200" dirty="0">
                <a:solidFill>
                  <a:srgbClr val="1F1F1F"/>
                </a:solidFill>
                <a:effectLst/>
                <a:latin typeface="Arial" panose="020B0604020202020204" pitchFamily="34" charset="0"/>
                <a:ea typeface="Times New Roman" panose="02020603050405020304" pitchFamily="18" charset="0"/>
              </a:rPr>
              <a:t>To fix this, let’s change the form for our hypotheses </a:t>
            </a:r>
            <a:r>
              <a:rPr lang="en-IN" sz="3200" i="1" dirty="0" err="1">
                <a:solidFill>
                  <a:srgbClr val="1F1F1F"/>
                </a:solidFill>
                <a:effectLst/>
                <a:latin typeface="KaTeX_Math"/>
                <a:ea typeface="Times New Roman" panose="02020603050405020304" pitchFamily="18" charset="0"/>
              </a:rPr>
              <a:t>hθ</a:t>
            </a:r>
            <a:r>
              <a:rPr lang="en-IN" sz="3200" dirty="0">
                <a:solidFill>
                  <a:srgbClr val="1F1F1F"/>
                </a:solidFill>
                <a:effectLst/>
                <a:latin typeface="Times New Roman" panose="02020603050405020304" pitchFamily="18" charset="0"/>
                <a:ea typeface="Times New Roman" panose="02020603050405020304" pitchFamily="18" charset="0"/>
              </a:rPr>
              <a:t>​(</a:t>
            </a:r>
            <a:r>
              <a:rPr lang="en-IN" sz="3200" i="1" dirty="0">
                <a:solidFill>
                  <a:srgbClr val="1F1F1F"/>
                </a:solidFill>
                <a:effectLst/>
                <a:latin typeface="KaTeX_Math"/>
                <a:ea typeface="Times New Roman" panose="02020603050405020304" pitchFamily="18" charset="0"/>
              </a:rPr>
              <a:t>x</a:t>
            </a:r>
            <a:r>
              <a:rPr lang="en-IN" sz="3200" dirty="0">
                <a:solidFill>
                  <a:srgbClr val="1F1F1F"/>
                </a:solidFill>
                <a:effectLst/>
                <a:latin typeface="Times New Roman" panose="02020603050405020304" pitchFamily="18" charset="0"/>
                <a:ea typeface="Times New Roman" panose="02020603050405020304" pitchFamily="18" charset="0"/>
              </a:rPr>
              <a:t>)</a:t>
            </a:r>
            <a:r>
              <a:rPr lang="en-IN" sz="3200" dirty="0">
                <a:solidFill>
                  <a:srgbClr val="1F1F1F"/>
                </a:solidFill>
                <a:effectLst/>
                <a:latin typeface="Arial" panose="020B0604020202020204" pitchFamily="34" charset="0"/>
                <a:ea typeface="Times New Roman" panose="02020603050405020304" pitchFamily="18" charset="0"/>
              </a:rPr>
              <a:t> to satisfy </a:t>
            </a:r>
            <a:r>
              <a:rPr lang="en-IN" sz="3200" dirty="0" err="1">
                <a:solidFill>
                  <a:srgbClr val="1F1F1F"/>
                </a:solidFill>
                <a:effectLst/>
                <a:latin typeface="Times New Roman" panose="02020603050405020304" pitchFamily="18" charset="0"/>
                <a:ea typeface="Times New Roman" panose="02020603050405020304" pitchFamily="18" charset="0"/>
              </a:rPr>
              <a:t>eq</a:t>
            </a:r>
            <a:r>
              <a:rPr lang="en-IN" sz="3200" dirty="0">
                <a:solidFill>
                  <a:srgbClr val="1F1F1F"/>
                </a:solidFill>
                <a:effectLst/>
                <a:latin typeface="Times New Roman" panose="02020603050405020304" pitchFamily="18" charset="0"/>
                <a:ea typeface="Times New Roman" panose="02020603050405020304" pitchFamily="18" charset="0"/>
              </a:rPr>
              <a:t> 0≤</a:t>
            </a:r>
            <a:r>
              <a:rPr lang="en-IN" sz="3200" i="1" dirty="0">
                <a:solidFill>
                  <a:srgbClr val="1F1F1F"/>
                </a:solidFill>
                <a:effectLst/>
                <a:latin typeface="KaTeX_Math"/>
                <a:ea typeface="Times New Roman" panose="02020603050405020304" pitchFamily="18" charset="0"/>
              </a:rPr>
              <a:t>hθ</a:t>
            </a:r>
            <a:r>
              <a:rPr lang="en-IN" sz="3200" dirty="0">
                <a:solidFill>
                  <a:srgbClr val="1F1F1F"/>
                </a:solidFill>
                <a:effectLst/>
                <a:latin typeface="Times New Roman" panose="02020603050405020304" pitchFamily="18" charset="0"/>
                <a:ea typeface="Times New Roman" panose="02020603050405020304" pitchFamily="18" charset="0"/>
              </a:rPr>
              <a:t>​(</a:t>
            </a:r>
            <a:r>
              <a:rPr lang="en-IN" sz="3200" i="1" dirty="0">
                <a:solidFill>
                  <a:srgbClr val="1F1F1F"/>
                </a:solidFill>
                <a:effectLst/>
                <a:latin typeface="KaTeX_Math"/>
                <a:ea typeface="Times New Roman" panose="02020603050405020304" pitchFamily="18" charset="0"/>
              </a:rPr>
              <a:t>x</a:t>
            </a:r>
            <a:r>
              <a:rPr lang="en-IN" sz="3200" dirty="0">
                <a:solidFill>
                  <a:srgbClr val="1F1F1F"/>
                </a:solidFill>
                <a:effectLst/>
                <a:latin typeface="Times New Roman" panose="02020603050405020304" pitchFamily="18" charset="0"/>
                <a:ea typeface="Times New Roman" panose="02020603050405020304" pitchFamily="18" charset="0"/>
              </a:rPr>
              <a:t>)≤1</a:t>
            </a:r>
            <a:r>
              <a:rPr lang="en-IN" sz="3200" dirty="0">
                <a:solidFill>
                  <a:srgbClr val="1F1F1F"/>
                </a:solidFill>
                <a:effectLst/>
                <a:latin typeface="Arial" panose="020B0604020202020204" pitchFamily="34" charset="0"/>
                <a:ea typeface="Times New Roman" panose="02020603050405020304" pitchFamily="18" charset="0"/>
              </a:rPr>
              <a:t>. This is accomplished by plugging </a:t>
            </a:r>
            <a:r>
              <a:rPr lang="en-IN" sz="3200" i="1" dirty="0" err="1">
                <a:solidFill>
                  <a:srgbClr val="1F1F1F"/>
                </a:solidFill>
                <a:effectLst/>
                <a:latin typeface="KaTeX_Math"/>
                <a:ea typeface="Times New Roman" panose="02020603050405020304" pitchFamily="18" charset="0"/>
              </a:rPr>
              <a:t>θ</a:t>
            </a:r>
            <a:r>
              <a:rPr lang="en-IN" sz="3200" i="1" baseline="30000" dirty="0" err="1">
                <a:solidFill>
                  <a:srgbClr val="1F1F1F"/>
                </a:solidFill>
                <a:effectLst/>
                <a:latin typeface="KaTeX_Math"/>
                <a:ea typeface="Times New Roman" panose="02020603050405020304" pitchFamily="18" charset="0"/>
              </a:rPr>
              <a:t>T</a:t>
            </a:r>
            <a:r>
              <a:rPr lang="en-IN" sz="3200" i="1" dirty="0" err="1">
                <a:solidFill>
                  <a:srgbClr val="1F1F1F"/>
                </a:solidFill>
                <a:effectLst/>
                <a:latin typeface="KaTeX_Math"/>
                <a:ea typeface="Times New Roman" panose="02020603050405020304" pitchFamily="18" charset="0"/>
              </a:rPr>
              <a:t>x</a:t>
            </a:r>
            <a:r>
              <a:rPr lang="en-IN" sz="3200" dirty="0">
                <a:solidFill>
                  <a:srgbClr val="1F1F1F"/>
                </a:solidFill>
                <a:effectLst/>
                <a:latin typeface="Arial" panose="020B0604020202020204" pitchFamily="34" charset="0"/>
                <a:ea typeface="Times New Roman" panose="02020603050405020304" pitchFamily="18" charset="0"/>
              </a:rPr>
              <a:t> into the Logistic Function.</a:t>
            </a:r>
            <a:endParaRPr lang="en-IN" sz="3200" dirty="0">
              <a:effectLst/>
              <a:latin typeface="Times New Roman" panose="02020603050405020304" pitchFamily="18" charset="0"/>
              <a:ea typeface="Times New Roman" panose="02020603050405020304" pitchFamily="18" charset="0"/>
            </a:endParaRPr>
          </a:p>
          <a:p>
            <a:endParaRPr lang="en-IN" dirty="0"/>
          </a:p>
        </p:txBody>
      </p:sp>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xfrm>
            <a:off x="457200" y="274638"/>
            <a:ext cx="8229600" cy="1143000"/>
          </a:xfrm>
          <a:effectLst/>
        </p:spPr>
        <p:txBody>
          <a:bodyPr/>
          <a:lstStyle/>
          <a:p>
            <a:pPr algn="l"/>
            <a:r>
              <a:rPr lang="en-US" b="1" dirty="0">
                <a:solidFill>
                  <a:schemeClr val="accent3">
                    <a:lumMod val="50000"/>
                  </a:schemeClr>
                </a:solidFill>
              </a:rPr>
              <a:t>Logistic Regression Model</a:t>
            </a:r>
            <a:endParaRPr lang="en-IN" b="1" dirty="0">
              <a:solidFill>
                <a:schemeClr val="accent3">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C:\Users\User\Desktop\NAAC\gla-full.png"/>
          <p:cNvPicPr>
            <a:picLocks noChangeAspect="1" noChangeArrowheads="1"/>
          </p:cNvPicPr>
          <p:nvPr/>
        </p:nvPicPr>
        <p:blipFill>
          <a:blip r:embed="rId3" cstate="print"/>
          <a:srcRect l="10052" t="18954" r="57006"/>
          <a:stretch>
            <a:fillRect/>
          </a:stretch>
        </p:blipFill>
        <p:spPr bwMode="auto">
          <a:xfrm>
            <a:off x="8002146" y="44624"/>
            <a:ext cx="962342" cy="1143000"/>
          </a:xfrm>
          <a:prstGeom prst="rect">
            <a:avLst/>
          </a:prstGeom>
          <a:noFill/>
          <a:ln w="9525">
            <a:noFill/>
            <a:miter lim="800000"/>
            <a:headEnd/>
            <a:tailEnd/>
          </a:ln>
        </p:spPr>
      </p:pic>
      <p:sp>
        <p:nvSpPr>
          <p:cNvPr id="1026" name="AutoShape 2" descr="Facebook Logo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733584FC-8B68-49DF-BFF3-E23043AB710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06245" y="3212976"/>
            <a:ext cx="5731510" cy="2448272"/>
          </a:xfrm>
          <a:prstGeom prst="rect">
            <a:avLst/>
          </a:prstGeom>
          <a:noFill/>
          <a:ln>
            <a:noFill/>
          </a:ln>
        </p:spPr>
      </p:pic>
      <p:sp>
        <p:nvSpPr>
          <p:cNvPr id="12" name="Title 1">
            <a:extLst>
              <a:ext uri="{FF2B5EF4-FFF2-40B4-BE49-F238E27FC236}">
                <a16:creationId xmlns:a16="http://schemas.microsoft.com/office/drawing/2014/main" id="{DCB50236-1830-4188-9393-91111A5C24D2}"/>
              </a:ext>
            </a:extLst>
          </p:cNvPr>
          <p:cNvSpPr>
            <a:spLocks noGrp="1"/>
          </p:cNvSpPr>
          <p:nvPr>
            <p:ph type="title"/>
            <p:custDataLst>
              <p:tags r:id="rId1"/>
            </p:custDataLst>
          </p:nvPr>
        </p:nvSpPr>
        <p:spPr>
          <a:xfrm>
            <a:off x="457200" y="274638"/>
            <a:ext cx="8229600" cy="1143000"/>
          </a:xfrm>
          <a:effectLst/>
        </p:spPr>
        <p:txBody>
          <a:bodyPr>
            <a:normAutofit fontScale="90000"/>
          </a:bodyPr>
          <a:lstStyle/>
          <a:p>
            <a:pPr algn="l"/>
            <a:r>
              <a:rPr lang="en-US" b="1" dirty="0">
                <a:solidFill>
                  <a:schemeClr val="accent3">
                    <a:lumMod val="50000"/>
                  </a:schemeClr>
                </a:solidFill>
              </a:rPr>
              <a:t>Logistic Function/Sigmoid Function</a:t>
            </a:r>
            <a:endParaRPr lang="en-IN" b="1" dirty="0">
              <a:solidFill>
                <a:schemeClr val="accent3">
                  <a:lumMod val="50000"/>
                </a:schemeClr>
              </a:solidFill>
            </a:endParaRPr>
          </a:p>
        </p:txBody>
      </p:sp>
      <p:sp>
        <p:nvSpPr>
          <p:cNvPr id="9" name="Content Placeholder 8">
            <a:extLst>
              <a:ext uri="{FF2B5EF4-FFF2-40B4-BE49-F238E27FC236}">
                <a16:creationId xmlns:a16="http://schemas.microsoft.com/office/drawing/2014/main" id="{19B41423-64EC-4FEE-8677-F0905950AB64}"/>
              </a:ext>
            </a:extLst>
          </p:cNvPr>
          <p:cNvSpPr>
            <a:spLocks noGrp="1"/>
          </p:cNvSpPr>
          <p:nvPr>
            <p:ph idx="1"/>
          </p:nvPr>
        </p:nvSpPr>
        <p:spPr>
          <a:xfrm>
            <a:off x="457200" y="1600200"/>
            <a:ext cx="8229600" cy="1252736"/>
          </a:xfrm>
        </p:spPr>
        <p:txBody>
          <a:bodyPr>
            <a:normAutofit fontScale="55000" lnSpcReduction="20000"/>
          </a:bodyPr>
          <a:lstStyle/>
          <a:p>
            <a:pPr marL="0" indent="0" algn="ctr">
              <a:lnSpc>
                <a:spcPct val="107000"/>
              </a:lnSpc>
              <a:spcAft>
                <a:spcPts val="800"/>
              </a:spcAft>
              <a:buNone/>
            </a:pPr>
            <a:r>
              <a:rPr lang="en-IN" sz="3200" dirty="0" err="1">
                <a:effectLst/>
              </a:rPr>
              <a:t>h</a:t>
            </a:r>
            <a:r>
              <a:rPr lang="en-IN" sz="1600" dirty="0" err="1">
                <a:effectLst/>
              </a:rPr>
              <a:t>θ</a:t>
            </a:r>
            <a:r>
              <a:rPr lang="en-IN" sz="3200" dirty="0">
                <a:effectLst/>
              </a:rPr>
              <a:t>(x) = g(</a:t>
            </a:r>
            <a:r>
              <a:rPr lang="en-IN" sz="3000" dirty="0" err="1">
                <a:effectLst/>
              </a:rPr>
              <a:t>θ</a:t>
            </a:r>
            <a:r>
              <a:rPr lang="en-IN" sz="3000" baseline="30000" dirty="0" err="1">
                <a:effectLst/>
              </a:rPr>
              <a:t>T</a:t>
            </a:r>
            <a:r>
              <a:rPr lang="en-IN" sz="3000" dirty="0" err="1">
                <a:effectLst/>
              </a:rPr>
              <a:t>x</a:t>
            </a:r>
            <a:r>
              <a:rPr lang="en-IN" sz="3200" dirty="0">
                <a:effectLst/>
              </a:rPr>
              <a:t>)</a:t>
            </a:r>
          </a:p>
          <a:p>
            <a:pPr marL="0" indent="0" algn="ctr">
              <a:lnSpc>
                <a:spcPct val="107000"/>
              </a:lnSpc>
              <a:spcAft>
                <a:spcPts val="800"/>
              </a:spcAft>
              <a:buNone/>
            </a:pPr>
            <a:r>
              <a:rPr lang="en-IN" sz="3200" dirty="0">
                <a:effectLst/>
              </a:rPr>
              <a:t>z =</a:t>
            </a:r>
            <a:r>
              <a:rPr lang="en-IN" sz="2000" dirty="0">
                <a:effectLst/>
              </a:rPr>
              <a:t>  </a:t>
            </a:r>
            <a:r>
              <a:rPr lang="en-IN" sz="3000" dirty="0" err="1">
                <a:effectLst/>
              </a:rPr>
              <a:t>θ</a:t>
            </a:r>
            <a:r>
              <a:rPr lang="en-IN" sz="3000" baseline="30000" dirty="0" err="1">
                <a:effectLst/>
              </a:rPr>
              <a:t>T</a:t>
            </a:r>
            <a:r>
              <a:rPr lang="en-IN" sz="3000" dirty="0" err="1">
                <a:effectLst/>
              </a:rPr>
              <a:t>x</a:t>
            </a:r>
            <a:r>
              <a:rPr lang="en-IN" sz="3000" dirty="0">
                <a:effectLst/>
              </a:rPr>
              <a:t> </a:t>
            </a:r>
            <a:r>
              <a:rPr lang="en-IN" sz="3200" dirty="0">
                <a:effectLst/>
              </a:rPr>
              <a:t> </a:t>
            </a:r>
            <a:endParaRPr lang="en-IN" sz="2800" dirty="0">
              <a:effectLst/>
            </a:endParaRPr>
          </a:p>
          <a:p>
            <a:pPr marL="0" indent="0" algn="ctr">
              <a:lnSpc>
                <a:spcPct val="107000"/>
              </a:lnSpc>
              <a:spcAft>
                <a:spcPts val="800"/>
              </a:spcAft>
              <a:buNone/>
            </a:pPr>
            <a:r>
              <a:rPr lang="en-IN" sz="3200" dirty="0">
                <a:effectLst/>
              </a:rPr>
              <a:t>g(z)=1/(1+e</a:t>
            </a:r>
            <a:r>
              <a:rPr lang="en-IN" sz="2800" baseline="30000" dirty="0">
                <a:effectLst/>
              </a:rPr>
              <a:t>−z</a:t>
            </a:r>
            <a:r>
              <a:rPr lang="en-IN" sz="2800" dirty="0">
                <a:effectLst/>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7452320" y="260648"/>
            <a:ext cx="1296144" cy="1539466"/>
          </a:xfrm>
          <a:prstGeom prst="rect">
            <a:avLst/>
          </a:prstGeom>
          <a:noFill/>
          <a:ln w="9525">
            <a:noFill/>
            <a:miter lim="800000"/>
            <a:headEnd/>
            <a:tailEnd/>
          </a:ln>
        </p:spPr>
      </p:pic>
      <p:sp>
        <p:nvSpPr>
          <p:cNvPr id="12" name="Title 1">
            <a:extLst>
              <a:ext uri="{FF2B5EF4-FFF2-40B4-BE49-F238E27FC236}">
                <a16:creationId xmlns:a16="http://schemas.microsoft.com/office/drawing/2014/main" id="{E03021C2-1682-43D5-BD9C-87C9A18E6C86}"/>
              </a:ext>
            </a:extLst>
          </p:cNvPr>
          <p:cNvSpPr>
            <a:spLocks noGrp="1"/>
          </p:cNvSpPr>
          <p:nvPr>
            <p:ph type="title"/>
            <p:custDataLst>
              <p:tags r:id="rId1"/>
            </p:custDataLst>
          </p:nvPr>
        </p:nvSpPr>
        <p:spPr>
          <a:effectLst/>
        </p:spPr>
        <p:txBody>
          <a:bodyPr/>
          <a:lstStyle/>
          <a:p>
            <a:pPr algn="l"/>
            <a:r>
              <a:rPr lang="en-IN" b="1" dirty="0">
                <a:solidFill>
                  <a:schemeClr val="accent3">
                    <a:lumMod val="50000"/>
                  </a:schemeClr>
                </a:solidFill>
              </a:rPr>
              <a:t>An Example</a:t>
            </a:r>
          </a:p>
        </p:txBody>
      </p:sp>
      <p:sp>
        <p:nvSpPr>
          <p:cNvPr id="2" name="Content Placeholder 1">
            <a:extLst>
              <a:ext uri="{FF2B5EF4-FFF2-40B4-BE49-F238E27FC236}">
                <a16:creationId xmlns:a16="http://schemas.microsoft.com/office/drawing/2014/main" id="{78FFF901-2599-46C3-873F-823FDA2EDF3C}"/>
              </a:ext>
            </a:extLst>
          </p:cNvPr>
          <p:cNvSpPr>
            <a:spLocks noGrp="1"/>
          </p:cNvSpPr>
          <p:nvPr>
            <p:ph idx="1"/>
          </p:nvPr>
        </p:nvSpPr>
        <p:spPr/>
        <p:txBody>
          <a:bodyPr/>
          <a:lstStyle/>
          <a:p>
            <a:r>
              <a:rPr lang="en-IN" dirty="0"/>
              <a:t>Let us consider a problem of finding the </a:t>
            </a:r>
            <a:r>
              <a:rPr lang="en-IN" dirty="0" err="1"/>
              <a:t>tumor</a:t>
            </a:r>
            <a:r>
              <a:rPr lang="en-IN" dirty="0"/>
              <a:t> being malignant or benign, Given the size of the </a:t>
            </a:r>
            <a:r>
              <a:rPr lang="en-IN" dirty="0" err="1"/>
              <a:t>tumor</a:t>
            </a:r>
            <a:r>
              <a:rPr lang="en-IN" dirty="0"/>
              <a:t>.</a:t>
            </a:r>
          </a:p>
        </p:txBody>
      </p:sp>
      <p:pic>
        <p:nvPicPr>
          <p:cNvPr id="5" name="Picture 4">
            <a:extLst>
              <a:ext uri="{FF2B5EF4-FFF2-40B4-BE49-F238E27FC236}">
                <a16:creationId xmlns:a16="http://schemas.microsoft.com/office/drawing/2014/main" id="{A41A127A-DC5E-4ED3-BDB7-81519ABA447C}"/>
              </a:ext>
            </a:extLst>
          </p:cNvPr>
          <p:cNvPicPr>
            <a:picLocks noChangeAspect="1"/>
          </p:cNvPicPr>
          <p:nvPr/>
        </p:nvPicPr>
        <p:blipFill>
          <a:blip r:embed="rId4"/>
          <a:stretch>
            <a:fillRect/>
          </a:stretch>
        </p:blipFill>
        <p:spPr>
          <a:xfrm>
            <a:off x="138112" y="3300561"/>
            <a:ext cx="8867775" cy="3152775"/>
          </a:xfrm>
          <a:prstGeom prst="rect">
            <a:avLst/>
          </a:prstGeom>
        </p:spPr>
      </p:pic>
    </p:spTree>
    <p:extLst>
      <p:ext uri="{BB962C8B-B14F-4D97-AF65-F5344CB8AC3E}">
        <p14:creationId xmlns:p14="http://schemas.microsoft.com/office/powerpoint/2010/main" val="218275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PERSISTENCEDATA" val="MMPROD_UIPERSISTENCEDATA"/>
  <p:tag name="MMPROD_UIDATA" val="&lt;database version=&quot;11.0&quot;&gt;&lt;object type=&quot;1&quot; unique_id=&quot;10001&quot;&gt;&lt;property id=&quot;20141&quot; value=&quot;DBMS - introduction&quot;/&gt;&lt;object type=&quot;8&quot; unique_id=&quot;10002&quot;&gt;&lt;/object&gt;&lt;object type=&quot;2&quot; unique_id=&quot;10003&quot;&gt;&lt;object type=&quot;3&quot; unique_id=&quot;10004&quot;&gt;&lt;property id=&quot;20148&quot; value=&quot;5&quot;/&gt;&lt;property id=&quot;20300&quot; value=&quot;Slide 1 - &amp;quot;Database Management System BCSC 0003&amp;quot;&quot;/&gt;&lt;property id=&quot;20307&quot; value=&quot;256&quot;/&gt;&lt;property id=&quot;20309&quot; value=&quot;-1&quot;/&gt;&lt;/object&gt;&lt;object type=&quot;3&quot; unique_id=&quot;10005&quot;&gt;&lt;property id=&quot;20148&quot; value=&quot;5&quot;/&gt;&lt;property id=&quot;20300&quot; value=&quot;Slide 2 - &amp;quot;Agenda&amp;quot;&quot;/&gt;&lt;property id=&quot;20307&quot; value=&quot;257&quot;/&gt;&lt;property id=&quot;20309&quot; value=&quot;-1&quot;/&gt;&lt;/object&gt;&lt;object type=&quot;3&quot; unique_id=&quot;10006&quot;&gt;&lt;property id=&quot;20148&quot; value=&quot;5&quot;/&gt;&lt;property id=&quot;20300&quot; value=&quot;Slide 3 - &amp;quot;Why we study DBMS&amp;quot;&quot;/&gt;&lt;property id=&quot;20307&quot; value=&quot;259&quot;/&gt;&lt;property id=&quot;20309&quot; value=&quot;-1&quot;/&gt;&lt;/object&gt;&lt;object type=&quot;3&quot; unique_id=&quot;10007&quot;&gt;&lt;property id=&quot;20148&quot; value=&quot;5&quot;/&gt;&lt;property id=&quot;20300&quot; value=&quot;Slide 4 - &amp;quot;E-commerce Companies&amp;quot;&quot;/&gt;&lt;property id=&quot;20307&quot; value=&quot;258&quot;/&gt;&lt;property id=&quot;20309&quot; value=&quot;-1&quot;/&gt;&lt;/object&gt;&lt;object type=&quot;3&quot; unique_id=&quot;10008&quot;&gt;&lt;property id=&quot;20148&quot; value=&quot;5&quot;/&gt;&lt;property id=&quot;20300&quot; value=&quot;Slide 5&quot;/&gt;&lt;property id=&quot;20307&quot; value=&quot;260&quot;/&gt;&lt;property id=&quot;20309&quot; value=&quot;-1&quot;/&gt;&lt;/object&gt;&lt;object type=&quot;3&quot; unique_id=&quot;10176&quot;&gt;&lt;property id=&quot;20148&quot; value=&quot;5&quot;/&gt;&lt;property id=&quot;20300&quot; value=&quot;Slide 6&quot;/&gt;&lt;property id=&quot;20307&quot; value=&quot;261&quot;/&gt;&lt;property id=&quot;20309&quot; value=&quot;-1&quot;/&gt;&lt;/object&gt;&lt;object type=&quot;3&quot; unique_id=&quot;10177&quot;&gt;&lt;property id=&quot;20148&quot; value=&quot;5&quot;/&gt;&lt;property id=&quot;20300&quot; value=&quot;Slide 7 - &amp;quot;Airlines&amp;quot;&quot;/&gt;&lt;property id=&quot;20307&quot; value=&quot;262&quot;/&gt;&lt;property id=&quot;20309&quot; value=&quot;-1&quot;/&gt;&lt;/object&gt;&lt;object type=&quot;3&quot; unique_id=&quot;10178&quot;&gt;&lt;property id=&quot;20148&quot; value=&quot;5&quot;/&gt;&lt;property id=&quot;20300&quot; value=&quot;Slide 8 - &amp;quot;Telecommunication&amp;quot;&quot;/&gt;&lt;property id=&quot;20307&quot; value=&quot;264&quot;/&gt;&lt;property id=&quot;20309&quot; value=&quot;-1&quot;/&gt;&lt;/object&gt;&lt;object type=&quot;3&quot; unique_id=&quot;10179&quot;&gt;&lt;property id=&quot;20148&quot; value=&quot;5&quot;/&gt;&lt;property id=&quot;20300&quot; value=&quot;Slide 9 - &amp;quot;Other Application Areas&amp;quot;&quot;/&gt;&lt;property id=&quot;20307&quot; value=&quot;263&quot;/&gt;&lt;property id=&quot;20309&quot; value=&quot;-1&quot;/&gt;&lt;/object&gt;&lt;object type=&quot;3&quot; unique_id=&quot;10180&quot;&gt;&lt;property id=&quot;20148&quot; value=&quot;5&quot;/&gt;&lt;property id=&quot;20300&quot; value=&quot;Slide 10 - &amp;quot;Popular DBMS Software&amp;quot;&quot;/&gt;&lt;property id=&quot;20307&quot; value=&quot;265&quot;/&gt;&lt;property id=&quot;20309&quot; value=&quot;-1&quot;/&gt;&lt;/object&gt;&lt;object type=&quot;3&quot; unique_id=&quot;10181&quot;&gt;&lt;property id=&quot;20148&quot; value=&quot;5&quot;/&gt;&lt;property id=&quot;20300&quot; value=&quot;Slide 11 - &amp;quot;Syllabus&amp;quot;&quot;/&gt;&lt;property id=&quot;20307&quot; value=&quot;266&quot;/&gt;&lt;property id=&quot;20309&quot; value=&quot;-1&quot;/&gt;&lt;/object&gt;&lt;object type=&quot;3&quot; unique_id=&quot;10182&quot;&gt;&lt;property id=&quot;20148&quot; value=&quot;5&quot;/&gt;&lt;property id=&quot;20300&quot; value=&quot;Slide 12 - &amp;quot;Outcomes&amp;quot;&quot;/&gt;&lt;property id=&quot;20307&quot; value=&quot;272&quot;/&gt;&lt;property id=&quot;20309&quot; value=&quot;-1&quot;/&gt;&lt;/object&gt;&lt;object type=&quot;3&quot; unique_id=&quot;10183&quot;&gt;&lt;property id=&quot;20148&quot; value=&quot;5&quot;/&gt;&lt;property id=&quot;20300&quot; value=&quot;Slide 13 - &amp;quot;Literature I&amp;quot;&quot;/&gt;&lt;property id=&quot;20307&quot; value=&quot;267&quot;/&gt;&lt;property id=&quot;20309&quot; value=&quot;-1&quot;/&gt;&lt;/object&gt;&lt;object type=&quot;3&quot; unique_id=&quot;10184&quot;&gt;&lt;property id=&quot;20148&quot; value=&quot;5&quot;/&gt;&lt;property id=&quot;20300&quot; value=&quot;Slide 14 - &amp;quot;   Literature II&amp;quot;&quot;/&gt;&lt;property id=&quot;20307&quot; value=&quot;268&quot;/&gt;&lt;property id=&quot;20309&quot; value=&quot;-1&quot;/&gt;&lt;/object&gt;&lt;object type=&quot;3&quot; unique_id=&quot;10185&quot;&gt;&lt;property id=&quot;20148&quot; value=&quot;5&quot;/&gt;&lt;property id=&quot;20300&quot; value=&quot;Slide 15 - &amp;quot;    Literature III&amp;quot;&quot;/&gt;&lt;property id=&quot;20307&quot; value=&quot;269&quot;/&gt;&lt;property id=&quot;20309&quot; value=&quot;-1&quot;/&gt;&lt;/object&gt;&lt;object type=&quot;3&quot; unique_id=&quot;10186&quot;&gt;&lt;property id=&quot;20148&quot; value=&quot;5&quot;/&gt;&lt;property id=&quot;20300&quot; value=&quot;Slide 16 - &amp;quot;    Literature IV&amp;quot;&quot;/&gt;&lt;property id=&quot;20307&quot; value=&quot;270&quot;/&gt;&lt;property id=&quot;20309&quot; value=&quot;-1&quot;/&gt;&lt;/object&gt;&lt;object type=&quot;3&quot; unique_id=&quot;10187&quot;&gt;&lt;property id=&quot;20148&quot; value=&quot;5&quot;/&gt;&lt;property id=&quot;20300&quot; value=&quot;Slide 17 - &amp;quot;     Literature V&amp;quot;&quot;/&gt;&lt;property id=&quot;20307&quot; value=&quot;271&quot;/&gt;&lt;property id=&quot;20309&quot; value=&quot;-1&quot;/&gt;&lt;/object&gt;&lt;object type=&quot;3&quot; unique_id=&quot;10516&quot;&gt;&lt;property id=&quot;20148&quot; value=&quot;5&quot;/&gt;&lt;property id=&quot;20300&quot; value=&quot;Slide 18&quot;/&gt;&lt;property id=&quot;20307&quot; value=&quot;275&quot;/&gt;&lt;property id=&quot;20309&quot; value=&quot;-1&quot;/&gt;&lt;/object&gt;&lt;object type=&quot;3&quot; unique_id=&quot;10517&quot;&gt;&lt;property id=&quot;20148&quot; value=&quot;5&quot;/&gt;&lt;property id=&quot;20300&quot; value=&quot;Slide 19&quot;/&gt;&lt;property id=&quot;20307&quot; value=&quot;274&quot;/&gt;&lt;property id=&quot;20309&quot; value=&quot;-1&quot;/&gt;&lt;/object&gt;&lt;/object&gt;&lt;object type=&quot;4&quot; unique_id=&quot;10749&quot;&gt;&lt;/object&gt;&lt;object type=&quot;10&quot; unique_id=&quot;10750&quot;&gt;&lt;object type=&quot;11&quot; unique_id=&quot;10751&quot;&gt;&lt;/object&gt;&lt;/object&gt;&lt;/object&gt;&lt;/database&gt;"/>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mI3hBOyYjeEE7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DQoJCTx1aXRleHQgbmFtZT0iQ09MTEFCX0xPQ0FMX1BMQVlCQUNLQlROIiB2YWx1ZT0i2YXZiNin2YHZgiIvPg0KCQk8IS0tIHN1YnN0aXR1dGlvbjogJW4gPT0gc2xpZGUgbnVtYmVyIC0tPg0KCQk8IS0tIHN1YnN0aXR1dGlvbjogJXQgPT0gdG90YWwgc2xpZGUgY291bnQgLS0+DQoJCTx1aXRleHQgbmFtZT0iU0NSVUJCQVJTVEFUVVNfU0xJREVJTkZPIiB2YWx1ZT0i2LTYsdmK2K3YqSAlbiAvICV0IHwgIi8+DQoJCTx1aXRleHQgbmFtZT0iU0NSVUJCQVJTVEFUVVNfU1RPUFBFRCIgdmFsdWU9ItmF2KrZiNmC2YEiLz4NCgkJPHVpdGV4dCBuYW1lPSJTQ1JVQkJBUlNUQVRVU19QTEFZSU5HIiB2YWx1ZT0i2YLZitivINin2YTYqti02LrZitmEIi8+DQoJCTx1aXRleHQgbmFtZT0iU0NSVUJCQVJTVEFUVVNfTk9BVURJTyIgdmFsdWU9ItmE2Kcg2YrZiNis2K8g2LXZiNiqIi8+DQoJCTx1aXRleHQgbmFtZT0iU0NSVUJCQVJTVEFUVVNfVklEUExBWUlORyIgdmFsdWU9Itin2YTZgdmK2K/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DQoJCTwhLS0gc3Vic3RpdHV0aW9uOiAlcyA9PSBzZWNvbmRzIHJlbWFpbmluZyAtLT4NCgkJPHVpdGV4dCBuYW1lPSJFTEFQU0VEIiB2YWx1ZT0iJW0g2K/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DQoJCTx1aXRleHQgbmFtZT0iVEFCX1FVSVoiIHZhbHVlPSLZhdiz2KfYqNmC2KkiLz4NCgkJPHVpdGV4dCBuYW1lPSJUQUJfT1VUTElORSIgdmFsdWU9ItmF2K7Yt9i3Ii8+DQoJCTx1aXRleHQgbmFtZT0iVEFCX1RIVU1CIiB2YWx1ZT0i2YXYtdi62ZHYsdipIi8+DQoJCTx1aXRleHQgbmFtZT0iVEFCX05PVEVTIiB2YWx1ZT0i2YXZhNin2K3YuNin2KoiLz4NCgkJPHVpdGV4dCBuYW1lPSJUQUJfU0VBUkNIIiB2YWx1ZT0i2KjYrdirIi8+DQoJCTx1aXRleHQgbmFtZT0iU0xJREVfSEVBRElORyIgdmFsdWU9Iti52YbZiNin2YYg2KfZhNi02LHZitit2KkgIi8+DQoJCTx1aXRleHQgbmFtZT0iRFVSQVRJT05fSEVBRElORyIgdmFsdWU9ItmF2K/YqSIvPg0KCQk8dWl0ZXh0IG5hbWU9IlNFQVJDSF9IRUFESU5HIiB2YWx1ZT0iOtin2YTYqNit2Ksg2LnZhiDZhti1Ii8+DQoJCTx1aXRleHQgbmFtZT0iVEhVTUJfSEVBRElORyIgdmFsdWU9Iti02LHZitit2KkiLz4NCgkJPHVpdGV4dCBuYW1lPSJUSFVNQl9JTkZPIiB2YWx1ZT0i2LnZhtmI2KfZhi/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DQoJCTx1aXRleHQgbmFtZT0iQ09VUlNFX1NUQVRVUyIgdmFsdWU9Itit2KfZhNipINin2YTZiNit2K/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Ysdis2Kkg2KfZhNmF2LPYrNmE2KkiLz4NCgkJPHVpdGV4dCBuYW1lPSJRVUlaUE9EX1FVSVpfUEFTU1NDT1JFIiB2YWx1ZT0iOtiv2LHYrNipINin2YTZhtis2KfYrSIvPg0KCQk8dWl0ZXh0IG5hbWU9IlFVSVpQT0RfUVVJWl9NQVhTQ09SRSIgdmFsdWU9IjrYp9mE2K/Ysdis2Kkg2KfZhNmC2LXZiNmJIi8+DQoJCTx1aXRleHQgbmFtZT0iUVVJWlBPRF9RVUVTQVRNUFRfU1RSIiB2YWx1ZT0i2KfZhNmF2K3Yp9mI2YTYqSAlbiDZhdmGICV0Ii8+DQoJCTx1aXRleHQgbmFtZT0iUVVJWlBPRF9RVUVTVFlQRV9TVFIiIHZhbHVlPSLYp9mE2YbZiNi5OiAlcyIvPg0KCQk8dWl0ZXh0IG5hbWU9IlFVSVpQT0RfUVVFU1RZUEVfR1JEIiB2YWx1ZT0i2KrZhSDYqti12K3Zitit2YciLz4NCgkJPHVpdGV4dCBuYW1lPSJRVUlaUE9EX1FVRVNUWVBFX1NWWSIgdmFsdWU9Itin2LPYqti32YTYp9i5Ii8+DQoJCTx1aXRleHQgbmFtZT0iUVVJWlBPRF9RVUlaQVRNUFRfSU5GIiB2YWx1ZT0i2YTYpyDZhtmH2KfYptmKIi8+DQoJCTx1aXRleHQgbmFtZT0iUVVJWlBPRF9RVUVTQVRNUFRfSU5GIiB2YWx1ZT0i2YTYpyDZhtmH2KfYptmKIi8+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ZitmIINmE2KrZhtiy2YrZhCDYo9it2K/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DQoJCTx1aXRleHQgbmFtZT0iTVVURSIgdmFsdWU9Iti12KfZhdiqIi8+DQoJCTx1aXRleHQgbmFtZT0iRE9DV1JBUF9USVRMRSIgdmFsdWU9Itin2YTZhdmE2YHYp9iqINin2YTZhdix2YHZgtipINmB2YogUHJlc2VudGVyIi8+DQoJCTx1aXRleHQgbmFtZT0iRE9DV1JBUF9NU0ciIHZhbHVlPSLYp9mE2K3Zgdi4INmB2Yog2KzZh9in2LIg2KfZhNmD2YXYqNmK2YjYqtixIi8+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S7mOODleOCoeOCpOODq+itpuWRiiIvPg0KCQk8dWl0ZXh0IG5hbWU9IkFUVEFDSE1FTlRfUFJFVklFV19XQVJOSU5HTVNHIiB2YWx1ZT0i5re75LuY44OV44Kh44Kk44Or44Gv44OX44Os44OT44Ol44O844Oi44O844OJ44Gn44Gv6ZaL44GN44G+44Gb44KT44CC44OR44OW44Oq44OD44K344Ol44KS5L2/55So44GX44Gm57WQ5p6c44KS6KGo56S644GX44Gm44GP44Gg44GV44GE44CCIi8+DQoJCTx1aXRleHQgbmFtZT0iQ09MTEFCX0xPQ0FMX1BMQVlCQUNLX01TRyIgdmFsdWU9IuOCs+ODs+ODhuODs+ODhOOBr+ODreODvOOCq+ODq+OBp+WGjeeUn+OBleOCjOOBpuOBhOOBvuOBmeOAguOBk+OBruODouODvOODieOBp+OBr+WFseWQjOS9nOalreOBp+OBjeOBvuOBm+OCk+OAgiIvPg0KCQk8dWl0ZXh0IG5hbWU9IkNPTExBQl9MT0NBTF9QTEFZQkFDS19USVRMRSIgdmFsdWU9IuODreODvOOCq+ODq+WGjeeUnyIvPg0KCQk8dWl0ZXh0IG5hbWU9IkNPTExBQl9MT0NBTF9QTEFZQkFDS0JUTiIgdmFsdWU9Ik9LIi8+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x1aXRleHQgbmFtZT0iQ09VUlNFX1NUQVRVUyIgdmFsdWU9IuODouOCuOODpeODvOODq+OCueODhuODvOOCv+OCuSIvPg0KCQk8dWl0ZXh0IG5hbWU9IlBBU1NFRF9TVFJJTkciIHZhbHVlPSLlkIjmoLwiLz4NCgkJPHVpdGV4dCBuYW1lPSJGQUlMRURfU1RSSU5HIiB2YWx1ZT0i5LiN5ZCI5qC8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ZIOyekeyXheydhCDsiJjtlontlaAg7IiYIOyXhuyKteuLiOuLpC4iLz4NCgkJPHVpdGV4dCBuYW1lPSJDT0xMQUJfTE9DQUxfUExBWUJBQ0tfVElUTEUiIHZhbHVlPSLroZzsu6wg7J6s7IOdIi8+DQoJCTx1aXRleHQgbmFtZT0iQ09MTEFCX0xPQ0FMX1BMQVlCQUNLQlROIiB2YWx1ZT0i7ZmV7J24Ii8+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DQoJCTx1aXRleHQgbmFtZT0iQ09MTEFCX0xPQ0FMX1BMQVlCQUNLQlROIiB2YWx1ZT0iT2siLz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mI3hBOyYjeEE7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g=="/>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PSNARRATIONPROPS" val="C:\Users\admin\Desktop\dbms introduction .mp3"/>
  <p:tag name="PPSNARRATION" val="1,1902784549,G:\gunjan_data\data odd sem 2020-21\DBMS - introduction_pptx\Media.ppcx"/>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9&quot;/&gt;&lt;/TableIndex&gt;&lt;/ShapeTextInfo&gt;"/>
  <p:tag name="HTML_SHAPEINFO" val="&lt;ThreeDShapeInfo&gt;&lt;uuid val=&quot;&quot;/&gt;&lt;isInvalidForFieldText val=&quot;0&quot;/&gt;&lt;Image&gt;&lt;filename val=&quot;C:\Users\admin\AppData\Local\Temp\~Ca3CA1\data\asimages\{FF220C91-491C-46E1-9167-9093A70C5763}_1.png&quot;/&gt;&lt;left val=&quot;66&quot;/&gt;&lt;top val=&quot;311&quot;/&gt;&lt;width val=&quot;828&quot;/&gt;&lt;height val=&quot;168&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admin\AppData\Local\Temp\~Ca3CA1\data\asimages\{5077E0B6-5487-4DB5-AEAD-39B150B9E6EE}_1.png&quot;/&gt;&lt;left val=&quot;143&quot;/&gt;&lt;top val=&quot;502&quot;/&gt;&lt;width val=&quot;675&quot;/&gt;&lt;height val=&quot;92&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admin\AppData\Local\Temp\~Ca3CA1\data\asimages\{469D2944-C611-462F-813B-FF372E40348F}_1.png&quot;/&gt;&lt;left val=&quot;95&quot;/&gt;&lt;top val=&quot;227&quot;/&gt;&lt;width val=&quot;769&quot;/&gt;&lt;height val=&quot;55&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 name="HTML_SHAPEINFO" val="&lt;ThreeDShapeInfo&gt;&lt;uuid val=&quot;&quot;/&gt;&lt;isInvalidForFieldText val=&quot;0&quot;/&gt;&lt;Image&gt;&lt;filename val=&quot;C:\Users\admin\AppData\Local\Temp\~Ca3CA1\data\asimages\{C1DCDE18-4A64-4EC6-BFD3-F43F4CBB2D25}_2.png&quot;/&gt;&lt;left val=&quot;22&quot;/&gt;&lt;top val=&quot;28&quot;/&gt;&lt;width val=&quot;892&quot;/&gt;&lt;height val=&quot;123&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3&quot;/&gt;&lt;lineCharCount val=&quot;19&quot;/&gt;&lt;lineCharCount val=&quot;18&quot;/&gt;&lt;lineCharCount val=&quot;9&quot;/&gt;&lt;lineCharCount val=&quot;9&quot;/&gt;&lt;lineCharCount val=&quot;16&quot;/&gt;&lt;lineCharCount val=&quot;12&quot;/&gt;&lt;/TableIndex&gt;&lt;/ShapeTextInfo&gt;"/>
  <p:tag name="HTML_SHAPEINFO" val="&lt;ThreeDShapeInfo&gt;&lt;uuid val=&quot;&quot;/&gt;&lt;isInvalidForFieldText val=&quot;0&quot;/&gt;&lt;Image&gt;&lt;filename val=&quot;C:\Users\admin\AppData\Local\Temp\~Ca3CA1\data\asimages\{4E56761F-E8F2-42BD-8DA4-143C39B4FB9C}_2.png&quot;/&gt;&lt;left val=&quot;32&quot;/&gt;&lt;top val=&quot;159&quot;/&gt;&lt;width val=&quot;881&quot;/&gt;&lt;height val=&quot;486&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admin\AppData\Local\Temp\~Ca3CA1\data\asimages\{0BA61846-8021-489D-91D8-2FDF208C5328}_4.png&quot;/&gt;&lt;left val=&quot;22&quot;/&gt;&lt;top val=&quot;28&quot;/&gt;&lt;width val=&quot;892&quot;/&gt;&lt;height val=&quot;123&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TotalTime>
  <Words>908</Words>
  <Application>Microsoft Office PowerPoint</Application>
  <PresentationFormat>On-screen Show (4:3)</PresentationFormat>
  <Paragraphs>69</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Arial</vt:lpstr>
      <vt:lpstr>Calibri</vt:lpstr>
      <vt:lpstr>Cambria Math</vt:lpstr>
      <vt:lpstr>KaTeX_Main</vt:lpstr>
      <vt:lpstr>KaTeX_Math</vt:lpstr>
      <vt:lpstr>KaTeX_Size3</vt:lpstr>
      <vt:lpstr>OpenSans</vt:lpstr>
      <vt:lpstr>Times New Roman</vt:lpstr>
      <vt:lpstr>Office Theme</vt:lpstr>
      <vt:lpstr>Logistic Regression</vt:lpstr>
      <vt:lpstr>Agenda</vt:lpstr>
      <vt:lpstr>Classification</vt:lpstr>
      <vt:lpstr>Logistic Regression Model</vt:lpstr>
      <vt:lpstr>Hypothesis Representation</vt:lpstr>
      <vt:lpstr>Linear vs Logistic Regression</vt:lpstr>
      <vt:lpstr>Logistic Regression Model</vt:lpstr>
      <vt:lpstr>Logistic Function/Sigmoid Function</vt:lpstr>
      <vt:lpstr>An Example</vt:lpstr>
      <vt:lpstr>An Example</vt:lpstr>
      <vt:lpstr>An Example</vt:lpstr>
      <vt:lpstr>PowerPoint Presentation</vt:lpstr>
      <vt:lpstr>Problem</vt:lpstr>
      <vt:lpstr>Cost Function</vt:lpstr>
      <vt:lpstr>Cost Function</vt:lpstr>
      <vt:lpstr>Cost Function</vt:lpstr>
      <vt:lpstr>Cost Function</vt:lpstr>
      <vt:lpstr>PowerPoint Presentation</vt:lpstr>
      <vt:lpstr>Problem</vt:lpstr>
      <vt:lpstr>Logistic Regression  Cost Function</vt:lpstr>
      <vt:lpstr>Logistic Regression  Cost Function</vt:lpstr>
      <vt:lpstr>Problem</vt:lpstr>
      <vt:lpstr>Gradient Descent</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BCSC 0003</dc:title>
  <dc:creator>admin</dc:creator>
  <cp:lastModifiedBy>Gunjan Bharadwaj</cp:lastModifiedBy>
  <cp:revision>78</cp:revision>
  <dcterms:created xsi:type="dcterms:W3CDTF">2020-06-21T20:30:42Z</dcterms:created>
  <dcterms:modified xsi:type="dcterms:W3CDTF">2020-07-28T05:37:05Z</dcterms:modified>
</cp:coreProperties>
</file>