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5"/>
  </p:notesMasterIdLst>
  <p:sldIdLst>
    <p:sldId id="270" r:id="rId2"/>
    <p:sldId id="256" r:id="rId3"/>
    <p:sldId id="257" r:id="rId4"/>
    <p:sldId id="259" r:id="rId5"/>
    <p:sldId id="258" r:id="rId6"/>
    <p:sldId id="261" r:id="rId7"/>
    <p:sldId id="262" r:id="rId8"/>
    <p:sldId id="263" r:id="rId9"/>
    <p:sldId id="264" r:id="rId10"/>
    <p:sldId id="265" r:id="rId11"/>
    <p:sldId id="266" r:id="rId12"/>
    <p:sldId id="267" r:id="rId13"/>
    <p:sldId id="268" r:id="rId14"/>
    <p:sldId id="269" r:id="rId15"/>
    <p:sldId id="271" r:id="rId16"/>
    <p:sldId id="272" r:id="rId17"/>
    <p:sldId id="301" r:id="rId18"/>
    <p:sldId id="300" r:id="rId19"/>
    <p:sldId id="298" r:id="rId20"/>
    <p:sldId id="299" r:id="rId21"/>
    <p:sldId id="304" r:id="rId22"/>
    <p:sldId id="275" r:id="rId23"/>
    <p:sldId id="280"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3" r:id="rId41"/>
    <p:sldId id="277" r:id="rId42"/>
    <p:sldId id="305" r:id="rId43"/>
    <p:sldId id="30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6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B3C5D1-BAFF-4DE3-B96A-593C59F7D564}" type="datetimeFigureOut">
              <a:rPr lang="en-US" smtClean="0"/>
              <a:pPr/>
              <a:t>5/7/2024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802BD-173E-424A-ACCF-18A18839CE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3802BD-173E-424A-ACCF-18A18839CE6C}"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3802BD-173E-424A-ACCF-18A18839CE6C}"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4A8DC77-43AC-4756-A2E0-DE13F8E7A2D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A8DC77-43AC-4756-A2E0-DE13F8E7A2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A8DC77-43AC-4756-A2E0-DE13F8E7A2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A8DC77-43AC-4756-A2E0-DE13F8E7A2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4A8DC77-43AC-4756-A2E0-DE13F8E7A2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4A8DC77-43AC-4756-A2E0-DE13F8E7A2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4A8DC77-43AC-4756-A2E0-DE13F8E7A2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4A8DC77-43AC-4756-A2E0-DE13F8E7A2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4A8DC77-43AC-4756-A2E0-DE13F8E7A2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4A8DC77-43AC-4756-A2E0-DE13F8E7A2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E6E4368-BA5B-42BD-BE36-206B42E57201}" type="datetimeFigureOut">
              <a:rPr lang="en-US" smtClean="0"/>
              <a:pPr/>
              <a:t>5/7/2024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4A8DC77-43AC-4756-A2E0-DE13F8E7A2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E6E4368-BA5B-42BD-BE36-206B42E57201}" type="datetimeFigureOut">
              <a:rPr lang="en-US" smtClean="0"/>
              <a:pPr/>
              <a:t>5/7/2024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4A8DC77-43AC-4756-A2E0-DE13F8E7A2D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itchFamily="18" charset="0"/>
                <a:cs typeface="Times New Roman" pitchFamily="18" charset="0"/>
              </a:rPr>
              <a:t>Investigation of Heat Transfer </a:t>
            </a:r>
            <a:r>
              <a:rPr lang="en-US" sz="2800" dirty="0" err="1"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of a Radiator Using </a:t>
            </a:r>
            <a:r>
              <a:rPr lang="en-US" sz="2800" dirty="0" err="1" smtClean="0">
                <a:latin typeface="Times New Roman" pitchFamily="18" charset="0"/>
                <a:cs typeface="Times New Roman" pitchFamily="18" charset="0"/>
              </a:rPr>
              <a:t>Nanofluid</a:t>
            </a:r>
            <a:r>
              <a:rPr lang="en-US" sz="2800" dirty="0" smtClean="0">
                <a:latin typeface="Times New Roman" pitchFamily="18" charset="0"/>
                <a:cs typeface="Times New Roman" pitchFamily="18" charset="0"/>
              </a:rPr>
              <a:t> As a Coolant</a:t>
            </a:r>
            <a:endParaRPr lang="en-US" sz="3200" dirty="0"/>
          </a:p>
        </p:txBody>
      </p:sp>
      <p:sp>
        <p:nvSpPr>
          <p:cNvPr id="3" name="Content Placeholder 2"/>
          <p:cNvSpPr>
            <a:spLocks noGrp="1"/>
          </p:cNvSpPr>
          <p:nvPr>
            <p:ph idx="1"/>
          </p:nvPr>
        </p:nvSpPr>
        <p:spPr/>
        <p:txBody>
          <a:bodyPr>
            <a:normAutofit/>
          </a:bodyPr>
          <a:lstStyle/>
          <a:p>
            <a:endParaRPr lang="en-US" dirty="0" smtClean="0"/>
          </a:p>
          <a:p>
            <a:endParaRPr lang="en-US" dirty="0" smtClean="0"/>
          </a:p>
          <a:p>
            <a:endParaRPr lang="en-US" dirty="0" smtClean="0"/>
          </a:p>
          <a:p>
            <a:pPr algn="ctr">
              <a:buNone/>
            </a:pPr>
            <a:r>
              <a:rPr lang="en-US" sz="1800" dirty="0" err="1" smtClean="0">
                <a:latin typeface="Times New Roman" pitchFamily="18" charset="0"/>
                <a:cs typeface="Times New Roman" pitchFamily="18" charset="0"/>
              </a:rPr>
              <a:t>Bundelkhand</a:t>
            </a:r>
            <a:r>
              <a:rPr lang="en-US" sz="1800" dirty="0" smtClean="0">
                <a:latin typeface="Times New Roman" pitchFamily="18" charset="0"/>
                <a:cs typeface="Times New Roman" pitchFamily="18" charset="0"/>
              </a:rPr>
              <a:t> Institute of Engineering and Technology , Jhansi ( 284128 )</a:t>
            </a:r>
          </a:p>
          <a:p>
            <a:pPr algn="just">
              <a:buNone/>
            </a:pP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Presenting by -                                       Under the Supervision of –</a:t>
            </a:r>
          </a:p>
          <a:p>
            <a:pPr algn="just">
              <a:buNone/>
            </a:pPr>
            <a:endParaRPr lang="en-US" sz="2000" dirty="0" smtClean="0">
              <a:latin typeface="Times New Roman" pitchFamily="18" charset="0"/>
              <a:cs typeface="Times New Roman" pitchFamily="18" charset="0"/>
            </a:endParaRPr>
          </a:p>
          <a:p>
            <a:pPr algn="just">
              <a:buNone/>
            </a:pPr>
            <a:r>
              <a:rPr lang="en-US" sz="1800" dirty="0" err="1" smtClean="0">
                <a:latin typeface="Times New Roman" pitchFamily="18" charset="0"/>
                <a:cs typeface="Times New Roman" pitchFamily="18" charset="0"/>
              </a:rPr>
              <a:t>Shishant</a:t>
            </a:r>
            <a:r>
              <a:rPr lang="en-US" sz="1800" dirty="0" smtClean="0">
                <a:latin typeface="Times New Roman" pitchFamily="18" charset="0"/>
                <a:cs typeface="Times New Roman" pitchFamily="18" charset="0"/>
              </a:rPr>
              <a:t> Kumar </a:t>
            </a:r>
            <a:r>
              <a:rPr lang="en-US" sz="1800" dirty="0" err="1" smtClean="0">
                <a:latin typeface="Times New Roman" pitchFamily="18" charset="0"/>
                <a:cs typeface="Times New Roman" pitchFamily="18" charset="0"/>
              </a:rPr>
              <a:t>Vimal</a:t>
            </a:r>
            <a:r>
              <a:rPr lang="en-US" sz="1800" dirty="0" smtClean="0">
                <a:latin typeface="Times New Roman" pitchFamily="18" charset="0"/>
                <a:cs typeface="Times New Roman" pitchFamily="18" charset="0"/>
              </a:rPr>
              <a:t>(2004340039)              Dr. </a:t>
            </a:r>
            <a:r>
              <a:rPr lang="en-US" sz="1800" dirty="0" err="1" smtClean="0">
                <a:latin typeface="Times New Roman" pitchFamily="18" charset="0"/>
                <a:cs typeface="Times New Roman" pitchFamily="18" charset="0"/>
              </a:rPr>
              <a:t>Nagendra</a:t>
            </a:r>
            <a:r>
              <a:rPr lang="en-US" sz="1800" dirty="0" smtClean="0">
                <a:latin typeface="Times New Roman" pitchFamily="18" charset="0"/>
                <a:cs typeface="Times New Roman" pitchFamily="18" charset="0"/>
              </a:rPr>
              <a:t> Prasad </a:t>
            </a:r>
            <a:r>
              <a:rPr lang="en-US" sz="1800" dirty="0" err="1" smtClean="0">
                <a:latin typeface="Times New Roman" pitchFamily="18" charset="0"/>
                <a:cs typeface="Times New Roman" pitchFamily="18" charset="0"/>
              </a:rPr>
              <a:t>Yadav</a:t>
            </a:r>
            <a:r>
              <a:rPr lang="en-US" sz="1800" dirty="0" smtClean="0">
                <a:latin typeface="Times New Roman" pitchFamily="18" charset="0"/>
                <a:cs typeface="Times New Roman" pitchFamily="18" charset="0"/>
              </a:rPr>
              <a:t> </a:t>
            </a:r>
          </a:p>
          <a:p>
            <a:pPr algn="just">
              <a:buNone/>
            </a:pPr>
            <a:r>
              <a:rPr lang="en-US" sz="1800" dirty="0" err="1" smtClean="0">
                <a:latin typeface="Times New Roman" pitchFamily="18" charset="0"/>
                <a:cs typeface="Times New Roman" pitchFamily="18" charset="0"/>
              </a:rPr>
              <a:t>Yogank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Yadav</a:t>
            </a:r>
            <a:r>
              <a:rPr lang="en-US" sz="1800" dirty="0" smtClean="0">
                <a:latin typeface="Times New Roman" pitchFamily="18" charset="0"/>
                <a:cs typeface="Times New Roman" pitchFamily="18" charset="0"/>
              </a:rPr>
              <a:t>(2004340047)                                       (</a:t>
            </a:r>
            <a:r>
              <a:rPr lang="en-US" sz="1800" dirty="0" smtClean="0">
                <a:latin typeface="Times New Roman" pitchFamily="18" charset="0"/>
                <a:cs typeface="Times New Roman" pitchFamily="18" charset="0"/>
              </a:rPr>
              <a:t>Professor &amp; HOD)</a:t>
            </a: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Mechanical Engineering Department</a:t>
            </a:r>
            <a:endParaRPr lang="en-US" sz="1800" dirty="0">
              <a:latin typeface="Times New Roman" pitchFamily="18" charset="0"/>
              <a:cs typeface="Times New Roman" pitchFamily="18" charset="0"/>
            </a:endParaRPr>
          </a:p>
        </p:txBody>
      </p:sp>
      <p:pic>
        <p:nvPicPr>
          <p:cNvPr id="4" name="Picture 3" descr="download-removebg-preview.png"/>
          <p:cNvPicPr>
            <a:picLocks noChangeAspect="1"/>
          </p:cNvPicPr>
          <p:nvPr/>
        </p:nvPicPr>
        <p:blipFill>
          <a:blip r:embed="rId2"/>
          <a:stretch>
            <a:fillRect/>
          </a:stretch>
        </p:blipFill>
        <p:spPr>
          <a:xfrm>
            <a:off x="4267200" y="1981200"/>
            <a:ext cx="1181100" cy="12096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LITERATURE</a:t>
            </a:r>
            <a:r>
              <a:rPr lang="en-US" sz="4000" dirty="0" smtClean="0">
                <a:latin typeface="Times New Roman" pitchFamily="18" charset="0"/>
                <a:cs typeface="Times New Roman" pitchFamily="18" charset="0"/>
              </a:rPr>
              <a:t> REVIEW</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b="1" dirty="0" smtClean="0">
                <a:latin typeface="Times New Roman" pitchFamily="18" charset="0"/>
                <a:cs typeface="Times New Roman" pitchFamily="18" charset="0"/>
              </a:rPr>
              <a:t>Godson et.al.(2010)</a:t>
            </a:r>
          </a:p>
          <a:p>
            <a:pPr algn="just">
              <a:buNone/>
            </a:pPr>
            <a:r>
              <a:rPr lang="en-US" sz="1800" dirty="0" smtClean="0">
                <a:latin typeface="Times New Roman" pitchFamily="18" charset="0"/>
                <a:cs typeface="Times New Roman" pitchFamily="18" charset="0"/>
              </a:rPr>
              <a:t>     This paper explores the effect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on heat transfer in radiators. The authors conducted experimental investigations with varying concentrations of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dispersed in the coolant fluid. The results indicated a substantial increase in heat transfer coefficient and enhanced overall cooling performance. This study laid the foundation for the concept of utilizing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as an innovative coolant solution.</a:t>
            </a:r>
          </a:p>
          <a:p>
            <a:pPr algn="just"/>
            <a:r>
              <a:rPr lang="en-US" sz="1800" b="1" dirty="0" err="1" smtClean="0">
                <a:latin typeface="Times New Roman" pitchFamily="18" charset="0"/>
                <a:cs typeface="Times New Roman" pitchFamily="18" charset="0"/>
              </a:rPr>
              <a:t>Murshed</a:t>
            </a:r>
            <a:r>
              <a:rPr lang="en-US" sz="1800" b="1" dirty="0" smtClean="0">
                <a:latin typeface="Times New Roman" pitchFamily="18" charset="0"/>
                <a:cs typeface="Times New Roman" pitchFamily="18" charset="0"/>
              </a:rPr>
              <a:t>  et.al.(2014</a:t>
            </a:r>
            <a:r>
              <a:rPr lang="en-US" sz="1800" dirty="0" smtClean="0">
                <a:latin typeface="Times New Roman" pitchFamily="18" charset="0"/>
                <a:cs typeface="Times New Roman" pitchFamily="18" charset="0"/>
              </a:rPr>
              <a:t>)</a:t>
            </a:r>
            <a:endParaRPr lang="en-US" sz="1800" b="1"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the authors provide an overview of the key areas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including </a:t>
            </a:r>
            <a:r>
              <a:rPr lang="en-US" sz="1800" dirty="0" err="1" smtClean="0">
                <a:latin typeface="Times New Roman" pitchFamily="18" charset="0"/>
                <a:cs typeface="Times New Roman" pitchFamily="18" charset="0"/>
              </a:rPr>
              <a:t>thermophysical</a:t>
            </a:r>
            <a:r>
              <a:rPr lang="en-US" sz="1800" dirty="0" smtClean="0">
                <a:latin typeface="Times New Roman" pitchFamily="18" charset="0"/>
                <a:cs typeface="Times New Roman" pitchFamily="18" charset="0"/>
              </a:rPr>
              <a:t> and heat transfer properties of carbon </a:t>
            </a:r>
            <a:r>
              <a:rPr lang="en-US" sz="1800" dirty="0" err="1" smtClean="0">
                <a:latin typeface="Times New Roman" pitchFamily="18" charset="0"/>
                <a:cs typeface="Times New Roman" pitchFamily="18" charset="0"/>
              </a:rPr>
              <a:t>nanotube</a:t>
            </a:r>
            <a:r>
              <a:rPr lang="en-US" sz="1800" dirty="0" smtClean="0">
                <a:latin typeface="Times New Roman" pitchFamily="18" charset="0"/>
                <a:cs typeface="Times New Roman" pitchFamily="18" charset="0"/>
              </a:rPr>
              <a:t> and magnetic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viscosity of metal oxide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and pool boiling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81000"/>
            <a:ext cx="7498080" cy="6248400"/>
          </a:xfrm>
        </p:spPr>
        <p:txBody>
          <a:bodyPr>
            <a:normAutofit lnSpcReduction="10000"/>
          </a:bodyPr>
          <a:lstStyle/>
          <a:p>
            <a:pPr algn="just"/>
            <a:r>
              <a:rPr lang="en-US" sz="1900" b="1" dirty="0" err="1" smtClean="0">
                <a:latin typeface="Times New Roman" pitchFamily="18" charset="0"/>
                <a:cs typeface="Times New Roman" pitchFamily="18" charset="0"/>
              </a:rPr>
              <a:t>Che</a:t>
            </a:r>
            <a:r>
              <a:rPr lang="en-US" sz="1900" b="1" dirty="0" smtClean="0">
                <a:latin typeface="Times New Roman" pitchFamily="18" charset="0"/>
                <a:cs typeface="Times New Roman" pitchFamily="18" charset="0"/>
              </a:rPr>
              <a:t> </a:t>
            </a:r>
            <a:r>
              <a:rPr lang="en-US" sz="1900" b="1" dirty="0" err="1" smtClean="0">
                <a:latin typeface="Times New Roman" pitchFamily="18" charset="0"/>
                <a:cs typeface="Times New Roman" pitchFamily="18" charset="0"/>
              </a:rPr>
              <a:t>Sidik</a:t>
            </a:r>
            <a:r>
              <a:rPr lang="en-US" sz="1900" b="1" dirty="0" smtClean="0">
                <a:latin typeface="Times New Roman" pitchFamily="18" charset="0"/>
                <a:cs typeface="Times New Roman" pitchFamily="18" charset="0"/>
              </a:rPr>
              <a:t> et.al.(2015)</a:t>
            </a:r>
            <a:endParaRPr lang="en-US" sz="1800" b="1"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The study conducted by </a:t>
            </a:r>
            <a:r>
              <a:rPr lang="en-US" sz="1800" dirty="0" err="1" smtClean="0">
                <a:latin typeface="Times New Roman" pitchFamily="18" charset="0"/>
                <a:cs typeface="Times New Roman" pitchFamily="18" charset="0"/>
              </a:rPr>
              <a:t>Che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Sidik</a:t>
            </a:r>
            <a:r>
              <a:rPr lang="en-US" sz="1800" dirty="0" smtClean="0">
                <a:latin typeface="Times New Roman" pitchFamily="18" charset="0"/>
                <a:cs typeface="Times New Roman" pitchFamily="18" charset="0"/>
              </a:rPr>
              <a:t> employs computational fluid dynamics (CFD) simulations to analyze the behavior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within radiator systems. The authors investigate flow patterns, temperature distribution, and pressure drop in comparison to traditional coolants. The simulation results reveal intricate details about how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influence the heat transfer process and provide insights into designing efficient radiator configurations.</a:t>
            </a:r>
          </a:p>
          <a:p>
            <a:pPr algn="just"/>
            <a:r>
              <a:rPr lang="en-US" sz="1800" b="1" dirty="0" err="1" smtClean="0">
                <a:latin typeface="Times New Roman" pitchFamily="18" charset="0"/>
                <a:cs typeface="Times New Roman" pitchFamily="18" charset="0"/>
              </a:rPr>
              <a:t>Shirvan</a:t>
            </a:r>
            <a:r>
              <a:rPr lang="en-US" sz="1800" b="1" dirty="0" smtClean="0">
                <a:latin typeface="Times New Roman" pitchFamily="18" charset="0"/>
                <a:cs typeface="Times New Roman" pitchFamily="18" charset="0"/>
              </a:rPr>
              <a:t>  et.al.(2017)</a:t>
            </a:r>
          </a:p>
          <a:p>
            <a:pPr algn="just">
              <a:buNone/>
            </a:pPr>
            <a:r>
              <a:rPr lang="en-US" sz="1800" dirty="0" smtClean="0">
                <a:latin typeface="Times New Roman" pitchFamily="18" charset="0"/>
                <a:cs typeface="Times New Roman" pitchFamily="18" charset="0"/>
              </a:rPr>
              <a:t>      the authors provide an overview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their properties, and their applications in cooling systems. The paper discusses the mechanisms behind enhanced heat transfer in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including improved thermal conductivity and altered flow behavior. The potential benefits of using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in radiators for automobiles are highlighted, shedding light on their ability to mitigate overheating issues.</a:t>
            </a:r>
          </a:p>
          <a:p>
            <a:pPr algn="just"/>
            <a:r>
              <a:rPr lang="en-US" sz="1800" b="1" dirty="0" err="1" smtClean="0">
                <a:latin typeface="Times New Roman" pitchFamily="18" charset="0"/>
                <a:cs typeface="Times New Roman" pitchFamily="18" charset="0"/>
              </a:rPr>
              <a:t>Pandya</a:t>
            </a:r>
            <a:r>
              <a:rPr lang="en-US" sz="1800" b="1" dirty="0" smtClean="0">
                <a:latin typeface="Times New Roman" pitchFamily="18" charset="0"/>
                <a:cs typeface="Times New Roman" pitchFamily="18" charset="0"/>
              </a:rPr>
              <a:t> et.al.(2020)</a:t>
            </a:r>
          </a:p>
          <a:p>
            <a:pPr algn="just">
              <a:buNone/>
            </a:pP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This paper provides a broad perspective on the use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for heat transfer enhancement. The paper discusses various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base fluids, and their impacts on thermal conductivity and convective heat transfer. The authors address the challenges and future prospects of utilizing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in heat exchangers and radiators, setting the stage for further investigation in this field.   </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35100" y="381000"/>
            <a:ext cx="7499350" cy="5867400"/>
          </a:xfrm>
        </p:spPr>
        <p:txBody>
          <a:bodyPr>
            <a:normAutofit fontScale="97500"/>
          </a:bodyPr>
          <a:lstStyle/>
          <a:p>
            <a:pPr algn="just"/>
            <a:r>
              <a:rPr lang="en-US" sz="1800" b="1" dirty="0" err="1" smtClean="0">
                <a:latin typeface="Times New Roman" pitchFamily="18" charset="0"/>
                <a:cs typeface="Times New Roman" pitchFamily="18" charset="0"/>
              </a:rPr>
              <a:t>Mert</a:t>
            </a:r>
            <a:r>
              <a:rPr lang="en-US" sz="1800" b="1" dirty="0" smtClean="0">
                <a:latin typeface="Times New Roman" pitchFamily="18" charset="0"/>
                <a:cs typeface="Times New Roman" pitchFamily="18" charset="0"/>
              </a:rPr>
              <a:t> et.al.(2021)</a:t>
            </a: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the researchers designed and tested a radiator using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as the coolant. They evaluated the cooling efficiency, pressure drop, and thermal performance under different operating conditions. The findings showcase the potential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to enhance the overall heat dissipation capabilities of radiators, demonstrating their applicability in real-world scenarios.</a:t>
            </a:r>
          </a:p>
          <a:p>
            <a:pPr algn="just"/>
            <a:r>
              <a:rPr lang="en-US" sz="1800" b="1" dirty="0" err="1" smtClean="0">
                <a:latin typeface="Times New Roman" pitchFamily="18" charset="0"/>
                <a:cs typeface="Times New Roman" pitchFamily="18" charset="0"/>
              </a:rPr>
              <a:t>Ajeeb</a:t>
            </a:r>
            <a:r>
              <a:rPr lang="en-US" sz="1800" b="1" dirty="0" smtClean="0">
                <a:latin typeface="Times New Roman" pitchFamily="18" charset="0"/>
                <a:cs typeface="Times New Roman" pitchFamily="18" charset="0"/>
              </a:rPr>
              <a:t> et.al.(2023)</a:t>
            </a:r>
          </a:p>
          <a:p>
            <a:pPr algn="just">
              <a:buNone/>
            </a:pPr>
            <a:r>
              <a:rPr lang="en-US" sz="1800" dirty="0" smtClean="0">
                <a:latin typeface="Times New Roman" pitchFamily="18" charset="0"/>
                <a:cs typeface="Times New Roman" pitchFamily="18" charset="0"/>
              </a:rPr>
              <a:t>      In this experimental investigation, Al2O3-water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were used as coolants in a plate heat exchanger. The researchers measured heat transfer rates and pressure drops for different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concentrations and flow rates. The results indicated a considerable enhancement in heat transfer compared to the base fluid. However, challenges related to </a:t>
            </a:r>
            <a:r>
              <a:rPr lang="en-US" sz="1800" dirty="0" err="1" smtClean="0">
                <a:latin typeface="Times New Roman" pitchFamily="18" charset="0"/>
                <a:cs typeface="Times New Roman" pitchFamily="18" charset="0"/>
              </a:rPr>
              <a:t>nanoparticle</a:t>
            </a:r>
            <a:r>
              <a:rPr lang="en-US" sz="1800" dirty="0" smtClean="0">
                <a:latin typeface="Times New Roman" pitchFamily="18" charset="0"/>
                <a:cs typeface="Times New Roman" pitchFamily="18" charset="0"/>
              </a:rPr>
              <a:t> sedimentation and stability were highlighted, suggesting the need for careful consideration in practical applications.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SUMMARY</a:t>
            </a:r>
            <a:r>
              <a:rPr lang="en-US" sz="2400" dirty="0" smtClean="0"/>
              <a:t> </a:t>
            </a:r>
            <a:endParaRPr lang="en-US" sz="2400" dirty="0"/>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The literature review on the investigation of heat transfer behavior of radiators using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as coolants reveals a growing body of research focused on enhancing the thermal performance of cooling systems.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in a base fluid, have gained considerable attention due to their potential to improve heat transfer characteristics compared to traditional coolants. </a:t>
            </a:r>
            <a:endParaRPr lang="en-US" sz="1800" dirty="0" smtClean="0">
              <a:latin typeface="Times New Roman" pitchFamily="18" charset="0"/>
              <a:cs typeface="Times New Roman" pitchFamily="18" charset="0"/>
            </a:endParaRPr>
          </a:p>
          <a:p>
            <a:pPr marL="342900" marR="0" lvl="0" indent="-342900" algn="just">
              <a:spcBef>
                <a:spcPts val="0"/>
              </a:spcBef>
              <a:spcAft>
                <a:spcPts val="0"/>
              </a:spcAft>
              <a:buFont typeface="Symbol"/>
              <a:buChar char=""/>
              <a:tabLst>
                <a:tab pos="228600" algn="l"/>
              </a:tabLst>
            </a:pPr>
            <a:r>
              <a:rPr lang="en-US" sz="1800" dirty="0" smtClean="0">
                <a:latin typeface="Times New Roman"/>
                <a:ea typeface="Calibri"/>
                <a:cs typeface="Mangal"/>
              </a:rPr>
              <a:t>The potential benefits of using </a:t>
            </a:r>
            <a:r>
              <a:rPr lang="en-US" sz="1800" dirty="0" err="1" smtClean="0">
                <a:latin typeface="Times New Roman"/>
                <a:ea typeface="Calibri"/>
                <a:cs typeface="Mangal"/>
              </a:rPr>
              <a:t>nanofluids</a:t>
            </a:r>
            <a:r>
              <a:rPr lang="en-US" sz="1800" dirty="0" smtClean="0">
                <a:latin typeface="Times New Roman"/>
                <a:ea typeface="Calibri"/>
                <a:cs typeface="Mangal"/>
              </a:rPr>
              <a:t> in radiators for automobiles are highlighted, shedding light on their ability to mitigate overheating issues.</a:t>
            </a:r>
            <a:endParaRPr lang="en-US" sz="1600" dirty="0" smtClean="0">
              <a:latin typeface="Calibri"/>
              <a:ea typeface="Calibri"/>
              <a:cs typeface="Mangal"/>
            </a:endParaRPr>
          </a:p>
          <a:p>
            <a:pPr marL="342900" marR="0" lvl="0" indent="-342900" algn="just">
              <a:spcBef>
                <a:spcPts val="0"/>
              </a:spcBef>
              <a:spcAft>
                <a:spcPts val="800"/>
              </a:spcAft>
              <a:buFont typeface="Symbol"/>
              <a:buChar char=""/>
              <a:tabLst>
                <a:tab pos="228600" algn="l"/>
              </a:tabLst>
            </a:pPr>
            <a:r>
              <a:rPr lang="en-IN" sz="1800" dirty="0" smtClean="0">
                <a:latin typeface="Times New Roman"/>
                <a:ea typeface="Calibri"/>
                <a:cs typeface="Mangal"/>
              </a:rPr>
              <a:t>The paper provides an overview of the critical aspects of </a:t>
            </a:r>
            <a:r>
              <a:rPr lang="en-IN" sz="1800" dirty="0" err="1" smtClean="0">
                <a:latin typeface="Times New Roman"/>
                <a:ea typeface="Calibri"/>
                <a:cs typeface="Mangal"/>
              </a:rPr>
              <a:t>nanofluids</a:t>
            </a:r>
            <a:r>
              <a:rPr lang="en-IN" sz="1800" dirty="0" smtClean="0">
                <a:latin typeface="Times New Roman"/>
                <a:ea typeface="Calibri"/>
                <a:cs typeface="Mangal"/>
              </a:rPr>
              <a:t>, focusing on their significance in mechanical engineering applications..</a:t>
            </a:r>
            <a:endParaRPr lang="en-US" sz="1600" dirty="0" smtClean="0">
              <a:latin typeface="Calibri"/>
              <a:ea typeface="Calibri"/>
              <a:cs typeface="Mangal"/>
            </a:endParaRPr>
          </a:p>
          <a:p>
            <a:pPr marL="342900" marR="0" lvl="0" indent="-342900" algn="just">
              <a:spcBef>
                <a:spcPts val="0"/>
              </a:spcBef>
              <a:spcAft>
                <a:spcPts val="800"/>
              </a:spcAft>
              <a:buFont typeface="Symbol"/>
              <a:buChar char=""/>
              <a:tabLst>
                <a:tab pos="228600" algn="l"/>
              </a:tabLst>
            </a:pPr>
            <a:r>
              <a:rPr lang="en-US" sz="1800" dirty="0" smtClean="0">
                <a:latin typeface="Times New Roman"/>
                <a:ea typeface="Calibri"/>
                <a:cs typeface="Mangal"/>
              </a:rPr>
              <a:t>The study aims to assess the feasibility and effectiveness of employing </a:t>
            </a:r>
            <a:r>
              <a:rPr lang="en-US" sz="1800" dirty="0" err="1" smtClean="0">
                <a:latin typeface="Times New Roman"/>
                <a:ea typeface="Calibri"/>
                <a:cs typeface="Mangal"/>
              </a:rPr>
              <a:t>nano</a:t>
            </a:r>
            <a:r>
              <a:rPr lang="en-US" sz="1800" dirty="0" smtClean="0">
                <a:latin typeface="Times New Roman"/>
                <a:ea typeface="Calibri"/>
                <a:cs typeface="Mangal"/>
              </a:rPr>
              <a:t> fluid-based coolants for improving the overall efficiency of automotive cooling systems.</a:t>
            </a:r>
            <a:endParaRPr lang="en-US" sz="1600" dirty="0" smtClean="0">
              <a:latin typeface="Calibri"/>
              <a:ea typeface="Calibri"/>
              <a:cs typeface="Mangal"/>
            </a:endParaRP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485888" cy="1143000"/>
          </a:xfrm>
        </p:spPr>
        <p:txBody>
          <a:bodyPr>
            <a:normAutofit/>
          </a:bodyPr>
          <a:lstStyle/>
          <a:p>
            <a:r>
              <a:rPr lang="en-US" sz="2400" dirty="0" smtClean="0">
                <a:latin typeface="Times New Roman" pitchFamily="18" charset="0"/>
                <a:cs typeface="Times New Roman" pitchFamily="18" charset="0"/>
              </a:rPr>
              <a:t>AIM &amp; OBJECTIVE</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This investigation aims to systematically study the heat transfer behavior of a radiator when utilizing </a:t>
            </a:r>
            <a:r>
              <a:rPr lang="en-US" sz="1800" dirty="0" err="1" smtClean="0">
                <a:latin typeface="Times New Roman" pitchFamily="18" charset="0"/>
                <a:cs typeface="Times New Roman" pitchFamily="18" charset="0"/>
              </a:rPr>
              <a:t>nano</a:t>
            </a:r>
            <a:r>
              <a:rPr lang="en-US" sz="1800" dirty="0" smtClean="0">
                <a:latin typeface="Times New Roman" pitchFamily="18" charset="0"/>
                <a:cs typeface="Times New Roman" pitchFamily="18" charset="0"/>
              </a:rPr>
              <a:t> fluids as the coolant. The primary objectives of this study include:</a:t>
            </a:r>
          </a:p>
          <a:p>
            <a:pPr marL="425196" indent="-342900" algn="just">
              <a:buFont typeface="+mj-lt"/>
              <a:buAutoNum type="arabicPeriod"/>
            </a:pPr>
            <a:r>
              <a:rPr lang="en-US" sz="1800" dirty="0" smtClean="0">
                <a:latin typeface="Times New Roman" pitchFamily="18" charset="0"/>
                <a:cs typeface="Times New Roman" pitchFamily="18" charset="0"/>
              </a:rPr>
              <a:t>Fabrication of experimental setup for experimental analysis</a:t>
            </a:r>
          </a:p>
          <a:p>
            <a:pPr marL="425196" indent="-342900" algn="just">
              <a:buFont typeface="+mj-lt"/>
              <a:buAutoNum type="arabicPeriod"/>
            </a:pPr>
            <a:r>
              <a:rPr lang="en-US" sz="1800" dirty="0" smtClean="0">
                <a:latin typeface="Times New Roman" pitchFamily="18" charset="0"/>
                <a:cs typeface="Times New Roman" pitchFamily="18" charset="0"/>
              </a:rPr>
              <a:t>Conduction of experiment for the analysis of the change in temperature </a:t>
            </a:r>
            <a:r>
              <a:rPr lang="en-US" sz="1800" dirty="0" err="1" smtClean="0">
                <a:latin typeface="Times New Roman" pitchFamily="18" charset="0"/>
                <a:cs typeface="Times New Roman" pitchFamily="18" charset="0"/>
              </a:rPr>
              <a:t>behaviour</a:t>
            </a:r>
            <a:r>
              <a:rPr lang="en-US" sz="1800" dirty="0" smtClean="0">
                <a:latin typeface="Times New Roman" pitchFamily="18" charset="0"/>
                <a:cs typeface="Times New Roman" pitchFamily="18" charset="0"/>
              </a:rPr>
              <a:t> with respect to different concentration of </a:t>
            </a:r>
            <a:r>
              <a:rPr lang="en-US" sz="1800" dirty="0" err="1" smtClean="0">
                <a:latin typeface="Times New Roman" pitchFamily="18" charset="0"/>
                <a:cs typeface="Times New Roman" pitchFamily="18" charset="0"/>
              </a:rPr>
              <a:t>nano</a:t>
            </a:r>
            <a:r>
              <a:rPr lang="en-US" sz="1800" dirty="0" smtClean="0">
                <a:latin typeface="Times New Roman" pitchFamily="18" charset="0"/>
                <a:cs typeface="Times New Roman" pitchFamily="18" charset="0"/>
              </a:rPr>
              <a:t> fluid.</a:t>
            </a:r>
          </a:p>
          <a:p>
            <a:pPr marL="425196" indent="-342900" algn="just">
              <a:buFont typeface="+mj-lt"/>
              <a:buAutoNum type="arabicPeriod"/>
            </a:pPr>
            <a:r>
              <a:rPr lang="en-US" sz="1800" dirty="0" smtClean="0">
                <a:latin typeface="Times New Roman" pitchFamily="18" charset="0"/>
                <a:cs typeface="Times New Roman" pitchFamily="18" charset="0"/>
              </a:rPr>
              <a:t>Conducting experimental studies to assess the heat transfer enhancement achieved by using </a:t>
            </a:r>
            <a:r>
              <a:rPr lang="en-US" sz="1800" dirty="0" err="1" smtClean="0">
                <a:latin typeface="Times New Roman" pitchFamily="18" charset="0"/>
                <a:cs typeface="Times New Roman" pitchFamily="18" charset="0"/>
              </a:rPr>
              <a:t>nano</a:t>
            </a:r>
            <a:r>
              <a:rPr lang="en-US" sz="1800" dirty="0" smtClean="0">
                <a:latin typeface="Times New Roman" pitchFamily="18" charset="0"/>
                <a:cs typeface="Times New Roman" pitchFamily="18" charset="0"/>
              </a:rPr>
              <a:t> fluids compared to traditional coolants.</a:t>
            </a:r>
          </a:p>
          <a:p>
            <a:pPr marL="425196" indent="-342900" algn="just">
              <a:buFont typeface="+mj-lt"/>
              <a:buAutoNum type="arabicPeriod"/>
            </a:pPr>
            <a:endParaRPr lang="en-US" sz="1800" dirty="0" smtClean="0">
              <a:latin typeface="Times New Roman" pitchFamily="18" charset="0"/>
              <a:cs typeface="Times New Roman" pitchFamily="18" charset="0"/>
            </a:endParaRPr>
          </a:p>
          <a:p>
            <a:pPr marL="425196" indent="-342900">
              <a:buNone/>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latin typeface="Times New Roman" pitchFamily="18" charset="0"/>
                <a:cs typeface="Times New Roman" pitchFamily="18" charset="0"/>
              </a:rPr>
              <a:t>EXPERIMENTAL SETUP AND PROCEDURE</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447800"/>
            <a:ext cx="7638288" cy="5410200"/>
          </a:xfrm>
        </p:spPr>
        <p:txBody>
          <a:bodyPr>
            <a:normAutofit/>
          </a:bodyPr>
          <a:lstStyle/>
          <a:p>
            <a:r>
              <a:rPr lang="en-US" sz="1800" dirty="0" smtClean="0">
                <a:latin typeface="Times New Roman" panose="02020603050405020304" pitchFamily="18" charset="0"/>
                <a:cs typeface="Times New Roman" panose="02020603050405020304" pitchFamily="18" charset="0"/>
              </a:rPr>
              <a:t>Heat transfer take place between the coolant and surrounding through the radiator fin with the help of radiator fan.</a:t>
            </a: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pPr algn="ctr">
              <a:buNone/>
            </a:pPr>
            <a:r>
              <a:rPr lang="en-US" sz="1400" dirty="0" smtClean="0">
                <a:latin typeface="Times New Roman" panose="02020603050405020304" pitchFamily="18" charset="0"/>
                <a:cs typeface="Times New Roman" panose="02020603050405020304" pitchFamily="18" charset="0"/>
              </a:rPr>
              <a:t>Fig1:-Schematic diagram of an experimental setup</a:t>
            </a:r>
          </a:p>
          <a:p>
            <a:endParaRPr lang="en-US" sz="2000" dirty="0"/>
          </a:p>
        </p:txBody>
      </p:sp>
      <p:pic>
        <p:nvPicPr>
          <p:cNvPr id="7" name="Picture 6" descr="mm21.PNG"/>
          <p:cNvPicPr>
            <a:picLocks noChangeAspect="1"/>
          </p:cNvPicPr>
          <p:nvPr/>
        </p:nvPicPr>
        <p:blipFill>
          <a:blip r:embed="rId2"/>
          <a:stretch>
            <a:fillRect/>
          </a:stretch>
        </p:blipFill>
        <p:spPr>
          <a:xfrm>
            <a:off x="1828800" y="2133600"/>
            <a:ext cx="6248400" cy="3352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85800"/>
            <a:ext cx="7562088" cy="5943600"/>
          </a:xfrm>
        </p:spPr>
        <p:txBody>
          <a:bodyPr>
            <a:normAutofit/>
          </a:bodyPr>
          <a:lstStyle/>
          <a:p>
            <a:r>
              <a:rPr lang="en-US" sz="1800" dirty="0" smtClean="0">
                <a:latin typeface="Times New Roman" pitchFamily="18" charset="0"/>
                <a:cs typeface="Times New Roman" pitchFamily="18" charset="0"/>
              </a:rPr>
              <a:t>the schematic representation of the experimental facility with a radiator for examining the heat transfer enhancement.</a:t>
            </a:r>
          </a:p>
          <a:p>
            <a:r>
              <a:rPr lang="en-US" sz="1800" dirty="0" smtClean="0">
                <a:latin typeface="Times New Roman" pitchFamily="18" charset="0"/>
                <a:cs typeface="Times New Roman" pitchFamily="18" charset="0"/>
              </a:rPr>
              <a:t>This experimental setup contains a  radiator, reservoir tank, an electric heater, a pump, a </a:t>
            </a:r>
            <a:r>
              <a:rPr lang="en-US" sz="1800" dirty="0" err="1" smtClean="0">
                <a:latin typeface="Times New Roman" pitchFamily="18" charset="0"/>
                <a:cs typeface="Times New Roman" pitchFamily="18" charset="0"/>
              </a:rPr>
              <a:t>rotameter</a:t>
            </a:r>
            <a:r>
              <a:rPr lang="en-US" sz="1800" dirty="0" smtClean="0">
                <a:latin typeface="Times New Roman" pitchFamily="18" charset="0"/>
                <a:cs typeface="Times New Roman" pitchFamily="18" charset="0"/>
              </a:rPr>
              <a:t>, heat transfer fluid (HTF) tubes, control valves, a fan and a DC power supply.</a:t>
            </a:r>
          </a:p>
          <a:p>
            <a:r>
              <a:rPr lang="en-US" sz="1800" dirty="0" smtClean="0">
                <a:latin typeface="Times New Roman" pitchFamily="18" charset="0"/>
                <a:cs typeface="Times New Roman" pitchFamily="18" charset="0"/>
              </a:rPr>
              <a:t> Control valves were used for measuring and regulating the mass flow rate. All HTF tubes were insulated for avoiding heat loss from the surface of the tubes to the surrounding. </a:t>
            </a:r>
          </a:p>
          <a:p>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in the tank is heated up to the required temperature and the pump is turned ON permitting the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to flow over the car radiator and simultaneously the coolant fan is turned ON to absorb the heat from the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and accordingly dissipate to the atmosphere.</a:t>
            </a:r>
          </a:p>
          <a:p>
            <a:r>
              <a:rPr lang="en-US" sz="1800" dirty="0" smtClean="0">
                <a:latin typeface="Times New Roman" pitchFamily="18" charset="0"/>
                <a:cs typeface="Times New Roman" pitchFamily="18" charset="0"/>
              </a:rPr>
              <a:t>Measuring the temperature at radiator inlet.</a:t>
            </a:r>
          </a:p>
          <a:p>
            <a:r>
              <a:rPr lang="en-US" sz="1800" dirty="0" smtClean="0">
                <a:latin typeface="Times New Roman" pitchFamily="18" charset="0"/>
                <a:cs typeface="Times New Roman" pitchFamily="18" charset="0"/>
              </a:rPr>
              <a:t>Fluid passes through radiator for cooling.</a:t>
            </a:r>
          </a:p>
          <a:p>
            <a:r>
              <a:rPr lang="en-US" sz="1800" dirty="0" smtClean="0">
                <a:latin typeface="Times New Roman" pitchFamily="18" charset="0"/>
                <a:cs typeface="Times New Roman" pitchFamily="18" charset="0"/>
              </a:rPr>
              <a:t>Measuring the temperature at exit of radiator.</a:t>
            </a:r>
          </a:p>
          <a:p>
            <a:r>
              <a:rPr lang="en-US" sz="1800" dirty="0" smtClean="0">
                <a:latin typeface="Times New Roman" pitchFamily="18" charset="0"/>
                <a:cs typeface="Times New Roman" pitchFamily="18" charset="0"/>
              </a:rPr>
              <a:t>The fluid moves to the reservoir again.</a:t>
            </a:r>
          </a:p>
          <a:p>
            <a:r>
              <a:rPr lang="en-US" sz="1800" dirty="0" smtClean="0">
                <a:latin typeface="Times New Roman" pitchFamily="18" charset="0"/>
                <a:cs typeface="Times New Roman" pitchFamily="18" charset="0"/>
              </a:rPr>
              <a:t>Repeat the previous steps with different concentration, </a:t>
            </a:r>
            <a:r>
              <a:rPr lang="en-US" sz="1800" dirty="0" err="1" smtClean="0">
                <a:latin typeface="Times New Roman" pitchFamily="18" charset="0"/>
                <a:cs typeface="Times New Roman" pitchFamily="18" charset="0"/>
              </a:rPr>
              <a:t>flowrate</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tempreature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4-26 at 2.55.51 AM.jpeg"/>
          <p:cNvPicPr>
            <a:picLocks noGrp="1" noChangeAspect="1"/>
          </p:cNvPicPr>
          <p:nvPr>
            <p:ph idx="1"/>
          </p:nvPr>
        </p:nvPicPr>
        <p:blipFill>
          <a:blip r:embed="rId2" cstate="print"/>
          <a:stretch>
            <a:fillRect/>
          </a:stretch>
        </p:blipFill>
        <p:spPr>
          <a:xfrm>
            <a:off x="1920701" y="381000"/>
            <a:ext cx="6248747" cy="274320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WhatsApp Image 2024-04-26 at 2.55.58 AM.jpeg"/>
          <p:cNvPicPr>
            <a:picLocks noChangeAspect="1"/>
          </p:cNvPicPr>
          <p:nvPr/>
        </p:nvPicPr>
        <p:blipFill>
          <a:blip r:embed="rId3" cstate="print"/>
          <a:stretch>
            <a:fillRect/>
          </a:stretch>
        </p:blipFill>
        <p:spPr>
          <a:xfrm>
            <a:off x="1295400" y="3352800"/>
            <a:ext cx="7467600" cy="3278276"/>
          </a:xfrm>
          <a:prstGeom prst="rect">
            <a:avLst/>
          </a:prstGeom>
          <a:ln w="88900" cap="sq" cmpd="thickThin">
            <a:solidFill>
              <a:srgbClr val="000000"/>
            </a:solidFill>
            <a:prstDash val="solid"/>
            <a:miter lim="800000"/>
          </a:ln>
          <a:effectLst>
            <a:innerShdw blurRad="76200">
              <a:srgbClr val="000000"/>
            </a:innerShdw>
          </a:effectLst>
        </p:spPr>
      </p:pic>
      <p:sp>
        <p:nvSpPr>
          <p:cNvPr id="6" name="TextBox 5"/>
          <p:cNvSpPr txBox="1"/>
          <p:nvPr/>
        </p:nvSpPr>
        <p:spPr>
          <a:xfrm>
            <a:off x="6858000" y="457200"/>
            <a:ext cx="1905000" cy="646331"/>
          </a:xfrm>
          <a:prstGeom prst="rect">
            <a:avLst/>
          </a:prstGeom>
          <a:noFill/>
        </p:spPr>
        <p:txBody>
          <a:bodyPr wrap="square" rtlCol="0">
            <a:spAutoFit/>
          </a:bodyPr>
          <a:lstStyle/>
          <a:p>
            <a:r>
              <a:rPr lang="en-US" dirty="0" smtClean="0">
                <a:solidFill>
                  <a:schemeClr val="accent5">
                    <a:lumMod val="60000"/>
                    <a:lumOff val="40000"/>
                  </a:schemeClr>
                </a:solidFill>
              </a:rPr>
              <a:t>Temperature Input</a:t>
            </a:r>
            <a:endParaRPr lang="en-US" dirty="0">
              <a:solidFill>
                <a:schemeClr val="accent5">
                  <a:lumMod val="60000"/>
                  <a:lumOff val="40000"/>
                </a:schemeClr>
              </a:solidFill>
            </a:endParaRPr>
          </a:p>
        </p:txBody>
      </p:sp>
      <p:cxnSp>
        <p:nvCxnSpPr>
          <p:cNvPr id="9" name="Straight Arrow Connector 8"/>
          <p:cNvCxnSpPr/>
          <p:nvPr/>
        </p:nvCxnSpPr>
        <p:spPr>
          <a:xfrm rot="16200000" flipH="1">
            <a:off x="6934200" y="1219200"/>
            <a:ext cx="1524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76600" y="457200"/>
            <a:ext cx="2209800" cy="369332"/>
          </a:xfrm>
          <a:prstGeom prst="rect">
            <a:avLst/>
          </a:prstGeom>
          <a:noFill/>
        </p:spPr>
        <p:txBody>
          <a:bodyPr wrap="square" rtlCol="0">
            <a:spAutoFit/>
          </a:bodyPr>
          <a:lstStyle/>
          <a:p>
            <a:r>
              <a:rPr lang="en-US" dirty="0" smtClean="0">
                <a:solidFill>
                  <a:schemeClr val="accent5">
                    <a:lumMod val="60000"/>
                    <a:lumOff val="40000"/>
                  </a:schemeClr>
                </a:solidFill>
              </a:rPr>
              <a:t>Temperature output</a:t>
            </a:r>
            <a:endParaRPr lang="en-US" dirty="0">
              <a:solidFill>
                <a:schemeClr val="accent5">
                  <a:lumMod val="60000"/>
                  <a:lumOff val="40000"/>
                </a:schemeClr>
              </a:solidFill>
            </a:endParaRPr>
          </a:p>
        </p:txBody>
      </p:sp>
      <p:cxnSp>
        <p:nvCxnSpPr>
          <p:cNvPr id="12" name="Straight Arrow Connector 11"/>
          <p:cNvCxnSpPr/>
          <p:nvPr/>
        </p:nvCxnSpPr>
        <p:spPr>
          <a:xfrm rot="10800000" flipV="1">
            <a:off x="2362200" y="762000"/>
            <a:ext cx="2362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4-04-26 at 2.51.00 AM.jpeg"/>
          <p:cNvPicPr>
            <a:picLocks noGrp="1" noChangeAspect="1"/>
          </p:cNvPicPr>
          <p:nvPr>
            <p:ph idx="1"/>
          </p:nvPr>
        </p:nvPicPr>
        <p:blipFill>
          <a:blip r:embed="rId2"/>
          <a:stretch>
            <a:fillRect/>
          </a:stretch>
        </p:blipFill>
        <p:spPr>
          <a:xfrm>
            <a:off x="1447800" y="304800"/>
            <a:ext cx="7239000" cy="2895600"/>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WhatsApp Image 2024-04-26 at 2.51.52 AM.jpeg"/>
          <p:cNvPicPr>
            <a:picLocks noChangeAspect="1"/>
          </p:cNvPicPr>
          <p:nvPr/>
        </p:nvPicPr>
        <p:blipFill>
          <a:blip r:embed="rId3" cstate="print"/>
          <a:stretch>
            <a:fillRect/>
          </a:stretch>
        </p:blipFill>
        <p:spPr>
          <a:xfrm>
            <a:off x="1371600" y="3505200"/>
            <a:ext cx="7315200" cy="2895600"/>
          </a:xfrm>
          <a:prstGeom prst="rect">
            <a:avLst/>
          </a:prstGeom>
          <a:ln w="88900" cap="sq" cmpd="thickThin">
            <a:solidFill>
              <a:srgbClr val="000000"/>
            </a:solidFill>
            <a:prstDash val="solid"/>
            <a:miter lim="800000"/>
          </a:ln>
          <a:effectLst>
            <a:innerShdw blurRad="76200">
              <a:srgbClr val="000000"/>
            </a:innerShdw>
          </a:effectLst>
        </p:spPr>
      </p:pic>
      <p:sp>
        <p:nvSpPr>
          <p:cNvPr id="6" name="TextBox 5"/>
          <p:cNvSpPr txBox="1"/>
          <p:nvPr/>
        </p:nvSpPr>
        <p:spPr>
          <a:xfrm>
            <a:off x="1828800" y="6488668"/>
            <a:ext cx="647700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2. Experimental Set up</a:t>
            </a:r>
            <a:endParaRPr lang="en-US" sz="1600" dirty="0">
              <a:latin typeface="Times New Roman" pitchFamily="18" charset="0"/>
              <a:cs typeface="Times New Roman" pitchFamily="18" charset="0"/>
            </a:endParaRPr>
          </a:p>
        </p:txBody>
      </p:sp>
      <p:sp>
        <p:nvSpPr>
          <p:cNvPr id="7" name="TextBox 6"/>
          <p:cNvSpPr txBox="1"/>
          <p:nvPr/>
        </p:nvSpPr>
        <p:spPr>
          <a:xfrm>
            <a:off x="3581400" y="304800"/>
            <a:ext cx="1524000" cy="381000"/>
          </a:xfrm>
          <a:prstGeom prst="rect">
            <a:avLst/>
          </a:prstGeom>
          <a:noFill/>
        </p:spPr>
        <p:txBody>
          <a:bodyPr wrap="square" rtlCol="0">
            <a:spAutoFit/>
          </a:bodyPr>
          <a:lstStyle/>
          <a:p>
            <a:r>
              <a:rPr lang="en-US" dirty="0" smtClean="0">
                <a:solidFill>
                  <a:schemeClr val="accent5">
                    <a:lumMod val="60000"/>
                    <a:lumOff val="40000"/>
                  </a:schemeClr>
                </a:solidFill>
              </a:rPr>
              <a:t>Radiator</a:t>
            </a:r>
            <a:r>
              <a:rPr lang="en-US" dirty="0" smtClean="0"/>
              <a:t> </a:t>
            </a:r>
            <a:endParaRPr lang="en-US" dirty="0"/>
          </a:p>
        </p:txBody>
      </p:sp>
      <p:sp>
        <p:nvSpPr>
          <p:cNvPr id="12" name="Down Arrow 11"/>
          <p:cNvSpPr/>
          <p:nvPr/>
        </p:nvSpPr>
        <p:spPr>
          <a:xfrm flipH="1">
            <a:off x="3962400" y="609600"/>
            <a:ext cx="762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867400" y="304800"/>
            <a:ext cx="1828800" cy="381000"/>
          </a:xfrm>
          <a:prstGeom prst="rect">
            <a:avLst/>
          </a:prstGeom>
          <a:noFill/>
        </p:spPr>
        <p:txBody>
          <a:bodyPr wrap="square" rtlCol="0">
            <a:spAutoFit/>
          </a:bodyPr>
          <a:lstStyle/>
          <a:p>
            <a:r>
              <a:rPr lang="en-US" dirty="0" smtClean="0">
                <a:solidFill>
                  <a:schemeClr val="accent5">
                    <a:lumMod val="60000"/>
                    <a:lumOff val="40000"/>
                  </a:schemeClr>
                </a:solidFill>
              </a:rPr>
              <a:t>Storage Tank</a:t>
            </a:r>
            <a:endParaRPr lang="en-US" dirty="0">
              <a:solidFill>
                <a:schemeClr val="accent5">
                  <a:lumMod val="60000"/>
                  <a:lumOff val="40000"/>
                </a:schemeClr>
              </a:solidFill>
            </a:endParaRPr>
          </a:p>
        </p:txBody>
      </p:sp>
      <p:cxnSp>
        <p:nvCxnSpPr>
          <p:cNvPr id="19" name="Straight Arrow Connector 18"/>
          <p:cNvCxnSpPr/>
          <p:nvPr/>
        </p:nvCxnSpPr>
        <p:spPr>
          <a:xfrm rot="16200000" flipH="1">
            <a:off x="6362700" y="6477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53000" y="1447800"/>
            <a:ext cx="1600200" cy="381000"/>
          </a:xfrm>
          <a:prstGeom prst="rect">
            <a:avLst/>
          </a:prstGeom>
          <a:noFill/>
        </p:spPr>
        <p:txBody>
          <a:bodyPr wrap="square" rtlCol="0">
            <a:spAutoFit/>
          </a:bodyPr>
          <a:lstStyle/>
          <a:p>
            <a:r>
              <a:rPr lang="en-US" dirty="0" smtClean="0">
                <a:solidFill>
                  <a:schemeClr val="accent5">
                    <a:lumMod val="60000"/>
                    <a:lumOff val="40000"/>
                  </a:schemeClr>
                </a:solidFill>
              </a:rPr>
              <a:t>Water pump</a:t>
            </a:r>
            <a:endParaRPr lang="en-US" dirty="0">
              <a:solidFill>
                <a:schemeClr val="accent5">
                  <a:lumMod val="60000"/>
                  <a:lumOff val="40000"/>
                </a:schemeClr>
              </a:solidFill>
            </a:endParaRPr>
          </a:p>
        </p:txBody>
      </p:sp>
      <p:cxnSp>
        <p:nvCxnSpPr>
          <p:cNvPr id="23" name="Straight Arrow Connector 22"/>
          <p:cNvCxnSpPr/>
          <p:nvPr/>
        </p:nvCxnSpPr>
        <p:spPr>
          <a:xfrm>
            <a:off x="5943600" y="1752600"/>
            <a:ext cx="1219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86400" y="5181600"/>
            <a:ext cx="990600" cy="381000"/>
          </a:xfrm>
          <a:prstGeom prst="rect">
            <a:avLst/>
          </a:prstGeom>
          <a:noFill/>
        </p:spPr>
        <p:txBody>
          <a:bodyPr wrap="square" rtlCol="0">
            <a:spAutoFit/>
          </a:bodyPr>
          <a:lstStyle/>
          <a:p>
            <a:r>
              <a:rPr lang="en-US" dirty="0" smtClean="0">
                <a:solidFill>
                  <a:schemeClr val="accent5">
                    <a:lumMod val="60000"/>
                    <a:lumOff val="40000"/>
                  </a:schemeClr>
                </a:solidFill>
              </a:rPr>
              <a:t>Inlet </a:t>
            </a:r>
            <a:endParaRPr lang="en-US" dirty="0">
              <a:solidFill>
                <a:schemeClr val="accent5">
                  <a:lumMod val="60000"/>
                  <a:lumOff val="40000"/>
                </a:schemeClr>
              </a:solidFill>
            </a:endParaRPr>
          </a:p>
        </p:txBody>
      </p:sp>
      <p:cxnSp>
        <p:nvCxnSpPr>
          <p:cNvPr id="27" name="Straight Arrow Connector 26"/>
          <p:cNvCxnSpPr/>
          <p:nvPr/>
        </p:nvCxnSpPr>
        <p:spPr>
          <a:xfrm>
            <a:off x="6019800" y="54102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33800" y="3657600"/>
            <a:ext cx="1981200" cy="369332"/>
          </a:xfrm>
          <a:prstGeom prst="rect">
            <a:avLst/>
          </a:prstGeom>
          <a:noFill/>
        </p:spPr>
        <p:txBody>
          <a:bodyPr wrap="square" rtlCol="0">
            <a:spAutoFit/>
          </a:bodyPr>
          <a:lstStyle/>
          <a:p>
            <a:r>
              <a:rPr lang="en-US" dirty="0" smtClean="0">
                <a:solidFill>
                  <a:schemeClr val="accent5">
                    <a:lumMod val="60000"/>
                    <a:lumOff val="40000"/>
                  </a:schemeClr>
                </a:solidFill>
              </a:rPr>
              <a:t>outlet</a:t>
            </a:r>
            <a:endParaRPr lang="en-US" dirty="0">
              <a:solidFill>
                <a:schemeClr val="accent5">
                  <a:lumMod val="60000"/>
                  <a:lumOff val="40000"/>
                </a:schemeClr>
              </a:solidFill>
            </a:endParaRPr>
          </a:p>
        </p:txBody>
      </p:sp>
      <p:cxnSp>
        <p:nvCxnSpPr>
          <p:cNvPr id="30" name="Straight Arrow Connector 29"/>
          <p:cNvCxnSpPr/>
          <p:nvPr/>
        </p:nvCxnSpPr>
        <p:spPr>
          <a:xfrm>
            <a:off x="4191000" y="38862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86200" y="4800600"/>
            <a:ext cx="2209800" cy="369332"/>
          </a:xfrm>
          <a:prstGeom prst="rect">
            <a:avLst/>
          </a:prstGeom>
          <a:noFill/>
        </p:spPr>
        <p:txBody>
          <a:bodyPr wrap="square" rtlCol="0">
            <a:spAutoFit/>
          </a:bodyPr>
          <a:lstStyle/>
          <a:p>
            <a:r>
              <a:rPr lang="en-US" dirty="0" smtClean="0">
                <a:solidFill>
                  <a:schemeClr val="accent5">
                    <a:lumMod val="60000"/>
                    <a:lumOff val="40000"/>
                  </a:schemeClr>
                </a:solidFill>
              </a:rPr>
              <a:t>Water flow sensor</a:t>
            </a:r>
            <a:endParaRPr lang="en-US" dirty="0">
              <a:solidFill>
                <a:schemeClr val="accent5">
                  <a:lumMod val="60000"/>
                  <a:lumOff val="40000"/>
                </a:schemeClr>
              </a:solidFill>
            </a:endParaRPr>
          </a:p>
        </p:txBody>
      </p:sp>
      <p:cxnSp>
        <p:nvCxnSpPr>
          <p:cNvPr id="33" name="Straight Arrow Connector 32"/>
          <p:cNvCxnSpPr/>
          <p:nvPr/>
        </p:nvCxnSpPr>
        <p:spPr>
          <a:xfrm rot="16200000" flipH="1">
            <a:off x="4495800" y="5334000"/>
            <a:ext cx="9906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91000" y="838200"/>
            <a:ext cx="2209800" cy="369332"/>
          </a:xfrm>
          <a:prstGeom prst="rect">
            <a:avLst/>
          </a:prstGeom>
          <a:noFill/>
        </p:spPr>
        <p:txBody>
          <a:bodyPr wrap="square" rtlCol="0">
            <a:spAutoFit/>
          </a:bodyPr>
          <a:lstStyle/>
          <a:p>
            <a:r>
              <a:rPr lang="en-US" dirty="0" smtClean="0">
                <a:solidFill>
                  <a:schemeClr val="accent5">
                    <a:lumMod val="60000"/>
                    <a:lumOff val="40000"/>
                  </a:schemeClr>
                </a:solidFill>
              </a:rPr>
              <a:t>Temperature output</a:t>
            </a:r>
            <a:endParaRPr lang="en-US" dirty="0">
              <a:solidFill>
                <a:schemeClr val="accent5">
                  <a:lumMod val="60000"/>
                  <a:lumOff val="40000"/>
                </a:schemeClr>
              </a:solidFill>
            </a:endParaRPr>
          </a:p>
        </p:txBody>
      </p:sp>
      <p:cxnSp>
        <p:nvCxnSpPr>
          <p:cNvPr id="36" name="Straight Arrow Connector 35"/>
          <p:cNvCxnSpPr/>
          <p:nvPr/>
        </p:nvCxnSpPr>
        <p:spPr>
          <a:xfrm rot="10800000">
            <a:off x="2590800" y="990600"/>
            <a:ext cx="2057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SPECIFICATION</a:t>
            </a:r>
            <a:endParaRPr lang="en-US"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1435100" y="1447800"/>
          <a:ext cx="7499350" cy="4587240"/>
        </p:xfrm>
        <a:graphic>
          <a:graphicData uri="http://schemas.openxmlformats.org/drawingml/2006/table">
            <a:tbl>
              <a:tblPr firstRow="1" bandRow="1">
                <a:tableStyleId>{5C22544A-7EE6-4342-B048-85BDC9FD1C3A}</a:tableStyleId>
              </a:tblPr>
              <a:tblGrid>
                <a:gridCol w="1689100"/>
                <a:gridCol w="5810250"/>
              </a:tblGrid>
              <a:tr h="472440">
                <a:tc>
                  <a:txBody>
                    <a:bodyPr/>
                    <a:lstStyle/>
                    <a:p>
                      <a:r>
                        <a:rPr lang="en-US" sz="2000" dirty="0" smtClean="0"/>
                        <a:t>C</a:t>
                      </a:r>
                      <a:r>
                        <a:rPr lang="en-US" sz="2000" dirty="0" smtClean="0">
                          <a:latin typeface="Times New Roman" pitchFamily="18" charset="0"/>
                          <a:cs typeface="Times New Roman" pitchFamily="18" charset="0"/>
                        </a:rPr>
                        <a:t>omponen</a:t>
                      </a:r>
                      <a:r>
                        <a:rPr lang="en-US" sz="2000" dirty="0" smtClean="0"/>
                        <a:t>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latin typeface="Times New Roman" pitchFamily="18" charset="0"/>
                          <a:cs typeface="Times New Roman" pitchFamily="18" charset="0"/>
                        </a:rPr>
                        <a:t>Specification</a:t>
                      </a:r>
                      <a:endParaRPr lang="en-US"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Radiator</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Maruti, single pass cross flow type radiator, Capacity 3.5 liter.</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algn="ctr"/>
                      <a:r>
                        <a:rPr kumimoji="0" lang="en-US" sz="1800" kern="1200" dirty="0" smtClean="0">
                          <a:solidFill>
                            <a:schemeClr val="dk1"/>
                          </a:solidFill>
                          <a:effectLst/>
                          <a:latin typeface="Times New Roman" panose="02020603050405020304" pitchFamily="18" charset="0"/>
                          <a:ea typeface="+mn-ea"/>
                          <a:cs typeface="Times New Roman" panose="02020603050405020304" pitchFamily="18" charset="0"/>
                        </a:rPr>
                        <a:t>Water Flow Sensor</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kern="1200" dirty="0" smtClean="0">
                          <a:solidFill>
                            <a:schemeClr val="dk1"/>
                          </a:solidFill>
                          <a:effectLst/>
                          <a:latin typeface="Times New Roman" panose="02020603050405020304" pitchFamily="18" charset="0"/>
                          <a:ea typeface="+mn-ea"/>
                          <a:cs typeface="Times New Roman" panose="02020603050405020304" pitchFamily="18" charset="0"/>
                        </a:rPr>
                        <a:t>Maximum </a:t>
                      </a: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3</a:t>
                      </a:r>
                      <a:r>
                        <a:rPr kumimoji="0" lang="en-US" sz="1800" kern="1200" dirty="0" smtClean="0">
                          <a:solidFill>
                            <a:schemeClr val="dk1"/>
                          </a:solidFill>
                          <a:effectLst/>
                          <a:latin typeface="Times New Roman" panose="02020603050405020304" pitchFamily="18" charset="0"/>
                          <a:ea typeface="+mn-ea"/>
                          <a:cs typeface="Times New Roman" panose="02020603050405020304" pitchFamily="18" charset="0"/>
                        </a:rPr>
                        <a:t>0 </a:t>
                      </a: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lpm.</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Heater</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220 V AC, 3000 W</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algn="ct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Pump</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Continuous duty, 220 V, 50 H</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0.5 HP, 0.373 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algn="ctr"/>
                      <a:r>
                        <a:rPr lang="en-US" sz="1800" b="0" dirty="0" smtClean="0">
                          <a:solidFill>
                            <a:schemeClr val="dk1"/>
                          </a:solidFill>
                          <a:latin typeface="Times New Roman" panose="02020603050405020304" pitchFamily="18" charset="0"/>
                          <a:cs typeface="Times New Roman" panose="02020603050405020304" pitchFamily="18" charset="0"/>
                        </a:rPr>
                        <a:t>Tubes</a:t>
                      </a:r>
                      <a:endParaRPr lang="en-US" sz="1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chemeClr val="dk1"/>
                          </a:solidFill>
                          <a:latin typeface="Times New Roman" panose="02020603050405020304" pitchFamily="18" charset="0"/>
                          <a:cs typeface="Times New Roman" panose="02020603050405020304" pitchFamily="18" charset="0"/>
                        </a:rPr>
                        <a:t>Heat Resistant PVC Pipes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algn="ctr"/>
                      <a:r>
                        <a:rPr lang="en-US" sz="1800" b="0" dirty="0" smtClean="0">
                          <a:solidFill>
                            <a:schemeClr val="dk1"/>
                          </a:solidFill>
                          <a:latin typeface="Times New Roman" panose="02020603050405020304" pitchFamily="18" charset="0"/>
                          <a:cs typeface="Times New Roman" panose="02020603050405020304" pitchFamily="18" charset="0"/>
                        </a:rPr>
                        <a:t>Storage Tank</a:t>
                      </a:r>
                      <a:endParaRPr lang="en-US" sz="1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solidFill>
                            <a:schemeClr val="dk1"/>
                          </a:solidFill>
                          <a:latin typeface="Times New Roman" panose="02020603050405020304" pitchFamily="18" charset="0"/>
                          <a:cs typeface="Times New Roman" panose="02020603050405020304" pitchFamily="18" charset="0"/>
                        </a:rPr>
                        <a:t>Plastic Bucket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Thermocouple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kern="1200" dirty="0" smtClean="0">
                          <a:solidFill>
                            <a:schemeClr val="dk1"/>
                          </a:solidFill>
                          <a:effectLst/>
                          <a:latin typeface="Times New Roman" panose="02020603050405020304" pitchFamily="18" charset="0"/>
                          <a:ea typeface="+mn-ea"/>
                          <a:cs typeface="Times New Roman" panose="02020603050405020304" pitchFamily="18" charset="0"/>
                        </a:rPr>
                        <a:t>Dip type, Digital </a:t>
                      </a:r>
                      <a:r>
                        <a:rPr kumimoji="0" lang="en-US" sz="1800" kern="1200" dirty="0">
                          <a:solidFill>
                            <a:schemeClr val="dk1"/>
                          </a:solidFill>
                          <a:effectLst/>
                          <a:latin typeface="Times New Roman" panose="02020603050405020304" pitchFamily="18" charset="0"/>
                          <a:ea typeface="+mn-ea"/>
                          <a:cs typeface="Times New Roman" panose="02020603050405020304" pitchFamily="18" charset="0"/>
                        </a:rPr>
                        <a:t>temperature sensor</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2440">
                <a:tc>
                  <a:txBody>
                    <a:bodyPr/>
                    <a:lstStyle/>
                    <a:p>
                      <a:pPr algn="ctr"/>
                      <a:r>
                        <a:rPr lang="en-US" sz="1800" dirty="0" err="1" smtClean="0">
                          <a:latin typeface="Times New Roman" pitchFamily="18" charset="0"/>
                          <a:cs typeface="Times New Roman" pitchFamily="18" charset="0"/>
                        </a:rPr>
                        <a:t>Arduino</a:t>
                      </a:r>
                      <a:endParaRPr lang="en-US" sz="1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en-US" sz="1800" b="0" i="0" kern="1200" dirty="0" smtClean="0">
                          <a:solidFill>
                            <a:schemeClr val="dk1"/>
                          </a:solidFill>
                          <a:latin typeface="Times New Roman" pitchFamily="18" charset="0"/>
                          <a:ea typeface="+mn-ea"/>
                          <a:cs typeface="Times New Roman" pitchFamily="18" charset="0"/>
                        </a:rPr>
                        <a:t>Microcontroller board based on the ATmega328P</a:t>
                      </a:r>
                      <a:endParaRPr lang="en-US" sz="18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0"/>
            <a:ext cx="7406640" cy="1472184"/>
          </a:xfrm>
        </p:spPr>
        <p:txBody>
          <a:bodyPr>
            <a:noAutofit/>
          </a:bodyPr>
          <a:lstStyle/>
          <a:p>
            <a:r>
              <a:rPr lang="en-US" sz="4400" dirty="0" smtClean="0">
                <a:solidFill>
                  <a:schemeClr val="tx1"/>
                </a:solidFill>
                <a:latin typeface="Times New Roman" pitchFamily="18" charset="0"/>
                <a:cs typeface="Times New Roman" pitchFamily="18" charset="0"/>
              </a:rPr>
              <a:t>CONTENTS</a:t>
            </a:r>
            <a:endParaRPr lang="en-US" sz="4400" dirty="0">
              <a:latin typeface="Times New Roman" pitchFamily="18" charset="0"/>
              <a:cs typeface="Times New Roman" pitchFamily="18" charset="0"/>
            </a:endParaRPr>
          </a:p>
        </p:txBody>
      </p:sp>
      <p:sp>
        <p:nvSpPr>
          <p:cNvPr id="4" name="TextBox 3"/>
          <p:cNvSpPr txBox="1"/>
          <p:nvPr/>
        </p:nvSpPr>
        <p:spPr>
          <a:xfrm>
            <a:off x="1600200" y="1981200"/>
            <a:ext cx="7010400" cy="2923877"/>
          </a:xfrm>
          <a:prstGeom prst="rect">
            <a:avLst/>
          </a:prstGeom>
          <a:noFill/>
        </p:spPr>
        <p:txBody>
          <a:bodyPr wrap="square" rtlCol="0">
            <a:spAutoFit/>
          </a:bodyPr>
          <a:lstStyle/>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Introduction</a:t>
            </a:r>
          </a:p>
          <a:p>
            <a:pPr algn="just">
              <a:buFont typeface="Arial" panose="020B0604020202020204" pitchFamily="34" charset="0"/>
              <a:buChar char="•"/>
            </a:pPr>
            <a:r>
              <a:rPr lang="en-US" sz="2000" dirty="0" smtClean="0">
                <a:latin typeface="Times New Roman" pitchFamily="18" charset="0"/>
                <a:cs typeface="Times New Roman" pitchFamily="18" charset="0"/>
              </a:rPr>
              <a:t>Literature</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review</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Objective</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Experimental setup and procedure</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Results and discussion</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Conclusion</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chemeClr val="tx1"/>
                </a:solidFill>
                <a:latin typeface="Times New Roman" panose="02020603050405020304" pitchFamily="18" charset="0"/>
                <a:cs typeface="Times New Roman" panose="02020603050405020304" pitchFamily="18" charset="0"/>
              </a:rPr>
              <a:t>THERMOPHYSICAL PROPERTIES OF FLUID</a:t>
            </a: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524000" y="1397000"/>
          <a:ext cx="7467600" cy="471297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1174750">
                <a:tc>
                  <a:txBody>
                    <a:bodyPr/>
                    <a:lstStyle/>
                    <a:p>
                      <a:pPr algn="ct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Thermo physical properties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Base fluid</a:t>
                      </a:r>
                    </a:p>
                    <a:p>
                      <a:pPr algn="ct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(Water)</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(Ethylene</a:t>
                      </a:r>
                      <a:r>
                        <a:rPr lang="en-US" baseline="0" dirty="0" smtClean="0">
                          <a:latin typeface="Times New Roman" pitchFamily="18" charset="0"/>
                          <a:cs typeface="Times New Roman" pitchFamily="18" charset="0"/>
                        </a:rPr>
                        <a:t> glycol)</a:t>
                      </a:r>
                      <a:endParaRPr lang="en-US" dirty="0">
                        <a:latin typeface="Times New Roman" pitchFamily="18" charset="0"/>
                        <a:cs typeface="Times New Roman" pitchFamily="18" charset="0"/>
                      </a:endParaRPr>
                    </a:p>
                  </a:txBody>
                  <a:tcPr/>
                </a:tc>
                <a:tc>
                  <a:txBody>
                    <a:bodyPr/>
                    <a:lstStyle/>
                    <a:p>
                      <a:pPr algn="ct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with 10%conc.</a:t>
                      </a: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with 20%conc.</a:t>
                      </a:r>
                    </a:p>
                    <a:p>
                      <a:pPr algn="ctr"/>
                      <a:endParaRPr lang="en-US"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with 30%conc.</a:t>
                      </a:r>
                    </a:p>
                    <a:p>
                      <a:pPr algn="ctr"/>
                      <a:endParaRPr lang="en-US" dirty="0">
                        <a:latin typeface="Times New Roman" pitchFamily="18" charset="0"/>
                        <a:cs typeface="Times New Roman" pitchFamily="18" charset="0"/>
                      </a:endParaRPr>
                    </a:p>
                  </a:txBody>
                  <a:tcPr/>
                </a:tc>
              </a:tr>
              <a:tr h="1174750">
                <a:tc>
                  <a:txBody>
                    <a:bodyPr/>
                    <a:lstStyle/>
                    <a:p>
                      <a:pPr algn="ct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Density </a:t>
                      </a:r>
                    </a:p>
                    <a:p>
                      <a:pPr algn="ct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(kg/m</a:t>
                      </a:r>
                      <a:r>
                        <a:rPr kumimoji="0" lang="en-US" sz="2000" kern="1200" baseline="30000" dirty="0">
                          <a:solidFill>
                            <a:schemeClr val="dk1"/>
                          </a:solidFill>
                          <a:effectLst/>
                          <a:latin typeface="Times New Roman" panose="02020603050405020304" pitchFamily="18" charset="0"/>
                          <a:ea typeface="+mn-ea"/>
                          <a:cs typeface="Times New Roman" panose="02020603050405020304" pitchFamily="18" charset="0"/>
                        </a:rPr>
                        <a:t>3</a:t>
                      </a: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1000</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itchFamily="18" charset="0"/>
                          <a:cs typeface="Times New Roman" pitchFamily="18" charset="0"/>
                        </a:rPr>
                        <a:t>1090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1009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1018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1027</a:t>
                      </a:r>
                      <a:endParaRPr lang="en-US" dirty="0">
                        <a:latin typeface="Times New Roman" pitchFamily="18" charset="0"/>
                        <a:cs typeface="Times New Roman" pitchFamily="18" charset="0"/>
                      </a:endParaRPr>
                    </a:p>
                  </a:txBody>
                  <a:tcPr/>
                </a:tc>
              </a:tr>
              <a:tr h="1174750">
                <a:tc>
                  <a:txBody>
                    <a:bodyPr/>
                    <a:lstStyle/>
                    <a:p>
                      <a:pPr algn="ct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Specific heat (j/kg-k)</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4186</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itchFamily="18" charset="0"/>
                          <a:cs typeface="Times New Roman" pitchFamily="18" charset="0"/>
                        </a:rPr>
                        <a:t>4145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4105.031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3984.78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3871.408</a:t>
                      </a:r>
                      <a:endParaRPr lang="en-US" dirty="0">
                        <a:latin typeface="Times New Roman" pitchFamily="18" charset="0"/>
                        <a:cs typeface="Times New Roman" pitchFamily="18" charset="0"/>
                      </a:endParaRPr>
                    </a:p>
                  </a:txBody>
                  <a:tcPr/>
                </a:tc>
              </a:tr>
              <a:tr h="1174750">
                <a:tc>
                  <a:txBody>
                    <a:bodyPr/>
                    <a:lstStyle/>
                    <a:p>
                      <a:pPr algn="ct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Conductivity</a:t>
                      </a:r>
                    </a:p>
                    <a:p>
                      <a:pPr algn="ctr"/>
                      <a:r>
                        <a:rPr kumimoji="0" lang="en-US" sz="2000" kern="1200" dirty="0">
                          <a:solidFill>
                            <a:schemeClr val="dk1"/>
                          </a:solidFill>
                          <a:effectLst/>
                          <a:latin typeface="Times New Roman" panose="02020603050405020304" pitchFamily="18" charset="0"/>
                          <a:ea typeface="+mn-ea"/>
                          <a:cs typeface="Times New Roman" panose="02020603050405020304" pitchFamily="18" charset="0"/>
                        </a:rPr>
                        <a:t>(w/m-k)</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kumimoji="0" lang="en-US" sz="2000" kern="1200" dirty="0" smtClean="0">
                          <a:solidFill>
                            <a:schemeClr val="dk1"/>
                          </a:solidFill>
                          <a:effectLst/>
                          <a:latin typeface="Times New Roman" panose="02020603050405020304" pitchFamily="18" charset="0"/>
                          <a:ea typeface="+mn-ea"/>
                          <a:cs typeface="Times New Roman" panose="02020603050405020304" pitchFamily="18" charset="0"/>
                        </a:rPr>
                        <a:t>0.5548</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itchFamily="18" charset="0"/>
                          <a:cs typeface="Times New Roman" pitchFamily="18" charset="0"/>
                        </a:rPr>
                        <a:t>0.687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0.618</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0.635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0.649</a:t>
                      </a:r>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MATHEMATICAL FORMULA</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1800" b="1" dirty="0" smtClean="0">
                <a:latin typeface="Times New Roman" pitchFamily="18" charset="0"/>
                <a:cs typeface="Times New Roman" pitchFamily="18" charset="0"/>
              </a:rPr>
              <a:t>Heat transfer through the water</a:t>
            </a:r>
          </a:p>
          <a:p>
            <a:pPr algn="just"/>
            <a:endParaRPr lang="en-US" sz="1800" b="1"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marL="0" marR="0" algn="just">
              <a:lnSpc>
                <a:spcPct val="107000"/>
              </a:lnSpc>
              <a:spcBef>
                <a:spcPts val="0"/>
              </a:spcBef>
              <a:spcAft>
                <a:spcPts val="800"/>
              </a:spcAft>
            </a:pPr>
            <a:r>
              <a:rPr lang="en-US" sz="1800" b="1" dirty="0" smtClean="0">
                <a:latin typeface="Times New Roman"/>
                <a:ea typeface="Calibri"/>
                <a:cs typeface="Mangal"/>
              </a:rPr>
              <a:t> Heat transfer through the </a:t>
            </a:r>
            <a:r>
              <a:rPr lang="en-US" sz="1800" b="1" dirty="0" err="1" smtClean="0">
                <a:latin typeface="Times New Roman"/>
                <a:ea typeface="Calibri"/>
                <a:cs typeface="Mangal"/>
              </a:rPr>
              <a:t>nanofluid</a:t>
            </a:r>
            <a:endParaRPr lang="en-US" sz="1800" b="1" dirty="0" smtClean="0">
              <a:latin typeface="Times New Roman"/>
              <a:ea typeface="Calibri"/>
              <a:cs typeface="Mangal"/>
            </a:endParaRPr>
          </a:p>
          <a:p>
            <a:pPr marL="0" marR="0" algn="just">
              <a:lnSpc>
                <a:spcPct val="107000"/>
              </a:lnSpc>
              <a:spcBef>
                <a:spcPts val="0"/>
              </a:spcBef>
              <a:spcAft>
                <a:spcPts val="800"/>
              </a:spcAft>
            </a:pPr>
            <a:endParaRPr lang="en-US" sz="1800" dirty="0" smtClean="0">
              <a:latin typeface="Calibri"/>
              <a:ea typeface="Calibri"/>
              <a:cs typeface="Mangal"/>
            </a:endParaRPr>
          </a:p>
          <a:p>
            <a:pPr marL="0" marR="0" algn="just">
              <a:lnSpc>
                <a:spcPct val="107000"/>
              </a:lnSpc>
              <a:spcBef>
                <a:spcPts val="0"/>
              </a:spcBef>
              <a:spcAft>
                <a:spcPts val="800"/>
              </a:spcAft>
            </a:pPr>
            <a:endParaRPr lang="en-US" sz="1800" dirty="0" smtClean="0">
              <a:latin typeface="Calibri"/>
              <a:ea typeface="Calibri"/>
              <a:cs typeface="Mangal"/>
            </a:endParaRPr>
          </a:p>
          <a:p>
            <a:pPr algn="just"/>
            <a:r>
              <a:rPr lang="en-US" sz="1800" b="1" dirty="0" smtClean="0">
                <a:latin typeface="Times New Roman" pitchFamily="18" charset="0"/>
                <a:cs typeface="Times New Roman" pitchFamily="18" charset="0"/>
              </a:rPr>
              <a:t>Density</a:t>
            </a:r>
          </a:p>
          <a:p>
            <a:pPr marL="0" marR="0" algn="ctr">
              <a:lnSpc>
                <a:spcPct val="107000"/>
              </a:lnSpc>
              <a:spcBef>
                <a:spcPts val="0"/>
              </a:spcBef>
              <a:spcAft>
                <a:spcPts val="800"/>
              </a:spcAft>
              <a:buNone/>
            </a:pPr>
            <a:r>
              <a:rPr lang="en-IN" sz="2400" dirty="0" smtClean="0">
                <a:latin typeface="Times New Roman" pitchFamily="18" charset="0"/>
                <a:ea typeface="Calibri"/>
                <a:cs typeface="Times New Roman" pitchFamily="18" charset="0"/>
              </a:rPr>
              <a:t>𝜌</a:t>
            </a:r>
            <a:r>
              <a:rPr lang="en-IN" sz="2400" baseline="-25000" dirty="0" err="1" smtClean="0">
                <a:latin typeface="Times New Roman" pitchFamily="18" charset="0"/>
                <a:ea typeface="Calibri"/>
                <a:cs typeface="Times New Roman" pitchFamily="18" charset="0"/>
              </a:rPr>
              <a:t>nf</a:t>
            </a:r>
            <a:r>
              <a:rPr lang="en-IN" sz="2400" baseline="-25000" dirty="0" smtClean="0">
                <a:latin typeface="Times New Roman" pitchFamily="18" charset="0"/>
                <a:ea typeface="Calibri"/>
                <a:cs typeface="Times New Roman" pitchFamily="18" charset="0"/>
              </a:rPr>
              <a:t> </a:t>
            </a:r>
            <a:r>
              <a:rPr lang="en-IN" sz="1800" dirty="0" smtClean="0">
                <a:latin typeface="Times New Roman" pitchFamily="18" charset="0"/>
                <a:ea typeface="Calibri"/>
                <a:cs typeface="Times New Roman" pitchFamily="18" charset="0"/>
              </a:rPr>
              <a:t>= ∅</a:t>
            </a:r>
            <a:r>
              <a:rPr lang="en-IN" sz="2400" dirty="0" smtClean="0">
                <a:latin typeface="Times New Roman" pitchFamily="18" charset="0"/>
                <a:ea typeface="Calibri"/>
                <a:cs typeface="Times New Roman" pitchFamily="18" charset="0"/>
              </a:rPr>
              <a:t>𝜌</a:t>
            </a:r>
            <a:r>
              <a:rPr lang="en-IN" sz="2400" baseline="-25000" dirty="0" err="1" smtClean="0">
                <a:latin typeface="Times New Roman" pitchFamily="18" charset="0"/>
                <a:ea typeface="Calibri"/>
                <a:cs typeface="Times New Roman" pitchFamily="18" charset="0"/>
              </a:rPr>
              <a:t>nf</a:t>
            </a:r>
            <a:r>
              <a:rPr lang="en-IN" sz="1800" baseline="-25000" dirty="0" smtClean="0">
                <a:latin typeface="Times New Roman" pitchFamily="18" charset="0"/>
                <a:ea typeface="Calibri"/>
                <a:cs typeface="Times New Roman" pitchFamily="18" charset="0"/>
              </a:rPr>
              <a:t> </a:t>
            </a:r>
            <a:r>
              <a:rPr lang="en-IN" sz="1800" dirty="0" smtClean="0">
                <a:latin typeface="Times New Roman" pitchFamily="18" charset="0"/>
                <a:ea typeface="Calibri"/>
                <a:cs typeface="Times New Roman" pitchFamily="18" charset="0"/>
              </a:rPr>
              <a:t> +  (1−∅)</a:t>
            </a:r>
          </a:p>
          <a:p>
            <a:pPr marL="0" marR="0" algn="just">
              <a:lnSpc>
                <a:spcPct val="107000"/>
              </a:lnSpc>
              <a:spcBef>
                <a:spcPts val="0"/>
              </a:spcBef>
              <a:spcAft>
                <a:spcPts val="800"/>
              </a:spcAft>
              <a:buNone/>
            </a:pPr>
            <a:r>
              <a:rPr lang="en-US" sz="1400" dirty="0" smtClean="0">
                <a:latin typeface="Calibri"/>
                <a:ea typeface="Calibri"/>
                <a:cs typeface="Mangal"/>
              </a:rPr>
              <a:t> </a:t>
            </a:r>
          </a:p>
          <a:p>
            <a:r>
              <a:rPr lang="en-US" sz="1800" b="1" dirty="0" smtClean="0">
                <a:latin typeface="Times New Roman" pitchFamily="18" charset="0"/>
                <a:cs typeface="Times New Roman" pitchFamily="18" charset="0"/>
              </a:rPr>
              <a:t>Specific Heat</a:t>
            </a:r>
          </a:p>
          <a:p>
            <a:pPr algn="ctr">
              <a:buNone/>
            </a:pPr>
            <a:r>
              <a:rPr lang="en-IN" sz="1800" dirty="0" smtClean="0">
                <a:latin typeface="Times New Roman" pitchFamily="18" charset="0"/>
                <a:cs typeface="Times New Roman" pitchFamily="18" charset="0"/>
              </a:rPr>
              <a:t>𝜌</a:t>
            </a:r>
            <a:r>
              <a:rPr lang="en-IN" sz="1800" dirty="0" smtClean="0">
                <a:latin typeface="Times New Roman" pitchFamily="18" charset="0"/>
                <a:cs typeface="Times New Roman" pitchFamily="18" charset="0"/>
              </a:rPr>
              <a:t>∁</a:t>
            </a:r>
            <a:r>
              <a:rPr lang="en-IN" sz="1800" baseline="-25000" dirty="0" smtClean="0">
                <a:latin typeface="Times New Roman" pitchFamily="18" charset="0"/>
                <a:cs typeface="Times New Roman" pitchFamily="18" charset="0"/>
              </a:rPr>
              <a:t>𝑝</a:t>
            </a:r>
            <a:r>
              <a:rPr lang="en-IN" sz="1800" dirty="0" smtClean="0">
                <a:latin typeface="Times New Roman" pitchFamily="18" charset="0"/>
                <a:cs typeface="Times New Roman" pitchFamily="18" charset="0"/>
              </a:rPr>
              <a:t>)</a:t>
            </a:r>
            <a:r>
              <a:rPr lang="en-IN" sz="1800" baseline="-25000" dirty="0" err="1" smtClean="0">
                <a:latin typeface="Times New Roman" pitchFamily="18" charset="0"/>
                <a:cs typeface="Times New Roman" pitchFamily="18" charset="0"/>
              </a:rPr>
              <a:t>nf</a:t>
            </a:r>
            <a:r>
              <a:rPr lang="en-IN" sz="1800" baseline="-250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 ∅(𝜌∁</a:t>
            </a:r>
            <a:r>
              <a:rPr lang="en-IN" sz="1800" baseline="-25000" dirty="0" smtClean="0">
                <a:latin typeface="Times New Roman" pitchFamily="18" charset="0"/>
                <a:cs typeface="Times New Roman" pitchFamily="18" charset="0"/>
              </a:rPr>
              <a:t>𝑝</a:t>
            </a:r>
            <a:r>
              <a:rPr lang="en-IN" sz="1800" dirty="0" smtClean="0">
                <a:latin typeface="Times New Roman" pitchFamily="18" charset="0"/>
                <a:cs typeface="Times New Roman" pitchFamily="18" charset="0"/>
              </a:rPr>
              <a:t>)</a:t>
            </a:r>
            <a:r>
              <a:rPr lang="en-IN" sz="1800" baseline="-25000" dirty="0" smtClean="0">
                <a:latin typeface="Times New Roman" pitchFamily="18" charset="0"/>
                <a:cs typeface="Times New Roman" pitchFamily="18" charset="0"/>
              </a:rPr>
              <a:t>p</a:t>
            </a:r>
            <a:r>
              <a:rPr lang="en-IN" sz="1800" dirty="0" smtClean="0">
                <a:latin typeface="Times New Roman" pitchFamily="18" charset="0"/>
                <a:cs typeface="Times New Roman" pitchFamily="18" charset="0"/>
              </a:rPr>
              <a:t> + (1 − ∅) (𝜌∁</a:t>
            </a:r>
            <a:r>
              <a:rPr lang="en-IN" sz="1800" baseline="-25000" dirty="0" smtClean="0">
                <a:latin typeface="Times New Roman" pitchFamily="18" charset="0"/>
                <a:cs typeface="Times New Roman" pitchFamily="18" charset="0"/>
              </a:rPr>
              <a:t>𝑝</a:t>
            </a:r>
            <a:r>
              <a:rPr lang="en-IN" sz="1800" dirty="0" smtClean="0">
                <a:latin typeface="Times New Roman" pitchFamily="18" charset="0"/>
                <a:cs typeface="Times New Roman" pitchFamily="18" charset="0"/>
              </a:rPr>
              <a:t>)</a:t>
            </a:r>
            <a:r>
              <a:rPr lang="en-IN" sz="1800" baseline="-25000" dirty="0" smtClean="0">
                <a:latin typeface="Times New Roman" pitchFamily="18" charset="0"/>
                <a:cs typeface="Times New Roman" pitchFamily="18" charset="0"/>
              </a:rPr>
              <a:t>w</a:t>
            </a:r>
            <a:endParaRPr lang="en-US" sz="1800" dirty="0" smtClean="0">
              <a:latin typeface="Times New Roman" pitchFamily="18" charset="0"/>
              <a:cs typeface="Times New Roman" pitchFamily="18" charset="0"/>
            </a:endParaRPr>
          </a:p>
          <a:p>
            <a:endParaRPr lang="en-US" sz="1800" b="1"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1905000"/>
            <a:ext cx="3810000" cy="456571"/>
          </a:xfrm>
          <a:prstGeom prst="rect">
            <a:avLst/>
          </a:prstGeom>
          <a:noFill/>
        </p:spPr>
      </p:pic>
      <p:sp>
        <p:nvSpPr>
          <p:cNvPr id="1027" name="Rectangle 3"/>
          <p:cNvSpPr>
            <a:spLocks noChangeArrowheads="1"/>
          </p:cNvSpPr>
          <p:nvPr/>
        </p:nvSpPr>
        <p:spPr bwMode="auto">
          <a:xfrm>
            <a:off x="123825" y="7334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76600" y="2819400"/>
            <a:ext cx="3610303" cy="457200"/>
          </a:xfrm>
          <a:prstGeom prst="rect">
            <a:avLst/>
          </a:prstGeom>
          <a:noFill/>
        </p:spPr>
      </p:pic>
      <p:sp>
        <p:nvSpPr>
          <p:cNvPr id="1030" name="Rectangle 6"/>
          <p:cNvSpPr>
            <a:spLocks noChangeArrowheads="1"/>
          </p:cNvSpPr>
          <p:nvPr/>
        </p:nvSpPr>
        <p:spPr bwMode="auto">
          <a:xfrm>
            <a:off x="123825"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066800"/>
            <a:ext cx="7498080" cy="5562600"/>
          </a:xfrm>
        </p:spPr>
        <p:txBody>
          <a:bodyPr>
            <a:normAutofit/>
          </a:bodyPr>
          <a:lstStyle/>
          <a:p>
            <a:r>
              <a:rPr lang="en-US" sz="1800" b="1" dirty="0" smtClean="0">
                <a:latin typeface="Times New Roman" pitchFamily="18" charset="0"/>
                <a:cs typeface="Times New Roman" pitchFamily="18" charset="0"/>
              </a:rPr>
              <a:t>Thermal Conductivity</a:t>
            </a:r>
          </a:p>
          <a:p>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where </a:t>
            </a:r>
            <a:r>
              <a:rPr lang="en-IN" sz="1800" dirty="0" err="1" smtClean="0">
                <a:latin typeface="Times New Roman" pitchFamily="18" charset="0"/>
                <a:cs typeface="Times New Roman" pitchFamily="18" charset="0"/>
              </a:rPr>
              <a:t>ρ</a:t>
            </a:r>
            <a:r>
              <a:rPr lang="en-IN" sz="1800" baseline="-25000" dirty="0" err="1" smtClean="0">
                <a:latin typeface="Times New Roman" pitchFamily="18" charset="0"/>
                <a:cs typeface="Times New Roman" pitchFamily="18" charset="0"/>
              </a:rPr>
              <a:t>nf</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Cp</a:t>
            </a:r>
            <a:r>
              <a:rPr lang="en-IN" sz="1800" baseline="-25000" dirty="0" err="1" smtClean="0">
                <a:latin typeface="Times New Roman" pitchFamily="18" charset="0"/>
                <a:cs typeface="Times New Roman" pitchFamily="18" charset="0"/>
              </a:rPr>
              <a:t>nf</a:t>
            </a:r>
            <a:r>
              <a:rPr lang="en-IN" sz="1800" dirty="0" smtClean="0">
                <a:latin typeface="Times New Roman" pitchFamily="18" charset="0"/>
                <a:cs typeface="Times New Roman" pitchFamily="18" charset="0"/>
              </a:rPr>
              <a:t> and </a:t>
            </a:r>
            <a:r>
              <a:rPr lang="en-IN" sz="1800" dirty="0" err="1" smtClean="0">
                <a:latin typeface="Times New Roman" pitchFamily="18" charset="0"/>
                <a:cs typeface="Times New Roman" pitchFamily="18" charset="0"/>
              </a:rPr>
              <a:t>k</a:t>
            </a:r>
            <a:r>
              <a:rPr lang="en-IN" sz="1800" baseline="-25000" dirty="0" err="1" smtClean="0">
                <a:latin typeface="Times New Roman" pitchFamily="18" charset="0"/>
                <a:cs typeface="Times New Roman" pitchFamily="18" charset="0"/>
              </a:rPr>
              <a:t>nf</a:t>
            </a:r>
            <a:r>
              <a:rPr lang="en-IN" sz="1800" dirty="0" smtClean="0">
                <a:latin typeface="Times New Roman" pitchFamily="18" charset="0"/>
                <a:cs typeface="Times New Roman" pitchFamily="18" charset="0"/>
              </a:rPr>
              <a:t> are known as density, specific heat and thermal conductivity of </a:t>
            </a:r>
            <a:r>
              <a:rPr lang="en-IN" sz="1800" dirty="0" err="1" smtClean="0">
                <a:latin typeface="Times New Roman" pitchFamily="18" charset="0"/>
                <a:cs typeface="Times New Roman" pitchFamily="18" charset="0"/>
              </a:rPr>
              <a:t>nanofluid</a:t>
            </a:r>
            <a:r>
              <a:rPr lang="en-IN" sz="1800" dirty="0" smtClean="0">
                <a:latin typeface="Times New Roman" pitchFamily="18" charset="0"/>
                <a:cs typeface="Times New Roman" pitchFamily="18" charset="0"/>
              </a:rPr>
              <a:t>; ϕ stands for volumetric concentration of coolant; </a:t>
            </a:r>
            <a:r>
              <a:rPr lang="en-IN" sz="1800" dirty="0" err="1" smtClean="0">
                <a:latin typeface="Times New Roman" pitchFamily="18" charset="0"/>
                <a:cs typeface="Times New Roman" pitchFamily="18" charset="0"/>
              </a:rPr>
              <a:t>ρ</a:t>
            </a:r>
            <a:r>
              <a:rPr lang="en-IN" sz="1800" baseline="-25000" dirty="0" err="1" smtClean="0">
                <a:latin typeface="Times New Roman" pitchFamily="18" charset="0"/>
                <a:cs typeface="Times New Roman" pitchFamily="18" charset="0"/>
              </a:rPr>
              <a:t>p</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Cp</a:t>
            </a:r>
            <a:r>
              <a:rPr lang="en-IN" sz="1800" baseline="-25000" dirty="0" err="1" smtClean="0">
                <a:latin typeface="Times New Roman" pitchFamily="18" charset="0"/>
                <a:cs typeface="Times New Roman" pitchFamily="18" charset="0"/>
              </a:rPr>
              <a:t>p</a:t>
            </a:r>
            <a:r>
              <a:rPr lang="en-IN" sz="1800" dirty="0" smtClean="0">
                <a:latin typeface="Times New Roman" pitchFamily="18" charset="0"/>
                <a:cs typeface="Times New Roman" pitchFamily="18" charset="0"/>
              </a:rPr>
              <a:t> and </a:t>
            </a:r>
            <a:r>
              <a:rPr lang="en-IN" sz="1800" dirty="0" err="1" smtClean="0">
                <a:latin typeface="Times New Roman" pitchFamily="18" charset="0"/>
                <a:cs typeface="Times New Roman" pitchFamily="18" charset="0"/>
              </a:rPr>
              <a:t>k</a:t>
            </a:r>
            <a:r>
              <a:rPr lang="en-IN" sz="1800" baseline="-25000" dirty="0" err="1" smtClean="0">
                <a:latin typeface="Times New Roman" pitchFamily="18" charset="0"/>
                <a:cs typeface="Times New Roman" pitchFamily="18" charset="0"/>
              </a:rPr>
              <a:t>p</a:t>
            </a:r>
            <a:r>
              <a:rPr lang="en-IN" sz="1800" dirty="0" smtClean="0">
                <a:latin typeface="Times New Roman" pitchFamily="18" charset="0"/>
                <a:cs typeface="Times New Roman" pitchFamily="18" charset="0"/>
              </a:rPr>
              <a:t> are the density, specific heat and thermal conductivity of coolant and </a:t>
            </a:r>
            <a:r>
              <a:rPr lang="en-IN" sz="1800" dirty="0" err="1" smtClean="0">
                <a:latin typeface="Times New Roman" pitchFamily="18" charset="0"/>
                <a:cs typeface="Times New Roman" pitchFamily="18" charset="0"/>
              </a:rPr>
              <a:t>ρ</a:t>
            </a:r>
            <a:r>
              <a:rPr lang="en-IN" sz="1800" baseline="-25000" dirty="0" err="1" smtClean="0">
                <a:latin typeface="Times New Roman" pitchFamily="18" charset="0"/>
                <a:cs typeface="Times New Roman" pitchFamily="18" charset="0"/>
              </a:rPr>
              <a:t>w</a:t>
            </a:r>
            <a:r>
              <a:rPr lang="en-IN" sz="1800" dirty="0" smtClean="0">
                <a:latin typeface="Times New Roman" pitchFamily="18" charset="0"/>
                <a:cs typeface="Times New Roman" pitchFamily="18" charset="0"/>
              </a:rPr>
              <a:t>, </a:t>
            </a:r>
            <a:r>
              <a:rPr lang="en-IN" sz="1800" dirty="0" err="1" smtClean="0">
                <a:latin typeface="Times New Roman" pitchFamily="18" charset="0"/>
                <a:cs typeface="Times New Roman" pitchFamily="18" charset="0"/>
              </a:rPr>
              <a:t>Cp</a:t>
            </a:r>
            <a:r>
              <a:rPr lang="en-IN" sz="1800" baseline="-25000" dirty="0" err="1" smtClean="0">
                <a:latin typeface="Times New Roman" pitchFamily="18" charset="0"/>
                <a:cs typeface="Times New Roman" pitchFamily="18" charset="0"/>
              </a:rPr>
              <a:t>w</a:t>
            </a:r>
            <a:r>
              <a:rPr lang="en-IN" sz="1800" dirty="0" smtClean="0">
                <a:latin typeface="Times New Roman" pitchFamily="18" charset="0"/>
                <a:cs typeface="Times New Roman" pitchFamily="18" charset="0"/>
              </a:rPr>
              <a:t> and </a:t>
            </a:r>
            <a:r>
              <a:rPr lang="en-IN" sz="1800" dirty="0" err="1" smtClean="0">
                <a:latin typeface="Times New Roman" pitchFamily="18" charset="0"/>
                <a:cs typeface="Times New Roman" pitchFamily="18" charset="0"/>
              </a:rPr>
              <a:t>k</a:t>
            </a:r>
            <a:r>
              <a:rPr lang="en-IN" sz="1800" baseline="-25000" dirty="0" err="1" smtClean="0">
                <a:latin typeface="Times New Roman" pitchFamily="18" charset="0"/>
                <a:cs typeface="Times New Roman" pitchFamily="18" charset="0"/>
              </a:rPr>
              <a:t>w</a:t>
            </a:r>
            <a:r>
              <a:rPr lang="en-IN" sz="1800" baseline="-25000"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are the density, specific heat  and thermal conductivity of water.</a:t>
            </a:r>
            <a:endParaRPr lang="en-US" sz="1800"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a:p>
            <a:pPr>
              <a:buNone/>
            </a:pPr>
            <a:endParaRPr lang="en-US" sz="1800" b="1" dirty="0" smtClean="0">
              <a:latin typeface="Times New Roman" pitchFamily="18" charset="0"/>
              <a:cs typeface="Times New Roman" pitchFamily="18" charset="0"/>
            </a:endParaRPr>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48000" y="1600200"/>
            <a:ext cx="5044698" cy="685800"/>
          </a:xfrm>
          <a:prstGeom prst="rect">
            <a:avLst/>
          </a:prstGeom>
          <a:noFill/>
        </p:spPr>
      </p:pic>
      <p:sp>
        <p:nvSpPr>
          <p:cNvPr id="25603" name="Rectangle 3"/>
          <p:cNvSpPr>
            <a:spLocks noChangeArrowheads="1"/>
          </p:cNvSpPr>
          <p:nvPr/>
        </p:nvSpPr>
        <p:spPr bwMode="auto">
          <a:xfrm>
            <a:off x="0" y="1019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62000"/>
          </a:xfrm>
        </p:spPr>
        <p:txBody>
          <a:bodyPr>
            <a:normAutofit/>
          </a:bodyPr>
          <a:lstStyle/>
          <a:p>
            <a:r>
              <a:rPr lang="en-US" sz="2000" dirty="0" smtClean="0">
                <a:latin typeface="Times New Roman" pitchFamily="18" charset="0"/>
                <a:ea typeface="Verdana" pitchFamily="34" charset="0"/>
                <a:cs typeface="Times New Roman" pitchFamily="18" charset="0"/>
              </a:rPr>
              <a:t>Table 1 – Water (for temperature, flow rate and heat transfer rate) </a:t>
            </a:r>
            <a:endParaRPr lang="en-US" sz="2000" dirty="0">
              <a:latin typeface="Times New Roman" pitchFamily="18" charset="0"/>
              <a:ea typeface="Verdana" pitchFamily="34" charset="0"/>
              <a:cs typeface="Times New Roman" pitchFamily="18" charset="0"/>
            </a:endParaRPr>
          </a:p>
        </p:txBody>
      </p:sp>
      <p:graphicFrame>
        <p:nvGraphicFramePr>
          <p:cNvPr id="8" name="Table 7"/>
          <p:cNvGraphicFramePr>
            <a:graphicFrameLocks noGrp="1"/>
          </p:cNvGraphicFramePr>
          <p:nvPr/>
        </p:nvGraphicFramePr>
        <p:xfrm>
          <a:off x="1600200" y="640080"/>
          <a:ext cx="6781800" cy="6217920"/>
        </p:xfrm>
        <a:graphic>
          <a:graphicData uri="http://schemas.openxmlformats.org/drawingml/2006/table">
            <a:tbl>
              <a:tblPr firstRow="1" bandRow="1">
                <a:tableStyleId>{5C22544A-7EE6-4342-B048-85BDC9FD1C3A}</a:tableStyleId>
              </a:tblPr>
              <a:tblGrid>
                <a:gridCol w="2133600"/>
                <a:gridCol w="1676400"/>
                <a:gridCol w="1447800"/>
                <a:gridCol w="1524000"/>
              </a:tblGrid>
              <a:tr h="352313">
                <a:tc>
                  <a:txBody>
                    <a:bodyPr/>
                    <a:lstStyle/>
                    <a:p>
                      <a:r>
                        <a:rPr lang="en-US" sz="1600" dirty="0" smtClean="0">
                          <a:latin typeface="Times New Roman" pitchFamily="18" charset="0"/>
                          <a:cs typeface="Times New Roman" pitchFamily="18" charset="0"/>
                        </a:rPr>
                        <a:t>Flow Rate (LPM)</a:t>
                      </a:r>
                      <a:endParaRPr lang="en-US" sz="1600" dirty="0">
                        <a:latin typeface="Times New Roman" pitchFamily="18" charset="0"/>
                        <a:cs typeface="Times New Roman" pitchFamily="18" charset="0"/>
                      </a:endParaRPr>
                    </a:p>
                  </a:txBody>
                  <a:tcPr/>
                </a:tc>
                <a:tc>
                  <a:txBody>
                    <a:bodyPr/>
                    <a:lstStyle/>
                    <a:p>
                      <a:r>
                        <a:rPr lang="en-US" dirty="0" smtClean="0"/>
                        <a:t> </a:t>
                      </a:r>
                      <a:r>
                        <a:rPr lang="en-US" dirty="0" smtClean="0">
                          <a:latin typeface="Times New Roman" pitchFamily="18" charset="0"/>
                          <a:cs typeface="Times New Roman" pitchFamily="18" charset="0"/>
                        </a:rPr>
                        <a:t>T</a:t>
                      </a:r>
                      <a:r>
                        <a:rPr lang="en-US" baseline="0" dirty="0" smtClean="0">
                          <a:latin typeface="Times New Roman" pitchFamily="18" charset="0"/>
                          <a:cs typeface="Times New Roman" pitchFamily="18" charset="0"/>
                        </a:rPr>
                        <a:t> in (</a:t>
                      </a:r>
                      <a:r>
                        <a:rPr kumimoji="0" lang="en-US" b="0" i="0" kern="1200" dirty="0" smtClean="0">
                          <a:solidFill>
                            <a:schemeClr val="lt1"/>
                          </a:solidFill>
                          <a:latin typeface="Times New Roman" pitchFamily="18" charset="0"/>
                          <a:ea typeface="+mn-ea"/>
                          <a:cs typeface="Times New Roman" pitchFamily="18" charset="0"/>
                        </a:rPr>
                        <a:t>°C)</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 out (</a:t>
                      </a:r>
                      <a:r>
                        <a:rPr kumimoji="0" lang="en-US" b="0" i="0" kern="1200" dirty="0" smtClean="0">
                          <a:solidFill>
                            <a:schemeClr val="lt1"/>
                          </a:solidFill>
                          <a:latin typeface="Times New Roman" pitchFamily="18" charset="0"/>
                          <a:ea typeface="+mn-ea"/>
                          <a:cs typeface="Times New Roman" pitchFamily="18" charset="0"/>
                        </a:rPr>
                        <a:t>°C)</a:t>
                      </a:r>
                      <a:endParaRPr lang="en-US" dirty="0">
                        <a:latin typeface="Times New Roman" pitchFamily="18" charset="0"/>
                        <a:cs typeface="Times New Roman" pitchFamily="18" charset="0"/>
                      </a:endParaRPr>
                    </a:p>
                  </a:txBody>
                  <a:tcPr/>
                </a:tc>
                <a:tc>
                  <a:txBody>
                    <a:bodyPr/>
                    <a:lstStyle/>
                    <a:p>
                      <a:r>
                        <a:rPr lang="en-US" dirty="0" smtClean="0"/>
                        <a:t>Q (w)</a:t>
                      </a:r>
                      <a:endParaRPr lang="en-US" dirty="0"/>
                    </a:p>
                  </a:txBody>
                  <a:tcPr/>
                </a:tc>
              </a:tr>
              <a:tr h="352313">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213.486</a:t>
                      </a:r>
                    </a:p>
                  </a:txBody>
                  <a:tcPr marL="0" marR="0" marT="0" marB="0" anchor="b"/>
                </a:tc>
              </a:tr>
              <a:tr h="352313">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38.9</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313.1128</a:t>
                      </a:r>
                    </a:p>
                  </a:txBody>
                  <a:tcPr marL="0" marR="0" marT="0" marB="0" anchor="b"/>
                </a:tc>
              </a:tr>
              <a:tr h="352313">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39.2</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328.1824</a:t>
                      </a:r>
                    </a:p>
                  </a:txBody>
                  <a:tcPr marL="0" marR="0" marT="0" marB="0" anchor="b"/>
                </a:tc>
              </a:tr>
              <a:tr h="352313">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39.3</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392.6468</a:t>
                      </a:r>
                    </a:p>
                  </a:txBody>
                  <a:tcPr marL="0" marR="0" marT="0" marB="0" anchor="b"/>
                </a:tc>
              </a:tr>
              <a:tr h="352313">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40.8</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597.7608</a:t>
                      </a:r>
                    </a:p>
                  </a:txBody>
                  <a:tcPr marL="0" marR="0" marT="0" marB="0" anchor="b"/>
                </a:tc>
              </a:tr>
              <a:tr h="352313">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41.6</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967.8032</a:t>
                      </a:r>
                    </a:p>
                  </a:txBody>
                  <a:tcPr marL="0" marR="0" marT="0" marB="0" anchor="b"/>
                </a:tc>
              </a:tr>
              <a:tr h="352313">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42.25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1128.127</a:t>
                      </a:r>
                    </a:p>
                  </a:txBody>
                  <a:tcPr marL="0" marR="0" marT="0" marB="0" anchor="b"/>
                </a:tc>
              </a:tr>
              <a:tr h="352313">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42.5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1402.31</a:t>
                      </a:r>
                    </a:p>
                  </a:txBody>
                  <a:tcPr marL="0" marR="0" marT="0" marB="0" anchor="b"/>
                </a:tc>
              </a:tr>
              <a:tr h="352313">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43.55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917.9898</a:t>
                      </a:r>
                    </a:p>
                  </a:txBody>
                  <a:tcPr marL="0" marR="0" marT="0" marB="0" anchor="b"/>
                </a:tc>
              </a:tr>
              <a:tr h="352313">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44.35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1608.261</a:t>
                      </a:r>
                    </a:p>
                  </a:txBody>
                  <a:tcPr marL="0" marR="0" marT="0" marB="0" anchor="b"/>
                </a:tc>
              </a:tr>
              <a:tr h="352313">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2051.14</a:t>
                      </a:r>
                    </a:p>
                  </a:txBody>
                  <a:tcPr marL="0" marR="0" marT="0" marB="0" anchor="b"/>
                </a:tc>
              </a:tr>
              <a:tr h="352313">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45.5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2524.158</a:t>
                      </a:r>
                    </a:p>
                  </a:txBody>
                  <a:tcPr marL="0" marR="0" marT="0" marB="0" anchor="b"/>
                </a:tc>
              </a:tr>
              <a:tr h="352313">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45.5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1352.078</a:t>
                      </a:r>
                    </a:p>
                  </a:txBody>
                  <a:tcPr marL="0" marR="0" marT="0" marB="0" anchor="b"/>
                </a:tc>
              </a:tr>
              <a:tr h="352313">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46.6</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2391.043</a:t>
                      </a:r>
                    </a:p>
                  </a:txBody>
                  <a:tcPr marL="0" marR="0" marT="0" marB="0" anchor="b"/>
                </a:tc>
              </a:tr>
              <a:tr h="352313">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47.15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3220.29</a:t>
                      </a:r>
                    </a:p>
                  </a:txBody>
                  <a:tcPr marL="0" marR="0" marT="0" marB="0" anchor="b"/>
                </a:tc>
              </a:tr>
              <a:tr h="352313">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47.85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4010.607</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487680"/>
          </a:xfrm>
        </p:spPr>
        <p:txBody>
          <a:bodyPr>
            <a:noAutofit/>
          </a:bodyPr>
          <a:lstStyle/>
          <a:p>
            <a:r>
              <a:rPr lang="en-US" sz="1800" dirty="0" smtClean="0">
                <a:latin typeface="Times New Roman" pitchFamily="18" charset="0"/>
                <a:ea typeface="Verdana" pitchFamily="34" charset="0"/>
                <a:cs typeface="Times New Roman" pitchFamily="18" charset="0"/>
              </a:rPr>
              <a:t>Table 2 -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with 10% Concentration</a:t>
            </a:r>
            <a:r>
              <a:rPr lang="en-US" sz="1800" dirty="0" smtClean="0">
                <a:latin typeface="Times New Roman" pitchFamily="18" charset="0"/>
                <a:ea typeface="Verdana" pitchFamily="34" charset="0"/>
                <a:cs typeface="Times New Roman" pitchFamily="18" charset="0"/>
              </a:rPr>
              <a:t>(for temperature, flow rate and heat transfer rate)</a:t>
            </a:r>
            <a:endParaRPr lang="en-US" sz="18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524000" y="487680"/>
          <a:ext cx="7142480" cy="6370320"/>
        </p:xfrm>
        <a:graphic>
          <a:graphicData uri="http://schemas.openxmlformats.org/drawingml/2006/table">
            <a:tbl>
              <a:tblPr firstRow="1" bandRow="1">
                <a:tableStyleId>{5C22544A-7EE6-4342-B048-85BDC9FD1C3A}</a:tableStyleId>
              </a:tblPr>
              <a:tblGrid>
                <a:gridCol w="1960880"/>
                <a:gridCol w="1524000"/>
                <a:gridCol w="1752600"/>
                <a:gridCol w="1905000"/>
              </a:tblGrid>
              <a:tr h="365760">
                <a:tc>
                  <a:txBody>
                    <a:bodyPr/>
                    <a:lstStyle/>
                    <a:p>
                      <a:pPr algn="ctr"/>
                      <a:r>
                        <a:rPr lang="en-US" sz="1800" dirty="0" smtClean="0">
                          <a:latin typeface="Times New Roman" pitchFamily="18" charset="0"/>
                          <a:cs typeface="Times New Roman" pitchFamily="18" charset="0"/>
                        </a:rPr>
                        <a:t>Flow Rate (LPM)</a:t>
                      </a:r>
                      <a:endParaRPr lang="en-US" dirty="0"/>
                    </a:p>
                  </a:txBody>
                  <a:tcPr/>
                </a:tc>
                <a:tc>
                  <a:txBody>
                    <a:bodyPr/>
                    <a:lstStyle/>
                    <a:p>
                      <a:pPr algn="ctr"/>
                      <a:r>
                        <a:rPr lang="en-US" dirty="0" smtClean="0">
                          <a:latin typeface="Times New Roman" pitchFamily="18" charset="0"/>
                          <a:cs typeface="Times New Roman" pitchFamily="18" charset="0"/>
                        </a:rPr>
                        <a:t>T</a:t>
                      </a:r>
                      <a:r>
                        <a:rPr lang="en-US" baseline="0" dirty="0" smtClean="0">
                          <a:latin typeface="Times New Roman" pitchFamily="18" charset="0"/>
                          <a:cs typeface="Times New Roman" pitchFamily="18" charset="0"/>
                        </a:rPr>
                        <a:t> in (</a:t>
                      </a:r>
                      <a:r>
                        <a:rPr kumimoji="0" lang="en-US" b="0" i="0" kern="1200" dirty="0" smtClean="0">
                          <a:solidFill>
                            <a:schemeClr val="lt1"/>
                          </a:solidFill>
                          <a:latin typeface="Times New Roman" pitchFamily="18" charset="0"/>
                          <a:ea typeface="+mn-ea"/>
                          <a:cs typeface="Times New Roman" pitchFamily="18" charset="0"/>
                        </a:rPr>
                        <a:t>°C)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 out (</a:t>
                      </a:r>
                      <a:r>
                        <a:rPr kumimoji="0" lang="en-US" sz="1400" b="0" i="0" kern="1200" dirty="0" smtClean="0">
                          <a:solidFill>
                            <a:schemeClr val="lt1"/>
                          </a:solidFill>
                          <a:latin typeface="Times New Roman" pitchFamily="18" charset="0"/>
                          <a:ea typeface="+mn-ea"/>
                          <a:cs typeface="Times New Roman" pitchFamily="18" charset="0"/>
                        </a:rPr>
                        <a:t>°C)</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pPr algn="ctr"/>
                      <a:r>
                        <a:rPr lang="en-US" dirty="0" smtClean="0"/>
                        <a:t>Q (w)</a:t>
                      </a:r>
                      <a:endParaRPr lang="en-US" dirty="0"/>
                    </a:p>
                  </a:txBody>
                  <a:tcPr/>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smtClean="0">
                          <a:solidFill>
                            <a:srgbClr val="000000"/>
                          </a:solidFill>
                          <a:latin typeface="Times New Roman" pitchFamily="18" charset="0"/>
                          <a:cs typeface="Times New Roman" pitchFamily="18" charset="0"/>
                        </a:rPr>
                        <a:t>37.95</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277.7053</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38.15</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501.2243</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38.6</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540.2221</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38.8</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640.3848</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39.85</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697.65</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41.3</a:t>
                      </a:r>
                      <a:endParaRPr lang="en-US" sz="1800" b="0" i="0" u="none" strike="noStrike">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1002.449</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41.5</a:t>
                      </a:r>
                      <a:endParaRPr lang="en-US" sz="1800" b="0" i="0" u="none" strike="noStrike">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1350.555</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42</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1600.962</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42.1</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1070.182</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43.05</a:t>
                      </a:r>
                      <a:endParaRPr lang="en-US" sz="1800" b="0" i="0" u="none" strike="noStrike">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1882.978</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43.8</a:t>
                      </a:r>
                      <a:endParaRPr lang="en-US" sz="1800" b="0" i="0" u="none" strike="noStrike">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2392.412</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44.3</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3041.828</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43.1</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1612.046</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44.2</a:t>
                      </a:r>
                      <a:endParaRPr lang="en-US" sz="1800" b="0" i="0" u="none" strike="noStrike">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2926.066</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smtClean="0">
                          <a:solidFill>
                            <a:srgbClr val="000000"/>
                          </a:solidFill>
                          <a:latin typeface="Times New Roman" pitchFamily="18" charset="0"/>
                          <a:cs typeface="Times New Roman" pitchFamily="18" charset="0"/>
                        </a:rPr>
                        <a:t>45.45</a:t>
                      </a:r>
                      <a:endParaRPr lang="en-US" sz="1800" b="0" i="0" u="none" strike="noStrike">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smtClean="0">
                          <a:solidFill>
                            <a:srgbClr val="000000"/>
                          </a:solidFill>
                          <a:latin typeface="Times New Roman" pitchFamily="18" charset="0"/>
                          <a:cs typeface="Times New Roman" pitchFamily="18" charset="0"/>
                        </a:rPr>
                        <a:t>3685.086</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r h="2133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smtClean="0">
                          <a:solidFill>
                            <a:srgbClr val="000000"/>
                          </a:solidFill>
                          <a:latin typeface="Times New Roman" pitchFamily="18" charset="0"/>
                          <a:cs typeface="Times New Roman" pitchFamily="18" charset="0"/>
                        </a:rPr>
                        <a:t>46.75</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c>
                  <a:txBody>
                    <a:bodyPr/>
                    <a:lstStyle/>
                    <a:p>
                      <a:pPr algn="ctr" fontAlgn="b"/>
                      <a:r>
                        <a:rPr lang="en-US" sz="1800" b="0" i="0" u="none" strike="noStrike" dirty="0" smtClean="0">
                          <a:solidFill>
                            <a:srgbClr val="000000"/>
                          </a:solidFill>
                          <a:latin typeface="Times New Roman" pitchFamily="18" charset="0"/>
                          <a:cs typeface="Times New Roman" pitchFamily="18" charset="0"/>
                        </a:rPr>
                        <a:t>4402.646</a:t>
                      </a:r>
                      <a:endParaRPr lang="en-US" sz="1800" b="0" i="0" u="none" strike="noStrike" dirty="0">
                        <a:solidFill>
                          <a:srgbClr val="000000"/>
                        </a:solidFill>
                        <a:latin typeface="Times New Roman" pitchFamily="18" charset="0"/>
                        <a:cs typeface="Times New Roman" pitchFamily="18" charset="0"/>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457200"/>
          </a:xfrm>
        </p:spPr>
        <p:txBody>
          <a:bodyPr>
            <a:noAutofit/>
          </a:bodyPr>
          <a:lstStyle/>
          <a:p>
            <a:r>
              <a:rPr lang="en-US" sz="1800" dirty="0" smtClean="0">
                <a:latin typeface="Times New Roman" pitchFamily="18" charset="0"/>
                <a:ea typeface="Verdana" pitchFamily="34" charset="0"/>
                <a:cs typeface="Times New Roman" pitchFamily="18" charset="0"/>
              </a:rPr>
              <a:t>Table 3 -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with 20% Concentration</a:t>
            </a:r>
            <a:r>
              <a:rPr lang="en-US" sz="1800" dirty="0" smtClean="0">
                <a:latin typeface="Times New Roman" pitchFamily="18" charset="0"/>
                <a:ea typeface="Verdana" pitchFamily="34" charset="0"/>
                <a:cs typeface="Times New Roman" pitchFamily="18" charset="0"/>
              </a:rPr>
              <a:t>(for temperature, flow rate and heat transfer rate)</a:t>
            </a:r>
            <a:endParaRPr lang="en-US" sz="18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524000" y="487680"/>
          <a:ext cx="7086600" cy="6370320"/>
        </p:xfrm>
        <a:graphic>
          <a:graphicData uri="http://schemas.openxmlformats.org/drawingml/2006/table">
            <a:tbl>
              <a:tblPr firstRow="1" bandRow="1">
                <a:tableStyleId>{5C22544A-7EE6-4342-B048-85BDC9FD1C3A}</a:tableStyleId>
              </a:tblPr>
              <a:tblGrid>
                <a:gridCol w="1905000"/>
                <a:gridCol w="1524000"/>
                <a:gridCol w="1752600"/>
                <a:gridCol w="1905000"/>
              </a:tblGrid>
              <a:tr h="365760">
                <a:tc>
                  <a:txBody>
                    <a:bodyPr/>
                    <a:lstStyle/>
                    <a:p>
                      <a:pPr algn="ctr"/>
                      <a:r>
                        <a:rPr lang="en-US" sz="1800" dirty="0" smtClean="0">
                          <a:latin typeface="Times New Roman" pitchFamily="18" charset="0"/>
                          <a:cs typeface="Times New Roman" pitchFamily="18" charset="0"/>
                        </a:rPr>
                        <a:t>Flow Rate (LPM)</a:t>
                      </a:r>
                      <a:endParaRPr lang="en-US" dirty="0"/>
                    </a:p>
                  </a:txBody>
                  <a:tcPr/>
                </a:tc>
                <a:tc>
                  <a:txBody>
                    <a:bodyPr/>
                    <a:lstStyle/>
                    <a:p>
                      <a:pPr algn="ctr"/>
                      <a:r>
                        <a:rPr lang="en-US" dirty="0" smtClean="0">
                          <a:latin typeface="Times New Roman" pitchFamily="18" charset="0"/>
                          <a:cs typeface="Times New Roman" pitchFamily="18" charset="0"/>
                        </a:rPr>
                        <a:t>T</a:t>
                      </a:r>
                      <a:r>
                        <a:rPr lang="en-US" baseline="0" dirty="0" smtClean="0">
                          <a:latin typeface="Times New Roman" pitchFamily="18" charset="0"/>
                          <a:cs typeface="Times New Roman" pitchFamily="18" charset="0"/>
                        </a:rPr>
                        <a:t> in (</a:t>
                      </a:r>
                      <a:r>
                        <a:rPr kumimoji="0" lang="en-US" b="0" i="0" kern="1200" dirty="0" smtClean="0">
                          <a:solidFill>
                            <a:schemeClr val="lt1"/>
                          </a:solidFill>
                          <a:latin typeface="Times New Roman" pitchFamily="18" charset="0"/>
                          <a:ea typeface="+mn-ea"/>
                          <a:cs typeface="Times New Roman" pitchFamily="18" charset="0"/>
                        </a:rPr>
                        <a:t>°C)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 out (</a:t>
                      </a:r>
                      <a:r>
                        <a:rPr kumimoji="0" lang="en-US" sz="1400" b="0" i="0" kern="1200" dirty="0" smtClean="0">
                          <a:solidFill>
                            <a:schemeClr val="lt1"/>
                          </a:solidFill>
                          <a:latin typeface="Times New Roman" pitchFamily="18" charset="0"/>
                          <a:ea typeface="+mn-ea"/>
                          <a:cs typeface="Times New Roman" pitchFamily="18" charset="0"/>
                        </a:rPr>
                        <a:t>°C)</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pPr algn="ctr"/>
                      <a:r>
                        <a:rPr lang="en-US" dirty="0" smtClean="0"/>
                        <a:t>Q (w)</a:t>
                      </a:r>
                      <a:endParaRPr lang="en-US" dirty="0"/>
                    </a:p>
                  </a:txBody>
                  <a:tcPr/>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36.6</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447.0923</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37.3</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710.0878</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37.9</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786.5956</a:t>
                      </a: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38.4</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828.8342</a:t>
                      </a: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38.5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854.7353</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39.2</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1525.374</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39.7</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1985.217</a:t>
                      </a: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40.1</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2538.305</a:t>
                      </a: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41</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1183.48</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41.9</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2130.263</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42.8</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2696.899</a:t>
                      </a: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43.2</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3522.546</a:t>
                      </a: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42.3</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1670.021</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43</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3155.946</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43.6</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4270.09</a:t>
                      </a:r>
                    </a:p>
                  </a:txBody>
                  <a:tcPr marL="0" marR="0" marT="0" marB="0" anchor="b"/>
                </a:tc>
              </a:tr>
              <a:tr h="2133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44.1</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5646.433</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457200"/>
          </a:xfrm>
        </p:spPr>
        <p:txBody>
          <a:bodyPr>
            <a:noAutofit/>
          </a:bodyPr>
          <a:lstStyle/>
          <a:p>
            <a:r>
              <a:rPr lang="en-US" sz="1800" dirty="0" smtClean="0">
                <a:latin typeface="Times New Roman" pitchFamily="18" charset="0"/>
                <a:ea typeface="Verdana" pitchFamily="34" charset="0"/>
                <a:cs typeface="Times New Roman" pitchFamily="18" charset="0"/>
              </a:rPr>
              <a:t>Table 4 -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with 30% Concentration</a:t>
            </a:r>
            <a:r>
              <a:rPr lang="en-US" sz="1800" dirty="0" smtClean="0">
                <a:latin typeface="Times New Roman" pitchFamily="18" charset="0"/>
                <a:ea typeface="Verdana" pitchFamily="34" charset="0"/>
                <a:cs typeface="Times New Roman" pitchFamily="18" charset="0"/>
              </a:rPr>
              <a:t>(for temperature, flow rate and heat transfer rate)</a:t>
            </a:r>
            <a:endParaRPr lang="en-US" sz="1800"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524000" y="487680"/>
          <a:ext cx="7086600" cy="6370320"/>
        </p:xfrm>
        <a:graphic>
          <a:graphicData uri="http://schemas.openxmlformats.org/drawingml/2006/table">
            <a:tbl>
              <a:tblPr firstRow="1" bandRow="1">
                <a:tableStyleId>{5C22544A-7EE6-4342-B048-85BDC9FD1C3A}</a:tableStyleId>
              </a:tblPr>
              <a:tblGrid>
                <a:gridCol w="1905000"/>
                <a:gridCol w="1524000"/>
                <a:gridCol w="1752600"/>
                <a:gridCol w="1905000"/>
              </a:tblGrid>
              <a:tr h="365760">
                <a:tc>
                  <a:txBody>
                    <a:bodyPr/>
                    <a:lstStyle/>
                    <a:p>
                      <a:pPr algn="ctr"/>
                      <a:r>
                        <a:rPr lang="en-US" sz="1800" dirty="0" smtClean="0">
                          <a:latin typeface="Times New Roman" pitchFamily="18" charset="0"/>
                          <a:cs typeface="Times New Roman" pitchFamily="18" charset="0"/>
                        </a:rPr>
                        <a:t>Flow Rate (LPM)</a:t>
                      </a:r>
                      <a:endParaRPr lang="en-US" dirty="0"/>
                    </a:p>
                  </a:txBody>
                  <a:tcPr/>
                </a:tc>
                <a:tc>
                  <a:txBody>
                    <a:bodyPr/>
                    <a:lstStyle/>
                    <a:p>
                      <a:pPr algn="ctr"/>
                      <a:r>
                        <a:rPr lang="en-US" dirty="0" smtClean="0">
                          <a:latin typeface="Times New Roman" pitchFamily="18" charset="0"/>
                          <a:cs typeface="Times New Roman" pitchFamily="18" charset="0"/>
                        </a:rPr>
                        <a:t>T</a:t>
                      </a:r>
                      <a:r>
                        <a:rPr lang="en-US" baseline="0" dirty="0" smtClean="0">
                          <a:latin typeface="Times New Roman" pitchFamily="18" charset="0"/>
                          <a:cs typeface="Times New Roman" pitchFamily="18" charset="0"/>
                        </a:rPr>
                        <a:t> in (</a:t>
                      </a:r>
                      <a:r>
                        <a:rPr kumimoji="0" lang="en-US" b="0" i="0" kern="1200" dirty="0" smtClean="0">
                          <a:solidFill>
                            <a:schemeClr val="lt1"/>
                          </a:solidFill>
                          <a:latin typeface="Times New Roman" pitchFamily="18" charset="0"/>
                          <a:ea typeface="+mn-ea"/>
                          <a:cs typeface="Times New Roman" pitchFamily="18" charset="0"/>
                        </a:rPr>
                        <a:t>°C)</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 out (</a:t>
                      </a:r>
                      <a:r>
                        <a:rPr kumimoji="0" lang="en-US" sz="1400" b="0" i="0" kern="1200" dirty="0" smtClean="0">
                          <a:solidFill>
                            <a:schemeClr val="lt1"/>
                          </a:solidFill>
                          <a:latin typeface="Times New Roman" pitchFamily="18" charset="0"/>
                          <a:ea typeface="+mn-ea"/>
                          <a:cs typeface="Times New Roman" pitchFamily="18" charset="0"/>
                        </a:rPr>
                        <a:t>°C)</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pPr algn="ctr"/>
                      <a:r>
                        <a:rPr lang="en-US" dirty="0" smtClean="0"/>
                        <a:t>Q (w)</a:t>
                      </a:r>
                      <a:endParaRPr lang="en-US" dirty="0"/>
                    </a:p>
                  </a:txBody>
                  <a:tcPr/>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34.3</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728.2118</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35.3</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1200.911</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36</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1455.649</a:t>
                      </a: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36.5</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1761.491</a:t>
                      </a: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37</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1022.052</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37.9</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1814.142</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38.7</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2292.648</a:t>
                      </a: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45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39</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3019.698</a:t>
                      </a: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39.9</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1290.34</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40.8</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2350.719</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41.3</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3166.037</a:t>
                      </a:r>
                    </a:p>
                  </a:txBody>
                  <a:tcPr marL="0" marR="0" marT="0" marB="0" anchor="b"/>
                </a:tc>
              </a:tr>
              <a:tr h="3657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50</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41.8</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4126.921</a:t>
                      </a:r>
                    </a:p>
                  </a:txBody>
                  <a:tcPr marL="0" marR="0" marT="0" marB="0" anchor="b"/>
                </a:tc>
              </a:tr>
              <a:tr h="365760">
                <a:tc>
                  <a:txBody>
                    <a:bodyPr/>
                    <a:lstStyle/>
                    <a:p>
                      <a:pPr algn="ctr"/>
                      <a:r>
                        <a:rPr lang="en-US" sz="1800" dirty="0" smtClean="0">
                          <a:latin typeface="Times New Roman" pitchFamily="18" charset="0"/>
                          <a:cs typeface="Times New Roman" pitchFamily="18" charset="0"/>
                        </a:rPr>
                        <a:t>2.07</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41.4</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1737.488</a:t>
                      </a:r>
                    </a:p>
                  </a:txBody>
                  <a:tcPr marL="0" marR="0" marT="0" marB="0" anchor="b"/>
                </a:tc>
              </a:tr>
              <a:tr h="365760">
                <a:tc>
                  <a:txBody>
                    <a:bodyPr/>
                    <a:lstStyle/>
                    <a:p>
                      <a:pPr algn="ctr"/>
                      <a:r>
                        <a:rPr lang="en-US" sz="1800" dirty="0" smtClean="0">
                          <a:latin typeface="Times New Roman" pitchFamily="18" charset="0"/>
                          <a:cs typeface="Times New Roman" pitchFamily="18" charset="0"/>
                        </a:rPr>
                        <a:t>4.12</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42.4</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3219.463</a:t>
                      </a:r>
                    </a:p>
                  </a:txBody>
                  <a:tcPr marL="0" marR="0" marT="0" marB="0" anchor="b"/>
                </a:tc>
              </a:tr>
              <a:tr h="365760">
                <a:tc>
                  <a:txBody>
                    <a:bodyPr/>
                    <a:lstStyle/>
                    <a:p>
                      <a:pPr algn="ctr"/>
                      <a:r>
                        <a:rPr lang="en-US" sz="1800" dirty="0" smtClean="0">
                          <a:latin typeface="Times New Roman" pitchFamily="18" charset="0"/>
                          <a:cs typeface="Times New Roman" pitchFamily="18" charset="0"/>
                        </a:rPr>
                        <a:t>5.90</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a:solidFill>
                            <a:srgbClr val="000000"/>
                          </a:solidFill>
                          <a:latin typeface="Times New Roman" pitchFamily="18" charset="0"/>
                          <a:cs typeface="Times New Roman" pitchFamily="18" charset="0"/>
                        </a:rPr>
                        <a:t>42.9</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4403.339</a:t>
                      </a:r>
                    </a:p>
                  </a:txBody>
                  <a:tcPr marL="0" marR="0" marT="0" marB="0" anchor="b"/>
                </a:tc>
              </a:tr>
              <a:tr h="213360">
                <a:tc>
                  <a:txBody>
                    <a:bodyPr/>
                    <a:lstStyle/>
                    <a:p>
                      <a:pPr algn="ctr"/>
                      <a:r>
                        <a:rPr lang="en-US" sz="1800" dirty="0" smtClean="0">
                          <a:latin typeface="Times New Roman" pitchFamily="18" charset="0"/>
                          <a:cs typeface="Times New Roman" pitchFamily="18" charset="0"/>
                        </a:rPr>
                        <a:t>8.08</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55</a:t>
                      </a:r>
                      <a:endParaRPr lang="en-US" sz="1800" dirty="0">
                        <a:latin typeface="Times New Roman" pitchFamily="18" charset="0"/>
                        <a:cs typeface="Times New Roman" pitchFamily="18" charset="0"/>
                      </a:endParaRPr>
                    </a:p>
                  </a:txBody>
                  <a:tcPr/>
                </a:tc>
                <a:tc>
                  <a:txBody>
                    <a:bodyPr/>
                    <a:lstStyle/>
                    <a:p>
                      <a:pPr algn="ctr" fontAlgn="b"/>
                      <a:r>
                        <a:rPr lang="en-US" sz="1800" b="0" i="0" u="none" strike="noStrike" dirty="0">
                          <a:solidFill>
                            <a:srgbClr val="000000"/>
                          </a:solidFill>
                          <a:latin typeface="Times New Roman" pitchFamily="18" charset="0"/>
                          <a:cs typeface="Times New Roman" pitchFamily="18" charset="0"/>
                        </a:rPr>
                        <a:t>43.3</a:t>
                      </a:r>
                    </a:p>
                  </a:txBody>
                  <a:tcPr marL="0" marR="0" marT="0" marB="0" anchor="b"/>
                </a:tc>
                <a:tc>
                  <a:txBody>
                    <a:bodyPr/>
                    <a:lstStyle/>
                    <a:p>
                      <a:pPr algn="ctr" fontAlgn="b"/>
                      <a:r>
                        <a:rPr lang="en-US" sz="1800" b="0" i="0" u="none" strike="noStrike" dirty="0">
                          <a:solidFill>
                            <a:srgbClr val="000000"/>
                          </a:solidFill>
                          <a:latin typeface="Times New Roman" pitchFamily="18" charset="0"/>
                          <a:cs typeface="Times New Roman" pitchFamily="18" charset="0"/>
                        </a:rPr>
                        <a:t>5888.412</a:t>
                      </a:r>
                    </a:p>
                  </a:txBody>
                  <a:tcPr marL="0" marR="0" marT="0" marB="0" anchor="b"/>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Autofit/>
          </a:bodyPr>
          <a:lstStyle/>
          <a:p>
            <a:r>
              <a:rPr lang="en-US" sz="2800" dirty="0" smtClean="0">
                <a:latin typeface="Times New Roman" pitchFamily="18" charset="0"/>
                <a:cs typeface="Times New Roman" pitchFamily="18" charset="0"/>
              </a:rPr>
              <a:t>Result &amp; Discussion</a:t>
            </a:r>
            <a:endParaRPr lang="en-US" sz="2800" dirty="0">
              <a:latin typeface="Times New Roman" pitchFamily="18" charset="0"/>
              <a:cs typeface="Times New Roman" pitchFamily="18" charset="0"/>
            </a:endParaRPr>
          </a:p>
        </p:txBody>
      </p:sp>
      <p:pic>
        <p:nvPicPr>
          <p:cNvPr id="4" name="Content Placeholder 3" descr="flow vs q (Water).PNG"/>
          <p:cNvPicPr>
            <a:picLocks noGrp="1" noChangeAspect="1"/>
          </p:cNvPicPr>
          <p:nvPr>
            <p:ph idx="1"/>
          </p:nvPr>
        </p:nvPicPr>
        <p:blipFill>
          <a:blip r:embed="rId2"/>
          <a:stretch>
            <a:fillRect/>
          </a:stretch>
        </p:blipFill>
        <p:spPr>
          <a:xfrm>
            <a:off x="1066800" y="762000"/>
            <a:ext cx="6781800" cy="3979540"/>
          </a:xfrm>
        </p:spPr>
      </p:pic>
      <p:sp>
        <p:nvSpPr>
          <p:cNvPr id="5" name="TextBox 4"/>
          <p:cNvSpPr txBox="1"/>
          <p:nvPr/>
        </p:nvSpPr>
        <p:spPr>
          <a:xfrm>
            <a:off x="1066800" y="4826675"/>
            <a:ext cx="7543800" cy="2031325"/>
          </a:xfrm>
          <a:prstGeom prst="rect">
            <a:avLst/>
          </a:prstGeom>
          <a:noFill/>
        </p:spPr>
        <p:txBody>
          <a:bodyPr wrap="square" rtlCol="0">
            <a:spAutoFit/>
          </a:bodyPr>
          <a:lstStyle/>
          <a:p>
            <a:r>
              <a:rPr lang="en-IN" dirty="0" smtClean="0"/>
              <a:t> </a:t>
            </a:r>
            <a:endParaRPr lang="en-US" dirty="0" smtClean="0"/>
          </a:p>
          <a:p>
            <a:r>
              <a:rPr lang="en-IN" dirty="0" smtClean="0">
                <a:latin typeface="Times New Roman" pitchFamily="18" charset="0"/>
                <a:cs typeface="Times New Roman" pitchFamily="18" charset="0"/>
              </a:rPr>
              <a:t>The variation of heat transfer rate from the radiator with  coolant flow rate at different engine temperature is given in Fig. 3</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With the increase in flow rate, the heat transfer rate increases for pure water at different temperatures because the mass flow rate of water increases with increasing the flow rate. So the heat transfer rate directly depends on the flow rate.</a:t>
            </a:r>
            <a:endParaRPr lang="en-US" dirty="0">
              <a:latin typeface="Times New Roman" pitchFamily="18" charset="0"/>
              <a:cs typeface="Times New Roman" pitchFamily="18" charset="0"/>
            </a:endParaRPr>
          </a:p>
        </p:txBody>
      </p:sp>
      <p:sp>
        <p:nvSpPr>
          <p:cNvPr id="6" name="TextBox 5"/>
          <p:cNvSpPr txBox="1"/>
          <p:nvPr/>
        </p:nvSpPr>
        <p:spPr>
          <a:xfrm>
            <a:off x="1600200" y="4648200"/>
            <a:ext cx="678180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3.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(water)</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 vs q (10%).PNG"/>
          <p:cNvPicPr>
            <a:picLocks noGrp="1" noChangeAspect="1"/>
          </p:cNvPicPr>
          <p:nvPr>
            <p:ph idx="1"/>
          </p:nvPr>
        </p:nvPicPr>
        <p:blipFill>
          <a:blip r:embed="rId2"/>
          <a:stretch>
            <a:fillRect/>
          </a:stretch>
        </p:blipFill>
        <p:spPr>
          <a:xfrm>
            <a:off x="1371600" y="0"/>
            <a:ext cx="7086600" cy="3886200"/>
          </a:xfrm>
        </p:spPr>
      </p:pic>
      <p:sp>
        <p:nvSpPr>
          <p:cNvPr id="7" name="TextBox 6"/>
          <p:cNvSpPr txBox="1"/>
          <p:nvPr/>
        </p:nvSpPr>
        <p:spPr>
          <a:xfrm>
            <a:off x="1981200" y="3733800"/>
            <a:ext cx="5486400" cy="615553"/>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4.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a:t>
            </a:r>
            <a:r>
              <a:rPr lang="en-US" sz="1600" dirty="0" err="1" smtClean="0">
                <a:latin typeface="Times New Roman" pitchFamily="18" charset="0"/>
                <a:cs typeface="Times New Roman" pitchFamily="18" charset="0"/>
              </a:rPr>
              <a:t>Nanofluid</a:t>
            </a:r>
            <a:r>
              <a:rPr lang="en-US" sz="1600" dirty="0" smtClean="0">
                <a:latin typeface="Times New Roman" pitchFamily="18" charset="0"/>
                <a:cs typeface="Times New Roman" pitchFamily="18" charset="0"/>
              </a:rPr>
              <a:t> with 10% conc.)</a:t>
            </a:r>
          </a:p>
          <a:p>
            <a:endParaRPr lang="en-US" dirty="0"/>
          </a:p>
        </p:txBody>
      </p:sp>
      <p:sp>
        <p:nvSpPr>
          <p:cNvPr id="5" name="TextBox 4"/>
          <p:cNvSpPr txBox="1"/>
          <p:nvPr/>
        </p:nvSpPr>
        <p:spPr>
          <a:xfrm>
            <a:off x="1295400" y="4572000"/>
            <a:ext cx="7620000" cy="2031325"/>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Fig 4</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shows the variation in heat transfer rate at different flow rate with different engine temperature in 10% concentration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With the increase in flow rate, the heat transfer rate increases for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with a 10% concentration because the mass flow rate of coolant increases with increasing the flow rate. So the heat transfer rate directly depends on the flow rate. The maximum heat transfer rate was found at 55°C.</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0 (FLOW VS Q for 20%).jpg"/>
          <p:cNvPicPr>
            <a:picLocks noChangeAspect="1"/>
          </p:cNvPicPr>
          <p:nvPr/>
        </p:nvPicPr>
        <p:blipFill>
          <a:blip r:embed="rId2" cstate="print"/>
          <a:srcRect l="4092" t="12350" r="5456" b="10585"/>
          <a:stretch>
            <a:fillRect/>
          </a:stretch>
        </p:blipFill>
        <p:spPr>
          <a:xfrm>
            <a:off x="1493692" y="336090"/>
            <a:ext cx="7040707" cy="4089849"/>
          </a:xfrm>
          <a:prstGeom prst="rect">
            <a:avLst/>
          </a:prstGeom>
        </p:spPr>
      </p:pic>
      <p:sp>
        <p:nvSpPr>
          <p:cNvPr id="3" name="TextBox 2"/>
          <p:cNvSpPr txBox="1"/>
          <p:nvPr/>
        </p:nvSpPr>
        <p:spPr>
          <a:xfrm>
            <a:off x="2057400" y="4267200"/>
            <a:ext cx="5867400" cy="892552"/>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5.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a:t>
            </a:r>
            <a:r>
              <a:rPr lang="en-US" sz="1600" dirty="0" err="1" smtClean="0">
                <a:latin typeface="Times New Roman" pitchFamily="18" charset="0"/>
                <a:cs typeface="Times New Roman" pitchFamily="18" charset="0"/>
              </a:rPr>
              <a:t>Nanofluid</a:t>
            </a:r>
            <a:r>
              <a:rPr lang="en-US" sz="1600" dirty="0" smtClean="0">
                <a:latin typeface="Times New Roman" pitchFamily="18" charset="0"/>
                <a:cs typeface="Times New Roman" pitchFamily="18" charset="0"/>
              </a:rPr>
              <a:t> with 20% conc.)</a:t>
            </a:r>
          </a:p>
          <a:p>
            <a:endParaRPr lang="en-US" dirty="0" smtClean="0"/>
          </a:p>
          <a:p>
            <a:endParaRPr lang="en-US" dirty="0"/>
          </a:p>
        </p:txBody>
      </p:sp>
      <p:sp>
        <p:nvSpPr>
          <p:cNvPr id="4" name="TextBox 3"/>
          <p:cNvSpPr txBox="1"/>
          <p:nvPr/>
        </p:nvSpPr>
        <p:spPr>
          <a:xfrm>
            <a:off x="990600" y="4572000"/>
            <a:ext cx="7924800" cy="2585323"/>
          </a:xfrm>
          <a:prstGeom prst="rect">
            <a:avLst/>
          </a:prstGeom>
          <a:noFill/>
        </p:spPr>
        <p:txBody>
          <a:bodyPr wrap="square" rtlCol="0">
            <a:spAutoFit/>
          </a:bodyPr>
          <a:lstStyle/>
          <a:p>
            <a:r>
              <a:rPr lang="en-IN" dirty="0" smtClean="0"/>
              <a:t> </a:t>
            </a:r>
            <a:endParaRPr lang="en-US" dirty="0" smtClean="0"/>
          </a:p>
          <a:p>
            <a:pPr algn="just"/>
            <a:r>
              <a:rPr lang="en-IN" dirty="0" smtClean="0">
                <a:latin typeface="Times New Roman" pitchFamily="18" charset="0"/>
                <a:cs typeface="Times New Roman" pitchFamily="18" charset="0"/>
              </a:rPr>
              <a:t>Fig </a:t>
            </a:r>
            <a:r>
              <a:rPr lang="en-IN" dirty="0" smtClean="0">
                <a:latin typeface="Times New Roman" pitchFamily="18" charset="0"/>
                <a:cs typeface="Times New Roman" pitchFamily="18" charset="0"/>
              </a:rPr>
              <a:t>5 </a:t>
            </a:r>
            <a:r>
              <a:rPr lang="en-IN" dirty="0" smtClean="0">
                <a:latin typeface="Times New Roman" pitchFamily="18" charset="0"/>
                <a:cs typeface="Times New Roman" pitchFamily="18" charset="0"/>
              </a:rPr>
              <a:t>shows the variation in heat transfer rate at different flow rate with different engine temperature in 20%  concentration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With the increase in flow rate, the heat transfer rate increases for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with a 20% concentration because the mass flow rate of coolant increases with increasing the flow rate. So the heat transfer rate directly depends on the flow rate. The maximum heat transfer rate was found at 55°C.</a:t>
            </a:r>
            <a:endParaRPr lang="en-US"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lnSpc>
                <a:spcPct val="150000"/>
              </a:lnSpc>
            </a:pPr>
            <a:r>
              <a:rPr lang="en-US" sz="1800" dirty="0" smtClean="0">
                <a:latin typeface="Times New Roman" pitchFamily="18" charset="0"/>
                <a:cs typeface="Times New Roman" pitchFamily="18" charset="0"/>
              </a:rPr>
              <a:t>In recent years, advancements in engineering and technology have led to an increased demand for efficient cooling solutions in various applications, including automotive, industrial, and electronic systems.</a:t>
            </a:r>
          </a:p>
          <a:p>
            <a:pPr algn="just">
              <a:lnSpc>
                <a:spcPct val="150000"/>
              </a:lnSpc>
            </a:pPr>
            <a:r>
              <a:rPr lang="en-US" sz="1800" dirty="0" smtClean="0">
                <a:latin typeface="Times New Roman" pitchFamily="18" charset="0"/>
                <a:cs typeface="Times New Roman" pitchFamily="18" charset="0"/>
              </a:rPr>
              <a:t>Heat transfer plays a pivotal role in maintaining the optimal operating conditions of these systems, as excess heat can lead to performance degradation, component failure, and reduced overall efficiency.</a:t>
            </a:r>
          </a:p>
          <a:p>
            <a:pPr algn="just">
              <a:lnSpc>
                <a:spcPct val="150000"/>
              </a:lnSpc>
            </a:pPr>
            <a:r>
              <a:rPr lang="en-US" sz="1800" dirty="0" smtClean="0">
                <a:latin typeface="Times New Roman" pitchFamily="18" charset="0"/>
                <a:cs typeface="Times New Roman" pitchFamily="18" charset="0"/>
              </a:rPr>
              <a:t>Traditional coolants, such as water, have limitations in their ability to effectively dissipate heat, especially when facing the challenges posed by high heat fluxes and compact designs.</a:t>
            </a:r>
          </a:p>
          <a:p>
            <a:pPr algn="just">
              <a:lnSpc>
                <a:spcPct val="150000"/>
              </a:lnSpc>
            </a:pPr>
            <a:r>
              <a:rPr lang="en-US" sz="1800" dirty="0" smtClean="0">
                <a:latin typeface="Times New Roman" pitchFamily="18" charset="0"/>
                <a:cs typeface="Times New Roman" pitchFamily="18" charset="0"/>
              </a:rPr>
              <a:t>To address these challenges, researchers and engineers have turned their attention to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as a promising alternative coolant solution. </a:t>
            </a:r>
          </a:p>
          <a:p>
            <a:pPr>
              <a:lnSpc>
                <a:spcPct val="150000"/>
              </a:lnSpc>
              <a:buNone/>
            </a:pPr>
            <a:endParaRPr lang="en-US" sz="1800" dirty="0" smtClean="0">
              <a:latin typeface="Times New Roman" pitchFamily="18" charset="0"/>
              <a:cs typeface="Times New Roman" pitchFamily="18" charset="0"/>
            </a:endParaRPr>
          </a:p>
          <a:p>
            <a:pPr>
              <a:lnSpc>
                <a:spcPct val="150000"/>
              </a:lnSpc>
            </a:pPr>
            <a:endParaRPr lang="en-US" sz="1800" dirty="0" smtClean="0">
              <a:latin typeface="Times New Roman" pitchFamily="18" charset="0"/>
              <a:cs typeface="Times New Roman" pitchFamily="18" charset="0"/>
            </a:endParaRPr>
          </a:p>
          <a:p>
            <a:pPr>
              <a:lnSpc>
                <a:spcPct val="150000"/>
              </a:lnSpc>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OW VS Q for 30%).jpg"/>
          <p:cNvPicPr>
            <a:picLocks noChangeAspect="1"/>
          </p:cNvPicPr>
          <p:nvPr/>
        </p:nvPicPr>
        <p:blipFill>
          <a:blip r:embed="rId2" cstate="print"/>
          <a:srcRect l="6595" t="11947" r="6595" b="11947"/>
          <a:stretch>
            <a:fillRect/>
          </a:stretch>
        </p:blipFill>
        <p:spPr>
          <a:xfrm>
            <a:off x="1828800" y="0"/>
            <a:ext cx="6019691" cy="4077986"/>
          </a:xfrm>
          <a:prstGeom prst="rect">
            <a:avLst/>
          </a:prstGeom>
        </p:spPr>
      </p:pic>
      <p:sp>
        <p:nvSpPr>
          <p:cNvPr id="3" name="TextBox 2"/>
          <p:cNvSpPr txBox="1"/>
          <p:nvPr/>
        </p:nvSpPr>
        <p:spPr>
          <a:xfrm>
            <a:off x="2057400" y="3962400"/>
            <a:ext cx="5791200" cy="892552"/>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6.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a:t>
            </a:r>
            <a:r>
              <a:rPr lang="en-US" sz="1600" dirty="0" err="1" smtClean="0">
                <a:latin typeface="Times New Roman" pitchFamily="18" charset="0"/>
                <a:cs typeface="Times New Roman" pitchFamily="18" charset="0"/>
              </a:rPr>
              <a:t>Nanofluid</a:t>
            </a:r>
            <a:r>
              <a:rPr lang="en-US" sz="1600" dirty="0" smtClean="0">
                <a:latin typeface="Times New Roman" pitchFamily="18" charset="0"/>
                <a:cs typeface="Times New Roman" pitchFamily="18" charset="0"/>
              </a:rPr>
              <a:t> with 30% conc.)</a:t>
            </a:r>
          </a:p>
          <a:p>
            <a:endParaRPr lang="en-US" dirty="0" smtClean="0"/>
          </a:p>
          <a:p>
            <a:endParaRPr lang="en-US" dirty="0"/>
          </a:p>
        </p:txBody>
      </p:sp>
      <p:sp>
        <p:nvSpPr>
          <p:cNvPr id="4" name="TextBox 3"/>
          <p:cNvSpPr txBox="1"/>
          <p:nvPr/>
        </p:nvSpPr>
        <p:spPr>
          <a:xfrm>
            <a:off x="1219200" y="4724400"/>
            <a:ext cx="7315200" cy="1754326"/>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The variation of heat transfer rate from the radiator with  coolant flow rate at different engine temperature is given in Fig. </a:t>
            </a:r>
            <a:r>
              <a:rPr lang="en-IN" dirty="0" smtClean="0">
                <a:latin typeface="Times New Roman" pitchFamily="18" charset="0"/>
                <a:cs typeface="Times New Roman" pitchFamily="18" charset="0"/>
              </a:rPr>
              <a:t>6. With </a:t>
            </a:r>
            <a:r>
              <a:rPr lang="en-IN" dirty="0" smtClean="0">
                <a:latin typeface="Times New Roman" pitchFamily="18" charset="0"/>
                <a:cs typeface="Times New Roman" pitchFamily="18" charset="0"/>
              </a:rPr>
              <a:t>the increase in flow rate, the heat transfer rate increases for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with </a:t>
            </a:r>
            <a:r>
              <a:rPr lang="en-IN" dirty="0" smtClean="0">
                <a:latin typeface="Times New Roman" pitchFamily="18" charset="0"/>
                <a:cs typeface="Times New Roman" pitchFamily="18" charset="0"/>
              </a:rPr>
              <a:t>a 30% concentration. So the heat transfer rate directly depends on the flow rate. The maximum heat transfer rate was found at 55°C</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vs q diff at 40.PNG"/>
          <p:cNvPicPr>
            <a:picLocks noChangeAspect="1"/>
          </p:cNvPicPr>
          <p:nvPr/>
        </p:nvPicPr>
        <p:blipFill>
          <a:blip r:embed="rId2"/>
          <a:srcRect l="2014" t="11205" r="2014" b="7470"/>
          <a:stretch>
            <a:fillRect/>
          </a:stretch>
        </p:blipFill>
        <p:spPr>
          <a:xfrm>
            <a:off x="1143000" y="228600"/>
            <a:ext cx="7730368" cy="4343399"/>
          </a:xfrm>
          <a:prstGeom prst="rect">
            <a:avLst/>
          </a:prstGeom>
        </p:spPr>
      </p:pic>
      <p:sp>
        <p:nvSpPr>
          <p:cNvPr id="5" name="TextBox 4"/>
          <p:cNvSpPr txBox="1"/>
          <p:nvPr/>
        </p:nvSpPr>
        <p:spPr>
          <a:xfrm>
            <a:off x="1219200" y="4495800"/>
            <a:ext cx="6553200" cy="892552"/>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7.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(with different conc. At 40</a:t>
            </a:r>
            <a:r>
              <a:rPr lang="en-US" sz="1600" dirty="0" smtClean="0">
                <a:latin typeface="Times New Roman"/>
                <a:cs typeface="Times New Roman"/>
              </a:rPr>
              <a:t>°C</a:t>
            </a:r>
            <a:r>
              <a:rPr lang="en-US" sz="1600" dirty="0" smtClean="0">
                <a:latin typeface="Times New Roman" pitchFamily="18" charset="0"/>
                <a:cs typeface="Times New Roman" pitchFamily="18" charset="0"/>
              </a:rPr>
              <a:t>)</a:t>
            </a:r>
          </a:p>
          <a:p>
            <a:pPr algn="ctr"/>
            <a:endParaRPr lang="en-US" dirty="0" smtClean="0"/>
          </a:p>
          <a:p>
            <a:pPr algn="ctr"/>
            <a:endParaRPr lang="en-US" dirty="0"/>
          </a:p>
        </p:txBody>
      </p:sp>
      <p:sp>
        <p:nvSpPr>
          <p:cNvPr id="6" name="TextBox 5"/>
          <p:cNvSpPr txBox="1"/>
          <p:nvPr/>
        </p:nvSpPr>
        <p:spPr>
          <a:xfrm>
            <a:off x="1295400" y="4953000"/>
            <a:ext cx="72390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Fig 7</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relates between flow rate and heat transfer rate and shows variation of heat transfer rate with different flow rate at different concentrations of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With Increase in different concentration and flow rate, heat transfer rate also increases at fixed temp 40°C. In the graph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is having better heat transfer rate.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vs q diff at 45.PNG"/>
          <p:cNvPicPr>
            <a:picLocks noChangeAspect="1"/>
          </p:cNvPicPr>
          <p:nvPr/>
        </p:nvPicPr>
        <p:blipFill>
          <a:blip r:embed="rId2"/>
          <a:srcRect l="4290" t="3259" r="4290" b="4889"/>
          <a:stretch>
            <a:fillRect/>
          </a:stretch>
        </p:blipFill>
        <p:spPr>
          <a:xfrm>
            <a:off x="1340508" y="176317"/>
            <a:ext cx="7041492" cy="3862283"/>
          </a:xfrm>
          <a:prstGeom prst="rect">
            <a:avLst/>
          </a:prstGeom>
        </p:spPr>
      </p:pic>
      <p:sp>
        <p:nvSpPr>
          <p:cNvPr id="3" name="TextBox 2"/>
          <p:cNvSpPr txBox="1"/>
          <p:nvPr/>
        </p:nvSpPr>
        <p:spPr>
          <a:xfrm>
            <a:off x="1371600" y="4267200"/>
            <a:ext cx="6629400" cy="338554"/>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8.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(with different conc. At 45</a:t>
            </a:r>
            <a:r>
              <a:rPr lang="en-US" sz="1600" dirty="0" smtClean="0">
                <a:latin typeface="Times New Roman"/>
                <a:cs typeface="Times New Roman"/>
              </a:rPr>
              <a:t>°C</a:t>
            </a:r>
            <a:r>
              <a:rPr lang="en-US" sz="1600" dirty="0" smtClean="0">
                <a:latin typeface="Times New Roman" pitchFamily="18" charset="0"/>
                <a:cs typeface="Times New Roman" pitchFamily="18" charset="0"/>
              </a:rPr>
              <a:t>)</a:t>
            </a:r>
          </a:p>
        </p:txBody>
      </p:sp>
      <p:sp>
        <p:nvSpPr>
          <p:cNvPr id="4" name="TextBox 3"/>
          <p:cNvSpPr txBox="1"/>
          <p:nvPr/>
        </p:nvSpPr>
        <p:spPr>
          <a:xfrm>
            <a:off x="1143000" y="5029200"/>
            <a:ext cx="73914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Relationship between flow rate and heat transfer rate and shows variation of heat transfer rate with different flow rate at different concentrations of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is given in Fig </a:t>
            </a:r>
            <a:r>
              <a:rPr lang="en-US" dirty="0" smtClean="0">
                <a:latin typeface="Times New Roman" pitchFamily="18" charset="0"/>
                <a:cs typeface="Times New Roman" pitchFamily="18" charset="0"/>
              </a:rPr>
              <a:t>8. </a:t>
            </a:r>
            <a:r>
              <a:rPr lang="en-US" dirty="0" smtClean="0">
                <a:latin typeface="Times New Roman" pitchFamily="18" charset="0"/>
                <a:cs typeface="Times New Roman" pitchFamily="18" charset="0"/>
              </a:rPr>
              <a:t>With Increase in different concentration and flow rate, heat transfer rate also increases at fixed temp 45°C. In the graph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is having better heat transfer rate.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 vs q diff at 50.PNG"/>
          <p:cNvPicPr>
            <a:picLocks noChangeAspect="1"/>
          </p:cNvPicPr>
          <p:nvPr/>
        </p:nvPicPr>
        <p:blipFill>
          <a:blip r:embed="rId2"/>
          <a:srcRect l="2002" t="6930" r="2002" b="3465"/>
          <a:stretch>
            <a:fillRect/>
          </a:stretch>
        </p:blipFill>
        <p:spPr>
          <a:xfrm>
            <a:off x="1153724" y="359101"/>
            <a:ext cx="7609275" cy="3755700"/>
          </a:xfrm>
          <a:prstGeom prst="rect">
            <a:avLst/>
          </a:prstGeom>
        </p:spPr>
      </p:pic>
      <p:sp>
        <p:nvSpPr>
          <p:cNvPr id="3" name="TextBox 2"/>
          <p:cNvSpPr txBox="1"/>
          <p:nvPr/>
        </p:nvSpPr>
        <p:spPr>
          <a:xfrm>
            <a:off x="1828800" y="4267200"/>
            <a:ext cx="6248400" cy="615553"/>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 9.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(with different conc. At 50</a:t>
            </a:r>
            <a:r>
              <a:rPr lang="en-US" sz="1600" dirty="0" smtClean="0">
                <a:latin typeface="Times New Roman"/>
                <a:cs typeface="Times New Roman"/>
              </a:rPr>
              <a:t>°C</a:t>
            </a:r>
            <a:r>
              <a:rPr lang="en-US" sz="1600" dirty="0" smtClean="0">
                <a:latin typeface="Times New Roman" pitchFamily="18" charset="0"/>
                <a:cs typeface="Times New Roman" pitchFamily="18" charset="0"/>
              </a:rPr>
              <a:t>)</a:t>
            </a:r>
          </a:p>
          <a:p>
            <a:endParaRPr lang="en-US" dirty="0"/>
          </a:p>
        </p:txBody>
      </p:sp>
      <p:sp>
        <p:nvSpPr>
          <p:cNvPr id="4" name="TextBox 3"/>
          <p:cNvSpPr txBox="1"/>
          <p:nvPr/>
        </p:nvSpPr>
        <p:spPr>
          <a:xfrm>
            <a:off x="1371600" y="5181600"/>
            <a:ext cx="7543800" cy="147732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Fig 9</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relates between flow rate and heat transfer rate and shows variation of heat transfer rate with different flow rate at different concentrations of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With Increase in different concentration and flow rate, heat transfer rate also increases at fixed temp 50°C. In the graph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is having better heat transfer rate.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vs q diff at 55.PNG"/>
          <p:cNvPicPr>
            <a:picLocks noChangeAspect="1"/>
          </p:cNvPicPr>
          <p:nvPr/>
        </p:nvPicPr>
        <p:blipFill>
          <a:blip r:embed="rId2"/>
          <a:srcRect l="1011" t="3282" r="1011" b="3282"/>
          <a:stretch>
            <a:fillRect/>
          </a:stretch>
        </p:blipFill>
        <p:spPr>
          <a:xfrm>
            <a:off x="1143000" y="228601"/>
            <a:ext cx="6858000" cy="3930369"/>
          </a:xfrm>
          <a:prstGeom prst="rect">
            <a:avLst/>
          </a:prstGeom>
        </p:spPr>
      </p:pic>
      <p:sp>
        <p:nvSpPr>
          <p:cNvPr id="3" name="TextBox 2"/>
          <p:cNvSpPr txBox="1"/>
          <p:nvPr/>
        </p:nvSpPr>
        <p:spPr>
          <a:xfrm>
            <a:off x="1143000" y="4419600"/>
            <a:ext cx="6629400" cy="584775"/>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10.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Heat Transfer (with different conc. At 55</a:t>
            </a:r>
            <a:r>
              <a:rPr lang="en-US" sz="1600" dirty="0" smtClean="0">
                <a:latin typeface="Times New Roman"/>
                <a:cs typeface="Times New Roman"/>
              </a:rPr>
              <a:t>°C</a:t>
            </a:r>
            <a:r>
              <a:rPr lang="en-US" sz="1600" dirty="0" smtClean="0">
                <a:latin typeface="Times New Roman" pitchFamily="18" charset="0"/>
                <a:cs typeface="Times New Roman" pitchFamily="18" charset="0"/>
              </a:rPr>
              <a:t>)</a:t>
            </a:r>
          </a:p>
          <a:p>
            <a:endParaRPr lang="en-US" sz="1600" dirty="0"/>
          </a:p>
        </p:txBody>
      </p:sp>
      <p:sp>
        <p:nvSpPr>
          <p:cNvPr id="4" name="TextBox 3"/>
          <p:cNvSpPr txBox="1"/>
          <p:nvPr/>
        </p:nvSpPr>
        <p:spPr>
          <a:xfrm>
            <a:off x="1371600" y="5029200"/>
            <a:ext cx="7239000" cy="1754326"/>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Fig </a:t>
            </a:r>
            <a:r>
              <a:rPr lang="en-US" dirty="0" smtClean="0">
                <a:latin typeface="Times New Roman" pitchFamily="18" charset="0"/>
                <a:cs typeface="Times New Roman" pitchFamily="18" charset="0"/>
              </a:rPr>
              <a:t>10 </a:t>
            </a:r>
            <a:r>
              <a:rPr lang="en-US" dirty="0" smtClean="0">
                <a:latin typeface="Times New Roman" pitchFamily="18" charset="0"/>
                <a:cs typeface="Times New Roman" pitchFamily="18" charset="0"/>
              </a:rPr>
              <a:t>relates between flow rate and heat transfer rate and shows variation of heat transfer rate with different flow rate at different concentrations of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With the Increase in different concentration and flow rate, heat transfer rate also increases at fixed temp 55°C. In the graph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is having better heat transfer rate.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vs outlet diff at 40.PNG"/>
          <p:cNvPicPr>
            <a:picLocks noChangeAspect="1"/>
          </p:cNvPicPr>
          <p:nvPr/>
        </p:nvPicPr>
        <p:blipFill>
          <a:blip r:embed="rId2"/>
          <a:stretch>
            <a:fillRect/>
          </a:stretch>
        </p:blipFill>
        <p:spPr>
          <a:xfrm>
            <a:off x="1021004" y="2"/>
            <a:ext cx="7960634" cy="4343398"/>
          </a:xfrm>
          <a:prstGeom prst="rect">
            <a:avLst/>
          </a:prstGeom>
        </p:spPr>
      </p:pic>
      <p:sp>
        <p:nvSpPr>
          <p:cNvPr id="3" name="TextBox 2"/>
          <p:cNvSpPr txBox="1"/>
          <p:nvPr/>
        </p:nvSpPr>
        <p:spPr>
          <a:xfrm>
            <a:off x="1524000" y="4419600"/>
            <a:ext cx="6477000" cy="615553"/>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11.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Outlet </a:t>
            </a:r>
            <a:r>
              <a:rPr lang="en-US" sz="1600" dirty="0" err="1" smtClean="0">
                <a:latin typeface="Times New Roman" pitchFamily="18" charset="0"/>
                <a:cs typeface="Times New Roman" pitchFamily="18" charset="0"/>
              </a:rPr>
              <a:t>Temprature</a:t>
            </a:r>
            <a:r>
              <a:rPr lang="en-US" sz="1600" dirty="0" smtClean="0">
                <a:latin typeface="Times New Roman" pitchFamily="18" charset="0"/>
                <a:cs typeface="Times New Roman" pitchFamily="18" charset="0"/>
              </a:rPr>
              <a:t> (with different conc. At 40</a:t>
            </a:r>
            <a:r>
              <a:rPr lang="en-US" sz="1600" dirty="0" smtClean="0">
                <a:latin typeface="Times New Roman"/>
                <a:cs typeface="Times New Roman"/>
              </a:rPr>
              <a:t>°C</a:t>
            </a:r>
            <a:r>
              <a:rPr lang="en-US" sz="1600" dirty="0" smtClean="0">
                <a:latin typeface="Times New Roman" pitchFamily="18" charset="0"/>
                <a:cs typeface="Times New Roman" pitchFamily="18" charset="0"/>
              </a:rPr>
              <a:t>)</a:t>
            </a:r>
          </a:p>
          <a:p>
            <a:endParaRPr lang="en-US" dirty="0"/>
          </a:p>
        </p:txBody>
      </p:sp>
      <p:sp>
        <p:nvSpPr>
          <p:cNvPr id="4" name="TextBox 3"/>
          <p:cNvSpPr txBox="1"/>
          <p:nvPr/>
        </p:nvSpPr>
        <p:spPr>
          <a:xfrm>
            <a:off x="1371600" y="5103674"/>
            <a:ext cx="7467600" cy="1754326"/>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Fig </a:t>
            </a:r>
            <a:r>
              <a:rPr lang="en-IN" dirty="0" smtClean="0">
                <a:latin typeface="Times New Roman" pitchFamily="18" charset="0"/>
                <a:cs typeface="Times New Roman" pitchFamily="18" charset="0"/>
              </a:rPr>
              <a:t>11 </a:t>
            </a:r>
            <a:r>
              <a:rPr lang="en-IN" dirty="0" smtClean="0">
                <a:latin typeface="Times New Roman" pitchFamily="18" charset="0"/>
                <a:cs typeface="Times New Roman" pitchFamily="18" charset="0"/>
              </a:rPr>
              <a:t>shows relationship between flow rate and outlet temperature with different flow rate  at different concentration of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At a constant inlet temperature of 40 °C, the temperature difference between the inlet and outlet decreases with an increase in flow rate for all conc. Also, the decrease in outlet temperature is maximum for 30% and minimum for water at all inlet temperatures.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vs outlet diff at 45.PNG"/>
          <p:cNvPicPr>
            <a:picLocks noChangeAspect="1"/>
          </p:cNvPicPr>
          <p:nvPr/>
        </p:nvPicPr>
        <p:blipFill>
          <a:blip r:embed="rId2"/>
          <a:srcRect l="2556" t="5443" r="2556" b="3629"/>
          <a:stretch>
            <a:fillRect/>
          </a:stretch>
        </p:blipFill>
        <p:spPr>
          <a:xfrm>
            <a:off x="1524000" y="0"/>
            <a:ext cx="7010400" cy="4197004"/>
          </a:xfrm>
          <a:prstGeom prst="rect">
            <a:avLst/>
          </a:prstGeom>
        </p:spPr>
      </p:pic>
      <p:sp>
        <p:nvSpPr>
          <p:cNvPr id="4" name="TextBox 3"/>
          <p:cNvSpPr txBox="1"/>
          <p:nvPr/>
        </p:nvSpPr>
        <p:spPr>
          <a:xfrm>
            <a:off x="1981200" y="4191000"/>
            <a:ext cx="5943600" cy="615553"/>
          </a:xfrm>
          <a:prstGeom prst="rect">
            <a:avLst/>
          </a:prstGeom>
          <a:noFill/>
        </p:spPr>
        <p:txBody>
          <a:bodyPr wrap="square" rtlCol="0">
            <a:spAutoFit/>
          </a:bodyPr>
          <a:lstStyle/>
          <a:p>
            <a:r>
              <a:rPr lang="en-US" sz="1600" dirty="0" smtClean="0">
                <a:latin typeface="Times New Roman" pitchFamily="18" charset="0"/>
                <a:cs typeface="Times New Roman" pitchFamily="18" charset="0"/>
              </a:rPr>
              <a:t>Fig 12.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Outlet </a:t>
            </a:r>
            <a:r>
              <a:rPr lang="en-US" sz="1600" dirty="0" err="1" smtClean="0">
                <a:latin typeface="Times New Roman" pitchFamily="18" charset="0"/>
                <a:cs typeface="Times New Roman" pitchFamily="18" charset="0"/>
              </a:rPr>
              <a:t>Temprature</a:t>
            </a:r>
            <a:r>
              <a:rPr lang="en-US" sz="1600" dirty="0" smtClean="0">
                <a:latin typeface="Times New Roman" pitchFamily="18" charset="0"/>
                <a:cs typeface="Times New Roman" pitchFamily="18" charset="0"/>
              </a:rPr>
              <a:t> (with different conc. At 45</a:t>
            </a:r>
            <a:r>
              <a:rPr lang="en-US" sz="1600" dirty="0" smtClean="0">
                <a:latin typeface="Times New Roman"/>
                <a:cs typeface="Times New Roman"/>
              </a:rPr>
              <a:t>°C</a:t>
            </a:r>
            <a:r>
              <a:rPr lang="en-US" sz="1600" dirty="0" smtClean="0">
                <a:latin typeface="Times New Roman" pitchFamily="18" charset="0"/>
                <a:cs typeface="Times New Roman" pitchFamily="18" charset="0"/>
              </a:rPr>
              <a:t>)</a:t>
            </a:r>
          </a:p>
          <a:p>
            <a:endParaRPr lang="en-US" dirty="0"/>
          </a:p>
        </p:txBody>
      </p:sp>
      <p:sp>
        <p:nvSpPr>
          <p:cNvPr id="5" name="TextBox 4"/>
          <p:cNvSpPr txBox="1"/>
          <p:nvPr/>
        </p:nvSpPr>
        <p:spPr>
          <a:xfrm>
            <a:off x="1371600" y="5103674"/>
            <a:ext cx="7315200" cy="1754326"/>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Fig </a:t>
            </a:r>
            <a:r>
              <a:rPr lang="en-IN" dirty="0" smtClean="0">
                <a:latin typeface="Times New Roman" pitchFamily="18" charset="0"/>
                <a:cs typeface="Times New Roman" pitchFamily="18" charset="0"/>
              </a:rPr>
              <a:t>12 shows </a:t>
            </a:r>
            <a:r>
              <a:rPr lang="en-IN" dirty="0" smtClean="0">
                <a:latin typeface="Times New Roman" pitchFamily="18" charset="0"/>
                <a:cs typeface="Times New Roman" pitchFamily="18" charset="0"/>
              </a:rPr>
              <a:t>relationship between flow rate and outlet temperature with different flow rate  at different concentration of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At a constant inlet temperature of 45 °C, the temperature difference between the inlet and outlet decreases with an increase in flow rate for all conc. Also, the decrease in outlet temperature is maximum for 30% and minimum for water at all inlet temperatures.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vs outlet diff at 50.PNG"/>
          <p:cNvPicPr>
            <a:picLocks noChangeAspect="1"/>
          </p:cNvPicPr>
          <p:nvPr/>
        </p:nvPicPr>
        <p:blipFill>
          <a:blip r:embed="rId2"/>
          <a:stretch>
            <a:fillRect/>
          </a:stretch>
        </p:blipFill>
        <p:spPr>
          <a:xfrm>
            <a:off x="1295400" y="304800"/>
            <a:ext cx="7239000" cy="4667859"/>
          </a:xfrm>
          <a:prstGeom prst="rect">
            <a:avLst/>
          </a:prstGeom>
        </p:spPr>
      </p:pic>
      <p:sp>
        <p:nvSpPr>
          <p:cNvPr id="3" name="TextBox 2"/>
          <p:cNvSpPr txBox="1"/>
          <p:nvPr/>
        </p:nvSpPr>
        <p:spPr>
          <a:xfrm>
            <a:off x="1524000" y="4495800"/>
            <a:ext cx="6705600" cy="615553"/>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13. Flow Rate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Outlet </a:t>
            </a:r>
            <a:r>
              <a:rPr lang="en-US" sz="1600" dirty="0" err="1" smtClean="0">
                <a:latin typeface="Times New Roman" pitchFamily="18" charset="0"/>
                <a:cs typeface="Times New Roman" pitchFamily="18" charset="0"/>
              </a:rPr>
              <a:t>Temprature</a:t>
            </a:r>
            <a:r>
              <a:rPr lang="en-US" sz="1600" dirty="0" smtClean="0">
                <a:latin typeface="Times New Roman" pitchFamily="18" charset="0"/>
                <a:cs typeface="Times New Roman" pitchFamily="18" charset="0"/>
              </a:rPr>
              <a:t> (with different conc. At 55</a:t>
            </a:r>
            <a:r>
              <a:rPr lang="en-US" sz="1600" dirty="0" smtClean="0">
                <a:latin typeface="Times New Roman"/>
                <a:cs typeface="Times New Roman"/>
              </a:rPr>
              <a:t>°C</a:t>
            </a:r>
            <a:r>
              <a:rPr lang="en-US" sz="1600" dirty="0" smtClean="0">
                <a:latin typeface="Times New Roman" pitchFamily="18" charset="0"/>
                <a:cs typeface="Times New Roman" pitchFamily="18" charset="0"/>
              </a:rPr>
              <a:t>)</a:t>
            </a:r>
          </a:p>
          <a:p>
            <a:endParaRPr lang="en-US" dirty="0"/>
          </a:p>
        </p:txBody>
      </p:sp>
      <p:sp>
        <p:nvSpPr>
          <p:cNvPr id="4" name="TextBox 3"/>
          <p:cNvSpPr txBox="1"/>
          <p:nvPr/>
        </p:nvSpPr>
        <p:spPr>
          <a:xfrm>
            <a:off x="1600200" y="5103674"/>
            <a:ext cx="7010400" cy="1754326"/>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Fig </a:t>
            </a:r>
            <a:r>
              <a:rPr lang="en-IN" dirty="0" smtClean="0">
                <a:latin typeface="Times New Roman" pitchFamily="18" charset="0"/>
                <a:cs typeface="Times New Roman" pitchFamily="18" charset="0"/>
              </a:rPr>
              <a:t>13 </a:t>
            </a:r>
            <a:r>
              <a:rPr lang="en-IN" dirty="0" smtClean="0">
                <a:latin typeface="Times New Roman" pitchFamily="18" charset="0"/>
                <a:cs typeface="Times New Roman" pitchFamily="18" charset="0"/>
              </a:rPr>
              <a:t>shows relationship between flow rate and outlet temperature with different flow rate  at different concentration of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At a constant inlet temperature of 55 °C, the temperature difference between the inlet and outlet decreases with an increase in flow rate for all conc. Also, the decrease in outlet temperature is maximum for 30% and minimum for water at all inlet temperatures.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28800" y="4495800"/>
            <a:ext cx="5943600" cy="584775"/>
          </a:xfrm>
          <a:prstGeom prst="rect">
            <a:avLst/>
          </a:prstGeom>
          <a:noFill/>
        </p:spPr>
        <p:txBody>
          <a:bodyPr wrap="square" rtlCol="0">
            <a:spAutoFit/>
          </a:bodyPr>
          <a:lstStyle/>
          <a:p>
            <a:pPr algn="ctr"/>
            <a:r>
              <a:rPr lang="en-US" sz="1600" dirty="0" smtClean="0">
                <a:latin typeface="Times New Roman" pitchFamily="18" charset="0"/>
                <a:cs typeface="Times New Roman" pitchFamily="18" charset="0"/>
              </a:rPr>
              <a:t>Fig 14. Engine </a:t>
            </a:r>
            <a:r>
              <a:rPr lang="en-US" sz="1600" dirty="0" err="1" smtClean="0">
                <a:latin typeface="Times New Roman" pitchFamily="18" charset="0"/>
                <a:cs typeface="Times New Roman" pitchFamily="18" charset="0"/>
              </a:rPr>
              <a:t>Temprature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Outlet </a:t>
            </a:r>
            <a:r>
              <a:rPr lang="en-US" sz="1600" dirty="0" err="1" smtClean="0">
                <a:latin typeface="Times New Roman" pitchFamily="18" charset="0"/>
                <a:cs typeface="Times New Roman" pitchFamily="18" charset="0"/>
              </a:rPr>
              <a:t>Temprature</a:t>
            </a:r>
            <a:r>
              <a:rPr lang="en-US" sz="1600" dirty="0" smtClean="0">
                <a:latin typeface="Times New Roman" pitchFamily="18" charset="0"/>
                <a:cs typeface="Times New Roman" pitchFamily="18" charset="0"/>
              </a:rPr>
              <a:t> (at 2.07 l/m)</a:t>
            </a:r>
          </a:p>
          <a:p>
            <a:pPr algn="ctr"/>
            <a:endParaRPr lang="en-US" sz="1600" dirty="0"/>
          </a:p>
        </p:txBody>
      </p:sp>
      <p:sp>
        <p:nvSpPr>
          <p:cNvPr id="4" name="TextBox 3"/>
          <p:cNvSpPr txBox="1"/>
          <p:nvPr/>
        </p:nvSpPr>
        <p:spPr>
          <a:xfrm>
            <a:off x="1447800" y="5105400"/>
            <a:ext cx="7239000" cy="1477328"/>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Fig </a:t>
            </a:r>
            <a:r>
              <a:rPr lang="en-IN" dirty="0" smtClean="0">
                <a:latin typeface="Times New Roman" pitchFamily="18" charset="0"/>
                <a:cs typeface="Times New Roman" pitchFamily="18" charset="0"/>
              </a:rPr>
              <a:t>14 </a:t>
            </a:r>
            <a:r>
              <a:rPr lang="en-IN" dirty="0" smtClean="0">
                <a:latin typeface="Times New Roman" pitchFamily="18" charset="0"/>
                <a:cs typeface="Times New Roman" pitchFamily="18" charset="0"/>
              </a:rPr>
              <a:t>shows relation between engine temperature and outlet temperature at different concentration of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at a fixed flow rate. At a constant flow rate of 2.07 l/m, outlet temperature decreases with an increase in inlet temperature for all concentrations. Also, the decrease in outlet temperature is maximum for 30% and minimum for water at all inlet temperatures.</a:t>
            </a:r>
            <a:endParaRPr lang="en-US" dirty="0">
              <a:latin typeface="Times New Roman" pitchFamily="18" charset="0"/>
              <a:cs typeface="Times New Roman" pitchFamily="18" charset="0"/>
            </a:endParaRPr>
          </a:p>
        </p:txBody>
      </p:sp>
      <p:pic>
        <p:nvPicPr>
          <p:cNvPr id="5" name="Picture 4" descr="aa2.PNG"/>
          <p:cNvPicPr>
            <a:picLocks noChangeAspect="1"/>
          </p:cNvPicPr>
          <p:nvPr/>
        </p:nvPicPr>
        <p:blipFill>
          <a:blip r:embed="rId2"/>
          <a:stretch>
            <a:fillRect/>
          </a:stretch>
        </p:blipFill>
        <p:spPr>
          <a:xfrm>
            <a:off x="1524000" y="533401"/>
            <a:ext cx="6934200" cy="37338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05000" y="4114800"/>
            <a:ext cx="6172200"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F</a:t>
            </a:r>
            <a:r>
              <a:rPr lang="en-US" sz="1600" dirty="0" smtClean="0">
                <a:latin typeface="Times New Roman" pitchFamily="18" charset="0"/>
                <a:cs typeface="Times New Roman" pitchFamily="18" charset="0"/>
              </a:rPr>
              <a:t>ig 15. Engine </a:t>
            </a:r>
            <a:r>
              <a:rPr lang="en-US" sz="1600" dirty="0" err="1" smtClean="0">
                <a:latin typeface="Times New Roman" pitchFamily="18" charset="0"/>
                <a:cs typeface="Times New Roman" pitchFamily="18" charset="0"/>
              </a:rPr>
              <a:t>Temprature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vs</a:t>
            </a:r>
            <a:r>
              <a:rPr lang="en-US" sz="1600" dirty="0" smtClean="0">
                <a:latin typeface="Times New Roman" pitchFamily="18" charset="0"/>
                <a:cs typeface="Times New Roman" pitchFamily="18" charset="0"/>
              </a:rPr>
              <a:t> Outlet </a:t>
            </a:r>
            <a:r>
              <a:rPr lang="en-US" sz="1600" dirty="0" err="1" smtClean="0">
                <a:latin typeface="Times New Roman" pitchFamily="18" charset="0"/>
                <a:cs typeface="Times New Roman" pitchFamily="18" charset="0"/>
              </a:rPr>
              <a:t>Temprature</a:t>
            </a:r>
            <a:r>
              <a:rPr lang="en-US" sz="1600" dirty="0" smtClean="0">
                <a:latin typeface="Times New Roman" pitchFamily="18" charset="0"/>
                <a:cs typeface="Times New Roman" pitchFamily="18" charset="0"/>
              </a:rPr>
              <a:t> (at 8.08 l/m)</a:t>
            </a:r>
          </a:p>
        </p:txBody>
      </p:sp>
      <p:pic>
        <p:nvPicPr>
          <p:cNvPr id="4" name="Picture 3" descr="aa.PNG"/>
          <p:cNvPicPr>
            <a:picLocks noChangeAspect="1"/>
          </p:cNvPicPr>
          <p:nvPr/>
        </p:nvPicPr>
        <p:blipFill>
          <a:blip r:embed="rId2"/>
          <a:stretch>
            <a:fillRect/>
          </a:stretch>
        </p:blipFill>
        <p:spPr>
          <a:xfrm>
            <a:off x="1600200" y="381000"/>
            <a:ext cx="7315200" cy="3568235"/>
          </a:xfrm>
          <a:prstGeom prst="rect">
            <a:avLst/>
          </a:prstGeom>
        </p:spPr>
      </p:pic>
      <p:sp>
        <p:nvSpPr>
          <p:cNvPr id="5" name="TextBox 4"/>
          <p:cNvSpPr txBox="1"/>
          <p:nvPr/>
        </p:nvSpPr>
        <p:spPr>
          <a:xfrm>
            <a:off x="1371600" y="5103674"/>
            <a:ext cx="7162800" cy="1477328"/>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Fig </a:t>
            </a:r>
            <a:r>
              <a:rPr lang="en-IN" dirty="0" smtClean="0">
                <a:latin typeface="Times New Roman" pitchFamily="18" charset="0"/>
                <a:cs typeface="Times New Roman" pitchFamily="18" charset="0"/>
              </a:rPr>
              <a:t>15 shows </a:t>
            </a:r>
            <a:r>
              <a:rPr lang="en-IN" dirty="0" smtClean="0">
                <a:latin typeface="Times New Roman" pitchFamily="18" charset="0"/>
                <a:cs typeface="Times New Roman" pitchFamily="18" charset="0"/>
              </a:rPr>
              <a:t>relation between engine temperature and outlet temperature at different concentration of </a:t>
            </a:r>
            <a:r>
              <a:rPr lang="en-IN" dirty="0" err="1" smtClean="0">
                <a:latin typeface="Times New Roman" pitchFamily="18" charset="0"/>
                <a:cs typeface="Times New Roman" pitchFamily="18" charset="0"/>
              </a:rPr>
              <a:t>nanofluid</a:t>
            </a:r>
            <a:r>
              <a:rPr lang="en-IN" dirty="0" smtClean="0">
                <a:latin typeface="Times New Roman" pitchFamily="18" charset="0"/>
                <a:cs typeface="Times New Roman" pitchFamily="18" charset="0"/>
              </a:rPr>
              <a:t> at a fixed flow rate. At a constant flow rate of 8.08 l/m, outlet temperature decreases with an increase in inlet temperature for all concentrations. Also, the decrease in outlet temperature is maximum for 30% and minimum for water at all inlet temperatures.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3600" dirty="0" smtClean="0">
                <a:latin typeface="Times New Roman" pitchFamily="18" charset="0"/>
                <a:cs typeface="Times New Roman" pitchFamily="18" charset="0"/>
              </a:rPr>
              <a:t>NANOFLUIDS</a:t>
            </a:r>
            <a:endParaRPr lang="en-US" sz="4400" dirty="0">
              <a:latin typeface="Times New Roman" pitchFamily="18" charset="0"/>
              <a:cs typeface="Times New Roman" pitchFamily="18" charset="0"/>
            </a:endParaRPr>
          </a:p>
        </p:txBody>
      </p:sp>
      <p:sp>
        <p:nvSpPr>
          <p:cNvPr id="7" name="Content Placeholder 6"/>
          <p:cNvSpPr>
            <a:spLocks noGrp="1"/>
          </p:cNvSpPr>
          <p:nvPr>
            <p:ph idx="1"/>
          </p:nvPr>
        </p:nvSpPr>
        <p:spPr/>
        <p:txBody>
          <a:bodyPr>
            <a:normAutofit fontScale="85000" lnSpcReduction="10000"/>
          </a:bodyPr>
          <a:lstStyle/>
          <a:p>
            <a:endParaRPr lang="en-US" sz="1800" dirty="0" smtClean="0">
              <a:latin typeface="Times New Roman" pitchFamily="18" charset="0"/>
              <a:cs typeface="Times New Roman" pitchFamily="18" charset="0"/>
            </a:endParaRPr>
          </a:p>
          <a:p>
            <a:pPr algn="just">
              <a:lnSpc>
                <a:spcPct val="150000"/>
              </a:lnSpc>
            </a:pPr>
            <a:r>
              <a:rPr lang="en-US" sz="1900" dirty="0" err="1" smtClean="0">
                <a:latin typeface="Times New Roman" pitchFamily="18" charset="0"/>
                <a:cs typeface="Times New Roman" pitchFamily="18" charset="0"/>
              </a:rPr>
              <a:t>Nanofluids</a:t>
            </a:r>
            <a:r>
              <a:rPr lang="en-US" sz="1900" dirty="0" smtClean="0">
                <a:latin typeface="Times New Roman" pitchFamily="18" charset="0"/>
                <a:cs typeface="Times New Roman" pitchFamily="18" charset="0"/>
              </a:rPr>
              <a:t> are a new class of nanotechnology-based heat transfer fluids, obtained by dispersing and stably suspending </a:t>
            </a:r>
            <a:r>
              <a:rPr lang="en-US" sz="1900" dirty="0" err="1" smtClean="0">
                <a:latin typeface="Times New Roman" pitchFamily="18" charset="0"/>
                <a:cs typeface="Times New Roman" pitchFamily="18" charset="0"/>
              </a:rPr>
              <a:t>nanoparticles</a:t>
            </a:r>
            <a:r>
              <a:rPr lang="en-US" sz="1900" dirty="0" smtClean="0">
                <a:latin typeface="Times New Roman" pitchFamily="18" charset="0"/>
                <a:cs typeface="Times New Roman" pitchFamily="18" charset="0"/>
              </a:rPr>
              <a:t> with typical dimensions on the order of 10 nm.</a:t>
            </a:r>
          </a:p>
          <a:p>
            <a:pPr algn="just">
              <a:lnSpc>
                <a:spcPct val="150000"/>
              </a:lnSpc>
            </a:pPr>
            <a:r>
              <a:rPr lang="en-US" sz="1900" dirty="0" err="1" smtClean="0">
                <a:latin typeface="Times New Roman" pitchFamily="18" charset="0"/>
                <a:cs typeface="Times New Roman" pitchFamily="18" charset="0"/>
              </a:rPr>
              <a:t>Nanofluids</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Nanoparticle</a:t>
            </a:r>
            <a:r>
              <a:rPr lang="en-US" sz="1900" dirty="0" smtClean="0">
                <a:latin typeface="Times New Roman" pitchFamily="18" charset="0"/>
                <a:cs typeface="Times New Roman" pitchFamily="18" charset="0"/>
              </a:rPr>
              <a:t> fluid suspensions) is the term coined by </a:t>
            </a:r>
            <a:r>
              <a:rPr lang="en-US" sz="1900" dirty="0" err="1" smtClean="0">
                <a:latin typeface="Times New Roman" pitchFamily="18" charset="0"/>
                <a:cs typeface="Times New Roman" pitchFamily="18" charset="0"/>
              </a:rPr>
              <a:t>Choi</a:t>
            </a:r>
            <a:r>
              <a:rPr lang="en-US" sz="1900" dirty="0" smtClean="0">
                <a:latin typeface="Times New Roman" pitchFamily="18" charset="0"/>
                <a:cs typeface="Times New Roman" pitchFamily="18" charset="0"/>
              </a:rPr>
              <a:t> (1995) to describe this new class of nanotechnology-based heat transfer fluids with augmented thermal properties, both superior to the properties of their own hosting fluids and the conventional particle fluid suspensions.</a:t>
            </a:r>
          </a:p>
          <a:p>
            <a:pPr algn="just">
              <a:lnSpc>
                <a:spcPct val="150000"/>
              </a:lnSpc>
            </a:pPr>
            <a:r>
              <a:rPr lang="en-US" sz="1900" dirty="0" smtClean="0">
                <a:latin typeface="Times New Roman" pitchFamily="18" charset="0"/>
                <a:cs typeface="Times New Roman" pitchFamily="18" charset="0"/>
              </a:rPr>
              <a:t>The goal of </a:t>
            </a:r>
            <a:r>
              <a:rPr lang="en-US" sz="1900" dirty="0" err="1" smtClean="0">
                <a:latin typeface="Times New Roman" pitchFamily="18" charset="0"/>
                <a:cs typeface="Times New Roman" pitchFamily="18" charset="0"/>
              </a:rPr>
              <a:t>nanofluids</a:t>
            </a:r>
            <a:r>
              <a:rPr lang="en-US" sz="1900" dirty="0" smtClean="0">
                <a:latin typeface="Times New Roman" pitchFamily="18" charset="0"/>
                <a:cs typeface="Times New Roman" pitchFamily="18" charset="0"/>
              </a:rPr>
              <a:t> is to achieve the highest possible thermal properties at the smallest possible concentrations (preferably&lt;1% by volume) by uniform dispersion and stable suspension of </a:t>
            </a:r>
            <a:r>
              <a:rPr lang="en-US" sz="1900" dirty="0" err="1" smtClean="0">
                <a:latin typeface="Times New Roman" pitchFamily="18" charset="0"/>
                <a:cs typeface="Times New Roman" pitchFamily="18" charset="0"/>
              </a:rPr>
              <a:t>nanoparticles</a:t>
            </a:r>
            <a:r>
              <a:rPr lang="en-US" sz="1900" dirty="0" smtClean="0">
                <a:latin typeface="Times New Roman" pitchFamily="18" charset="0"/>
                <a:cs typeface="Times New Roman" pitchFamily="18" charset="0"/>
              </a:rPr>
              <a:t> (preferably&lt;10 nm) in host fluids. To achieve this goal it is vital to understand how </a:t>
            </a:r>
            <a:r>
              <a:rPr lang="en-US" sz="1900" dirty="0" err="1" smtClean="0">
                <a:latin typeface="Times New Roman" pitchFamily="18" charset="0"/>
                <a:cs typeface="Times New Roman" pitchFamily="18" charset="0"/>
              </a:rPr>
              <a:t>nanoparticles</a:t>
            </a:r>
            <a:r>
              <a:rPr lang="en-US" sz="1900" dirty="0" smtClean="0">
                <a:latin typeface="Times New Roman" pitchFamily="18" charset="0"/>
                <a:cs typeface="Times New Roman" pitchFamily="18" charset="0"/>
              </a:rPr>
              <a:t> enhance energy transport in liquids.</a:t>
            </a:r>
            <a:endParaRPr lang="en-US" sz="1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CONCLUSION</a:t>
            </a:r>
            <a:endParaRPr lang="en-US" sz="2400" dirty="0">
              <a:latin typeface="Times New Roman" pitchFamily="18" charset="0"/>
              <a:cs typeface="Times New Roman" pitchFamily="18" charset="0"/>
            </a:endParaRPr>
          </a:p>
        </p:txBody>
      </p:sp>
      <p:sp>
        <p:nvSpPr>
          <p:cNvPr id="4" name="TextBox 3"/>
          <p:cNvSpPr txBox="1"/>
          <p:nvPr/>
        </p:nvSpPr>
        <p:spPr>
          <a:xfrm>
            <a:off x="1295400" y="1371600"/>
            <a:ext cx="7696200" cy="4247317"/>
          </a:xfrm>
          <a:prstGeom prst="rect">
            <a:avLst/>
          </a:prstGeom>
          <a:noFill/>
        </p:spPr>
        <p:txBody>
          <a:bodyPr wrap="square" rtlCol="0">
            <a:spAutoFit/>
          </a:bodyPr>
          <a:lstStyle/>
          <a:p>
            <a:r>
              <a:rPr lang="en-US" dirty="0" smtClean="0">
                <a:latin typeface="Times New Roman" pitchFamily="18" charset="0"/>
                <a:cs typeface="Times New Roman" pitchFamily="18" charset="0"/>
              </a:rPr>
              <a:t>The Experimental study was done on the radiator vehicle at different concentrations of </a:t>
            </a:r>
            <a:r>
              <a:rPr lang="en-US" dirty="0" err="1" smtClean="0">
                <a:latin typeface="Times New Roman" pitchFamily="18" charset="0"/>
                <a:cs typeface="Times New Roman" pitchFamily="18" charset="0"/>
              </a:rPr>
              <a:t>nanofluid</a:t>
            </a:r>
            <a:r>
              <a:rPr lang="en-US" dirty="0" smtClean="0">
                <a:latin typeface="Times New Roman" pitchFamily="18" charset="0"/>
                <a:cs typeface="Times New Roman" pitchFamily="18" charset="0"/>
              </a:rPr>
              <a:t> (form 10% to 30%) and different engine temperature (40 to 55</a:t>
            </a:r>
            <a:r>
              <a:rPr lang="en-US" dirty="0" smtClean="0">
                <a:latin typeface="Times New Roman"/>
                <a:cs typeface="Times New Roman"/>
              </a:rPr>
              <a:t>°C) to evaluate the outlet temperature of fluid  and heat transfer by the fluid at different flow rate of the coolant with constant air flow rate .</a:t>
            </a:r>
          </a:p>
          <a:p>
            <a:endParaRPr lang="en-US" dirty="0" smtClean="0">
              <a:latin typeface="Times New Roman"/>
              <a:cs typeface="Times New Roman"/>
            </a:endParaRPr>
          </a:p>
          <a:p>
            <a:r>
              <a:rPr lang="en-US" dirty="0" smtClean="0">
                <a:latin typeface="Times New Roman"/>
                <a:cs typeface="Times New Roman"/>
              </a:rPr>
              <a:t>Key conclusions are as follows:-</a:t>
            </a:r>
          </a:p>
          <a:p>
            <a:endParaRPr lang="en-US" dirty="0" smtClean="0">
              <a:latin typeface="Times New Roman"/>
              <a:cs typeface="Times New Roman"/>
            </a:endParaRPr>
          </a:p>
          <a:p>
            <a:pPr>
              <a:buFont typeface="Arial" pitchFamily="34" charset="0"/>
              <a:buChar char="•"/>
            </a:pPr>
            <a:r>
              <a:rPr lang="en-US" dirty="0" smtClean="0">
                <a:latin typeface="Times New Roman"/>
                <a:cs typeface="Times New Roman"/>
              </a:rPr>
              <a:t> The outlet temperature of the coolant decreases with increase concentration of  </a:t>
            </a:r>
            <a:r>
              <a:rPr lang="en-US" dirty="0" err="1" smtClean="0">
                <a:latin typeface="Times New Roman"/>
                <a:cs typeface="Times New Roman"/>
              </a:rPr>
              <a:t>nanofluid</a:t>
            </a:r>
            <a:r>
              <a:rPr lang="en-US" dirty="0" smtClean="0">
                <a:latin typeface="Times New Roman"/>
                <a:cs typeface="Times New Roman"/>
              </a:rPr>
              <a:t>. Higher temperature as observed in water and lowest temperature found in30%of the coolant at different flow rate and engine temperature.</a:t>
            </a:r>
          </a:p>
          <a:p>
            <a:pPr>
              <a:buFont typeface="Arial" pitchFamily="34" charset="0"/>
              <a:buChar char="•"/>
            </a:pPr>
            <a:r>
              <a:rPr lang="en-US" dirty="0" smtClean="0">
                <a:latin typeface="Times New Roman"/>
                <a:cs typeface="Times New Roman"/>
              </a:rPr>
              <a:t> The heat transfer rate of the radiator increases by the coolant and maximum heat transfer rate is found at 30% concentration of </a:t>
            </a:r>
            <a:r>
              <a:rPr lang="en-US" dirty="0" err="1" smtClean="0">
                <a:latin typeface="Times New Roman"/>
                <a:cs typeface="Times New Roman"/>
              </a:rPr>
              <a:t>nanofluid</a:t>
            </a:r>
            <a:r>
              <a:rPr lang="en-US" dirty="0" smtClean="0">
                <a:latin typeface="Times New Roman"/>
                <a:cs typeface="Times New Roman"/>
              </a:rPr>
              <a:t> for all flow rate and engine temperature.</a:t>
            </a:r>
          </a:p>
          <a:p>
            <a:pPr>
              <a:buFont typeface="Arial" pitchFamily="34" charset="0"/>
              <a:buChar char="•"/>
            </a:pPr>
            <a:r>
              <a:rPr lang="en-US" dirty="0" smtClean="0">
                <a:latin typeface="Times New Roman"/>
                <a:cs typeface="Times New Roman"/>
              </a:rPr>
              <a:t> The heat transfer rate increases by increasing concentration of coolant because of increasing the thermal conductivity of the fluid.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14400"/>
          </a:xfrm>
        </p:spPr>
        <p:txBody>
          <a:bodyPr>
            <a:normAutofit/>
          </a:bodyPr>
          <a:lstStyle/>
          <a:p>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762000"/>
            <a:ext cx="7498080" cy="5181600"/>
          </a:xfrm>
        </p:spPr>
        <p:txBody>
          <a:bodyPr>
            <a:noAutofit/>
          </a:bodyPr>
          <a:lstStyle/>
          <a:p>
            <a:pPr marL="425196" lvl="0" indent="-342900" algn="just">
              <a:buNone/>
            </a:pPr>
            <a:r>
              <a:rPr lang="en-IN" sz="1600" dirty="0" smtClean="0">
                <a:latin typeface="Times New Roman" pitchFamily="18" charset="0"/>
                <a:cs typeface="Times New Roman" pitchFamily="18" charset="0"/>
              </a:rPr>
              <a:t>[1]. Yu</a:t>
            </a:r>
            <a:r>
              <a:rPr lang="en-IN" sz="1600" dirty="0" smtClean="0">
                <a:latin typeface="Times New Roman" pitchFamily="18" charset="0"/>
                <a:cs typeface="Times New Roman" pitchFamily="18" charset="0"/>
              </a:rPr>
              <a:t>, W., France, D. M., </a:t>
            </a:r>
            <a:r>
              <a:rPr lang="en-IN" sz="1600" dirty="0" err="1" smtClean="0">
                <a:latin typeface="Times New Roman" pitchFamily="18" charset="0"/>
                <a:cs typeface="Times New Roman" pitchFamily="18" charset="0"/>
              </a:rPr>
              <a:t>Choi</a:t>
            </a:r>
            <a:r>
              <a:rPr lang="en-IN" sz="1600" dirty="0" smtClean="0">
                <a:latin typeface="Times New Roman" pitchFamily="18" charset="0"/>
                <a:cs typeface="Times New Roman" pitchFamily="18" charset="0"/>
              </a:rPr>
              <a:t>, S. U., &amp; </a:t>
            </a:r>
            <a:r>
              <a:rPr lang="en-IN" sz="1600" dirty="0" err="1" smtClean="0">
                <a:latin typeface="Times New Roman" pitchFamily="18" charset="0"/>
                <a:cs typeface="Times New Roman" pitchFamily="18" charset="0"/>
              </a:rPr>
              <a:t>Routbort</a:t>
            </a:r>
            <a:r>
              <a:rPr lang="en-IN" sz="1600" dirty="0" smtClean="0">
                <a:latin typeface="Times New Roman" pitchFamily="18" charset="0"/>
                <a:cs typeface="Times New Roman" pitchFamily="18" charset="0"/>
              </a:rPr>
              <a:t>, J. L. (2007). Review and assessment of </a:t>
            </a:r>
            <a:r>
              <a:rPr lang="en-IN" sz="1600" dirty="0" err="1" smtClean="0">
                <a:latin typeface="Times New Roman" pitchFamily="18" charset="0"/>
                <a:cs typeface="Times New Roman" pitchFamily="18" charset="0"/>
              </a:rPr>
              <a:t>nanofluid</a:t>
            </a:r>
            <a:r>
              <a:rPr lang="en-IN" sz="1600" dirty="0" smtClean="0">
                <a:latin typeface="Times New Roman" pitchFamily="18" charset="0"/>
                <a:cs typeface="Times New Roman" pitchFamily="18" charset="0"/>
              </a:rPr>
              <a:t> technology for transportation and other applications (No. ANL/ESD/07-9). Argonne National Lab.(ANL), Argonne, IL (</a:t>
            </a:r>
            <a:r>
              <a:rPr lang="en-IN" sz="1600" dirty="0" err="1" smtClean="0">
                <a:latin typeface="Times New Roman" pitchFamily="18" charset="0"/>
                <a:cs typeface="Times New Roman" pitchFamily="18" charset="0"/>
              </a:rPr>
              <a:t>UnitedStates</a:t>
            </a:r>
            <a:r>
              <a:rPr lang="en-IN"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[2]. Leong</a:t>
            </a:r>
            <a:r>
              <a:rPr lang="en-IN" sz="1600" dirty="0" smtClean="0">
                <a:latin typeface="Times New Roman" pitchFamily="18" charset="0"/>
                <a:cs typeface="Times New Roman" pitchFamily="18" charset="0"/>
              </a:rPr>
              <a:t>, K.Y., </a:t>
            </a:r>
            <a:r>
              <a:rPr lang="en-IN" sz="1600" dirty="0" err="1" smtClean="0">
                <a:latin typeface="Times New Roman" pitchFamily="18" charset="0"/>
                <a:cs typeface="Times New Roman" pitchFamily="18" charset="0"/>
              </a:rPr>
              <a:t>Saidur</a:t>
            </a:r>
            <a:r>
              <a:rPr lang="en-IN" sz="1600" dirty="0" smtClean="0">
                <a:latin typeface="Times New Roman" pitchFamily="18" charset="0"/>
                <a:cs typeface="Times New Roman" pitchFamily="18" charset="0"/>
              </a:rPr>
              <a:t>, R., </a:t>
            </a:r>
            <a:r>
              <a:rPr lang="en-IN" sz="1600" dirty="0" err="1" smtClean="0">
                <a:latin typeface="Times New Roman" pitchFamily="18" charset="0"/>
                <a:cs typeface="Times New Roman" pitchFamily="18" charset="0"/>
              </a:rPr>
              <a:t>Kazi</a:t>
            </a:r>
            <a:r>
              <a:rPr lang="en-IN" sz="1600" dirty="0" smtClean="0">
                <a:latin typeface="Times New Roman" pitchFamily="18" charset="0"/>
                <a:cs typeface="Times New Roman" pitchFamily="18" charset="0"/>
              </a:rPr>
              <a:t>, S.N. and </a:t>
            </a:r>
            <a:r>
              <a:rPr lang="en-IN" sz="1600" dirty="0" err="1" smtClean="0">
                <a:latin typeface="Times New Roman" pitchFamily="18" charset="0"/>
                <a:cs typeface="Times New Roman" pitchFamily="18" charset="0"/>
              </a:rPr>
              <a:t>Mamun</a:t>
            </a:r>
            <a:r>
              <a:rPr lang="en-IN" sz="1600" dirty="0" smtClean="0">
                <a:latin typeface="Times New Roman" pitchFamily="18" charset="0"/>
                <a:cs typeface="Times New Roman" pitchFamily="18" charset="0"/>
              </a:rPr>
              <a:t>, A.H., 2010. Performance investigation of an automotive car radiator operated with </a:t>
            </a:r>
            <a:r>
              <a:rPr lang="en-IN" sz="1600" dirty="0" err="1" smtClean="0">
                <a:latin typeface="Times New Roman" pitchFamily="18" charset="0"/>
                <a:cs typeface="Times New Roman" pitchFamily="18" charset="0"/>
              </a:rPr>
              <a:t>nanofluid</a:t>
            </a:r>
            <a:r>
              <a:rPr lang="en-IN" sz="1600" dirty="0" smtClean="0">
                <a:latin typeface="Times New Roman" pitchFamily="18" charset="0"/>
                <a:cs typeface="Times New Roman" pitchFamily="18" charset="0"/>
              </a:rPr>
              <a:t>-based coolants (</a:t>
            </a:r>
            <a:r>
              <a:rPr lang="en-IN" sz="1600" dirty="0" err="1" smtClean="0">
                <a:latin typeface="Times New Roman" pitchFamily="18" charset="0"/>
                <a:cs typeface="Times New Roman" pitchFamily="18" charset="0"/>
              </a:rPr>
              <a:t>nanofluid</a:t>
            </a:r>
            <a:r>
              <a:rPr lang="en-IN" sz="1600" dirty="0" smtClean="0">
                <a:latin typeface="Times New Roman" pitchFamily="18" charset="0"/>
                <a:cs typeface="Times New Roman" pitchFamily="18" charset="0"/>
              </a:rPr>
              <a:t> as a coolant in a radiator). Applied Thermal Engineering, 30(17-18), pp.2685-2692.</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[3]. Peralta-</a:t>
            </a:r>
            <a:r>
              <a:rPr lang="en-IN" sz="1600" dirty="0" err="1" smtClean="0">
                <a:latin typeface="Times New Roman" pitchFamily="18" charset="0"/>
                <a:cs typeface="Times New Roman" pitchFamily="18" charset="0"/>
              </a:rPr>
              <a:t>Videa</a:t>
            </a:r>
            <a:r>
              <a:rPr lang="en-IN" sz="1600" dirty="0" smtClean="0">
                <a:latin typeface="Times New Roman" pitchFamily="18" charset="0"/>
                <a:cs typeface="Times New Roman" pitchFamily="18" charset="0"/>
              </a:rPr>
              <a:t>, J.R., Zhao, L., Lopez-Moreno, M.L., de la Rosa, G., Hong, J. and </a:t>
            </a:r>
            <a:r>
              <a:rPr lang="en-IN" sz="1600" dirty="0" err="1" smtClean="0">
                <a:latin typeface="Times New Roman" pitchFamily="18" charset="0"/>
                <a:cs typeface="Times New Roman" pitchFamily="18" charset="0"/>
              </a:rPr>
              <a:t>Gardea-Torresdey</a:t>
            </a:r>
            <a:r>
              <a:rPr lang="en-IN" sz="1600" dirty="0" smtClean="0">
                <a:latin typeface="Times New Roman" pitchFamily="18" charset="0"/>
                <a:cs typeface="Times New Roman" pitchFamily="18" charset="0"/>
              </a:rPr>
              <a:t>, J.L., 2011. </a:t>
            </a:r>
            <a:r>
              <a:rPr lang="en-IN" sz="1600" dirty="0" err="1" smtClean="0">
                <a:latin typeface="Times New Roman" pitchFamily="18" charset="0"/>
                <a:cs typeface="Times New Roman" pitchFamily="18" charset="0"/>
              </a:rPr>
              <a:t>Nanomaterials</a:t>
            </a:r>
            <a:r>
              <a:rPr lang="en-IN" sz="1600" dirty="0" smtClean="0">
                <a:latin typeface="Times New Roman" pitchFamily="18" charset="0"/>
                <a:cs typeface="Times New Roman" pitchFamily="18" charset="0"/>
              </a:rPr>
              <a:t> and the environment: a review for the biennium 2008–2010. Journal of hazardous materials, 186(1), pp.1-15.</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[4]. </a:t>
            </a:r>
            <a:r>
              <a:rPr lang="en-IN" sz="1600" dirty="0" err="1" smtClean="0">
                <a:latin typeface="Times New Roman" pitchFamily="18" charset="0"/>
                <a:cs typeface="Times New Roman" pitchFamily="18" charset="0"/>
              </a:rPr>
              <a:t>Chavan</a:t>
            </a:r>
            <a:r>
              <a:rPr lang="en-IN" sz="1600" dirty="0" smtClean="0">
                <a:latin typeface="Times New Roman" pitchFamily="18" charset="0"/>
                <a:cs typeface="Times New Roman" pitchFamily="18" charset="0"/>
              </a:rPr>
              <a:t>, D. and </a:t>
            </a:r>
            <a:r>
              <a:rPr lang="en-IN" sz="1600" dirty="0" err="1" smtClean="0">
                <a:latin typeface="Times New Roman" pitchFamily="18" charset="0"/>
                <a:cs typeface="Times New Roman" pitchFamily="18" charset="0"/>
              </a:rPr>
              <a:t>Pise</a:t>
            </a:r>
            <a:r>
              <a:rPr lang="en-IN" sz="1600" dirty="0" smtClean="0">
                <a:latin typeface="Times New Roman" pitchFamily="18" charset="0"/>
                <a:cs typeface="Times New Roman" pitchFamily="18" charset="0"/>
              </a:rPr>
              <a:t>, A.T., 2014. Performance investigation of an automotive car radiator operated with </a:t>
            </a:r>
            <a:r>
              <a:rPr lang="en-IN" sz="1600" dirty="0" err="1" smtClean="0">
                <a:latin typeface="Times New Roman" pitchFamily="18" charset="0"/>
                <a:cs typeface="Times New Roman" pitchFamily="18" charset="0"/>
              </a:rPr>
              <a:t>nanofluid</a:t>
            </a:r>
            <a:r>
              <a:rPr lang="en-IN" sz="1600" dirty="0" smtClean="0">
                <a:latin typeface="Times New Roman" pitchFamily="18" charset="0"/>
                <a:cs typeface="Times New Roman" pitchFamily="18" charset="0"/>
              </a:rPr>
              <a:t> as a coolant. Journal of Thermal Science and Engineering Applications, 6(2), p.021010.</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[5]. </a:t>
            </a:r>
            <a:r>
              <a:rPr lang="en-IN" sz="1600" dirty="0" err="1" smtClean="0">
                <a:latin typeface="Times New Roman" pitchFamily="18" charset="0"/>
                <a:cs typeface="Times New Roman" pitchFamily="18" charset="0"/>
              </a:rPr>
              <a:t>Sidik</a:t>
            </a:r>
            <a:r>
              <a:rPr lang="en-IN" sz="1600" dirty="0" smtClean="0">
                <a:latin typeface="Times New Roman" pitchFamily="18" charset="0"/>
                <a:cs typeface="Times New Roman" pitchFamily="18" charset="0"/>
              </a:rPr>
              <a:t>, N.A.C., </a:t>
            </a:r>
            <a:r>
              <a:rPr lang="en-IN" sz="1600" dirty="0" err="1" smtClean="0">
                <a:latin typeface="Times New Roman" pitchFamily="18" charset="0"/>
                <a:cs typeface="Times New Roman" pitchFamily="18" charset="0"/>
              </a:rPr>
              <a:t>Yazid</a:t>
            </a:r>
            <a:r>
              <a:rPr lang="en-IN" sz="1600" dirty="0" smtClean="0">
                <a:latin typeface="Times New Roman" pitchFamily="18" charset="0"/>
                <a:cs typeface="Times New Roman" pitchFamily="18" charset="0"/>
              </a:rPr>
              <a:t>, M.N.A.W.M. and </a:t>
            </a:r>
            <a:r>
              <a:rPr lang="en-IN" sz="1600" dirty="0" err="1" smtClean="0">
                <a:latin typeface="Times New Roman" pitchFamily="18" charset="0"/>
                <a:cs typeface="Times New Roman" pitchFamily="18" charset="0"/>
              </a:rPr>
              <a:t>Mamat</a:t>
            </a:r>
            <a:r>
              <a:rPr lang="en-IN" sz="1600" dirty="0" smtClean="0">
                <a:latin typeface="Times New Roman" pitchFamily="18" charset="0"/>
                <a:cs typeface="Times New Roman" pitchFamily="18" charset="0"/>
              </a:rPr>
              <a:t>, R., 2015. A review on the application of </a:t>
            </a:r>
            <a:r>
              <a:rPr lang="en-IN" sz="1600" dirty="0" err="1" smtClean="0">
                <a:latin typeface="Times New Roman" pitchFamily="18" charset="0"/>
                <a:cs typeface="Times New Roman" pitchFamily="18" charset="0"/>
              </a:rPr>
              <a:t>nanofluids</a:t>
            </a:r>
            <a:r>
              <a:rPr lang="en-IN" sz="1600" dirty="0" smtClean="0">
                <a:latin typeface="Times New Roman" pitchFamily="18" charset="0"/>
                <a:cs typeface="Times New Roman" pitchFamily="18" charset="0"/>
              </a:rPr>
              <a:t> in vehicle engine cooling system. International Communications in Heat and Mass Transfer, 68, pp.85-90.</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[6]. </a:t>
            </a:r>
            <a:r>
              <a:rPr lang="en-IN" sz="1600" dirty="0" err="1" smtClean="0">
                <a:latin typeface="Times New Roman" pitchFamily="18" charset="0"/>
                <a:cs typeface="Times New Roman" pitchFamily="18" charset="0"/>
              </a:rPr>
              <a:t>Shirvan</a:t>
            </a:r>
            <a:r>
              <a:rPr lang="en-IN" sz="1600" dirty="0" smtClean="0">
                <a:latin typeface="Times New Roman" pitchFamily="18" charset="0"/>
                <a:cs typeface="Times New Roman" pitchFamily="18" charset="0"/>
              </a:rPr>
              <a:t>, K.M., </a:t>
            </a:r>
            <a:r>
              <a:rPr lang="en-IN" sz="1600" dirty="0" err="1" smtClean="0">
                <a:latin typeface="Times New Roman" pitchFamily="18" charset="0"/>
                <a:cs typeface="Times New Roman" pitchFamily="18" charset="0"/>
              </a:rPr>
              <a:t>Mirzakhanlari</a:t>
            </a:r>
            <a:r>
              <a:rPr lang="en-IN" sz="1600" dirty="0" smtClean="0">
                <a:latin typeface="Times New Roman" pitchFamily="18" charset="0"/>
                <a:cs typeface="Times New Roman" pitchFamily="18" charset="0"/>
              </a:rPr>
              <a:t>, S., </a:t>
            </a:r>
            <a:r>
              <a:rPr lang="en-IN" sz="1600" dirty="0" err="1" smtClean="0">
                <a:latin typeface="Times New Roman" pitchFamily="18" charset="0"/>
                <a:cs typeface="Times New Roman" pitchFamily="18" charset="0"/>
              </a:rPr>
              <a:t>Kalogirou</a:t>
            </a:r>
            <a:r>
              <a:rPr lang="en-IN" sz="1600" dirty="0" smtClean="0">
                <a:latin typeface="Times New Roman" pitchFamily="18" charset="0"/>
                <a:cs typeface="Times New Roman" pitchFamily="18" charset="0"/>
              </a:rPr>
              <a:t>, S.A., </a:t>
            </a:r>
            <a:r>
              <a:rPr lang="en-IN" sz="1600" dirty="0" err="1" smtClean="0">
                <a:latin typeface="Times New Roman" pitchFamily="18" charset="0"/>
                <a:cs typeface="Times New Roman" pitchFamily="18" charset="0"/>
              </a:rPr>
              <a:t>Öztop</a:t>
            </a:r>
            <a:r>
              <a:rPr lang="en-IN" sz="1600" dirty="0" smtClean="0">
                <a:latin typeface="Times New Roman" pitchFamily="18" charset="0"/>
                <a:cs typeface="Times New Roman" pitchFamily="18" charset="0"/>
              </a:rPr>
              <a:t>, H.F. and </a:t>
            </a:r>
            <a:r>
              <a:rPr lang="en-IN" sz="1600" dirty="0" err="1" smtClean="0">
                <a:latin typeface="Times New Roman" pitchFamily="18" charset="0"/>
                <a:cs typeface="Times New Roman" pitchFamily="18" charset="0"/>
              </a:rPr>
              <a:t>Mamourian</a:t>
            </a:r>
            <a:r>
              <a:rPr lang="en-IN" sz="1600" dirty="0" smtClean="0">
                <a:latin typeface="Times New Roman" pitchFamily="18" charset="0"/>
                <a:cs typeface="Times New Roman" pitchFamily="18" charset="0"/>
              </a:rPr>
              <a:t>, M., 2017. Heat transfer and sensitivity analysis in a double pipe heat exchanger filled with porous medium. International Journal of Thermal Sciences, 121, pp.124-137.</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[7]. </a:t>
            </a:r>
            <a:r>
              <a:rPr lang="en-IN" sz="1600" dirty="0" err="1" smtClean="0">
                <a:latin typeface="Times New Roman" pitchFamily="18" charset="0"/>
                <a:cs typeface="Times New Roman" pitchFamily="18" charset="0"/>
              </a:rPr>
              <a:t>Pandya</a:t>
            </a:r>
            <a:r>
              <a:rPr lang="en-IN" sz="1600" dirty="0" smtClean="0">
                <a:latin typeface="Times New Roman" pitchFamily="18" charset="0"/>
                <a:cs typeface="Times New Roman" pitchFamily="18" charset="0"/>
              </a:rPr>
              <a:t>, N.S., Shah, H., </a:t>
            </a:r>
            <a:r>
              <a:rPr lang="en-IN" sz="1600" dirty="0" err="1" smtClean="0">
                <a:latin typeface="Times New Roman" pitchFamily="18" charset="0"/>
                <a:cs typeface="Times New Roman" pitchFamily="18" charset="0"/>
              </a:rPr>
              <a:t>Molana</a:t>
            </a:r>
            <a:r>
              <a:rPr lang="en-IN" sz="1600" dirty="0" smtClean="0">
                <a:latin typeface="Times New Roman" pitchFamily="18" charset="0"/>
                <a:cs typeface="Times New Roman" pitchFamily="18" charset="0"/>
              </a:rPr>
              <a:t>, M. and </a:t>
            </a:r>
            <a:r>
              <a:rPr lang="en-IN" sz="1600" dirty="0" err="1" smtClean="0">
                <a:latin typeface="Times New Roman" pitchFamily="18" charset="0"/>
                <a:cs typeface="Times New Roman" pitchFamily="18" charset="0"/>
              </a:rPr>
              <a:t>Tiwari</a:t>
            </a:r>
            <a:r>
              <a:rPr lang="en-IN" sz="1600" dirty="0" smtClean="0">
                <a:latin typeface="Times New Roman" pitchFamily="18" charset="0"/>
                <a:cs typeface="Times New Roman" pitchFamily="18" charset="0"/>
              </a:rPr>
              <a:t>, A.K., 2020. Heat transfer enhancement with </a:t>
            </a:r>
            <a:r>
              <a:rPr lang="en-IN" sz="1600" dirty="0" err="1" smtClean="0">
                <a:latin typeface="Times New Roman" pitchFamily="18" charset="0"/>
                <a:cs typeface="Times New Roman" pitchFamily="18" charset="0"/>
              </a:rPr>
              <a:t>nanofluids</a:t>
            </a:r>
            <a:r>
              <a:rPr lang="en-IN" sz="1600" dirty="0" smtClean="0">
                <a:latin typeface="Times New Roman" pitchFamily="18" charset="0"/>
                <a:cs typeface="Times New Roman" pitchFamily="18" charset="0"/>
              </a:rPr>
              <a:t> in plate heat exchangers: A comprehensive review. European Journal of Mechanics-B/Fluids, 81, pp.173-190.</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pPr marL="425196" indent="-342900" algn="just">
              <a:buNone/>
            </a:pPr>
            <a:r>
              <a:rPr lang="en-IN" sz="1600" dirty="0" smtClean="0">
                <a:latin typeface="Times New Roman" pitchFamily="18" charset="0"/>
                <a:cs typeface="Times New Roman" pitchFamily="18" charset="0"/>
              </a:rPr>
              <a:t>[8].  </a:t>
            </a:r>
            <a:r>
              <a:rPr lang="en-IN" sz="1600" dirty="0" err="1" smtClean="0">
                <a:latin typeface="Times New Roman" pitchFamily="18" charset="0"/>
                <a:cs typeface="Times New Roman" pitchFamily="18" charset="0"/>
              </a:rPr>
              <a:t>Ajeeb</a:t>
            </a:r>
            <a:r>
              <a:rPr lang="en-IN" sz="1600" dirty="0" smtClean="0">
                <a:latin typeface="Times New Roman" pitchFamily="18" charset="0"/>
                <a:cs typeface="Times New Roman" pitchFamily="18" charset="0"/>
              </a:rPr>
              <a:t>, W., </a:t>
            </a:r>
            <a:r>
              <a:rPr lang="en-IN" sz="1600" dirty="0" err="1" smtClean="0">
                <a:latin typeface="Times New Roman" pitchFamily="18" charset="0"/>
                <a:cs typeface="Times New Roman" pitchFamily="18" charset="0"/>
              </a:rPr>
              <a:t>da</a:t>
            </a:r>
            <a:r>
              <a:rPr lang="en-IN" sz="1600" dirty="0" smtClean="0">
                <a:latin typeface="Times New Roman" pitchFamily="18" charset="0"/>
                <a:cs typeface="Times New Roman" pitchFamily="18" charset="0"/>
              </a:rPr>
              <a:t> Silva, R.R.T. and </a:t>
            </a:r>
            <a:r>
              <a:rPr lang="en-IN" sz="1600" dirty="0" err="1" smtClean="0">
                <a:latin typeface="Times New Roman" pitchFamily="18" charset="0"/>
                <a:cs typeface="Times New Roman" pitchFamily="18" charset="0"/>
              </a:rPr>
              <a:t>Murshed</a:t>
            </a:r>
            <a:r>
              <a:rPr lang="en-IN" sz="1600" dirty="0" smtClean="0">
                <a:latin typeface="Times New Roman" pitchFamily="18" charset="0"/>
                <a:cs typeface="Times New Roman" pitchFamily="18" charset="0"/>
              </a:rPr>
              <a:t>, S.S., 2023. Experimental investigation of heat transfer performance of Al2O3 </a:t>
            </a:r>
            <a:r>
              <a:rPr lang="en-IN" sz="1600" dirty="0" err="1" smtClean="0">
                <a:latin typeface="Times New Roman" pitchFamily="18" charset="0"/>
                <a:cs typeface="Times New Roman" pitchFamily="18" charset="0"/>
              </a:rPr>
              <a:t>nanofluids</a:t>
            </a:r>
            <a:r>
              <a:rPr lang="en-IN" sz="1600" dirty="0" smtClean="0">
                <a:latin typeface="Times New Roman" pitchFamily="18" charset="0"/>
                <a:cs typeface="Times New Roman" pitchFamily="18" charset="0"/>
              </a:rPr>
              <a:t> in a compact plate heat exchanger. </a:t>
            </a:r>
            <a:r>
              <a:rPr lang="en-IN" sz="1600" dirty="0" err="1" smtClean="0">
                <a:latin typeface="Times New Roman" pitchFamily="18" charset="0"/>
                <a:cs typeface="Times New Roman" pitchFamily="18" charset="0"/>
              </a:rPr>
              <a:t>A</a:t>
            </a:r>
            <a:r>
              <a:rPr lang="en-IN" sz="1600" dirty="0" err="1" smtClean="0">
                <a:latin typeface="Times New Roman" pitchFamily="18" charset="0"/>
                <a:cs typeface="Times New Roman" pitchFamily="18" charset="0"/>
              </a:rPr>
              <a:t>Mert</a:t>
            </a:r>
            <a:r>
              <a:rPr lang="en-IN" sz="1600" dirty="0" smtClean="0">
                <a:latin typeface="Times New Roman" pitchFamily="18" charset="0"/>
                <a:cs typeface="Times New Roman" pitchFamily="18" charset="0"/>
              </a:rPr>
              <a:t>, S., </a:t>
            </a:r>
            <a:r>
              <a:rPr lang="en-IN" sz="1600" dirty="0" err="1" smtClean="0">
                <a:latin typeface="Times New Roman" pitchFamily="18" charset="0"/>
                <a:cs typeface="Times New Roman" pitchFamily="18" charset="0"/>
              </a:rPr>
              <a:t>Yasar</a:t>
            </a:r>
            <a:r>
              <a:rPr lang="en-IN" sz="1600" dirty="0" smtClean="0">
                <a:latin typeface="Times New Roman" pitchFamily="18" charset="0"/>
                <a:cs typeface="Times New Roman" pitchFamily="18" charset="0"/>
              </a:rPr>
              <a:t>, H., </a:t>
            </a:r>
            <a:r>
              <a:rPr lang="en-IN" sz="1600" dirty="0" err="1" smtClean="0">
                <a:latin typeface="Times New Roman" pitchFamily="18" charset="0"/>
                <a:cs typeface="Times New Roman" pitchFamily="18" charset="0"/>
              </a:rPr>
              <a:t>Durmaz</a:t>
            </a:r>
            <a:r>
              <a:rPr lang="en-IN" sz="1600" dirty="0" smtClean="0">
                <a:latin typeface="Times New Roman" pitchFamily="18" charset="0"/>
                <a:cs typeface="Times New Roman" pitchFamily="18" charset="0"/>
              </a:rPr>
              <a:t>, U., </a:t>
            </a:r>
            <a:r>
              <a:rPr lang="en-IN" sz="1600" dirty="0" err="1" smtClean="0">
                <a:latin typeface="Times New Roman" pitchFamily="18" charset="0"/>
                <a:cs typeface="Times New Roman" pitchFamily="18" charset="0"/>
              </a:rPr>
              <a:t>Topuz</a:t>
            </a:r>
            <a:r>
              <a:rPr lang="en-IN" sz="1600" dirty="0" smtClean="0">
                <a:latin typeface="Times New Roman" pitchFamily="18" charset="0"/>
                <a:cs typeface="Times New Roman" pitchFamily="18" charset="0"/>
              </a:rPr>
              <a:t>, A., </a:t>
            </a:r>
            <a:r>
              <a:rPr lang="en-IN" sz="1600" dirty="0" err="1" smtClean="0">
                <a:latin typeface="Times New Roman" pitchFamily="18" charset="0"/>
                <a:cs typeface="Times New Roman" pitchFamily="18" charset="0"/>
              </a:rPr>
              <a:t>Yeter</a:t>
            </a:r>
            <a:r>
              <a:rPr lang="en-IN" sz="1600" dirty="0" smtClean="0">
                <a:latin typeface="Times New Roman" pitchFamily="18" charset="0"/>
                <a:cs typeface="Times New Roman" pitchFamily="18" charset="0"/>
              </a:rPr>
              <a:t>, A. and </a:t>
            </a:r>
            <a:r>
              <a:rPr lang="en-IN" sz="1600" dirty="0" err="1" smtClean="0">
                <a:latin typeface="Times New Roman" pitchFamily="18" charset="0"/>
                <a:cs typeface="Times New Roman" pitchFamily="18" charset="0"/>
              </a:rPr>
              <a:t>Engin</a:t>
            </a:r>
            <a:r>
              <a:rPr lang="en-IN" sz="1600" dirty="0" smtClean="0">
                <a:latin typeface="Times New Roman" pitchFamily="18" charset="0"/>
                <a:cs typeface="Times New Roman" pitchFamily="18" charset="0"/>
              </a:rPr>
              <a:t>, T., 2021. An experimental study on cooling performance of a car radiator using Al2O3-ethylene glycol/water </a:t>
            </a:r>
            <a:r>
              <a:rPr lang="en-IN" sz="1600" dirty="0" err="1" smtClean="0">
                <a:latin typeface="Times New Roman" pitchFamily="18" charset="0"/>
                <a:cs typeface="Times New Roman" pitchFamily="18" charset="0"/>
              </a:rPr>
              <a:t>nanofluid</a:t>
            </a:r>
            <a:r>
              <a:rPr lang="en-IN" sz="1600" dirty="0" smtClean="0">
                <a:latin typeface="Times New Roman" pitchFamily="18" charset="0"/>
                <a:cs typeface="Times New Roman" pitchFamily="18" charset="0"/>
              </a:rPr>
              <a:t>. Thermal Science, 25(1 Part B), pp.801-809.</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        Applied </a:t>
            </a:r>
            <a:r>
              <a:rPr lang="en-IN" sz="1600" dirty="0" smtClean="0">
                <a:latin typeface="Times New Roman" pitchFamily="18" charset="0"/>
                <a:cs typeface="Times New Roman" pitchFamily="18" charset="0"/>
              </a:rPr>
              <a:t>Thermal Engineering, 218, p.119321.</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[9].  Manna</a:t>
            </a:r>
            <a:r>
              <a:rPr lang="en-IN" sz="1600" dirty="0" smtClean="0">
                <a:latin typeface="Times New Roman" pitchFamily="18" charset="0"/>
                <a:cs typeface="Times New Roman" pitchFamily="18" charset="0"/>
              </a:rPr>
              <a:t>, I., 2009. Synthesis, characterization and application of </a:t>
            </a:r>
            <a:r>
              <a:rPr lang="en-IN" sz="1600" dirty="0" err="1" smtClean="0">
                <a:latin typeface="Times New Roman" pitchFamily="18" charset="0"/>
                <a:cs typeface="Times New Roman" pitchFamily="18" charset="0"/>
              </a:rPr>
              <a:t>nanofluid</a:t>
            </a:r>
            <a:r>
              <a:rPr lang="en-IN" sz="1600" dirty="0" smtClean="0">
                <a:latin typeface="Times New Roman" pitchFamily="18" charset="0"/>
                <a:cs typeface="Times New Roman" pitchFamily="18" charset="0"/>
              </a:rPr>
              <a:t>—an overview. Journal of the Indian Institute of Science, 89(1), pp.21-33.</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[10]. Elias</a:t>
            </a:r>
            <a:r>
              <a:rPr lang="en-IN" sz="1600" dirty="0" smtClean="0">
                <a:latin typeface="Times New Roman" pitchFamily="18" charset="0"/>
                <a:cs typeface="Times New Roman" pitchFamily="18" charset="0"/>
              </a:rPr>
              <a:t>, M.M., </a:t>
            </a:r>
            <a:r>
              <a:rPr lang="en-IN" sz="1600" dirty="0" err="1" smtClean="0">
                <a:latin typeface="Times New Roman" pitchFamily="18" charset="0"/>
                <a:cs typeface="Times New Roman" pitchFamily="18" charset="0"/>
              </a:rPr>
              <a:t>Mahbubul</a:t>
            </a:r>
            <a:r>
              <a:rPr lang="en-IN" sz="1600" dirty="0" smtClean="0">
                <a:latin typeface="Times New Roman" pitchFamily="18" charset="0"/>
                <a:cs typeface="Times New Roman" pitchFamily="18" charset="0"/>
              </a:rPr>
              <a:t>, I.M., </a:t>
            </a:r>
            <a:r>
              <a:rPr lang="en-IN" sz="1600" dirty="0" err="1" smtClean="0">
                <a:latin typeface="Times New Roman" pitchFamily="18" charset="0"/>
                <a:cs typeface="Times New Roman" pitchFamily="18" charset="0"/>
              </a:rPr>
              <a:t>Saidur</a:t>
            </a:r>
            <a:r>
              <a:rPr lang="en-IN" sz="1600" dirty="0" smtClean="0">
                <a:latin typeface="Times New Roman" pitchFamily="18" charset="0"/>
                <a:cs typeface="Times New Roman" pitchFamily="18" charset="0"/>
              </a:rPr>
              <a:t>, R., </a:t>
            </a:r>
            <a:r>
              <a:rPr lang="en-IN" sz="1600" dirty="0" err="1" smtClean="0">
                <a:latin typeface="Times New Roman" pitchFamily="18" charset="0"/>
                <a:cs typeface="Times New Roman" pitchFamily="18" charset="0"/>
              </a:rPr>
              <a:t>Sohel</a:t>
            </a:r>
            <a:r>
              <a:rPr lang="en-IN" sz="1600" dirty="0" smtClean="0">
                <a:latin typeface="Times New Roman" pitchFamily="18" charset="0"/>
                <a:cs typeface="Times New Roman" pitchFamily="18" charset="0"/>
              </a:rPr>
              <a:t>, M.R., </a:t>
            </a:r>
            <a:r>
              <a:rPr lang="en-IN" sz="1600" dirty="0" err="1" smtClean="0">
                <a:latin typeface="Times New Roman" pitchFamily="18" charset="0"/>
                <a:cs typeface="Times New Roman" pitchFamily="18" charset="0"/>
              </a:rPr>
              <a:t>Shahrul</a:t>
            </a:r>
            <a:r>
              <a:rPr lang="en-IN" sz="1600" dirty="0" smtClean="0">
                <a:latin typeface="Times New Roman" pitchFamily="18" charset="0"/>
                <a:cs typeface="Times New Roman" pitchFamily="18" charset="0"/>
              </a:rPr>
              <a:t>, I.M., </a:t>
            </a:r>
            <a:r>
              <a:rPr lang="en-IN" sz="1600" dirty="0" err="1" smtClean="0">
                <a:latin typeface="Times New Roman" pitchFamily="18" charset="0"/>
                <a:cs typeface="Times New Roman" pitchFamily="18" charset="0"/>
              </a:rPr>
              <a:t>Khaleduzzaman</a:t>
            </a:r>
            <a:r>
              <a:rPr lang="en-IN" sz="1600" dirty="0" smtClean="0">
                <a:latin typeface="Times New Roman" pitchFamily="18" charset="0"/>
                <a:cs typeface="Times New Roman" pitchFamily="18" charset="0"/>
              </a:rPr>
              <a:t>, S.S. and </a:t>
            </a:r>
            <a:r>
              <a:rPr lang="en-IN" sz="1600" dirty="0" err="1" smtClean="0">
                <a:latin typeface="Times New Roman" pitchFamily="18" charset="0"/>
                <a:cs typeface="Times New Roman" pitchFamily="18" charset="0"/>
              </a:rPr>
              <a:t>Sadeghipour</a:t>
            </a:r>
            <a:r>
              <a:rPr lang="en-IN" sz="1600" dirty="0" smtClean="0">
                <a:latin typeface="Times New Roman" pitchFamily="18" charset="0"/>
                <a:cs typeface="Times New Roman" pitchFamily="18" charset="0"/>
              </a:rPr>
              <a:t>, S., 2014. Experimental investigation on the thermo-physical properties of Al2O3 </a:t>
            </a:r>
            <a:r>
              <a:rPr lang="en-IN" sz="1600" dirty="0" err="1" smtClean="0">
                <a:latin typeface="Times New Roman" pitchFamily="18" charset="0"/>
                <a:cs typeface="Times New Roman" pitchFamily="18" charset="0"/>
              </a:rPr>
              <a:t>nanoparticles</a:t>
            </a:r>
            <a:r>
              <a:rPr lang="en-IN" sz="1600" dirty="0" smtClean="0">
                <a:latin typeface="Times New Roman" pitchFamily="18" charset="0"/>
                <a:cs typeface="Times New Roman" pitchFamily="18" charset="0"/>
              </a:rPr>
              <a:t> suspended in car radiator coolant. International Communications in Heat and Mass Transfer, 54, pp.48-53.</a:t>
            </a:r>
            <a:endParaRPr lang="en-US" sz="1600" dirty="0" smtClean="0">
              <a:latin typeface="Times New Roman" pitchFamily="18" charset="0"/>
              <a:cs typeface="Times New Roman" pitchFamily="18" charset="0"/>
            </a:endParaRPr>
          </a:p>
          <a:p>
            <a:pPr marL="425196" lvl="0" indent="-342900" algn="just">
              <a:buNone/>
            </a:pPr>
            <a:r>
              <a:rPr lang="en-IN" sz="1600" dirty="0" smtClean="0">
                <a:latin typeface="Times New Roman" pitchFamily="18" charset="0"/>
                <a:cs typeface="Times New Roman" pitchFamily="18" charset="0"/>
              </a:rPr>
              <a:t>[11].  Sharma </a:t>
            </a:r>
            <a:r>
              <a:rPr lang="en-IN" sz="1600" dirty="0" smtClean="0">
                <a:latin typeface="Times New Roman" pitchFamily="18" charset="0"/>
                <a:cs typeface="Times New Roman" pitchFamily="18" charset="0"/>
              </a:rPr>
              <a:t>S, </a:t>
            </a:r>
            <a:r>
              <a:rPr lang="en-IN" sz="1600" dirty="0" err="1" smtClean="0">
                <a:latin typeface="Times New Roman" pitchFamily="18" charset="0"/>
                <a:cs typeface="Times New Roman" pitchFamily="18" charset="0"/>
              </a:rPr>
              <a:t>Garg</a:t>
            </a:r>
            <a:r>
              <a:rPr lang="en-IN" sz="1600" dirty="0" smtClean="0">
                <a:latin typeface="Times New Roman" pitchFamily="18" charset="0"/>
                <a:cs typeface="Times New Roman" pitchFamily="18" charset="0"/>
              </a:rPr>
              <a:t> H. Criticality of </a:t>
            </a:r>
            <a:r>
              <a:rPr lang="en-IN" sz="1600" dirty="0" err="1" smtClean="0">
                <a:latin typeface="Times New Roman" pitchFamily="18" charset="0"/>
                <a:cs typeface="Times New Roman" pitchFamily="18" charset="0"/>
              </a:rPr>
              <a:t>nanofluids</a:t>
            </a:r>
            <a:r>
              <a:rPr lang="en-IN" sz="1600" dirty="0" smtClean="0">
                <a:latin typeface="Times New Roman" pitchFamily="18" charset="0"/>
                <a:cs typeface="Times New Roman" pitchFamily="18" charset="0"/>
              </a:rPr>
              <a:t>: an overview. In: Proceedings of the 1st recent advances in mechanical engineering (RAME2017), </a:t>
            </a:r>
            <a:r>
              <a:rPr lang="en-IN" sz="1600" dirty="0" err="1" smtClean="0">
                <a:latin typeface="Times New Roman" pitchFamily="18" charset="0"/>
                <a:cs typeface="Times New Roman" pitchFamily="18" charset="0"/>
              </a:rPr>
              <a:t>Panipat</a:t>
            </a:r>
            <a:r>
              <a:rPr lang="en-IN" sz="1600" dirty="0" smtClean="0">
                <a:latin typeface="Times New Roman" pitchFamily="18" charset="0"/>
                <a:cs typeface="Times New Roman" pitchFamily="18" charset="0"/>
              </a:rPr>
              <a:t>, India, 17th, 18th March, 2017; Vol. No. 1, pp. 49–56.</a:t>
            </a:r>
            <a:endParaRPr lang="en-US" sz="1600" dirty="0" smtClean="0">
              <a:latin typeface="Times New Roman" pitchFamily="18" charset="0"/>
              <a:cs typeface="Times New Roman" pitchFamily="18" charset="0"/>
            </a:endParaRP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1066800" y="1905000"/>
            <a:ext cx="7696200" cy="2971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Times New Roman" pitchFamily="18" charset="0"/>
                <a:cs typeface="Times New Roman" pitchFamily="18" charset="0"/>
              </a:rPr>
              <a:t>CLASSIFICATION OF NANOFLUIDS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5029200"/>
          </a:xfrm>
        </p:spPr>
        <p:txBody>
          <a:bodyPr>
            <a:normAutofit fontScale="92500" lnSpcReduction="10000"/>
          </a:bodyPr>
          <a:lstStyle/>
          <a:p>
            <a:pPr marL="425196" indent="-342900" algn="just">
              <a:lnSpc>
                <a:spcPct val="150000"/>
              </a:lnSpc>
            </a:pPr>
            <a:r>
              <a:rPr lang="en-US" sz="1800" dirty="0" smtClean="0">
                <a:latin typeface="Times New Roman" pitchFamily="18" charset="0"/>
                <a:cs typeface="Times New Roman" pitchFamily="18" charset="0"/>
              </a:rPr>
              <a:t>The classification of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is based on the type of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chosen for </a:t>
            </a:r>
            <a:r>
              <a:rPr lang="en-US" sz="1800" dirty="0" err="1" smtClean="0">
                <a:latin typeface="Times New Roman" pitchFamily="18" charset="0"/>
                <a:cs typeface="Times New Roman" pitchFamily="18" charset="0"/>
              </a:rPr>
              <a:t>nanofluid</a:t>
            </a:r>
            <a:r>
              <a:rPr lang="en-US" sz="1800" dirty="0" smtClean="0">
                <a:latin typeface="Times New Roman" pitchFamily="18" charset="0"/>
                <a:cs typeface="Times New Roman" pitchFamily="18" charset="0"/>
              </a:rPr>
              <a:t> production. In general, the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can be classified into four different groups, which are</a:t>
            </a:r>
          </a:p>
          <a:p>
            <a:pPr marL="425196" indent="-342900" algn="just">
              <a:lnSpc>
                <a:spcPct val="150000"/>
              </a:lnSpc>
              <a:buFont typeface="+mj-lt"/>
              <a:buAutoNum type="arabicPeriod"/>
            </a:pPr>
            <a:r>
              <a:rPr lang="en-US" sz="1800" b="1" dirty="0" smtClean="0">
                <a:latin typeface="Times New Roman" pitchFamily="18" charset="0"/>
                <a:cs typeface="Times New Roman" pitchFamily="18" charset="0"/>
              </a:rPr>
              <a:t>Metal-based </a:t>
            </a:r>
            <a:r>
              <a:rPr lang="en-US" sz="1800" b="1" dirty="0" err="1" smtClean="0">
                <a:latin typeface="Times New Roman" pitchFamily="18" charset="0"/>
                <a:cs typeface="Times New Roman" pitchFamily="18" charset="0"/>
              </a:rPr>
              <a:t>nanofluids</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Metal-based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are prepared by suspending metal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such as gold, silver, </a:t>
            </a:r>
            <a:r>
              <a:rPr lang="en-US" sz="1800" dirty="0" err="1" smtClean="0">
                <a:latin typeface="Times New Roman" pitchFamily="18" charset="0"/>
                <a:cs typeface="Times New Roman" pitchFamily="18" charset="0"/>
              </a:rPr>
              <a:t>aluminium</a:t>
            </a:r>
            <a:r>
              <a:rPr lang="en-US" sz="1800" dirty="0" smtClean="0">
                <a:latin typeface="Times New Roman" pitchFamily="18" charset="0"/>
                <a:cs typeface="Times New Roman" pitchFamily="18" charset="0"/>
              </a:rPr>
              <a:t>, etc., in a base fluid.</a:t>
            </a:r>
            <a:endParaRPr lang="en-US" sz="1800" b="1" dirty="0" smtClean="0">
              <a:latin typeface="Times New Roman" pitchFamily="18" charset="0"/>
              <a:cs typeface="Times New Roman" pitchFamily="18" charset="0"/>
            </a:endParaRPr>
          </a:p>
          <a:p>
            <a:pPr marL="425196" indent="-342900" algn="just">
              <a:lnSpc>
                <a:spcPct val="150000"/>
              </a:lnSpc>
              <a:buFont typeface="+mj-lt"/>
              <a:buAutoNum type="arabicPeriod"/>
            </a:pPr>
            <a:r>
              <a:rPr lang="en-US" sz="1800" b="1" dirty="0" smtClean="0">
                <a:latin typeface="Times New Roman" pitchFamily="18" charset="0"/>
                <a:cs typeface="Times New Roman" pitchFamily="18" charset="0"/>
              </a:rPr>
              <a:t>metal oxide-based </a:t>
            </a:r>
            <a:r>
              <a:rPr lang="en-US" sz="1800" b="1" dirty="0" err="1" smtClean="0">
                <a:latin typeface="Times New Roman" pitchFamily="18" charset="0"/>
                <a:cs typeface="Times New Roman" pitchFamily="18" charset="0"/>
              </a:rPr>
              <a:t>nanofluids</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the metal oxide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titania</a:t>
            </a:r>
            <a:r>
              <a:rPr lang="en-US" sz="1800" dirty="0" smtClean="0">
                <a:latin typeface="Times New Roman" pitchFamily="18" charset="0"/>
                <a:cs typeface="Times New Roman" pitchFamily="18" charset="0"/>
              </a:rPr>
              <a:t> (TiO</a:t>
            </a:r>
            <a:r>
              <a:rPr lang="en-US" sz="1800" baseline="-25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and alumina (Al</a:t>
            </a:r>
            <a:r>
              <a:rPr lang="en-US" sz="1800" baseline="-25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O</a:t>
            </a:r>
            <a:r>
              <a:rPr lang="en-US" sz="1800" baseline="-25000"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 are the most commonly used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to synthesis metal oxide-based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a:t>
            </a:r>
            <a:endParaRPr lang="en-US" sz="1800" b="1" dirty="0" smtClean="0">
              <a:latin typeface="Times New Roman" pitchFamily="18" charset="0"/>
              <a:cs typeface="Times New Roman" pitchFamily="18" charset="0"/>
            </a:endParaRPr>
          </a:p>
          <a:p>
            <a:pPr marL="425196" indent="-342900" algn="just">
              <a:lnSpc>
                <a:spcPct val="150000"/>
              </a:lnSpc>
              <a:buFont typeface="+mj-lt"/>
              <a:buAutoNum type="arabicPeriod"/>
            </a:pPr>
            <a:r>
              <a:rPr lang="en-US" sz="1900" b="1" dirty="0" smtClean="0">
                <a:latin typeface="Times New Roman" pitchFamily="18" charset="0"/>
                <a:cs typeface="Times New Roman" pitchFamily="18" charset="0"/>
              </a:rPr>
              <a:t>carbon-based </a:t>
            </a:r>
            <a:r>
              <a:rPr lang="en-US" sz="1900" b="1" dirty="0" err="1" smtClean="0">
                <a:latin typeface="Times New Roman" pitchFamily="18" charset="0"/>
                <a:cs typeface="Times New Roman" pitchFamily="18" charset="0"/>
              </a:rPr>
              <a:t>nanofluids</a:t>
            </a:r>
            <a:r>
              <a:rPr lang="en-US" sz="1900" b="1"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Carbon-based </a:t>
            </a:r>
            <a:r>
              <a:rPr lang="en-US" sz="1900" dirty="0" err="1" smtClean="0">
                <a:latin typeface="Times New Roman" pitchFamily="18" charset="0"/>
                <a:cs typeface="Times New Roman" pitchFamily="18" charset="0"/>
              </a:rPr>
              <a:t>nanofluids</a:t>
            </a:r>
            <a:r>
              <a:rPr lang="en-US" sz="1900" dirty="0" smtClean="0">
                <a:latin typeface="Times New Roman" pitchFamily="18" charset="0"/>
                <a:cs typeface="Times New Roman" pitchFamily="18" charset="0"/>
              </a:rPr>
              <a:t> are made of ND, </a:t>
            </a:r>
            <a:r>
              <a:rPr lang="en-US" sz="1900" dirty="0" err="1" smtClean="0">
                <a:latin typeface="Times New Roman" pitchFamily="18" charset="0"/>
                <a:cs typeface="Times New Roman" pitchFamily="18" charset="0"/>
              </a:rPr>
              <a:t>graphene</a:t>
            </a:r>
            <a:r>
              <a:rPr lang="en-US" sz="1900" dirty="0" smtClean="0">
                <a:latin typeface="Times New Roman" pitchFamily="18" charset="0"/>
                <a:cs typeface="Times New Roman" pitchFamily="18" charset="0"/>
              </a:rPr>
              <a:t>, and CNT, etc., </a:t>
            </a:r>
          </a:p>
          <a:p>
            <a:pPr marL="425196" indent="-342900" algn="just">
              <a:lnSpc>
                <a:spcPct val="150000"/>
              </a:lnSpc>
              <a:buFont typeface="+mj-lt"/>
              <a:buAutoNum type="arabicPeriod"/>
            </a:pPr>
            <a:r>
              <a:rPr lang="en-US" sz="1900" b="1" dirty="0" smtClean="0">
                <a:latin typeface="Times New Roman" pitchFamily="18" charset="0"/>
                <a:cs typeface="Times New Roman" pitchFamily="18" charset="0"/>
              </a:rPr>
              <a:t>mixed/hybrid metal-based </a:t>
            </a:r>
            <a:r>
              <a:rPr lang="en-US" sz="1900" b="1" dirty="0" err="1" smtClean="0">
                <a:latin typeface="Times New Roman" pitchFamily="18" charset="0"/>
                <a:cs typeface="Times New Roman" pitchFamily="18" charset="0"/>
              </a:rPr>
              <a:t>nanofluids</a:t>
            </a:r>
            <a:r>
              <a:rPr lang="en-US" sz="1900" b="1" dirty="0" smtClean="0">
                <a:latin typeface="Times New Roman" pitchFamily="18" charset="0"/>
                <a:cs typeface="Times New Roman" pitchFamily="18" charset="0"/>
              </a:rPr>
              <a:t>-</a:t>
            </a:r>
            <a:r>
              <a:rPr lang="en-US" sz="1900" dirty="0" smtClean="0">
                <a:latin typeface="Times New Roman" pitchFamily="18" charset="0"/>
                <a:cs typeface="Times New Roman" pitchFamily="18" charset="0"/>
              </a:rPr>
              <a:t>mixing various </a:t>
            </a:r>
            <a:r>
              <a:rPr lang="en-US" sz="1900" dirty="0" err="1" smtClean="0">
                <a:latin typeface="Times New Roman" pitchFamily="18" charset="0"/>
                <a:cs typeface="Times New Roman" pitchFamily="18" charset="0"/>
              </a:rPr>
              <a:t>nanoparticles</a:t>
            </a:r>
            <a:r>
              <a:rPr lang="en-US" sz="1900" dirty="0" smtClean="0">
                <a:latin typeface="Times New Roman" pitchFamily="18" charset="0"/>
                <a:cs typeface="Times New Roman" pitchFamily="18" charset="0"/>
              </a:rPr>
              <a:t> into base fluids to create what are now known as “hybrid </a:t>
            </a:r>
            <a:r>
              <a:rPr lang="en-US" sz="1900" dirty="0" err="1" smtClean="0">
                <a:latin typeface="Times New Roman" pitchFamily="18" charset="0"/>
                <a:cs typeface="Times New Roman" pitchFamily="18" charset="0"/>
              </a:rPr>
              <a:t>nanofluids</a:t>
            </a:r>
            <a:r>
              <a:rPr lang="en-US" sz="2000" dirty="0" smtClean="0"/>
              <a:t>.</a:t>
            </a:r>
            <a:endParaRPr lang="en-US" sz="19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ROLE OF NANOFLUIDS IN HEAT TRANSFER</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nSpc>
                <a:spcPct val="150000"/>
              </a:lnSpc>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leverage the unique properties of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to enhance heat transfer and fluid dynamics. The interaction between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and the base fluid leads to improved thermal performance.</a:t>
            </a:r>
          </a:p>
          <a:p>
            <a:pPr algn="just">
              <a:lnSpc>
                <a:spcPct val="150000"/>
              </a:lnSpc>
              <a:buNone/>
            </a:pPr>
            <a:r>
              <a:rPr lang="en-US" sz="1800" b="1" dirty="0" smtClean="0">
                <a:latin typeface="Times New Roman" pitchFamily="18" charset="0"/>
                <a:cs typeface="Times New Roman" pitchFamily="18" charset="0"/>
              </a:rPr>
              <a:t>Mechanisms Behind </a:t>
            </a:r>
            <a:r>
              <a:rPr lang="en-US" sz="1800" b="1" dirty="0" err="1" smtClean="0">
                <a:latin typeface="Times New Roman" pitchFamily="18" charset="0"/>
                <a:cs typeface="Times New Roman" pitchFamily="18" charset="0"/>
              </a:rPr>
              <a:t>Nanofluid</a:t>
            </a:r>
            <a:r>
              <a:rPr lang="en-US" sz="1800" b="1" dirty="0" smtClean="0">
                <a:latin typeface="Times New Roman" pitchFamily="18" charset="0"/>
                <a:cs typeface="Times New Roman" pitchFamily="18" charset="0"/>
              </a:rPr>
              <a:t> Heat Transfer</a:t>
            </a:r>
          </a:p>
          <a:p>
            <a:pPr marL="425196" indent="-342900" algn="just">
              <a:lnSpc>
                <a:spcPct val="150000"/>
              </a:lnSpc>
              <a:buFont typeface="Arial" pitchFamily="34" charset="0"/>
              <a:buChar char="•"/>
            </a:pPr>
            <a:r>
              <a:rPr lang="en-US" sz="1800" b="1" dirty="0" smtClean="0">
                <a:latin typeface="Times New Roman" pitchFamily="18" charset="0"/>
                <a:cs typeface="Times New Roman" pitchFamily="18" charset="0"/>
              </a:rPr>
              <a:t>Enhanced Thermal Conductivity: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have high thermal conductivities compared to the base fluid. Heat is transferred more effectively from higher-conductivity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to the fluid.</a:t>
            </a:r>
          </a:p>
          <a:p>
            <a:pPr marL="425196" indent="-342900" algn="just">
              <a:lnSpc>
                <a:spcPct val="150000"/>
              </a:lnSpc>
              <a:buFont typeface="Arial" pitchFamily="34" charset="0"/>
              <a:buChar char="•"/>
            </a:pPr>
            <a:r>
              <a:rPr lang="en-US" sz="1800" b="1" dirty="0" smtClean="0">
                <a:latin typeface="Times New Roman" pitchFamily="18" charset="0"/>
                <a:cs typeface="Times New Roman" pitchFamily="18" charset="0"/>
              </a:rPr>
              <a:t> Increased Surface Area: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have large surface areas relative to their volume. This increases the contact area between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and fluid molecules, promoting heat exchange.</a:t>
            </a:r>
          </a:p>
          <a:p>
            <a:pPr marL="425196" indent="-342900">
              <a:lnSpc>
                <a:spcPct val="150000"/>
              </a:lnSpc>
              <a:buFont typeface="+mj-lt"/>
              <a:buAutoNum type="arabicPeriod"/>
            </a:pPr>
            <a:endParaRPr lang="en-US" sz="1800" dirty="0" smtClean="0">
              <a:latin typeface="Times New Roman" pitchFamily="18" charset="0"/>
              <a:cs typeface="Times New Roman" pitchFamily="18" charset="0"/>
            </a:endParaRPr>
          </a:p>
          <a:p>
            <a:pPr marL="425196" indent="-342900">
              <a:lnSpc>
                <a:spcPct val="150000"/>
              </a:lnSpc>
              <a:buFont typeface="+mj-lt"/>
              <a:buAutoNum type="arabicPeriod"/>
            </a:pPr>
            <a:endParaRPr lang="en-US" sz="1800" dirty="0" smtClean="0">
              <a:latin typeface="Times New Roman" pitchFamily="18" charset="0"/>
              <a:cs typeface="Times New Roman" pitchFamily="18" charset="0"/>
            </a:endParaRPr>
          </a:p>
          <a:p>
            <a:pPr marL="425196" indent="-342900">
              <a:lnSpc>
                <a:spcPct val="150000"/>
              </a:lnSpc>
              <a:buFont typeface="+mj-lt"/>
              <a:buAutoNum type="arabicPeriod"/>
            </a:pPr>
            <a:endParaRPr lang="en-US"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685800"/>
            <a:ext cx="7498080" cy="4800600"/>
          </a:xfrm>
        </p:spPr>
        <p:txBody>
          <a:bodyPr>
            <a:normAutofit/>
          </a:bodyPr>
          <a:lstStyle/>
          <a:p>
            <a:pPr marL="425196" indent="-342900" algn="just">
              <a:lnSpc>
                <a:spcPct val="150000"/>
              </a:lnSpc>
            </a:pPr>
            <a:r>
              <a:rPr lang="en-US" sz="1800" b="1" dirty="0" smtClean="0">
                <a:latin typeface="Times New Roman" pitchFamily="18" charset="0"/>
                <a:cs typeface="Times New Roman" pitchFamily="18" charset="0"/>
              </a:rPr>
              <a:t>Boundary Layer Reduction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disrupt the thermal boundary layer near heat transfer surfaces. This reduction enhances convective heat transfer by maintaining a steep temperature gradient.</a:t>
            </a:r>
          </a:p>
          <a:p>
            <a:pPr marL="425196" indent="-342900" algn="just">
              <a:lnSpc>
                <a:spcPct val="150000"/>
              </a:lnSpc>
            </a:pPr>
            <a:r>
              <a:rPr lang="en-US" sz="1800" b="1" dirty="0" smtClean="0">
                <a:latin typeface="Times New Roman" pitchFamily="18" charset="0"/>
                <a:cs typeface="Times New Roman" pitchFamily="18" charset="0"/>
              </a:rPr>
              <a:t>Altered Flow Behavior: </a:t>
            </a:r>
            <a:r>
              <a:rPr lang="en-US" sz="1800" dirty="0" err="1" smtClean="0">
                <a:latin typeface="Times New Roman" pitchFamily="18" charset="0"/>
                <a:cs typeface="Times New Roman" pitchFamily="18" charset="0"/>
              </a:rPr>
              <a:t>Nanoparticles</a:t>
            </a:r>
            <a:r>
              <a:rPr lang="en-US" sz="1800" dirty="0" smtClean="0">
                <a:latin typeface="Times New Roman" pitchFamily="18" charset="0"/>
                <a:cs typeface="Times New Roman" pitchFamily="18" charset="0"/>
              </a:rPr>
              <a:t> can influence fluid viscosity and flow characteristics. Modified flow behavior leads to improved mixing and convective heat transfer.</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latin typeface="Times New Roman" pitchFamily="18" charset="0"/>
                <a:cs typeface="Times New Roman" pitchFamily="18" charset="0"/>
              </a:rPr>
              <a:t>APPLICATIONS OF NANOFLUIDS IN HEAT TRANSFER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b="1" dirty="0" smtClean="0">
                <a:latin typeface="Times New Roman" pitchFamily="18" charset="0"/>
                <a:cs typeface="Times New Roman" pitchFamily="18" charset="0"/>
              </a:rPr>
              <a:t>Cooling Systems:-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are utilized as coolants in radiators. Enhanced heat transfer leads to improved engine cooling efficiency. Reduced risk of engine overheating and enhanced vehicle performance.</a:t>
            </a:r>
          </a:p>
          <a:p>
            <a:pPr algn="just">
              <a:lnSpc>
                <a:spcPct val="150000"/>
              </a:lnSpc>
            </a:pPr>
            <a:r>
              <a:rPr lang="en-US" sz="1800" b="1" dirty="0" smtClean="0">
                <a:latin typeface="Times New Roman" pitchFamily="18" charset="0"/>
                <a:cs typeface="Times New Roman" pitchFamily="18" charset="0"/>
              </a:rPr>
              <a:t>Electronics and Computer Cooling:-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dissipate heat in high-power electronics. Improved cooling of computer chips and electronic components. Increased reliability and lifespan of electronic devices.</a:t>
            </a:r>
          </a:p>
          <a:p>
            <a:pPr algn="just">
              <a:lnSpc>
                <a:spcPct val="150000"/>
              </a:lnSpc>
            </a:pPr>
            <a:r>
              <a:rPr lang="en-US" sz="1800" b="1" dirty="0" smtClean="0">
                <a:latin typeface="Times New Roman" pitchFamily="18" charset="0"/>
                <a:cs typeface="Times New Roman" pitchFamily="18" charset="0"/>
              </a:rPr>
              <a:t>Solar Thermal Systems:-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enhance heat absorption in solar collectors. Improved energy conversion efficiency in solar power generation. Higher utilization of solar energy for heating and electricity production.</a:t>
            </a:r>
          </a:p>
          <a:p>
            <a:pPr>
              <a:lnSpc>
                <a:spcPct val="150000"/>
              </a:lnSpc>
            </a:pPr>
            <a:endParaRPr lang="en-US" sz="1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sz="1800" b="1" dirty="0" smtClean="0">
                <a:latin typeface="Times New Roman" pitchFamily="18" charset="0"/>
                <a:cs typeface="Times New Roman" pitchFamily="18" charset="0"/>
              </a:rPr>
              <a:t>Heat Exchangers:- </a:t>
            </a:r>
            <a:r>
              <a:rPr lang="en-US" sz="1800" dirty="0" err="1" smtClean="0">
                <a:latin typeface="Times New Roman" pitchFamily="18" charset="0"/>
                <a:cs typeface="Times New Roman" pitchFamily="18" charset="0"/>
              </a:rPr>
              <a:t>Nanofluids</a:t>
            </a:r>
            <a:r>
              <a:rPr lang="en-US" sz="1800" dirty="0" smtClean="0">
                <a:latin typeface="Times New Roman" pitchFamily="18" charset="0"/>
                <a:cs typeface="Times New Roman" pitchFamily="18" charset="0"/>
              </a:rPr>
              <a:t> enhance the efficiency of heat exchangers. Increased thermal conductivity promotes more efficient heat transfer. Potential for compact and more effective heat exchanger designs.</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18740</TotalTime>
  <Words>3207</Words>
  <Application>Microsoft Office PowerPoint</Application>
  <PresentationFormat>On-screen Show (4:3)</PresentationFormat>
  <Paragraphs>500</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Solstice</vt:lpstr>
      <vt:lpstr>Investigation of Heat Transfer Behaviour of a Radiator Using Nanofluid As a Coolant</vt:lpstr>
      <vt:lpstr>CONTENTS</vt:lpstr>
      <vt:lpstr>INTRODUCTION</vt:lpstr>
      <vt:lpstr>NANOFLUIDS</vt:lpstr>
      <vt:lpstr>CLASSIFICATION OF NANOFLUIDS</vt:lpstr>
      <vt:lpstr>ROLE OF NANOFLUIDS IN HEAT TRANSFER</vt:lpstr>
      <vt:lpstr>Slide 7</vt:lpstr>
      <vt:lpstr>APPLICATIONS OF NANOFLUIDS IN HEAT TRANSFER</vt:lpstr>
      <vt:lpstr>Slide 9</vt:lpstr>
      <vt:lpstr>LITERATURE REVIEW</vt:lpstr>
      <vt:lpstr>Slide 11</vt:lpstr>
      <vt:lpstr>Slide 12</vt:lpstr>
      <vt:lpstr>SUMMARY </vt:lpstr>
      <vt:lpstr>AIM &amp; OBJECTIVE</vt:lpstr>
      <vt:lpstr>EXPERIMENTAL SETUP AND PROCEDURE</vt:lpstr>
      <vt:lpstr>Slide 16</vt:lpstr>
      <vt:lpstr>Slide 17</vt:lpstr>
      <vt:lpstr>Slide 18</vt:lpstr>
      <vt:lpstr>SPECIFICATION</vt:lpstr>
      <vt:lpstr>THERMOPHYSICAL PROPERTIES OF FLUID</vt:lpstr>
      <vt:lpstr>MATHEMATICAL FORMULA</vt:lpstr>
      <vt:lpstr>Slide 22</vt:lpstr>
      <vt:lpstr>Table 1 – Water (for temperature, flow rate and heat transfer rate) </vt:lpstr>
      <vt:lpstr>Table 2 -Nanofluid with 10% Concentration(for temperature, flow rate and heat transfer rate)</vt:lpstr>
      <vt:lpstr>Table 3 -Nanofluid with 20% Concentration(for temperature, flow rate and heat transfer rate)</vt:lpstr>
      <vt:lpstr>Table 4 -Nanofluid with 30% Concentration(for temperature, flow rate and heat transfer rate)</vt:lpstr>
      <vt:lpstr>Result &amp; Discussion</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CONCLUSION</vt:lpstr>
      <vt:lpstr>References</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radiatior</dc:title>
  <dc:creator>mk</dc:creator>
  <cp:lastModifiedBy>mk</cp:lastModifiedBy>
  <cp:revision>136</cp:revision>
  <dcterms:created xsi:type="dcterms:W3CDTF">2023-08-18T17:45:41Z</dcterms:created>
  <dcterms:modified xsi:type="dcterms:W3CDTF">2024-05-09T19:42:16Z</dcterms:modified>
</cp:coreProperties>
</file>