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04570B-20B4-47AF-BE9E-C9A82162AB83}">
  <a:tblStyle styleId="{0504570B-20B4-47AF-BE9E-C9A82162AB8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c59dfa329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c59dfa32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85d9699f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85d9699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c59dfa32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c59dfa32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82f372cf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82f372cf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c59dfa32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c59dfa32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c59dfa329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c59dfa32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82f372cfb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782f372cf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c59dfa32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c59dfa32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82f372cf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82f372cf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782f372cf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782f372cf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785d9699f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785d9699f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ca46e8f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ca46e8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85d9699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85d9699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785d9699f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785d9699f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85d9699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85d9699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82f372cfb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82f372cf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82f372cfb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782f372cfb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82f372cfb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82f372cf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82f372cfb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82f372cfb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785d9699f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785d9699f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c59dfa32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c59dfa32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c59dfa32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ec59dfa32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ec59dfa32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ec59dfa32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c59dfa32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c59dfa32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c59dfa32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c59dfa32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ec59dfa32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ec59dfa32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82f372cf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82f372cf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テキスト生成AIモデル</a:t>
            </a:r>
            <a:endParaRPr/>
          </a:p>
          <a:p>
            <a:pPr indent="0" lvl="0" marL="0" rtl="0" algn="ctr">
              <a:spcBef>
                <a:spcPts val="0"/>
              </a:spcBef>
              <a:spcAft>
                <a:spcPts val="0"/>
              </a:spcAft>
              <a:buNone/>
            </a:pPr>
            <a:r>
              <a:rPr lang="en"/>
              <a:t>LSTMによる文章生成の仕組み</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なぜトークンから埋め込みを生成する必要があるのか</a:t>
            </a:r>
            <a:endParaRPr/>
          </a:p>
        </p:txBody>
      </p:sp>
      <p:graphicFrame>
        <p:nvGraphicFramePr>
          <p:cNvPr id="154" name="Google Shape;154;p22"/>
          <p:cNvGraphicFramePr/>
          <p:nvPr/>
        </p:nvGraphicFramePr>
        <p:xfrm>
          <a:off x="1667750" y="2272825"/>
          <a:ext cx="3000000" cy="3000000"/>
        </p:xfrm>
        <a:graphic>
          <a:graphicData uri="http://schemas.openxmlformats.org/drawingml/2006/table">
            <a:tbl>
              <a:tblPr>
                <a:noFill/>
                <a:tableStyleId>{0504570B-20B4-47AF-BE9E-C9A82162AB83}</a:tableStyleId>
              </a:tblPr>
              <a:tblGrid>
                <a:gridCol w="1084625"/>
                <a:gridCol w="1084625"/>
                <a:gridCol w="1084625"/>
                <a:gridCol w="1084625"/>
                <a:gridCol w="1084625"/>
                <a:gridCol w="1084625"/>
              </a:tblGrid>
              <a:tr h="421325">
                <a:tc>
                  <a:txBody>
                    <a:bodyPr/>
                    <a:lstStyle/>
                    <a:p>
                      <a:pPr indent="0" lvl="0" marL="0" rtl="0" algn="l">
                        <a:spcBef>
                          <a:spcPts val="0"/>
                        </a:spcBef>
                        <a:spcAft>
                          <a:spcPts val="0"/>
                        </a:spcAft>
                        <a:buNone/>
                      </a:pPr>
                      <a:r>
                        <a:rPr lang="en" sz="1600"/>
                        <a:t>トークン</a:t>
                      </a:r>
                      <a:endParaRPr sz="1600"/>
                    </a:p>
                  </a:txBody>
                  <a:tcPr marT="91425" marB="91425" marR="91425" marL="91425"/>
                </a:tc>
                <a:tc gridSpan="5">
                  <a:txBody>
                    <a:bodyPr/>
                    <a:lstStyle/>
                    <a:p>
                      <a:pPr indent="0" lvl="0" marL="0" rtl="0" algn="l">
                        <a:spcBef>
                          <a:spcPts val="0"/>
                        </a:spcBef>
                        <a:spcAft>
                          <a:spcPts val="0"/>
                        </a:spcAft>
                        <a:buNone/>
                      </a:pPr>
                      <a:r>
                        <a:rPr lang="en" sz="1600"/>
                        <a:t>                                        </a:t>
                      </a:r>
                      <a:r>
                        <a:rPr lang="en" sz="1600"/>
                        <a:t>埋め込み</a:t>
                      </a:r>
                      <a:r>
                        <a:rPr lang="en" sz="1600"/>
                        <a:t>（次元数100）</a:t>
                      </a:r>
                      <a:endParaRPr sz="1600"/>
                    </a:p>
                  </a:txBody>
                  <a:tcPr marT="91425" marB="91425" marR="91425" marL="91425"/>
                </a:tc>
                <a:tc hMerge="1"/>
                <a:tc hMerge="1"/>
                <a:tc hMerge="1"/>
                <a:tc hMerge="1"/>
              </a:tr>
              <a:tr h="421325">
                <a:tc>
                  <a:txBody>
                    <a:bodyPr/>
                    <a:lstStyle/>
                    <a:p>
                      <a:pPr indent="0" lvl="0" marL="0" rtl="0" algn="l">
                        <a:spcBef>
                          <a:spcPts val="0"/>
                        </a:spcBef>
                        <a:spcAft>
                          <a:spcPts val="0"/>
                        </a:spcAft>
                        <a:buNone/>
                      </a:pPr>
                      <a:r>
                        <a:rPr lang="en" sz="1600"/>
                        <a:t>1</a:t>
                      </a:r>
                      <a:endParaRPr sz="1600"/>
                    </a:p>
                  </a:txBody>
                  <a:tcPr marT="91425" marB="91425" marR="91425" marL="91425"/>
                </a:tc>
                <a:tc>
                  <a:txBody>
                    <a:bodyPr/>
                    <a:lstStyle/>
                    <a:p>
                      <a:pPr indent="0" lvl="0" marL="0" rtl="0" algn="l">
                        <a:spcBef>
                          <a:spcPts val="0"/>
                        </a:spcBef>
                        <a:spcAft>
                          <a:spcPts val="0"/>
                        </a:spcAft>
                        <a:buNone/>
                      </a:pPr>
                      <a:r>
                        <a:rPr lang="en" sz="1600"/>
                        <a:t>-0.13</a:t>
                      </a:r>
                      <a:endParaRPr sz="1600"/>
                    </a:p>
                  </a:txBody>
                  <a:tcPr marT="91425" marB="91425" marR="91425" marL="91425"/>
                </a:tc>
                <a:tc>
                  <a:txBody>
                    <a:bodyPr/>
                    <a:lstStyle/>
                    <a:p>
                      <a:pPr indent="0" lvl="0" marL="0" rtl="0" algn="l">
                        <a:spcBef>
                          <a:spcPts val="0"/>
                        </a:spcBef>
                        <a:spcAft>
                          <a:spcPts val="0"/>
                        </a:spcAft>
                        <a:buNone/>
                      </a:pPr>
                      <a:r>
                        <a:rPr lang="en" sz="1600"/>
                        <a:t>0.45</a:t>
                      </a:r>
                      <a:endParaRPr sz="1600"/>
                    </a:p>
                  </a:txBody>
                  <a:tcPr marT="91425" marB="91425" marR="91425" marL="91425"/>
                </a:tc>
                <a:tc>
                  <a:txBody>
                    <a:bodyPr/>
                    <a:lstStyle/>
                    <a:p>
                      <a:pPr indent="0" lvl="0" marL="0" rtl="0" algn="l">
                        <a:spcBef>
                          <a:spcPts val="0"/>
                        </a:spcBef>
                        <a:spcAft>
                          <a:spcPts val="0"/>
                        </a:spcAft>
                        <a:buNone/>
                      </a:pPr>
                      <a:r>
                        <a:rPr lang="en" sz="1600"/>
                        <a:t>…</a:t>
                      </a:r>
                      <a:endParaRPr sz="1600"/>
                    </a:p>
                  </a:txBody>
                  <a:tcPr marT="91425" marB="91425" marR="91425" marL="91425"/>
                </a:tc>
                <a:tc>
                  <a:txBody>
                    <a:bodyPr/>
                    <a:lstStyle/>
                    <a:p>
                      <a:pPr indent="0" lvl="0" marL="0" rtl="0" algn="l">
                        <a:spcBef>
                          <a:spcPts val="0"/>
                        </a:spcBef>
                        <a:spcAft>
                          <a:spcPts val="0"/>
                        </a:spcAft>
                        <a:buNone/>
                      </a:pPr>
                      <a:r>
                        <a:rPr lang="en" sz="1600"/>
                        <a:t>0.13</a:t>
                      </a:r>
                      <a:endParaRPr sz="1600"/>
                    </a:p>
                  </a:txBody>
                  <a:tcPr marT="91425" marB="91425" marR="91425" marL="91425"/>
                </a:tc>
                <a:tc>
                  <a:txBody>
                    <a:bodyPr/>
                    <a:lstStyle/>
                    <a:p>
                      <a:pPr indent="0" lvl="0" marL="0" rtl="0" algn="l">
                        <a:spcBef>
                          <a:spcPts val="0"/>
                        </a:spcBef>
                        <a:spcAft>
                          <a:spcPts val="0"/>
                        </a:spcAft>
                        <a:buNone/>
                      </a:pPr>
                      <a:r>
                        <a:rPr lang="en" sz="1600"/>
                        <a:t>-0.04</a:t>
                      </a:r>
                      <a:endParaRPr sz="1600"/>
                    </a:p>
                  </a:txBody>
                  <a:tcPr marT="91425" marB="91425" marR="91425" marL="91425"/>
                </a:tc>
              </a:tr>
              <a:tr h="421325">
                <a:tc>
                  <a:txBody>
                    <a:bodyPr/>
                    <a:lstStyle/>
                    <a:p>
                      <a:pPr indent="0" lvl="0" marL="0" rtl="0" algn="l">
                        <a:spcBef>
                          <a:spcPts val="0"/>
                        </a:spcBef>
                        <a:spcAft>
                          <a:spcPts val="0"/>
                        </a:spcAft>
                        <a:buNone/>
                      </a:pPr>
                      <a:r>
                        <a:rPr lang="en" sz="1600"/>
                        <a:t>2</a:t>
                      </a:r>
                      <a:endParaRPr sz="1600"/>
                    </a:p>
                  </a:txBody>
                  <a:tcPr marT="91425" marB="91425" marR="91425" marL="91425"/>
                </a:tc>
                <a:tc>
                  <a:txBody>
                    <a:bodyPr/>
                    <a:lstStyle/>
                    <a:p>
                      <a:pPr indent="0" lvl="0" marL="0" rtl="0" algn="l">
                        <a:spcBef>
                          <a:spcPts val="0"/>
                        </a:spcBef>
                        <a:spcAft>
                          <a:spcPts val="0"/>
                        </a:spcAft>
                        <a:buNone/>
                      </a:pPr>
                      <a:r>
                        <a:rPr lang="en" sz="1600"/>
                        <a:t>0.22</a:t>
                      </a:r>
                      <a:endParaRPr sz="1600"/>
                    </a:p>
                  </a:txBody>
                  <a:tcPr marT="91425" marB="91425" marR="91425" marL="91425"/>
                </a:tc>
                <a:tc>
                  <a:txBody>
                    <a:bodyPr/>
                    <a:lstStyle/>
                    <a:p>
                      <a:pPr indent="0" lvl="0" marL="0" rtl="0" algn="l">
                        <a:spcBef>
                          <a:spcPts val="0"/>
                        </a:spcBef>
                        <a:spcAft>
                          <a:spcPts val="0"/>
                        </a:spcAft>
                        <a:buNone/>
                      </a:pPr>
                      <a:r>
                        <a:rPr lang="en" sz="1600"/>
                        <a:t>0.56</a:t>
                      </a:r>
                      <a:endParaRPr sz="1600"/>
                    </a:p>
                  </a:txBody>
                  <a:tcPr marT="91425" marB="91425" marR="91425" marL="91425"/>
                </a:tc>
                <a:tc>
                  <a:txBody>
                    <a:bodyPr/>
                    <a:lstStyle/>
                    <a:p>
                      <a:pPr indent="0" lvl="0" marL="0" rtl="0" algn="l">
                        <a:spcBef>
                          <a:spcPts val="0"/>
                        </a:spcBef>
                        <a:spcAft>
                          <a:spcPts val="0"/>
                        </a:spcAft>
                        <a:buNone/>
                      </a:pPr>
                      <a:r>
                        <a:rPr lang="en" sz="1600"/>
                        <a:t>…</a:t>
                      </a:r>
                      <a:endParaRPr sz="1600"/>
                    </a:p>
                  </a:txBody>
                  <a:tcPr marT="91425" marB="91425" marR="91425" marL="91425"/>
                </a:tc>
                <a:tc>
                  <a:txBody>
                    <a:bodyPr/>
                    <a:lstStyle/>
                    <a:p>
                      <a:pPr indent="0" lvl="0" marL="0" rtl="0" algn="l">
                        <a:spcBef>
                          <a:spcPts val="0"/>
                        </a:spcBef>
                        <a:spcAft>
                          <a:spcPts val="0"/>
                        </a:spcAft>
                        <a:buNone/>
                      </a:pPr>
                      <a:r>
                        <a:rPr lang="en" sz="1600"/>
                        <a:t>0.24</a:t>
                      </a:r>
                      <a:endParaRPr sz="1600"/>
                    </a:p>
                  </a:txBody>
                  <a:tcPr marT="91425" marB="91425" marR="91425" marL="91425"/>
                </a:tc>
                <a:tc>
                  <a:txBody>
                    <a:bodyPr/>
                    <a:lstStyle/>
                    <a:p>
                      <a:pPr indent="0" lvl="0" marL="0" rtl="0" algn="l">
                        <a:spcBef>
                          <a:spcPts val="0"/>
                        </a:spcBef>
                        <a:spcAft>
                          <a:spcPts val="0"/>
                        </a:spcAft>
                        <a:buNone/>
                      </a:pPr>
                      <a:r>
                        <a:rPr lang="en" sz="1600"/>
                        <a:t>-0.63</a:t>
                      </a:r>
                      <a:endParaRPr sz="1600"/>
                    </a:p>
                  </a:txBody>
                  <a:tcPr marT="91425" marB="91425" marR="91425" marL="91425"/>
                </a:tc>
              </a:tr>
              <a:tr h="421325">
                <a:tc>
                  <a:txBody>
                    <a:bodyPr/>
                    <a:lstStyle/>
                    <a:p>
                      <a:pPr indent="0" lvl="0" marL="0" rtl="0" algn="l">
                        <a:spcBef>
                          <a:spcPts val="0"/>
                        </a:spcBef>
                        <a:spcAft>
                          <a:spcPts val="0"/>
                        </a:spcAft>
                        <a:buNone/>
                      </a:pPr>
                      <a:r>
                        <a:rPr lang="en" sz="1600"/>
                        <a:t>…</a:t>
                      </a:r>
                      <a:endParaRPr sz="1600"/>
                    </a:p>
                  </a:txBody>
                  <a:tcPr marT="91425" marB="91425" marR="91425" marL="91425"/>
                </a:tc>
                <a:tc>
                  <a:txBody>
                    <a:bodyPr/>
                    <a:lstStyle/>
                    <a:p>
                      <a:pPr indent="0" lvl="0" marL="0" rtl="0" algn="l">
                        <a:spcBef>
                          <a:spcPts val="0"/>
                        </a:spcBef>
                        <a:spcAft>
                          <a:spcPts val="0"/>
                        </a:spcAft>
                        <a:buNone/>
                      </a:pPr>
                      <a:r>
                        <a:rPr lang="en" sz="1600"/>
                        <a:t>…</a:t>
                      </a:r>
                      <a:endParaRPr sz="1600"/>
                    </a:p>
                  </a:txBody>
                  <a:tcPr marT="91425" marB="91425" marR="91425" marL="91425"/>
                </a:tc>
                <a:tc>
                  <a:txBody>
                    <a:bodyPr/>
                    <a:lstStyle/>
                    <a:p>
                      <a:pPr indent="0" lvl="0" marL="0" rtl="0" algn="l">
                        <a:spcBef>
                          <a:spcPts val="0"/>
                        </a:spcBef>
                        <a:spcAft>
                          <a:spcPts val="0"/>
                        </a:spcAft>
                        <a:buNone/>
                      </a:pPr>
                      <a:r>
                        <a:rPr lang="en" sz="1600"/>
                        <a:t>…</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a:t>
                      </a:r>
                      <a:endParaRPr sz="1600"/>
                    </a:p>
                  </a:txBody>
                  <a:tcPr marT="91425" marB="91425" marR="91425" marL="91425"/>
                </a:tc>
              </a:tr>
              <a:tr h="421325">
                <a:tc>
                  <a:txBody>
                    <a:bodyPr/>
                    <a:lstStyle/>
                    <a:p>
                      <a:pPr indent="0" lvl="0" marL="0" rtl="0" algn="l">
                        <a:spcBef>
                          <a:spcPts val="0"/>
                        </a:spcBef>
                        <a:spcAft>
                          <a:spcPts val="0"/>
                        </a:spcAft>
                        <a:buNone/>
                      </a:pPr>
                      <a:r>
                        <a:rPr lang="en" sz="1600"/>
                        <a:t>4168</a:t>
                      </a:r>
                      <a:endParaRPr sz="1600"/>
                    </a:p>
                  </a:txBody>
                  <a:tcPr marT="91425" marB="91425" marR="91425" marL="91425"/>
                </a:tc>
                <a:tc>
                  <a:txBody>
                    <a:bodyPr/>
                    <a:lstStyle/>
                    <a:p>
                      <a:pPr indent="0" lvl="0" marL="0" rtl="0" algn="l">
                        <a:spcBef>
                          <a:spcPts val="0"/>
                        </a:spcBef>
                        <a:spcAft>
                          <a:spcPts val="0"/>
                        </a:spcAft>
                        <a:buNone/>
                      </a:pPr>
                      <a:r>
                        <a:rPr lang="en" sz="1600"/>
                        <a:t>0.16</a:t>
                      </a:r>
                      <a:endParaRPr sz="1600"/>
                    </a:p>
                  </a:txBody>
                  <a:tcPr marT="91425" marB="91425" marR="91425" marL="91425"/>
                </a:tc>
                <a:tc>
                  <a:txBody>
                    <a:bodyPr/>
                    <a:lstStyle/>
                    <a:p>
                      <a:pPr indent="0" lvl="0" marL="0" rtl="0" algn="l">
                        <a:spcBef>
                          <a:spcPts val="0"/>
                        </a:spcBef>
                        <a:spcAft>
                          <a:spcPts val="0"/>
                        </a:spcAft>
                        <a:buNone/>
                      </a:pPr>
                      <a:r>
                        <a:rPr lang="en" sz="1600"/>
                        <a:t>-0.70</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a:t>
                      </a:r>
                      <a:endParaRPr sz="1600"/>
                    </a:p>
                  </a:txBody>
                  <a:tcPr marT="91425" marB="91425" marR="91425" marL="91425"/>
                </a:tc>
                <a:tc>
                  <a:txBody>
                    <a:bodyPr/>
                    <a:lstStyle/>
                    <a:p>
                      <a:pPr indent="0" lvl="0" marL="0" rtl="0" algn="l">
                        <a:spcBef>
                          <a:spcPts val="0"/>
                        </a:spcBef>
                        <a:spcAft>
                          <a:spcPts val="0"/>
                        </a:spcAft>
                        <a:buNone/>
                      </a:pPr>
                      <a:r>
                        <a:rPr lang="en" sz="1600"/>
                        <a:t>-0.35</a:t>
                      </a:r>
                      <a:endParaRPr sz="1600"/>
                    </a:p>
                  </a:txBody>
                  <a:tcPr marT="91425" marB="91425" marR="91425" marL="91425"/>
                </a:tc>
                <a:tc>
                  <a:txBody>
                    <a:bodyPr/>
                    <a:lstStyle/>
                    <a:p>
                      <a:pPr indent="0" lvl="0" marL="0" rtl="0" algn="l">
                        <a:spcBef>
                          <a:spcPts val="0"/>
                        </a:spcBef>
                        <a:spcAft>
                          <a:spcPts val="0"/>
                        </a:spcAft>
                        <a:buNone/>
                      </a:pPr>
                      <a:r>
                        <a:rPr lang="en" sz="1600"/>
                        <a:t>1.02</a:t>
                      </a:r>
                      <a:endParaRPr sz="1600"/>
                    </a:p>
                  </a:txBody>
                  <a:tcPr marT="91425" marB="91425" marR="91425" marL="91425"/>
                </a:tc>
              </a:tr>
              <a:tr h="421325">
                <a:tc>
                  <a:txBody>
                    <a:bodyPr/>
                    <a:lstStyle/>
                    <a:p>
                      <a:pPr indent="0" lvl="0" marL="0" rtl="0" algn="l">
                        <a:spcBef>
                          <a:spcPts val="0"/>
                        </a:spcBef>
                        <a:spcAft>
                          <a:spcPts val="0"/>
                        </a:spcAft>
                        <a:buNone/>
                      </a:pPr>
                      <a:r>
                        <a:rPr lang="en" sz="1600"/>
                        <a:t>4169</a:t>
                      </a:r>
                      <a:endParaRPr sz="1600"/>
                    </a:p>
                  </a:txBody>
                  <a:tcPr marT="91425" marB="91425" marR="91425" marL="91425"/>
                </a:tc>
                <a:tc>
                  <a:txBody>
                    <a:bodyPr/>
                    <a:lstStyle/>
                    <a:p>
                      <a:pPr indent="0" lvl="0" marL="0" rtl="0" algn="l">
                        <a:spcBef>
                          <a:spcPts val="0"/>
                        </a:spcBef>
                        <a:spcAft>
                          <a:spcPts val="0"/>
                        </a:spcAft>
                        <a:buNone/>
                      </a:pPr>
                      <a:r>
                        <a:rPr lang="en" sz="1600"/>
                        <a:t>-0.98</a:t>
                      </a:r>
                      <a:endParaRPr sz="1600"/>
                    </a:p>
                  </a:txBody>
                  <a:tcPr marT="91425" marB="91425" marR="91425" marL="91425"/>
                </a:tc>
                <a:tc>
                  <a:txBody>
                    <a:bodyPr/>
                    <a:lstStyle/>
                    <a:p>
                      <a:pPr indent="0" lvl="0" marL="0" rtl="0" algn="l">
                        <a:spcBef>
                          <a:spcPts val="0"/>
                        </a:spcBef>
                        <a:spcAft>
                          <a:spcPts val="0"/>
                        </a:spcAft>
                        <a:buNone/>
                      </a:pPr>
                      <a:r>
                        <a:rPr lang="en" sz="1600"/>
                        <a:t>-0.45</a:t>
                      </a:r>
                      <a:endParaRPr sz="1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600">
                          <a:solidFill>
                            <a:schemeClr val="dk1"/>
                          </a:solidFill>
                        </a:rPr>
                        <a:t>…</a:t>
                      </a:r>
                      <a:endParaRPr sz="1600"/>
                    </a:p>
                  </a:txBody>
                  <a:tcPr marT="91425" marB="91425" marR="91425" marL="91425"/>
                </a:tc>
                <a:tc>
                  <a:txBody>
                    <a:bodyPr/>
                    <a:lstStyle/>
                    <a:p>
                      <a:pPr indent="0" lvl="0" marL="0" rtl="0" algn="l">
                        <a:spcBef>
                          <a:spcPts val="0"/>
                        </a:spcBef>
                        <a:spcAft>
                          <a:spcPts val="0"/>
                        </a:spcAft>
                        <a:buNone/>
                      </a:pPr>
                      <a:r>
                        <a:rPr lang="en" sz="1600"/>
                        <a:t>-0.15</a:t>
                      </a:r>
                      <a:endParaRPr sz="1600"/>
                    </a:p>
                  </a:txBody>
                  <a:tcPr marT="91425" marB="91425" marR="91425" marL="91425"/>
                </a:tc>
                <a:tc>
                  <a:txBody>
                    <a:bodyPr/>
                    <a:lstStyle/>
                    <a:p>
                      <a:pPr indent="0" lvl="0" marL="0" rtl="0" algn="l">
                        <a:spcBef>
                          <a:spcPts val="0"/>
                        </a:spcBef>
                        <a:spcAft>
                          <a:spcPts val="0"/>
                        </a:spcAft>
                        <a:buNone/>
                      </a:pPr>
                      <a:r>
                        <a:rPr lang="en" sz="1600"/>
                        <a:t>-0.52</a:t>
                      </a:r>
                      <a:endParaRPr sz="1600"/>
                    </a:p>
                  </a:txBody>
                  <a:tcPr marT="91425" marB="91425" marR="91425" marL="91425"/>
                </a:tc>
              </a:tr>
            </a:tbl>
          </a:graphicData>
        </a:graphic>
      </p:graphicFrame>
      <p:sp>
        <p:nvSpPr>
          <p:cNvPr id="155" name="Google Shape;155;p22"/>
          <p:cNvSpPr txBox="1"/>
          <p:nvPr/>
        </p:nvSpPr>
        <p:spPr>
          <a:xfrm>
            <a:off x="2456825" y="1525775"/>
            <a:ext cx="492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56" name="Google Shape;156;p22"/>
          <p:cNvSpPr txBox="1"/>
          <p:nvPr/>
        </p:nvSpPr>
        <p:spPr>
          <a:xfrm>
            <a:off x="654175" y="1176450"/>
            <a:ext cx="8235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単語のインデックス番号の時系列トークンは離散的数値であり</a:t>
            </a:r>
            <a:r>
              <a:rPr lang="en" sz="1800">
                <a:solidFill>
                  <a:schemeClr val="accent1"/>
                </a:solidFill>
              </a:rPr>
              <a:t>学習に使えない</a:t>
            </a:r>
            <a:endParaRPr sz="1800">
              <a:solidFill>
                <a:schemeClr val="accent1"/>
              </a:solidFill>
            </a:endParaRPr>
          </a:p>
          <a:p>
            <a:pPr indent="0" lvl="0" marL="0" rtl="0" algn="l">
              <a:spcBef>
                <a:spcPts val="0"/>
              </a:spcBef>
              <a:spcAft>
                <a:spcPts val="0"/>
              </a:spcAft>
              <a:buNone/>
            </a:pPr>
            <a:r>
              <a:rPr lang="en" sz="1800">
                <a:solidFill>
                  <a:schemeClr val="dk2"/>
                </a:solidFill>
              </a:rPr>
              <a:t>埋め込みとは：</a:t>
            </a:r>
            <a:r>
              <a:rPr lang="en" sz="1800">
                <a:solidFill>
                  <a:schemeClr val="accent1"/>
                </a:solidFill>
              </a:rPr>
              <a:t>整数トークン用のルックアップテーブル</a:t>
            </a:r>
            <a:endParaRPr sz="1800">
              <a:solidFill>
                <a:schemeClr val="dk2"/>
              </a:solidFill>
            </a:endParaRPr>
          </a:p>
          <a:p>
            <a:pPr indent="0" lvl="0" marL="0" rtl="0" algn="l">
              <a:spcBef>
                <a:spcPts val="0"/>
              </a:spcBef>
              <a:spcAft>
                <a:spcPts val="0"/>
              </a:spcAft>
              <a:buNone/>
            </a:pPr>
            <a:r>
              <a:rPr lang="en" sz="1800">
                <a:solidFill>
                  <a:schemeClr val="dk2"/>
                </a:solidFill>
              </a:rPr>
              <a:t>学習中に埋め込みは更新されていく→結果、</a:t>
            </a:r>
            <a:r>
              <a:rPr lang="en" sz="1800">
                <a:solidFill>
                  <a:schemeClr val="accent1"/>
                </a:solidFill>
              </a:rPr>
              <a:t>類似した語彙の値が近寄っていく</a:t>
            </a:r>
            <a:endParaRPr sz="1800">
              <a:solidFill>
                <a:schemeClr val="accent1"/>
              </a:solidFill>
            </a:endParaRPr>
          </a:p>
        </p:txBody>
      </p:sp>
      <p:sp>
        <p:nvSpPr>
          <p:cNvPr id="157" name="Google Shape;157;p22"/>
          <p:cNvSpPr txBox="1"/>
          <p:nvPr/>
        </p:nvSpPr>
        <p:spPr>
          <a:xfrm rot="-5400000">
            <a:off x="-492750" y="3499775"/>
            <a:ext cx="290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語彙数（4169）</a:t>
            </a:r>
            <a:endParaRPr sz="1800">
              <a:solidFill>
                <a:schemeClr val="dk2"/>
              </a:solidFill>
            </a:endParaRPr>
          </a:p>
        </p:txBody>
      </p:sp>
      <p:sp>
        <p:nvSpPr>
          <p:cNvPr id="158" name="Google Shape;158;p22"/>
          <p:cNvSpPr/>
          <p:nvPr/>
        </p:nvSpPr>
        <p:spPr>
          <a:xfrm>
            <a:off x="1238800" y="2660925"/>
            <a:ext cx="236100" cy="2172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OpenAI Embedding API</a:t>
            </a:r>
            <a:endParaRPr/>
          </a:p>
        </p:txBody>
      </p:sp>
      <p:pic>
        <p:nvPicPr>
          <p:cNvPr id="164" name="Google Shape;164;p23"/>
          <p:cNvPicPr preferRelativeResize="0"/>
          <p:nvPr/>
        </p:nvPicPr>
        <p:blipFill>
          <a:blip r:embed="rId3">
            <a:alphaModFix/>
          </a:blip>
          <a:stretch>
            <a:fillRect/>
          </a:stretch>
        </p:blipFill>
        <p:spPr>
          <a:xfrm>
            <a:off x="758225" y="1060900"/>
            <a:ext cx="5619274" cy="4003625"/>
          </a:xfrm>
          <a:prstGeom prst="rect">
            <a:avLst/>
          </a:prstGeom>
          <a:noFill/>
          <a:ln>
            <a:noFill/>
          </a:ln>
        </p:spPr>
      </p:pic>
      <p:sp>
        <p:nvSpPr>
          <p:cNvPr id="165" name="Google Shape;165;p23"/>
          <p:cNvSpPr txBox="1"/>
          <p:nvPr/>
        </p:nvSpPr>
        <p:spPr>
          <a:xfrm>
            <a:off x="7072200" y="3158925"/>
            <a:ext cx="136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1536次元</a:t>
            </a:r>
            <a:endParaRPr sz="1800">
              <a:solidFill>
                <a:schemeClr val="dk2"/>
              </a:solidFill>
            </a:endParaRPr>
          </a:p>
        </p:txBody>
      </p:sp>
      <p:sp>
        <p:nvSpPr>
          <p:cNvPr id="166" name="Google Shape;166;p23"/>
          <p:cNvSpPr txBox="1"/>
          <p:nvPr/>
        </p:nvSpPr>
        <p:spPr>
          <a:xfrm>
            <a:off x="7072200" y="3765375"/>
            <a:ext cx="1360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3072</a:t>
            </a:r>
            <a:r>
              <a:rPr lang="en" sz="1800">
                <a:solidFill>
                  <a:schemeClr val="dk2"/>
                </a:solidFill>
              </a:rPr>
              <a:t>次元</a:t>
            </a:r>
            <a:endParaRPr sz="1800">
              <a:solidFill>
                <a:schemeClr val="dk2"/>
              </a:solidFill>
            </a:endParaRPr>
          </a:p>
        </p:txBody>
      </p:sp>
      <p:sp>
        <p:nvSpPr>
          <p:cNvPr id="167" name="Google Shape;167;p23"/>
          <p:cNvSpPr txBox="1"/>
          <p:nvPr/>
        </p:nvSpPr>
        <p:spPr>
          <a:xfrm>
            <a:off x="7072200" y="4381375"/>
            <a:ext cx="177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現在使用不可</a:t>
            </a:r>
            <a:endParaRPr sz="1800">
              <a:solidFill>
                <a:schemeClr val="dk2"/>
              </a:solidFill>
            </a:endParaRPr>
          </a:p>
        </p:txBody>
      </p:sp>
      <p:cxnSp>
        <p:nvCxnSpPr>
          <p:cNvPr id="168" name="Google Shape;168;p23"/>
          <p:cNvCxnSpPr/>
          <p:nvPr/>
        </p:nvCxnSpPr>
        <p:spPr>
          <a:xfrm rot="10800000">
            <a:off x="6383100" y="3389775"/>
            <a:ext cx="612900" cy="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3"/>
          <p:cNvCxnSpPr/>
          <p:nvPr/>
        </p:nvCxnSpPr>
        <p:spPr>
          <a:xfrm rot="10800000">
            <a:off x="6418400" y="3995600"/>
            <a:ext cx="612900" cy="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3"/>
          <p:cNvCxnSpPr/>
          <p:nvPr/>
        </p:nvCxnSpPr>
        <p:spPr>
          <a:xfrm rot="10800000">
            <a:off x="6418400" y="4556975"/>
            <a:ext cx="612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a:t>
            </a:r>
            <a:r>
              <a:rPr lang="en"/>
              <a:t>リカレントニューラルネットワーク</a:t>
            </a:r>
            <a:endParaRPr/>
          </a:p>
        </p:txBody>
      </p:sp>
      <p:sp>
        <p:nvSpPr>
          <p:cNvPr id="176" name="Google Shape;17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後続データが前の影響を受ける時系列データに向いた学習モデル</a:t>
            </a:r>
            <a:endParaRPr/>
          </a:p>
          <a:p>
            <a:pPr indent="0" lvl="0" marL="0" rtl="0" algn="l">
              <a:spcBef>
                <a:spcPts val="1200"/>
              </a:spcBef>
              <a:spcAft>
                <a:spcPts val="1200"/>
              </a:spcAft>
              <a:buNone/>
            </a:pPr>
            <a:r>
              <a:rPr lang="en"/>
              <a:t>ユースケース : 株価予測、テキスト生成など</a:t>
            </a:r>
            <a:endParaRPr/>
          </a:p>
        </p:txBody>
      </p:sp>
      <p:pic>
        <p:nvPicPr>
          <p:cNvPr id="177" name="Google Shape;177;p24"/>
          <p:cNvPicPr preferRelativeResize="0"/>
          <p:nvPr/>
        </p:nvPicPr>
        <p:blipFill>
          <a:blip r:embed="rId3">
            <a:alphaModFix/>
          </a:blip>
          <a:stretch>
            <a:fillRect/>
          </a:stretch>
        </p:blipFill>
        <p:spPr>
          <a:xfrm>
            <a:off x="216075" y="2388225"/>
            <a:ext cx="8692425" cy="2284851"/>
          </a:xfrm>
          <a:prstGeom prst="rect">
            <a:avLst/>
          </a:prstGeom>
          <a:noFill/>
          <a:ln>
            <a:noFill/>
          </a:ln>
        </p:spPr>
      </p:pic>
      <p:sp>
        <p:nvSpPr>
          <p:cNvPr id="178" name="Google Shape;178;p24"/>
          <p:cNvSpPr txBox="1"/>
          <p:nvPr/>
        </p:nvSpPr>
        <p:spPr>
          <a:xfrm>
            <a:off x="1366025" y="2016825"/>
            <a:ext cx="2134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隠れ状態</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（各時間ステップの内部状態）</a:t>
            </a:r>
            <a:endParaRPr sz="1800">
              <a:solidFill>
                <a:schemeClr val="dk2"/>
              </a:solidFill>
            </a:endParaRPr>
          </a:p>
        </p:txBody>
      </p:sp>
      <p:cxnSp>
        <p:nvCxnSpPr>
          <p:cNvPr id="179" name="Google Shape;179;p24"/>
          <p:cNvCxnSpPr>
            <a:stCxn id="178" idx="2"/>
          </p:cNvCxnSpPr>
          <p:nvPr/>
        </p:nvCxnSpPr>
        <p:spPr>
          <a:xfrm flipH="1">
            <a:off x="1740125" y="3032625"/>
            <a:ext cx="693000" cy="3117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4"/>
          <p:cNvCxnSpPr>
            <a:stCxn id="178" idx="2"/>
          </p:cNvCxnSpPr>
          <p:nvPr/>
        </p:nvCxnSpPr>
        <p:spPr>
          <a:xfrm>
            <a:off x="2433125" y="3032625"/>
            <a:ext cx="1316400" cy="564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24"/>
          <p:cNvSpPr txBox="1"/>
          <p:nvPr/>
        </p:nvSpPr>
        <p:spPr>
          <a:xfrm>
            <a:off x="1594625" y="4412625"/>
            <a:ext cx="165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入力の</a:t>
            </a:r>
            <a:endParaRPr sz="1800">
              <a:solidFill>
                <a:schemeClr val="dk2"/>
              </a:solidFill>
            </a:endParaRPr>
          </a:p>
          <a:p>
            <a:pPr indent="0" lvl="0" marL="0" rtl="0" algn="l">
              <a:spcBef>
                <a:spcPts val="0"/>
              </a:spcBef>
              <a:spcAft>
                <a:spcPts val="0"/>
              </a:spcAft>
              <a:buNone/>
            </a:pPr>
            <a:r>
              <a:rPr lang="en" sz="1800">
                <a:solidFill>
                  <a:schemeClr val="dk2"/>
                </a:solidFill>
              </a:rPr>
              <a:t>時系列データ</a:t>
            </a:r>
            <a:endParaRPr sz="1800">
              <a:solidFill>
                <a:schemeClr val="dk2"/>
              </a:solidFill>
            </a:endParaRPr>
          </a:p>
        </p:txBody>
      </p:sp>
      <p:cxnSp>
        <p:nvCxnSpPr>
          <p:cNvPr id="182" name="Google Shape;182;p24"/>
          <p:cNvCxnSpPr>
            <a:stCxn id="181" idx="1"/>
          </p:cNvCxnSpPr>
          <p:nvPr/>
        </p:nvCxnSpPr>
        <p:spPr>
          <a:xfrm rot="10800000">
            <a:off x="1185725" y="4601775"/>
            <a:ext cx="408900" cy="18030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4"/>
          <p:cNvCxnSpPr>
            <a:stCxn id="181" idx="3"/>
          </p:cNvCxnSpPr>
          <p:nvPr/>
        </p:nvCxnSpPr>
        <p:spPr>
          <a:xfrm flipH="1" rot="10800000">
            <a:off x="3250925" y="4553475"/>
            <a:ext cx="410400" cy="2286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24"/>
          <p:cNvSpPr txBox="1"/>
          <p:nvPr/>
        </p:nvSpPr>
        <p:spPr>
          <a:xfrm>
            <a:off x="1733125" y="3744125"/>
            <a:ext cx="78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セル</a:t>
            </a:r>
            <a:endParaRPr sz="1800">
              <a:solidFill>
                <a:schemeClr val="dk2"/>
              </a:solidFill>
            </a:endParaRPr>
          </a:p>
        </p:txBody>
      </p:sp>
      <p:cxnSp>
        <p:nvCxnSpPr>
          <p:cNvPr id="185" name="Google Shape;185;p24"/>
          <p:cNvCxnSpPr>
            <a:stCxn id="184" idx="1"/>
          </p:cNvCxnSpPr>
          <p:nvPr/>
        </p:nvCxnSpPr>
        <p:spPr>
          <a:xfrm rot="10800000">
            <a:off x="1361125" y="3773075"/>
            <a:ext cx="372000" cy="2019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4"/>
          <p:cNvSpPr txBox="1"/>
          <p:nvPr/>
        </p:nvSpPr>
        <p:spPr>
          <a:xfrm>
            <a:off x="7810900" y="1271275"/>
            <a:ext cx="131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Xtの次に出現する予測値</a:t>
            </a:r>
            <a:endParaRPr sz="1800">
              <a:solidFill>
                <a:schemeClr val="dk2"/>
              </a:solidFill>
            </a:endParaRPr>
          </a:p>
        </p:txBody>
      </p:sp>
      <p:cxnSp>
        <p:nvCxnSpPr>
          <p:cNvPr id="187" name="Google Shape;187;p24"/>
          <p:cNvCxnSpPr>
            <a:stCxn id="188" idx="2"/>
          </p:cNvCxnSpPr>
          <p:nvPr/>
        </p:nvCxnSpPr>
        <p:spPr>
          <a:xfrm>
            <a:off x="6669350" y="2325975"/>
            <a:ext cx="792300" cy="12477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4"/>
          <p:cNvSpPr txBox="1"/>
          <p:nvPr/>
        </p:nvSpPr>
        <p:spPr>
          <a:xfrm>
            <a:off x="5367200" y="1587075"/>
            <a:ext cx="2604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その時点までの系列データを凝縮したもの</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p:nvPr/>
        </p:nvSpPr>
        <p:spPr>
          <a:xfrm>
            <a:off x="77500" y="4228900"/>
            <a:ext cx="9010800" cy="8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再帰層における</a:t>
            </a:r>
            <a:r>
              <a:rPr lang="en"/>
              <a:t>１つの時系列データの流れ</a:t>
            </a:r>
            <a:endParaRPr/>
          </a:p>
        </p:txBody>
      </p:sp>
      <p:sp>
        <p:nvSpPr>
          <p:cNvPr id="195" name="Google Shape;195;p25"/>
          <p:cNvSpPr txBox="1"/>
          <p:nvPr/>
        </p:nvSpPr>
        <p:spPr>
          <a:xfrm>
            <a:off x="3596700" y="1071975"/>
            <a:ext cx="2519100" cy="4617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埋め込み層</a:t>
            </a:r>
            <a:endParaRPr sz="1800">
              <a:solidFill>
                <a:schemeClr val="dk2"/>
              </a:solidFill>
            </a:endParaRPr>
          </a:p>
        </p:txBody>
      </p:sp>
      <p:graphicFrame>
        <p:nvGraphicFramePr>
          <p:cNvPr id="196" name="Google Shape;196;p25"/>
          <p:cNvGraphicFramePr/>
          <p:nvPr/>
        </p:nvGraphicFramePr>
        <p:xfrm>
          <a:off x="3445150" y="2021575"/>
          <a:ext cx="3000000" cy="3000000"/>
        </p:xfrm>
        <a:graphic>
          <a:graphicData uri="http://schemas.openxmlformats.org/drawingml/2006/table">
            <a:tbl>
              <a:tblPr>
                <a:noFill/>
                <a:tableStyleId>{0504570B-20B4-47AF-BE9E-C9A82162AB83}</a:tableStyleId>
              </a:tblPr>
              <a:tblGrid>
                <a:gridCol w="590950"/>
                <a:gridCol w="590950"/>
                <a:gridCol w="590950"/>
                <a:gridCol w="590950"/>
                <a:gridCol w="590950"/>
              </a:tblGrid>
              <a:tr h="351550">
                <a:tc>
                  <a:txBody>
                    <a:bodyPr/>
                    <a:lstStyle/>
                    <a:p>
                      <a:pPr indent="0" lvl="0" marL="0" rtl="0" algn="l">
                        <a:spcBef>
                          <a:spcPts val="0"/>
                        </a:spcBef>
                        <a:spcAft>
                          <a:spcPts val="0"/>
                        </a:spcAft>
                        <a:buNone/>
                      </a:pPr>
                      <a:r>
                        <a:rPr lang="en" sz="1200"/>
                        <a:t>0.21</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0.59</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-0.45 </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-0.61</a:t>
                      </a:r>
                      <a:endParaRPr sz="1200"/>
                    </a:p>
                  </a:txBody>
                  <a:tcPr marT="91425" marB="91425" marR="91425" marL="91425"/>
                </a:tc>
              </a:tr>
              <a:tr h="351550">
                <a:tc>
                  <a:txBody>
                    <a:bodyPr/>
                    <a:lstStyle/>
                    <a:p>
                      <a:pPr indent="0" lvl="0" marL="0" rtl="0" algn="l">
                        <a:spcBef>
                          <a:spcPts val="0"/>
                        </a:spcBef>
                        <a:spcAft>
                          <a:spcPts val="0"/>
                        </a:spcAft>
                        <a:buNone/>
                      </a:pPr>
                      <a:r>
                        <a:rPr lang="en" sz="1200"/>
                        <a:t>-0.81</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-0.83</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0.68</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-0.84</a:t>
                      </a:r>
                      <a:endParaRPr sz="1200"/>
                    </a:p>
                  </a:txBody>
                  <a:tcPr marT="91425" marB="91425" marR="91425" marL="91425"/>
                </a:tc>
              </a:tr>
              <a:tr h="351550">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r>
              <a:tr h="351550">
                <a:tc>
                  <a:txBody>
                    <a:bodyPr/>
                    <a:lstStyle/>
                    <a:p>
                      <a:pPr indent="0" lvl="0" marL="0" rtl="0" algn="l">
                        <a:spcBef>
                          <a:spcPts val="0"/>
                        </a:spcBef>
                        <a:spcAft>
                          <a:spcPts val="0"/>
                        </a:spcAft>
                        <a:buNone/>
                      </a:pPr>
                      <a:r>
                        <a:rPr lang="en" sz="1200"/>
                        <a:t>-0.43 </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-0.44 </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0.33</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0.46 </a:t>
                      </a:r>
                      <a:endParaRPr sz="1200"/>
                    </a:p>
                  </a:txBody>
                  <a:tcPr marT="91425" marB="91425" marR="91425" marL="91425"/>
                </a:tc>
              </a:tr>
              <a:tr h="351550">
                <a:tc>
                  <a:txBody>
                    <a:bodyPr/>
                    <a:lstStyle/>
                    <a:p>
                      <a:pPr indent="0" lvl="0" marL="0" rtl="0" algn="l">
                        <a:spcBef>
                          <a:spcPts val="0"/>
                        </a:spcBef>
                        <a:spcAft>
                          <a:spcPts val="0"/>
                        </a:spcAft>
                        <a:buNone/>
                      </a:pPr>
                      <a:r>
                        <a:rPr lang="en" sz="1200"/>
                        <a:t>0.84</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-0.33</a:t>
                      </a:r>
                      <a:endParaRPr sz="1200"/>
                    </a:p>
                  </a:txBody>
                  <a:tcPr marT="91425" marB="91425" marR="91425" marL="91425"/>
                </a:tc>
                <a:tc>
                  <a:txBody>
                    <a:bodyPr/>
                    <a:lstStyle/>
                    <a:p>
                      <a:pPr indent="0" lvl="0" marL="0" rtl="0" algn="l">
                        <a:spcBef>
                          <a:spcPts val="0"/>
                        </a:spcBef>
                        <a:spcAft>
                          <a:spcPts val="0"/>
                        </a:spcAft>
                        <a:buNone/>
                      </a:pPr>
                      <a:r>
                        <a:rPr lang="en" sz="1200"/>
                        <a:t>…</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-0.34</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0.14</a:t>
                      </a:r>
                      <a:endParaRPr sz="1200"/>
                    </a:p>
                  </a:txBody>
                  <a:tcPr marT="91425" marB="91425" marR="91425" marL="91425"/>
                </a:tc>
              </a:tr>
            </a:tbl>
          </a:graphicData>
        </a:graphic>
      </p:graphicFrame>
      <p:sp>
        <p:nvSpPr>
          <p:cNvPr id="197" name="Google Shape;197;p25"/>
          <p:cNvSpPr/>
          <p:nvPr/>
        </p:nvSpPr>
        <p:spPr>
          <a:xfrm>
            <a:off x="3151950" y="2086875"/>
            <a:ext cx="236100" cy="1763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5"/>
          <p:cNvSpPr/>
          <p:nvPr/>
        </p:nvSpPr>
        <p:spPr>
          <a:xfrm rot="5400000">
            <a:off x="4771950" y="561975"/>
            <a:ext cx="168600" cy="2669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5"/>
          <p:cNvSpPr txBox="1"/>
          <p:nvPr/>
        </p:nvSpPr>
        <p:spPr>
          <a:xfrm rot="-5400000">
            <a:off x="1954100" y="2674425"/>
            <a:ext cx="1850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埋め込み（100）</a:t>
            </a:r>
            <a:endParaRPr sz="1800">
              <a:solidFill>
                <a:schemeClr val="dk2"/>
              </a:solidFill>
            </a:endParaRPr>
          </a:p>
        </p:txBody>
      </p:sp>
      <p:sp>
        <p:nvSpPr>
          <p:cNvPr id="200" name="Google Shape;200;p25"/>
          <p:cNvSpPr txBox="1"/>
          <p:nvPr/>
        </p:nvSpPr>
        <p:spPr>
          <a:xfrm>
            <a:off x="6296300" y="1305075"/>
            <a:ext cx="26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時系列データ</a:t>
            </a:r>
            <a:r>
              <a:rPr lang="en" sz="1600">
                <a:solidFill>
                  <a:schemeClr val="dk2"/>
                </a:solidFill>
              </a:rPr>
              <a:t>（20）</a:t>
            </a:r>
            <a:endParaRPr sz="1800">
              <a:solidFill>
                <a:schemeClr val="dk2"/>
              </a:solidFill>
            </a:endParaRPr>
          </a:p>
        </p:txBody>
      </p:sp>
      <p:sp>
        <p:nvSpPr>
          <p:cNvPr id="201" name="Google Shape;201;p25"/>
          <p:cNvSpPr txBox="1"/>
          <p:nvPr/>
        </p:nvSpPr>
        <p:spPr>
          <a:xfrm>
            <a:off x="1142650" y="4374875"/>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02" name="Google Shape;202;p25"/>
          <p:cNvSpPr/>
          <p:nvPr/>
        </p:nvSpPr>
        <p:spPr>
          <a:xfrm>
            <a:off x="885200" y="4374875"/>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203" name="Google Shape;203;p25"/>
          <p:cNvCxnSpPr>
            <a:stCxn id="195" idx="2"/>
            <a:endCxn id="198" idx="1"/>
          </p:cNvCxnSpPr>
          <p:nvPr/>
        </p:nvCxnSpPr>
        <p:spPr>
          <a:xfrm>
            <a:off x="4856250" y="1533675"/>
            <a:ext cx="0" cy="2787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5"/>
          <p:cNvCxnSpPr/>
          <p:nvPr/>
        </p:nvCxnSpPr>
        <p:spPr>
          <a:xfrm flipH="1">
            <a:off x="5965175" y="1512975"/>
            <a:ext cx="669600" cy="381300"/>
          </a:xfrm>
          <a:prstGeom prst="straightConnector1">
            <a:avLst/>
          </a:prstGeom>
          <a:noFill/>
          <a:ln cap="flat" cmpd="sng" w="9525">
            <a:solidFill>
              <a:schemeClr val="dk2"/>
            </a:solidFill>
            <a:prstDash val="solid"/>
            <a:round/>
            <a:headEnd len="med" w="med" type="none"/>
            <a:tailEnd len="med" w="med" type="none"/>
          </a:ln>
        </p:spPr>
      </p:cxnSp>
      <p:sp>
        <p:nvSpPr>
          <p:cNvPr id="205" name="Google Shape;205;p25"/>
          <p:cNvSpPr txBox="1"/>
          <p:nvPr/>
        </p:nvSpPr>
        <p:spPr>
          <a:xfrm>
            <a:off x="2542275" y="4385388"/>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06" name="Google Shape;206;p25"/>
          <p:cNvSpPr/>
          <p:nvPr/>
        </p:nvSpPr>
        <p:spPr>
          <a:xfrm>
            <a:off x="2284700" y="43748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207" name="Google Shape;207;p25"/>
          <p:cNvCxnSpPr>
            <a:stCxn id="202" idx="3"/>
            <a:endCxn id="206" idx="1"/>
          </p:cNvCxnSpPr>
          <p:nvPr/>
        </p:nvCxnSpPr>
        <p:spPr>
          <a:xfrm>
            <a:off x="1508300" y="4684025"/>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5"/>
          <p:cNvCxnSpPr>
            <a:stCxn id="206" idx="3"/>
            <a:endCxn id="209" idx="1"/>
          </p:cNvCxnSpPr>
          <p:nvPr/>
        </p:nvCxnSpPr>
        <p:spPr>
          <a:xfrm>
            <a:off x="2907800" y="4684013"/>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5"/>
          <p:cNvCxnSpPr/>
          <p:nvPr/>
        </p:nvCxnSpPr>
        <p:spPr>
          <a:xfrm>
            <a:off x="99900" y="4684025"/>
            <a:ext cx="776400" cy="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5"/>
          <p:cNvSpPr txBox="1"/>
          <p:nvPr/>
        </p:nvSpPr>
        <p:spPr>
          <a:xfrm>
            <a:off x="192300" y="46320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h0</a:t>
            </a:r>
            <a:endParaRPr sz="1800">
              <a:solidFill>
                <a:schemeClr val="dk2"/>
              </a:solidFill>
            </a:endParaRPr>
          </a:p>
        </p:txBody>
      </p:sp>
      <p:sp>
        <p:nvSpPr>
          <p:cNvPr id="212" name="Google Shape;212;p25"/>
          <p:cNvSpPr txBox="1"/>
          <p:nvPr/>
        </p:nvSpPr>
        <p:spPr>
          <a:xfrm>
            <a:off x="1636100" y="46320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h1</a:t>
            </a:r>
            <a:endParaRPr sz="1800">
              <a:solidFill>
                <a:schemeClr val="dk2"/>
              </a:solidFill>
            </a:endParaRPr>
          </a:p>
        </p:txBody>
      </p:sp>
      <p:sp>
        <p:nvSpPr>
          <p:cNvPr id="213" name="Google Shape;213;p25"/>
          <p:cNvSpPr txBox="1"/>
          <p:nvPr/>
        </p:nvSpPr>
        <p:spPr>
          <a:xfrm>
            <a:off x="3079900" y="46320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h2</a:t>
            </a:r>
            <a:endParaRPr sz="1800">
              <a:solidFill>
                <a:schemeClr val="dk2"/>
              </a:solidFill>
            </a:endParaRPr>
          </a:p>
        </p:txBody>
      </p:sp>
      <p:sp>
        <p:nvSpPr>
          <p:cNvPr id="214" name="Google Shape;214;p25"/>
          <p:cNvSpPr txBox="1"/>
          <p:nvPr/>
        </p:nvSpPr>
        <p:spPr>
          <a:xfrm>
            <a:off x="6552900" y="4385388"/>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215" name="Google Shape;215;p25"/>
          <p:cNvSpPr/>
          <p:nvPr/>
        </p:nvSpPr>
        <p:spPr>
          <a:xfrm>
            <a:off x="6295325" y="43748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sp>
        <p:nvSpPr>
          <p:cNvPr id="216" name="Google Shape;216;p25"/>
          <p:cNvSpPr/>
          <p:nvPr/>
        </p:nvSpPr>
        <p:spPr>
          <a:xfrm>
            <a:off x="7694825" y="43748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217" name="Google Shape;217;p25"/>
          <p:cNvCxnSpPr>
            <a:stCxn id="215" idx="3"/>
            <a:endCxn id="216" idx="1"/>
          </p:cNvCxnSpPr>
          <p:nvPr/>
        </p:nvCxnSpPr>
        <p:spPr>
          <a:xfrm>
            <a:off x="6918425" y="4684013"/>
            <a:ext cx="776400" cy="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5"/>
          <p:cNvSpPr txBox="1"/>
          <p:nvPr/>
        </p:nvSpPr>
        <p:spPr>
          <a:xfrm>
            <a:off x="5646725" y="4632075"/>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h18</a:t>
            </a:r>
            <a:endParaRPr sz="1800">
              <a:solidFill>
                <a:schemeClr val="dk2"/>
              </a:solidFill>
            </a:endParaRPr>
          </a:p>
        </p:txBody>
      </p:sp>
      <p:sp>
        <p:nvSpPr>
          <p:cNvPr id="219" name="Google Shape;219;p25"/>
          <p:cNvSpPr txBox="1"/>
          <p:nvPr/>
        </p:nvSpPr>
        <p:spPr>
          <a:xfrm>
            <a:off x="7014325" y="4632075"/>
            <a:ext cx="7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h19</a:t>
            </a:r>
            <a:endParaRPr sz="1800">
              <a:solidFill>
                <a:schemeClr val="dk2"/>
              </a:solidFill>
            </a:endParaRPr>
          </a:p>
        </p:txBody>
      </p:sp>
      <p:sp>
        <p:nvSpPr>
          <p:cNvPr id="220" name="Google Shape;220;p25"/>
          <p:cNvSpPr txBox="1"/>
          <p:nvPr/>
        </p:nvSpPr>
        <p:spPr>
          <a:xfrm>
            <a:off x="8434125" y="4305100"/>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h20</a:t>
            </a:r>
            <a:endParaRPr sz="1800">
              <a:solidFill>
                <a:schemeClr val="dk2"/>
              </a:solidFill>
            </a:endParaRPr>
          </a:p>
        </p:txBody>
      </p:sp>
      <p:cxnSp>
        <p:nvCxnSpPr>
          <p:cNvPr id="221" name="Google Shape;221;p25"/>
          <p:cNvCxnSpPr/>
          <p:nvPr/>
        </p:nvCxnSpPr>
        <p:spPr>
          <a:xfrm>
            <a:off x="8311800" y="4684013"/>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5"/>
          <p:cNvCxnSpPr/>
          <p:nvPr/>
        </p:nvCxnSpPr>
        <p:spPr>
          <a:xfrm>
            <a:off x="5518925" y="4694538"/>
            <a:ext cx="776400" cy="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25"/>
          <p:cNvSpPr txBox="1"/>
          <p:nvPr/>
        </p:nvSpPr>
        <p:spPr>
          <a:xfrm>
            <a:off x="122475" y="3713175"/>
            <a:ext cx="91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再帰層</a:t>
            </a:r>
            <a:endParaRPr sz="1800">
              <a:solidFill>
                <a:schemeClr val="dk2"/>
              </a:solidFill>
            </a:endParaRPr>
          </a:p>
        </p:txBody>
      </p:sp>
      <p:cxnSp>
        <p:nvCxnSpPr>
          <p:cNvPr id="224" name="Google Shape;224;p25"/>
          <p:cNvCxnSpPr>
            <a:endCxn id="202" idx="0"/>
          </p:cNvCxnSpPr>
          <p:nvPr/>
        </p:nvCxnSpPr>
        <p:spPr>
          <a:xfrm flipH="1">
            <a:off x="1196750" y="3866075"/>
            <a:ext cx="2536200" cy="5088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5"/>
          <p:cNvSpPr txBox="1"/>
          <p:nvPr/>
        </p:nvSpPr>
        <p:spPr>
          <a:xfrm>
            <a:off x="1763900" y="3640450"/>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x1</a:t>
            </a:r>
            <a:endParaRPr sz="1800">
              <a:solidFill>
                <a:schemeClr val="dk2"/>
              </a:solidFill>
            </a:endParaRPr>
          </a:p>
        </p:txBody>
      </p:sp>
      <p:cxnSp>
        <p:nvCxnSpPr>
          <p:cNvPr id="226" name="Google Shape;226;p25"/>
          <p:cNvCxnSpPr>
            <a:endCxn id="206" idx="0"/>
          </p:cNvCxnSpPr>
          <p:nvPr/>
        </p:nvCxnSpPr>
        <p:spPr>
          <a:xfrm flipH="1">
            <a:off x="2596250" y="3866063"/>
            <a:ext cx="1731900" cy="5088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5"/>
          <p:cNvSpPr txBox="1"/>
          <p:nvPr/>
        </p:nvSpPr>
        <p:spPr>
          <a:xfrm>
            <a:off x="3793813" y="3847500"/>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x2</a:t>
            </a:r>
            <a:endParaRPr sz="1800">
              <a:solidFill>
                <a:schemeClr val="dk2"/>
              </a:solidFill>
            </a:endParaRPr>
          </a:p>
        </p:txBody>
      </p:sp>
      <p:cxnSp>
        <p:nvCxnSpPr>
          <p:cNvPr id="228" name="Google Shape;228;p25"/>
          <p:cNvCxnSpPr>
            <a:endCxn id="215" idx="0"/>
          </p:cNvCxnSpPr>
          <p:nvPr/>
        </p:nvCxnSpPr>
        <p:spPr>
          <a:xfrm>
            <a:off x="5528075" y="3847463"/>
            <a:ext cx="1078800" cy="527400"/>
          </a:xfrm>
          <a:prstGeom prst="straightConnector1">
            <a:avLst/>
          </a:prstGeom>
          <a:noFill/>
          <a:ln cap="flat" cmpd="sng" w="9525">
            <a:solidFill>
              <a:schemeClr val="dk2"/>
            </a:solidFill>
            <a:prstDash val="solid"/>
            <a:round/>
            <a:headEnd len="med" w="med" type="none"/>
            <a:tailEnd len="med" w="med" type="triangle"/>
          </a:ln>
        </p:spPr>
      </p:cxnSp>
      <p:cxnSp>
        <p:nvCxnSpPr>
          <p:cNvPr id="229" name="Google Shape;229;p25"/>
          <p:cNvCxnSpPr>
            <a:endCxn id="216" idx="0"/>
          </p:cNvCxnSpPr>
          <p:nvPr/>
        </p:nvCxnSpPr>
        <p:spPr>
          <a:xfrm>
            <a:off x="6179075" y="3847463"/>
            <a:ext cx="1827300" cy="527400"/>
          </a:xfrm>
          <a:prstGeom prst="straightConnector1">
            <a:avLst/>
          </a:prstGeom>
          <a:noFill/>
          <a:ln cap="flat" cmpd="sng" w="9525">
            <a:solidFill>
              <a:schemeClr val="dk2"/>
            </a:solidFill>
            <a:prstDash val="solid"/>
            <a:round/>
            <a:headEnd len="med" w="med" type="none"/>
            <a:tailEnd len="med" w="med" type="triangle"/>
          </a:ln>
        </p:spPr>
      </p:cxnSp>
      <p:sp>
        <p:nvSpPr>
          <p:cNvPr id="230" name="Google Shape;230;p25"/>
          <p:cNvSpPr txBox="1"/>
          <p:nvPr/>
        </p:nvSpPr>
        <p:spPr>
          <a:xfrm>
            <a:off x="5185852" y="3815175"/>
            <a:ext cx="62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x19</a:t>
            </a:r>
            <a:endParaRPr sz="1800">
              <a:solidFill>
                <a:schemeClr val="dk2"/>
              </a:solidFill>
            </a:endParaRPr>
          </a:p>
        </p:txBody>
      </p:sp>
      <p:sp>
        <p:nvSpPr>
          <p:cNvPr id="231" name="Google Shape;231;p25"/>
          <p:cNvSpPr txBox="1"/>
          <p:nvPr/>
        </p:nvSpPr>
        <p:spPr>
          <a:xfrm>
            <a:off x="7074577" y="3640450"/>
            <a:ext cx="62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x20</a:t>
            </a:r>
            <a:endParaRPr sz="1800">
              <a:solidFill>
                <a:schemeClr val="dk2"/>
              </a:solidFill>
            </a:endParaRPr>
          </a:p>
        </p:txBody>
      </p:sp>
      <p:sp>
        <p:nvSpPr>
          <p:cNvPr id="232" name="Google Shape;232;p25"/>
          <p:cNvSpPr txBox="1"/>
          <p:nvPr/>
        </p:nvSpPr>
        <p:spPr>
          <a:xfrm>
            <a:off x="7220750" y="1943800"/>
            <a:ext cx="1923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最後の隠れ状態h20が</a:t>
            </a:r>
            <a:r>
              <a:rPr lang="en" sz="1800">
                <a:solidFill>
                  <a:schemeClr val="accent1"/>
                </a:solidFill>
              </a:rPr>
              <a:t>次に来る単語のインデックス番号</a:t>
            </a:r>
            <a:r>
              <a:rPr lang="en" sz="1800">
                <a:solidFill>
                  <a:schemeClr val="dk2"/>
                </a:solidFill>
              </a:rPr>
              <a:t>を表現</a:t>
            </a:r>
            <a:endParaRPr sz="1800">
              <a:solidFill>
                <a:schemeClr val="dk2"/>
              </a:solidFill>
            </a:endParaRPr>
          </a:p>
        </p:txBody>
      </p:sp>
      <p:cxnSp>
        <p:nvCxnSpPr>
          <p:cNvPr id="233" name="Google Shape;233;p25"/>
          <p:cNvCxnSpPr>
            <a:stCxn id="232" idx="2"/>
            <a:endCxn id="220" idx="0"/>
          </p:cNvCxnSpPr>
          <p:nvPr/>
        </p:nvCxnSpPr>
        <p:spPr>
          <a:xfrm>
            <a:off x="8182400" y="3236800"/>
            <a:ext cx="582000" cy="1068300"/>
          </a:xfrm>
          <a:prstGeom prst="straightConnector1">
            <a:avLst/>
          </a:prstGeom>
          <a:noFill/>
          <a:ln cap="flat" cmpd="sng" w="9525">
            <a:solidFill>
              <a:schemeClr val="dk2"/>
            </a:solidFill>
            <a:prstDash val="solid"/>
            <a:round/>
            <a:headEnd len="med" w="med" type="none"/>
            <a:tailEnd len="med" w="med" type="none"/>
          </a:ln>
        </p:spPr>
      </p:cxnSp>
      <p:sp>
        <p:nvSpPr>
          <p:cNvPr id="234" name="Google Shape;234;p25"/>
          <p:cNvSpPr txBox="1"/>
          <p:nvPr/>
        </p:nvSpPr>
        <p:spPr>
          <a:xfrm>
            <a:off x="4429425" y="44292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RNNの</a:t>
            </a:r>
            <a:r>
              <a:rPr lang="en"/>
              <a:t>課題</a:t>
            </a:r>
            <a:endParaRPr/>
          </a:p>
        </p:txBody>
      </p:sp>
      <p:sp>
        <p:nvSpPr>
          <p:cNvPr id="240" name="Google Shape;2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データをセルに繰り返し入出力する過程で、流れる値の大きさがどんどん減衰</a:t>
            </a:r>
            <a:endParaRPr/>
          </a:p>
          <a:p>
            <a:pPr indent="0" lvl="0" marL="0" rtl="0" algn="l">
              <a:spcBef>
                <a:spcPts val="1200"/>
              </a:spcBef>
              <a:spcAft>
                <a:spcPts val="1200"/>
              </a:spcAft>
              <a:buNone/>
            </a:pPr>
            <a:r>
              <a:rPr lang="en"/>
              <a:t>→　時系列を大きく跨ぐ関係性を表現できなくなる（昔の記憶が薄れる）</a:t>
            </a:r>
            <a:endParaRPr/>
          </a:p>
        </p:txBody>
      </p:sp>
      <p:pic>
        <p:nvPicPr>
          <p:cNvPr id="241" name="Google Shape;241;p26"/>
          <p:cNvPicPr preferRelativeResize="0"/>
          <p:nvPr/>
        </p:nvPicPr>
        <p:blipFill>
          <a:blip r:embed="rId3">
            <a:alphaModFix/>
          </a:blip>
          <a:stretch>
            <a:fillRect/>
          </a:stretch>
        </p:blipFill>
        <p:spPr>
          <a:xfrm>
            <a:off x="533400" y="1974500"/>
            <a:ext cx="8077349" cy="27809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 Long Short Term Memory（長・短期記憶）</a:t>
            </a:r>
            <a:endParaRPr/>
          </a:p>
        </p:txBody>
      </p:sp>
      <p:pic>
        <p:nvPicPr>
          <p:cNvPr id="247" name="Google Shape;247;p27"/>
          <p:cNvPicPr preferRelativeResize="0"/>
          <p:nvPr/>
        </p:nvPicPr>
        <p:blipFill>
          <a:blip r:embed="rId3">
            <a:alphaModFix/>
          </a:blip>
          <a:stretch>
            <a:fillRect/>
          </a:stretch>
        </p:blipFill>
        <p:spPr>
          <a:xfrm>
            <a:off x="0" y="1387384"/>
            <a:ext cx="9143998" cy="3435531"/>
          </a:xfrm>
          <a:prstGeom prst="rect">
            <a:avLst/>
          </a:prstGeom>
          <a:noFill/>
          <a:ln>
            <a:noFill/>
          </a:ln>
        </p:spPr>
      </p:pic>
      <p:cxnSp>
        <p:nvCxnSpPr>
          <p:cNvPr id="248" name="Google Shape;248;p27"/>
          <p:cNvCxnSpPr/>
          <p:nvPr/>
        </p:nvCxnSpPr>
        <p:spPr>
          <a:xfrm flipH="1" rot="10800000">
            <a:off x="2090200" y="3851525"/>
            <a:ext cx="1065900" cy="9072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7"/>
          <p:cNvSpPr txBox="1"/>
          <p:nvPr/>
        </p:nvSpPr>
        <p:spPr>
          <a:xfrm>
            <a:off x="1183075" y="4620825"/>
            <a:ext cx="15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忘却ゲート</a:t>
            </a:r>
            <a:endParaRPr sz="1800">
              <a:solidFill>
                <a:schemeClr val="dk2"/>
              </a:solidFill>
            </a:endParaRPr>
          </a:p>
        </p:txBody>
      </p:sp>
      <p:cxnSp>
        <p:nvCxnSpPr>
          <p:cNvPr id="250" name="Google Shape;250;p27"/>
          <p:cNvCxnSpPr/>
          <p:nvPr/>
        </p:nvCxnSpPr>
        <p:spPr>
          <a:xfrm rot="10800000">
            <a:off x="5239038" y="3851675"/>
            <a:ext cx="317700" cy="906900"/>
          </a:xfrm>
          <a:prstGeom prst="straightConnector1">
            <a:avLst/>
          </a:prstGeom>
          <a:noFill/>
          <a:ln cap="flat" cmpd="sng" w="9525">
            <a:solidFill>
              <a:schemeClr val="dk2"/>
            </a:solidFill>
            <a:prstDash val="solid"/>
            <a:round/>
            <a:headEnd len="med" w="med" type="none"/>
            <a:tailEnd len="med" w="med" type="triangle"/>
          </a:ln>
        </p:spPr>
      </p:cxnSp>
      <p:sp>
        <p:nvSpPr>
          <p:cNvPr id="251" name="Google Shape;251;p27"/>
          <p:cNvSpPr txBox="1"/>
          <p:nvPr/>
        </p:nvSpPr>
        <p:spPr>
          <a:xfrm>
            <a:off x="3442550" y="4620825"/>
            <a:ext cx="15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入力ゲート</a:t>
            </a:r>
            <a:endParaRPr sz="1800">
              <a:solidFill>
                <a:schemeClr val="dk2"/>
              </a:solidFill>
            </a:endParaRPr>
          </a:p>
        </p:txBody>
      </p:sp>
      <p:sp>
        <p:nvSpPr>
          <p:cNvPr id="252" name="Google Shape;252;p27"/>
          <p:cNvSpPr txBox="1"/>
          <p:nvPr/>
        </p:nvSpPr>
        <p:spPr>
          <a:xfrm>
            <a:off x="6489425" y="4620825"/>
            <a:ext cx="15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単語埋め込み</a:t>
            </a:r>
            <a:endParaRPr sz="1800">
              <a:solidFill>
                <a:schemeClr val="dk2"/>
              </a:solidFill>
            </a:endParaRPr>
          </a:p>
        </p:txBody>
      </p:sp>
      <p:cxnSp>
        <p:nvCxnSpPr>
          <p:cNvPr id="253" name="Google Shape;253;p27"/>
          <p:cNvCxnSpPr/>
          <p:nvPr/>
        </p:nvCxnSpPr>
        <p:spPr>
          <a:xfrm rot="10800000">
            <a:off x="3995250" y="3806225"/>
            <a:ext cx="311100" cy="9915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7"/>
          <p:cNvSpPr txBox="1"/>
          <p:nvPr/>
        </p:nvSpPr>
        <p:spPr>
          <a:xfrm>
            <a:off x="3357000" y="1439475"/>
            <a:ext cx="158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セル内部状態</a:t>
            </a:r>
            <a:endParaRPr sz="1800">
              <a:solidFill>
                <a:schemeClr val="dk2"/>
              </a:solidFill>
            </a:endParaRPr>
          </a:p>
        </p:txBody>
      </p:sp>
      <p:cxnSp>
        <p:nvCxnSpPr>
          <p:cNvPr id="255" name="Google Shape;255;p27"/>
          <p:cNvCxnSpPr>
            <a:stCxn id="254" idx="2"/>
          </p:cNvCxnSpPr>
          <p:nvPr/>
        </p:nvCxnSpPr>
        <p:spPr>
          <a:xfrm>
            <a:off x="4150800" y="1901175"/>
            <a:ext cx="1704000" cy="7599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7"/>
          <p:cNvCxnSpPr>
            <a:stCxn id="254" idx="2"/>
          </p:cNvCxnSpPr>
          <p:nvPr/>
        </p:nvCxnSpPr>
        <p:spPr>
          <a:xfrm flipH="1">
            <a:off x="2988900" y="1901175"/>
            <a:ext cx="1161900" cy="67050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7"/>
          <p:cNvSpPr txBox="1"/>
          <p:nvPr/>
        </p:nvSpPr>
        <p:spPr>
          <a:xfrm>
            <a:off x="6843150" y="1239975"/>
            <a:ext cx="180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隠れ</a:t>
            </a:r>
            <a:r>
              <a:rPr lang="en" sz="1800">
                <a:solidFill>
                  <a:schemeClr val="dk2"/>
                </a:solidFill>
              </a:rPr>
              <a:t>状態</a:t>
            </a:r>
            <a:endParaRPr sz="1800">
              <a:solidFill>
                <a:schemeClr val="dk2"/>
              </a:solidFill>
            </a:endParaRPr>
          </a:p>
          <a:p>
            <a:pPr indent="0" lvl="0" marL="0" rtl="0" algn="l">
              <a:spcBef>
                <a:spcPts val="0"/>
              </a:spcBef>
              <a:spcAft>
                <a:spcPts val="0"/>
              </a:spcAft>
              <a:buNone/>
            </a:pPr>
            <a:r>
              <a:rPr lang="en" sz="1800">
                <a:solidFill>
                  <a:schemeClr val="dk2"/>
                </a:solidFill>
              </a:rPr>
              <a:t>（予測出力）</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LSTMを</a:t>
            </a:r>
            <a:r>
              <a:rPr lang="en"/>
              <a:t>1層だけ使った学習モデルの一例</a:t>
            </a:r>
            <a:endParaRPr/>
          </a:p>
        </p:txBody>
      </p:sp>
      <p:pic>
        <p:nvPicPr>
          <p:cNvPr id="263" name="Google Shape;263;p28"/>
          <p:cNvPicPr preferRelativeResize="0"/>
          <p:nvPr/>
        </p:nvPicPr>
        <p:blipFill>
          <a:blip r:embed="rId3">
            <a:alphaModFix/>
          </a:blip>
          <a:stretch>
            <a:fillRect/>
          </a:stretch>
        </p:blipFill>
        <p:spPr>
          <a:xfrm>
            <a:off x="236825" y="1199950"/>
            <a:ext cx="7332549" cy="2425175"/>
          </a:xfrm>
          <a:prstGeom prst="rect">
            <a:avLst/>
          </a:prstGeom>
          <a:noFill/>
          <a:ln>
            <a:noFill/>
          </a:ln>
        </p:spPr>
      </p:pic>
      <p:pic>
        <p:nvPicPr>
          <p:cNvPr id="264" name="Google Shape;264;p28"/>
          <p:cNvPicPr preferRelativeResize="0"/>
          <p:nvPr/>
        </p:nvPicPr>
        <p:blipFill>
          <a:blip r:embed="rId4">
            <a:alphaModFix/>
          </a:blip>
          <a:stretch>
            <a:fillRect/>
          </a:stretch>
        </p:blipFill>
        <p:spPr>
          <a:xfrm>
            <a:off x="4832400" y="2913775"/>
            <a:ext cx="4166101" cy="2103925"/>
          </a:xfrm>
          <a:prstGeom prst="rect">
            <a:avLst/>
          </a:prstGeom>
          <a:noFill/>
          <a:ln>
            <a:noFill/>
          </a:ln>
        </p:spPr>
      </p:pic>
      <p:sp>
        <p:nvSpPr>
          <p:cNvPr id="265" name="Google Shape;265;p28"/>
          <p:cNvSpPr txBox="1"/>
          <p:nvPr/>
        </p:nvSpPr>
        <p:spPr>
          <a:xfrm>
            <a:off x="311700" y="3934750"/>
            <a:ext cx="4266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前処理、埋め込みの次元数、LSTM層の数、各LSTM内のニューロン数など</a:t>
            </a:r>
            <a:r>
              <a:rPr lang="en" sz="1800">
                <a:solidFill>
                  <a:schemeClr val="dk2"/>
                </a:solidFill>
              </a:rPr>
              <a:t>調整箇所多数</a:t>
            </a:r>
            <a:endParaRPr sz="1800">
              <a:solidFill>
                <a:schemeClr val="dk2"/>
              </a:solidFill>
            </a:endParaRPr>
          </a:p>
        </p:txBody>
      </p:sp>
      <p:cxnSp>
        <p:nvCxnSpPr>
          <p:cNvPr id="266" name="Google Shape;266;p28"/>
          <p:cNvCxnSpPr>
            <a:stCxn id="267" idx="2"/>
          </p:cNvCxnSpPr>
          <p:nvPr/>
        </p:nvCxnSpPr>
        <p:spPr>
          <a:xfrm flipH="1">
            <a:off x="6148650" y="2571750"/>
            <a:ext cx="2199300" cy="1998600"/>
          </a:xfrm>
          <a:prstGeom prst="straightConnector1">
            <a:avLst/>
          </a:prstGeom>
          <a:noFill/>
          <a:ln cap="flat" cmpd="sng" w="9525">
            <a:solidFill>
              <a:schemeClr val="accent1"/>
            </a:solidFill>
            <a:prstDash val="solid"/>
            <a:round/>
            <a:headEnd len="med" w="med" type="none"/>
            <a:tailEnd len="med" w="med" type="triangle"/>
          </a:ln>
        </p:spPr>
      </p:cxnSp>
      <p:sp>
        <p:nvSpPr>
          <p:cNvPr id="267" name="Google Shape;267;p28"/>
          <p:cNvSpPr txBox="1"/>
          <p:nvPr/>
        </p:nvSpPr>
        <p:spPr>
          <a:xfrm>
            <a:off x="7697400" y="2110050"/>
            <a:ext cx="130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重み総数</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学習済みモデルを用いた</a:t>
            </a:r>
            <a:r>
              <a:rPr lang="en"/>
              <a:t>出現</a:t>
            </a:r>
            <a:r>
              <a:rPr lang="en"/>
              <a:t>単語の予測</a:t>
            </a:r>
            <a:endParaRPr/>
          </a:p>
        </p:txBody>
      </p:sp>
      <p:sp>
        <p:nvSpPr>
          <p:cNvPr id="273" name="Google Shape;273;p29"/>
          <p:cNvSpPr txBox="1"/>
          <p:nvPr>
            <p:ph idx="1" type="body"/>
          </p:nvPr>
        </p:nvSpPr>
        <p:spPr>
          <a:xfrm>
            <a:off x="311700" y="1152475"/>
            <a:ext cx="8910900" cy="216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600"/>
              <a:t>入力テキスト（単語数20）</a:t>
            </a:r>
            <a:endParaRPr sz="1600"/>
          </a:p>
          <a:p>
            <a:pPr indent="-330200" lvl="0" marL="457200" rtl="0" algn="l">
              <a:lnSpc>
                <a:spcPct val="80000"/>
              </a:lnSpc>
              <a:spcBef>
                <a:spcPts val="0"/>
              </a:spcBef>
              <a:spcAft>
                <a:spcPts val="0"/>
              </a:spcAft>
              <a:buSzPts val="1600"/>
              <a:buChar char="-"/>
            </a:pPr>
            <a:r>
              <a:rPr lang="en" sz="1600"/>
              <a:t>the fox and the grapes . one hot summer ’ s day a fox was strolli through an orchard till</a:t>
            </a:r>
            <a:endParaRPr sz="1600"/>
          </a:p>
          <a:p>
            <a:pPr indent="0" lvl="0" marL="0" rtl="0" algn="l">
              <a:lnSpc>
                <a:spcPct val="80000"/>
              </a:lnSpc>
              <a:spcBef>
                <a:spcPts val="0"/>
              </a:spcBef>
              <a:spcAft>
                <a:spcPts val="0"/>
              </a:spcAft>
              <a:buNone/>
            </a:pPr>
            <a:r>
              <a:rPr lang="en" sz="1600"/>
              <a:t>入力テキストのトークン（トークン数20）</a:t>
            </a:r>
            <a:endParaRPr sz="1600"/>
          </a:p>
          <a:p>
            <a:pPr indent="-330200" lvl="0" marL="457200" rtl="0" algn="l">
              <a:lnSpc>
                <a:spcPct val="80000"/>
              </a:lnSpc>
              <a:spcBef>
                <a:spcPts val="0"/>
              </a:spcBef>
              <a:spcAft>
                <a:spcPts val="0"/>
              </a:spcAft>
              <a:buSzPts val="1600"/>
              <a:buChar char="-"/>
            </a:pPr>
            <a:r>
              <a:rPr lang="en" sz="1600"/>
              <a:t>3, 56, 4, 3, 940, 5, 6, 382, 56, 94, 77, 216, 1557, 9, 940, 941, 62, 6, 581, 20</a:t>
            </a:r>
            <a:endParaRPr sz="1600"/>
          </a:p>
          <a:p>
            <a:pPr indent="0" lvl="0" marL="0" rtl="0" algn="l">
              <a:lnSpc>
                <a:spcPct val="80000"/>
              </a:lnSpc>
              <a:spcBef>
                <a:spcPts val="0"/>
              </a:spcBef>
              <a:spcAft>
                <a:spcPts val="0"/>
              </a:spcAft>
              <a:buNone/>
            </a:pPr>
            <a:r>
              <a:rPr lang="en" sz="1600"/>
              <a:t>出力</a:t>
            </a:r>
            <a:endParaRPr sz="1600"/>
          </a:p>
          <a:p>
            <a:pPr indent="-330200" lvl="0" marL="457200" rtl="0" algn="l">
              <a:lnSpc>
                <a:spcPct val="80000"/>
              </a:lnSpc>
              <a:spcBef>
                <a:spcPts val="0"/>
              </a:spcBef>
              <a:spcAft>
                <a:spcPts val="0"/>
              </a:spcAft>
              <a:buSzPts val="1600"/>
              <a:buChar char="-"/>
            </a:pPr>
            <a:r>
              <a:rPr lang="en" sz="1600"/>
              <a:t>LSTMの最後の隠れ層からの出力</a:t>
            </a:r>
            <a:endParaRPr sz="1600"/>
          </a:p>
          <a:p>
            <a:pPr indent="-330200" lvl="0" marL="457200" rtl="0" algn="l">
              <a:lnSpc>
                <a:spcPct val="80000"/>
              </a:lnSpc>
              <a:spcBef>
                <a:spcPts val="0"/>
              </a:spcBef>
              <a:spcAft>
                <a:spcPts val="0"/>
              </a:spcAft>
              <a:buSzPts val="1600"/>
              <a:buChar char="-"/>
            </a:pPr>
            <a:r>
              <a:rPr lang="en" sz="1600">
                <a:solidFill>
                  <a:schemeClr val="accent1"/>
                </a:solidFill>
              </a:rPr>
              <a:t>各語彙について次に出現する確率を示した確率分布</a:t>
            </a:r>
            <a:r>
              <a:rPr lang="en" sz="1600"/>
              <a:t>（語彙数4169分の確率データ）</a:t>
            </a:r>
            <a:endParaRPr sz="1600"/>
          </a:p>
        </p:txBody>
      </p:sp>
      <p:pic>
        <p:nvPicPr>
          <p:cNvPr id="274" name="Google Shape;274;p29"/>
          <p:cNvPicPr preferRelativeResize="0"/>
          <p:nvPr/>
        </p:nvPicPr>
        <p:blipFill>
          <a:blip r:embed="rId3">
            <a:alphaModFix/>
          </a:blip>
          <a:stretch>
            <a:fillRect/>
          </a:stretch>
        </p:blipFill>
        <p:spPr>
          <a:xfrm>
            <a:off x="3246400" y="2665925"/>
            <a:ext cx="2732175" cy="1624350"/>
          </a:xfrm>
          <a:prstGeom prst="rect">
            <a:avLst/>
          </a:prstGeom>
          <a:noFill/>
          <a:ln>
            <a:noFill/>
          </a:ln>
        </p:spPr>
      </p:pic>
      <p:sp>
        <p:nvSpPr>
          <p:cNvPr id="275" name="Google Shape;275;p29"/>
          <p:cNvSpPr txBox="1"/>
          <p:nvPr/>
        </p:nvSpPr>
        <p:spPr>
          <a:xfrm>
            <a:off x="480325" y="4624600"/>
            <a:ext cx="121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‘of’: 0.20</a:t>
            </a:r>
            <a:endParaRPr sz="1800">
              <a:solidFill>
                <a:schemeClr val="dk2"/>
              </a:solidFill>
            </a:endParaRPr>
          </a:p>
        </p:txBody>
      </p:sp>
      <p:cxnSp>
        <p:nvCxnSpPr>
          <p:cNvPr id="276" name="Google Shape;276;p29"/>
          <p:cNvCxnSpPr>
            <a:stCxn id="275" idx="0"/>
          </p:cNvCxnSpPr>
          <p:nvPr/>
        </p:nvCxnSpPr>
        <p:spPr>
          <a:xfrm flipH="1" rot="10800000">
            <a:off x="1089775" y="4207600"/>
            <a:ext cx="2259600" cy="4170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9"/>
          <p:cNvSpPr txBox="1"/>
          <p:nvPr/>
        </p:nvSpPr>
        <p:spPr>
          <a:xfrm>
            <a:off x="1809850" y="4624600"/>
            <a:ext cx="12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r>
              <a:rPr lang="en" sz="1800">
                <a:solidFill>
                  <a:srgbClr val="FF0000"/>
                </a:solidFill>
              </a:rPr>
              <a:t>he</a:t>
            </a:r>
            <a:r>
              <a:rPr lang="en" sz="1800">
                <a:solidFill>
                  <a:schemeClr val="dk2"/>
                </a:solidFill>
              </a:rPr>
              <a:t>’: </a:t>
            </a:r>
            <a:r>
              <a:rPr lang="en" sz="1800">
                <a:solidFill>
                  <a:srgbClr val="FF0000"/>
                </a:solidFill>
              </a:rPr>
              <a:t>0.89</a:t>
            </a:r>
            <a:endParaRPr sz="1800">
              <a:solidFill>
                <a:srgbClr val="FF0000"/>
              </a:solidFill>
            </a:endParaRPr>
          </a:p>
        </p:txBody>
      </p:sp>
      <p:cxnSp>
        <p:nvCxnSpPr>
          <p:cNvPr id="278" name="Google Shape;278;p29"/>
          <p:cNvCxnSpPr>
            <a:stCxn id="277" idx="0"/>
          </p:cNvCxnSpPr>
          <p:nvPr/>
        </p:nvCxnSpPr>
        <p:spPr>
          <a:xfrm flipH="1" rot="10800000">
            <a:off x="2447500" y="4216300"/>
            <a:ext cx="1295400" cy="408300"/>
          </a:xfrm>
          <a:prstGeom prst="straightConnector1">
            <a:avLst/>
          </a:prstGeom>
          <a:noFill/>
          <a:ln cap="flat" cmpd="sng" w="9525">
            <a:solidFill>
              <a:schemeClr val="dk2"/>
            </a:solidFill>
            <a:prstDash val="solid"/>
            <a:round/>
            <a:headEnd len="med" w="med" type="none"/>
            <a:tailEnd len="med" w="med" type="triangle"/>
          </a:ln>
        </p:spPr>
      </p:cxnSp>
      <p:cxnSp>
        <p:nvCxnSpPr>
          <p:cNvPr id="279" name="Google Shape;279;p29"/>
          <p:cNvCxnSpPr>
            <a:stCxn id="280" idx="0"/>
          </p:cNvCxnSpPr>
          <p:nvPr/>
        </p:nvCxnSpPr>
        <p:spPr>
          <a:xfrm flipH="1" rot="10800000">
            <a:off x="3805375" y="4319100"/>
            <a:ext cx="159900" cy="36270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29"/>
          <p:cNvCxnSpPr/>
          <p:nvPr/>
        </p:nvCxnSpPr>
        <p:spPr>
          <a:xfrm rot="10800000">
            <a:off x="5582800" y="4318925"/>
            <a:ext cx="924300" cy="47940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29"/>
          <p:cNvCxnSpPr>
            <a:stCxn id="283" idx="0"/>
          </p:cNvCxnSpPr>
          <p:nvPr/>
        </p:nvCxnSpPr>
        <p:spPr>
          <a:xfrm rot="10800000">
            <a:off x="5317525" y="4319100"/>
            <a:ext cx="351900" cy="362700"/>
          </a:xfrm>
          <a:prstGeom prst="straightConnector1">
            <a:avLst/>
          </a:prstGeom>
          <a:noFill/>
          <a:ln cap="flat" cmpd="sng" w="9525">
            <a:solidFill>
              <a:schemeClr val="dk2"/>
            </a:solidFill>
            <a:prstDash val="solid"/>
            <a:round/>
            <a:headEnd len="med" w="med" type="none"/>
            <a:tailEnd len="med" w="med" type="triangle"/>
          </a:ln>
        </p:spPr>
      </p:cxnSp>
      <p:sp>
        <p:nvSpPr>
          <p:cNvPr id="284" name="Google Shape;284;p29"/>
          <p:cNvSpPr txBox="1"/>
          <p:nvPr/>
        </p:nvSpPr>
        <p:spPr>
          <a:xfrm>
            <a:off x="6849450" y="3108650"/>
            <a:ext cx="220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確率</a:t>
            </a:r>
            <a:r>
              <a:rPr lang="en" sz="1800">
                <a:solidFill>
                  <a:srgbClr val="FF0000"/>
                </a:solidFill>
              </a:rPr>
              <a:t>89%</a:t>
            </a:r>
            <a:r>
              <a:rPr lang="en" sz="1800">
                <a:solidFill>
                  <a:schemeClr val="dk2"/>
                </a:solidFill>
              </a:rPr>
              <a:t>で次に</a:t>
            </a:r>
            <a:endParaRPr sz="1800">
              <a:solidFill>
                <a:schemeClr val="dk2"/>
              </a:solidFill>
            </a:endParaRPr>
          </a:p>
          <a:p>
            <a:pPr indent="0" lvl="0" marL="0" rtl="0" algn="l">
              <a:spcBef>
                <a:spcPts val="0"/>
              </a:spcBef>
              <a:spcAft>
                <a:spcPts val="0"/>
              </a:spcAft>
              <a:buNone/>
            </a:pPr>
            <a:r>
              <a:rPr lang="en" sz="1800">
                <a:solidFill>
                  <a:schemeClr val="accent1"/>
                </a:solidFill>
              </a:rPr>
              <a:t>’</a:t>
            </a:r>
            <a:r>
              <a:rPr lang="en" sz="1800">
                <a:solidFill>
                  <a:srgbClr val="FF0000"/>
                </a:solidFill>
              </a:rPr>
              <a:t>he</a:t>
            </a:r>
            <a:r>
              <a:rPr lang="en" sz="1800">
                <a:solidFill>
                  <a:schemeClr val="accent1"/>
                </a:solidFill>
              </a:rPr>
              <a:t>’</a:t>
            </a:r>
            <a:r>
              <a:rPr lang="en" sz="1800">
                <a:solidFill>
                  <a:schemeClr val="dk2"/>
                </a:solidFill>
              </a:rPr>
              <a:t>が来ると分かる</a:t>
            </a:r>
            <a:endParaRPr sz="1800">
              <a:solidFill>
                <a:schemeClr val="dk2"/>
              </a:solidFill>
            </a:endParaRPr>
          </a:p>
        </p:txBody>
      </p:sp>
      <p:sp>
        <p:nvSpPr>
          <p:cNvPr id="285" name="Google Shape;285;p29"/>
          <p:cNvSpPr txBox="1"/>
          <p:nvPr/>
        </p:nvSpPr>
        <p:spPr>
          <a:xfrm>
            <a:off x="3040575" y="4634425"/>
            <a:ext cx="12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‘his’: 0.68</a:t>
            </a:r>
            <a:endParaRPr sz="1800">
              <a:solidFill>
                <a:schemeClr val="dk2"/>
              </a:solidFill>
            </a:endParaRPr>
          </a:p>
        </p:txBody>
      </p:sp>
      <p:sp>
        <p:nvSpPr>
          <p:cNvPr id="286" name="Google Shape;286;p29"/>
          <p:cNvSpPr txBox="1"/>
          <p:nvPr/>
        </p:nvSpPr>
        <p:spPr>
          <a:xfrm>
            <a:off x="4640775" y="4634425"/>
            <a:ext cx="12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‘but’: 0.18</a:t>
            </a:r>
            <a:endParaRPr sz="1800">
              <a:solidFill>
                <a:schemeClr val="dk2"/>
              </a:solidFill>
            </a:endParaRPr>
          </a:p>
        </p:txBody>
      </p:sp>
      <p:sp>
        <p:nvSpPr>
          <p:cNvPr id="287" name="Google Shape;287;p29"/>
          <p:cNvSpPr txBox="1"/>
          <p:nvPr/>
        </p:nvSpPr>
        <p:spPr>
          <a:xfrm>
            <a:off x="6492125" y="4605600"/>
            <a:ext cx="1275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‘that’: 0.12</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次に来る単語の出現確率の一例（200エポック学習後）</a:t>
            </a:r>
            <a:endParaRPr/>
          </a:p>
        </p:txBody>
      </p:sp>
      <p:sp>
        <p:nvSpPr>
          <p:cNvPr id="293" name="Google Shape;293;p30"/>
          <p:cNvSpPr txBox="1"/>
          <p:nvPr/>
        </p:nvSpPr>
        <p:spPr>
          <a:xfrm>
            <a:off x="35725" y="984150"/>
            <a:ext cx="4866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入力 : </a:t>
            </a:r>
            <a:endParaRPr sz="1800">
              <a:solidFill>
                <a:schemeClr val="dk2"/>
              </a:solidFill>
            </a:endParaRPr>
          </a:p>
          <a:p>
            <a:pPr indent="0" lvl="0" marL="0" rtl="0" algn="l">
              <a:spcBef>
                <a:spcPts val="0"/>
              </a:spcBef>
              <a:spcAft>
                <a:spcPts val="0"/>
              </a:spcAft>
              <a:buNone/>
            </a:pPr>
            <a:r>
              <a:rPr lang="en" sz="1800">
                <a:solidFill>
                  <a:schemeClr val="accent1"/>
                </a:solidFill>
              </a:rPr>
              <a:t>the frog and the snake . the frog went to</a:t>
            </a:r>
            <a:endParaRPr sz="1800">
              <a:solidFill>
                <a:schemeClr val="accent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次に来る単語トップ10</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rgbClr val="FF0000"/>
                </a:solidFill>
              </a:rPr>
              <a:t>14.0%  : the</a:t>
            </a:r>
            <a:endParaRPr sz="1800">
              <a:solidFill>
                <a:srgbClr val="FF0000"/>
              </a:solidFill>
            </a:endParaRPr>
          </a:p>
          <a:p>
            <a:pPr indent="0" lvl="0" marL="0" rtl="0" algn="l">
              <a:spcBef>
                <a:spcPts val="0"/>
              </a:spcBef>
              <a:spcAft>
                <a:spcPts val="0"/>
              </a:spcAft>
              <a:buClr>
                <a:schemeClr val="dk1"/>
              </a:buClr>
              <a:buSzPts val="1100"/>
              <a:buFont typeface="Arial"/>
              <a:buNone/>
            </a:pPr>
            <a:r>
              <a:rPr lang="en" sz="1800">
                <a:solidFill>
                  <a:schemeClr val="dk2"/>
                </a:solidFill>
              </a:rPr>
              <a:t>1.9%   : beast</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1.5%   : attend</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1.1%   : family</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1.1%   : shepherd</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1.1%   : fire</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1.0%   : net</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0.9%   : earth</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0.8%   : partridge</a:t>
            </a:r>
            <a:endParaRPr sz="1800">
              <a:solidFill>
                <a:schemeClr val="dk2"/>
              </a:solidFill>
            </a:endParaRPr>
          </a:p>
          <a:p>
            <a:pPr indent="0" lvl="0" marL="0" rtl="0" algn="l">
              <a:spcBef>
                <a:spcPts val="0"/>
              </a:spcBef>
              <a:spcAft>
                <a:spcPts val="0"/>
              </a:spcAft>
              <a:buNone/>
            </a:pPr>
            <a:r>
              <a:rPr lang="en" sz="1800">
                <a:solidFill>
                  <a:schemeClr val="dk2"/>
                </a:solidFill>
              </a:rPr>
              <a:t>0.7%   : apes</a:t>
            </a:r>
            <a:endParaRPr sz="1800">
              <a:solidFill>
                <a:schemeClr val="dk2"/>
              </a:solidFill>
            </a:endParaRPr>
          </a:p>
        </p:txBody>
      </p:sp>
      <p:sp>
        <p:nvSpPr>
          <p:cNvPr id="294" name="Google Shape;294;p30"/>
          <p:cNvSpPr txBox="1"/>
          <p:nvPr/>
        </p:nvSpPr>
        <p:spPr>
          <a:xfrm>
            <a:off x="4714300" y="1017725"/>
            <a:ext cx="4623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入力 ( </a:t>
            </a:r>
            <a:r>
              <a:rPr lang="en" sz="1800">
                <a:solidFill>
                  <a:srgbClr val="FF0000"/>
                </a:solidFill>
              </a:rPr>
              <a:t>the</a:t>
            </a:r>
            <a:r>
              <a:rPr lang="en" sz="1800">
                <a:solidFill>
                  <a:schemeClr val="dk2"/>
                </a:solidFill>
              </a:rPr>
              <a:t>を末尾に追加して左に1ずらす ) </a:t>
            </a:r>
            <a:r>
              <a:rPr lang="en" sz="1800">
                <a:solidFill>
                  <a:schemeClr val="dk2"/>
                </a:solidFill>
              </a:rPr>
              <a:t>: </a:t>
            </a:r>
            <a:endParaRPr sz="1800">
              <a:solidFill>
                <a:schemeClr val="dk2"/>
              </a:solidFill>
            </a:endParaRPr>
          </a:p>
          <a:p>
            <a:pPr indent="0" lvl="0" marL="0" rtl="0" algn="l">
              <a:spcBef>
                <a:spcPts val="0"/>
              </a:spcBef>
              <a:spcAft>
                <a:spcPts val="0"/>
              </a:spcAft>
              <a:buNone/>
            </a:pPr>
            <a:r>
              <a:rPr lang="en" sz="1800">
                <a:solidFill>
                  <a:schemeClr val="accent1"/>
                </a:solidFill>
              </a:rPr>
              <a:t>frog and the snake . the frog went to </a:t>
            </a:r>
            <a:r>
              <a:rPr lang="en" sz="1800">
                <a:solidFill>
                  <a:srgbClr val="FF0000"/>
                </a:solidFill>
              </a:rPr>
              <a:t>the</a:t>
            </a:r>
            <a:endParaRPr sz="1800">
              <a:solidFill>
                <a:srgbClr val="FF0000"/>
              </a:solidFill>
            </a:endParaRPr>
          </a:p>
          <a:p>
            <a:pPr indent="0" lvl="0" marL="0" rtl="0" algn="l">
              <a:spcBef>
                <a:spcPts val="0"/>
              </a:spcBef>
              <a:spcAft>
                <a:spcPts val="0"/>
              </a:spcAft>
              <a:buNone/>
            </a:pPr>
            <a:r>
              <a:t/>
            </a:r>
            <a:endParaRPr sz="1800">
              <a:solidFill>
                <a:schemeClr val="dk2"/>
              </a:solidFill>
            </a:endParaRPr>
          </a:p>
          <a:p>
            <a:pPr indent="0" lvl="0" marL="914400" rtl="0" algn="l">
              <a:spcBef>
                <a:spcPts val="0"/>
              </a:spcBef>
              <a:spcAft>
                <a:spcPts val="0"/>
              </a:spcAft>
              <a:buNone/>
            </a:pPr>
            <a:r>
              <a:rPr lang="en" sz="1800">
                <a:solidFill>
                  <a:schemeClr val="dk2"/>
                </a:solidFill>
              </a:rPr>
              <a:t>次に来る単語トップ10</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rgbClr val="FF0000"/>
                </a:solidFill>
              </a:rPr>
              <a:t>17.2%  : back</a:t>
            </a:r>
            <a:endParaRPr sz="1800">
              <a:solidFill>
                <a:srgbClr val="FF0000"/>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11.7%  : horse</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10.7%  : dogs</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8.2%   : fox</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6.4%   : make</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4.1%   : ass</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2.9%   : caught</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2.9%   : take</a:t>
            </a:r>
            <a:endParaRPr sz="1800">
              <a:solidFill>
                <a:schemeClr val="dk2"/>
              </a:solidFill>
            </a:endParaRPr>
          </a:p>
          <a:p>
            <a:pPr indent="0" lvl="0" marL="914400" rtl="0" algn="l">
              <a:spcBef>
                <a:spcPts val="0"/>
              </a:spcBef>
              <a:spcAft>
                <a:spcPts val="0"/>
              </a:spcAft>
              <a:buClr>
                <a:schemeClr val="dk1"/>
              </a:buClr>
              <a:buSzPts val="1100"/>
              <a:buFont typeface="Arial"/>
              <a:buNone/>
            </a:pPr>
            <a:r>
              <a:rPr lang="en" sz="1800">
                <a:solidFill>
                  <a:schemeClr val="dk2"/>
                </a:solidFill>
              </a:rPr>
              <a:t>2.0%   : head</a:t>
            </a:r>
            <a:endParaRPr sz="1800">
              <a:solidFill>
                <a:schemeClr val="dk2"/>
              </a:solidFill>
            </a:endParaRPr>
          </a:p>
          <a:p>
            <a:pPr indent="0" lvl="0" marL="914400" rtl="0" algn="l">
              <a:spcBef>
                <a:spcPts val="0"/>
              </a:spcBef>
              <a:spcAft>
                <a:spcPts val="0"/>
              </a:spcAft>
              <a:buNone/>
            </a:pPr>
            <a:r>
              <a:rPr lang="en" sz="1800">
                <a:solidFill>
                  <a:schemeClr val="dk2"/>
                </a:solidFill>
              </a:rPr>
              <a:t>1.7%   : both</a:t>
            </a:r>
            <a:endParaRPr sz="1800">
              <a:solidFill>
                <a:schemeClr val="dk2"/>
              </a:solidFill>
            </a:endParaRPr>
          </a:p>
        </p:txBody>
      </p:sp>
      <p:sp>
        <p:nvSpPr>
          <p:cNvPr id="295" name="Google Shape;295;p30"/>
          <p:cNvSpPr/>
          <p:nvPr/>
        </p:nvSpPr>
        <p:spPr>
          <a:xfrm>
            <a:off x="3771900" y="2894400"/>
            <a:ext cx="952500" cy="748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30"/>
          <p:cNvSpPr txBox="1"/>
          <p:nvPr/>
        </p:nvSpPr>
        <p:spPr>
          <a:xfrm>
            <a:off x="3616550" y="2049900"/>
            <a:ext cx="149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“the” </a:t>
            </a:r>
            <a:r>
              <a:rPr lang="en" sz="1800">
                <a:solidFill>
                  <a:schemeClr val="dk2"/>
                </a:solidFill>
              </a:rPr>
              <a:t>を選択</a:t>
            </a:r>
            <a:endParaRPr sz="1800">
              <a:solidFill>
                <a:schemeClr val="dk2"/>
              </a:solidFill>
            </a:endParaRPr>
          </a:p>
          <a:p>
            <a:pPr indent="0" lvl="0" marL="0" rtl="0" algn="l">
              <a:spcBef>
                <a:spcPts val="0"/>
              </a:spcBef>
              <a:spcAft>
                <a:spcPts val="0"/>
              </a:spcAft>
              <a:buNone/>
            </a:pPr>
            <a:r>
              <a:rPr lang="en" sz="1800">
                <a:solidFill>
                  <a:schemeClr val="dk2"/>
                </a:solidFill>
              </a:rPr>
              <a:t>した場合</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物語の生成例</a:t>
            </a:r>
            <a:endParaRPr/>
          </a:p>
        </p:txBody>
      </p:sp>
      <p:sp>
        <p:nvSpPr>
          <p:cNvPr id="302" name="Google Shape;302;p31"/>
          <p:cNvSpPr txBox="1"/>
          <p:nvPr>
            <p:ph idx="1" type="body"/>
          </p:nvPr>
        </p:nvSpPr>
        <p:spPr>
          <a:xfrm>
            <a:off x="311700" y="1152475"/>
            <a:ext cx="8910900" cy="3416400"/>
          </a:xfrm>
          <a:prstGeom prst="rect">
            <a:avLst/>
          </a:prstGeom>
        </p:spPr>
        <p:txBody>
          <a:bodyPr anchorCtr="0" anchor="t" bIns="91425" lIns="91425" spcFirstLastPara="1" rIns="91425" wrap="square" tIns="91425">
            <a:noAutofit/>
          </a:bodyPr>
          <a:lstStyle/>
          <a:p>
            <a:pPr indent="-330200" lvl="0" marL="457200" rtl="0" algn="l">
              <a:lnSpc>
                <a:spcPct val="80000"/>
              </a:lnSpc>
              <a:spcBef>
                <a:spcPts val="0"/>
              </a:spcBef>
              <a:spcAft>
                <a:spcPts val="0"/>
              </a:spcAft>
              <a:buSzPts val="1600"/>
              <a:buAutoNum type="arabicPeriod"/>
            </a:pPr>
            <a:r>
              <a:rPr lang="en" sz="1600"/>
              <a:t>シードテキスト “||||||||||||||||||||”</a:t>
            </a:r>
            <a:endParaRPr sz="1600"/>
          </a:p>
          <a:p>
            <a:pPr indent="-330200" lvl="0" marL="457200" rtl="0" algn="l">
              <a:lnSpc>
                <a:spcPct val="80000"/>
              </a:lnSpc>
              <a:spcBef>
                <a:spcPts val="0"/>
              </a:spcBef>
              <a:spcAft>
                <a:spcPts val="0"/>
              </a:spcAft>
              <a:buSzPts val="1600"/>
              <a:buChar char="-"/>
            </a:pPr>
            <a:r>
              <a:rPr lang="en" sz="1600"/>
              <a:t>入力</a:t>
            </a:r>
            <a:r>
              <a:rPr lang="en" sz="1600"/>
              <a:t>トークン</a:t>
            </a:r>
            <a:r>
              <a:rPr lang="en" sz="1600"/>
              <a:t> 1, 1, 1, 1, 1, 1, 1, 1, 1, 1, 1, 1, 1, 1, 1, 1, 1, 1, 1, 1</a:t>
            </a:r>
            <a:endParaRPr sz="1600"/>
          </a:p>
          <a:p>
            <a:pPr indent="-330200" lvl="0" marL="457200" rtl="0" algn="l">
              <a:lnSpc>
                <a:spcPct val="80000"/>
              </a:lnSpc>
              <a:spcBef>
                <a:spcPts val="0"/>
              </a:spcBef>
              <a:spcAft>
                <a:spcPts val="0"/>
              </a:spcAft>
              <a:buSzPts val="1600"/>
              <a:buChar char="-"/>
            </a:pPr>
            <a:r>
              <a:rPr lang="en" sz="1600"/>
              <a:t>出力</a:t>
            </a:r>
            <a:endParaRPr sz="1600"/>
          </a:p>
          <a:p>
            <a:pPr indent="-330200" lvl="1" marL="914400" rtl="0" algn="l">
              <a:lnSpc>
                <a:spcPct val="80000"/>
              </a:lnSpc>
              <a:spcBef>
                <a:spcPts val="0"/>
              </a:spcBef>
              <a:spcAft>
                <a:spcPts val="0"/>
              </a:spcAft>
              <a:buClr>
                <a:srgbClr val="FF0000"/>
              </a:buClr>
              <a:buSzPts val="1600"/>
              <a:buChar char="-"/>
            </a:pPr>
            <a:r>
              <a:rPr lang="en" sz="1600">
                <a:solidFill>
                  <a:srgbClr val="FF0000"/>
                </a:solidFill>
              </a:rPr>
              <a:t>3 “The”</a:t>
            </a:r>
            <a:endParaRPr sz="1600">
              <a:solidFill>
                <a:srgbClr val="FF0000"/>
              </a:solidFill>
            </a:endParaRPr>
          </a:p>
          <a:p>
            <a:pPr indent="-330200" lvl="0" marL="457200" rtl="0" algn="l">
              <a:lnSpc>
                <a:spcPct val="80000"/>
              </a:lnSpc>
              <a:spcBef>
                <a:spcPts val="0"/>
              </a:spcBef>
              <a:spcAft>
                <a:spcPts val="0"/>
              </a:spcAft>
              <a:buSzPts val="1600"/>
              <a:buAutoNum type="arabicPeriod"/>
            </a:pPr>
            <a:r>
              <a:rPr lang="en" sz="1600"/>
              <a:t>入力テキスト </a:t>
            </a:r>
            <a:r>
              <a:rPr lang="en" sz="1600"/>
              <a:t>“||||||||||||||||||| </a:t>
            </a:r>
            <a:r>
              <a:rPr lang="en" sz="1600">
                <a:solidFill>
                  <a:srgbClr val="FF0000"/>
                </a:solidFill>
              </a:rPr>
              <a:t>the</a:t>
            </a:r>
            <a:r>
              <a:rPr lang="en" sz="1600"/>
              <a:t>”</a:t>
            </a:r>
            <a:endParaRPr sz="1700"/>
          </a:p>
          <a:p>
            <a:pPr indent="-330200" lvl="0" marL="457200" rtl="0" algn="l">
              <a:lnSpc>
                <a:spcPct val="80000"/>
              </a:lnSpc>
              <a:spcBef>
                <a:spcPts val="0"/>
              </a:spcBef>
              <a:spcAft>
                <a:spcPts val="0"/>
              </a:spcAft>
              <a:buSzPts val="1600"/>
              <a:buChar char="-"/>
            </a:pPr>
            <a:r>
              <a:rPr lang="en" sz="1600"/>
              <a:t>入力</a:t>
            </a:r>
            <a:r>
              <a:rPr lang="en" sz="1600"/>
              <a:t>トークン</a:t>
            </a:r>
            <a:r>
              <a:rPr lang="en" sz="1600"/>
              <a:t> 1, 1, 1, 1, 1, 1, 1, 1, 1, 1, 1, 1, 1, 1, 1, 1, 1, 1, 1, </a:t>
            </a:r>
            <a:r>
              <a:rPr lang="en" sz="1600">
                <a:solidFill>
                  <a:srgbClr val="FF0000"/>
                </a:solidFill>
              </a:rPr>
              <a:t>3</a:t>
            </a:r>
            <a:endParaRPr sz="1600">
              <a:solidFill>
                <a:schemeClr val="dk1"/>
              </a:solidFill>
            </a:endParaRPr>
          </a:p>
          <a:p>
            <a:pPr indent="-330200" lvl="0" marL="457200" rtl="0" algn="l">
              <a:lnSpc>
                <a:spcPct val="80000"/>
              </a:lnSpc>
              <a:spcBef>
                <a:spcPts val="0"/>
              </a:spcBef>
              <a:spcAft>
                <a:spcPts val="0"/>
              </a:spcAft>
              <a:buClr>
                <a:schemeClr val="dk1"/>
              </a:buClr>
              <a:buSzPts val="1600"/>
              <a:buChar char="-"/>
            </a:pPr>
            <a:r>
              <a:rPr lang="en" sz="1600">
                <a:solidFill>
                  <a:schemeClr val="dk1"/>
                </a:solidFill>
              </a:rPr>
              <a:t>出力</a:t>
            </a:r>
            <a:endParaRPr sz="1600">
              <a:solidFill>
                <a:schemeClr val="dk1"/>
              </a:solidFill>
            </a:endParaRPr>
          </a:p>
          <a:p>
            <a:pPr indent="-330200" lvl="1" marL="914400" rtl="0" algn="l">
              <a:lnSpc>
                <a:spcPct val="80000"/>
              </a:lnSpc>
              <a:spcBef>
                <a:spcPts val="0"/>
              </a:spcBef>
              <a:spcAft>
                <a:spcPts val="0"/>
              </a:spcAft>
              <a:buClr>
                <a:schemeClr val="accent1"/>
              </a:buClr>
              <a:buSzPts val="1600"/>
              <a:buChar char="-"/>
            </a:pPr>
            <a:r>
              <a:rPr lang="en" sz="1600">
                <a:solidFill>
                  <a:schemeClr val="accent1"/>
                </a:solidFill>
              </a:rPr>
              <a:t>56 “fox”</a:t>
            </a:r>
            <a:endParaRPr sz="1600">
              <a:solidFill>
                <a:schemeClr val="accent1"/>
              </a:solidFill>
            </a:endParaRPr>
          </a:p>
          <a:p>
            <a:pPr indent="-330200" lvl="0" marL="457200" rtl="0" algn="l">
              <a:lnSpc>
                <a:spcPct val="80000"/>
              </a:lnSpc>
              <a:spcBef>
                <a:spcPts val="0"/>
              </a:spcBef>
              <a:spcAft>
                <a:spcPts val="0"/>
              </a:spcAft>
              <a:buClr>
                <a:schemeClr val="dk1"/>
              </a:buClr>
              <a:buSzPts val="1600"/>
              <a:buAutoNum type="arabicPeriod"/>
            </a:pPr>
            <a:r>
              <a:rPr lang="en" sz="1600"/>
              <a:t>入力テキスト </a:t>
            </a:r>
            <a:r>
              <a:rPr lang="en" sz="1600"/>
              <a:t>“|||||||||||||||||| </a:t>
            </a:r>
            <a:r>
              <a:rPr lang="en" sz="1600">
                <a:solidFill>
                  <a:srgbClr val="FF0000"/>
                </a:solidFill>
              </a:rPr>
              <a:t>the</a:t>
            </a:r>
            <a:r>
              <a:rPr lang="en" sz="1600"/>
              <a:t> </a:t>
            </a:r>
            <a:r>
              <a:rPr lang="en" sz="1600">
                <a:solidFill>
                  <a:schemeClr val="accent1"/>
                </a:solidFill>
              </a:rPr>
              <a:t>fox</a:t>
            </a:r>
            <a:r>
              <a:rPr lang="en" sz="1600"/>
              <a:t>”</a:t>
            </a:r>
            <a:endParaRPr sz="1600"/>
          </a:p>
          <a:p>
            <a:pPr indent="-330200" lvl="0" marL="457200" rtl="0" algn="l">
              <a:lnSpc>
                <a:spcPct val="80000"/>
              </a:lnSpc>
              <a:spcBef>
                <a:spcPts val="0"/>
              </a:spcBef>
              <a:spcAft>
                <a:spcPts val="0"/>
              </a:spcAft>
              <a:buSzPts val="1600"/>
              <a:buChar char="-"/>
            </a:pPr>
            <a:r>
              <a:rPr lang="en" sz="1600"/>
              <a:t>入力</a:t>
            </a:r>
            <a:r>
              <a:rPr lang="en" sz="1600"/>
              <a:t>トークン</a:t>
            </a:r>
            <a:r>
              <a:rPr lang="en" sz="1600"/>
              <a:t> 1, 1, 1, 1, 1, 1, 1, 1, 1, 1, 1, 1, 1, 1, 1, 1, 1, 1, </a:t>
            </a:r>
            <a:r>
              <a:rPr lang="en" sz="1600">
                <a:solidFill>
                  <a:srgbClr val="FF0000"/>
                </a:solidFill>
              </a:rPr>
              <a:t>3</a:t>
            </a:r>
            <a:r>
              <a:rPr lang="en" sz="1600"/>
              <a:t>, </a:t>
            </a:r>
            <a:r>
              <a:rPr lang="en" sz="1600">
                <a:solidFill>
                  <a:schemeClr val="accent1"/>
                </a:solidFill>
              </a:rPr>
              <a:t>56</a:t>
            </a:r>
            <a:endParaRPr sz="1600">
              <a:solidFill>
                <a:schemeClr val="accent1"/>
              </a:solidFill>
            </a:endParaRPr>
          </a:p>
          <a:p>
            <a:pPr indent="-330200" lvl="0" marL="457200" rtl="0" algn="l">
              <a:lnSpc>
                <a:spcPct val="80000"/>
              </a:lnSpc>
              <a:spcBef>
                <a:spcPts val="0"/>
              </a:spcBef>
              <a:spcAft>
                <a:spcPts val="0"/>
              </a:spcAft>
              <a:buSzPts val="1600"/>
              <a:buChar char="-"/>
            </a:pPr>
            <a:r>
              <a:rPr lang="en" sz="1600"/>
              <a:t>出力</a:t>
            </a:r>
            <a:endParaRPr sz="1600"/>
          </a:p>
          <a:p>
            <a:pPr indent="-330200" lvl="1" marL="914400" rtl="0" algn="l">
              <a:lnSpc>
                <a:spcPct val="80000"/>
              </a:lnSpc>
              <a:spcBef>
                <a:spcPts val="0"/>
              </a:spcBef>
              <a:spcAft>
                <a:spcPts val="0"/>
              </a:spcAft>
              <a:buClr>
                <a:schemeClr val="accent5"/>
              </a:buClr>
              <a:buSzPts val="1600"/>
              <a:buChar char="-"/>
            </a:pPr>
            <a:r>
              <a:rPr lang="en" sz="1600">
                <a:solidFill>
                  <a:schemeClr val="accent5"/>
                </a:solidFill>
              </a:rPr>
              <a:t>4 “and”</a:t>
            </a:r>
            <a:endParaRPr sz="1600">
              <a:solidFill>
                <a:schemeClr val="accent5"/>
              </a:solidFill>
            </a:endParaRPr>
          </a:p>
          <a:p>
            <a:pPr indent="-330200" lvl="0" marL="457200" rtl="0" algn="l">
              <a:lnSpc>
                <a:spcPct val="80000"/>
              </a:lnSpc>
              <a:spcBef>
                <a:spcPts val="0"/>
              </a:spcBef>
              <a:spcAft>
                <a:spcPts val="0"/>
              </a:spcAft>
              <a:buSzPts val="1600"/>
              <a:buAutoNum type="arabicPeriod"/>
            </a:pPr>
            <a:r>
              <a:rPr lang="en" sz="1600"/>
              <a:t>入力テキスト </a:t>
            </a:r>
            <a:r>
              <a:rPr lang="en" sz="1600"/>
              <a:t>“||||||||||||||||| </a:t>
            </a:r>
            <a:r>
              <a:rPr lang="en" sz="1600">
                <a:solidFill>
                  <a:srgbClr val="FF0000"/>
                </a:solidFill>
              </a:rPr>
              <a:t>the </a:t>
            </a:r>
            <a:r>
              <a:rPr lang="en" sz="1600">
                <a:solidFill>
                  <a:schemeClr val="accent1"/>
                </a:solidFill>
              </a:rPr>
              <a:t>fox </a:t>
            </a:r>
            <a:r>
              <a:rPr lang="en" sz="1600">
                <a:solidFill>
                  <a:schemeClr val="accent5"/>
                </a:solidFill>
              </a:rPr>
              <a:t>and</a:t>
            </a:r>
            <a:r>
              <a:rPr lang="en" sz="1600"/>
              <a:t>”</a:t>
            </a:r>
            <a:endParaRPr sz="1600"/>
          </a:p>
          <a:p>
            <a:pPr indent="-330200" lvl="0" marL="457200" rtl="0" algn="l">
              <a:lnSpc>
                <a:spcPct val="80000"/>
              </a:lnSpc>
              <a:spcBef>
                <a:spcPts val="0"/>
              </a:spcBef>
              <a:spcAft>
                <a:spcPts val="0"/>
              </a:spcAft>
              <a:buSzPts val="1600"/>
              <a:buChar char="-"/>
            </a:pPr>
            <a:r>
              <a:rPr lang="en" sz="1600"/>
              <a:t>入力</a:t>
            </a:r>
            <a:r>
              <a:rPr lang="en" sz="1600"/>
              <a:t>トークン</a:t>
            </a:r>
            <a:r>
              <a:rPr lang="en" sz="1600"/>
              <a:t> 1, 1, 1, 1, 1, 1, 1, 1, 1, 1, 1, 1, 1, 1, 1, 1, </a:t>
            </a:r>
            <a:r>
              <a:rPr lang="en" sz="1600">
                <a:solidFill>
                  <a:srgbClr val="FF0000"/>
                </a:solidFill>
              </a:rPr>
              <a:t>3</a:t>
            </a:r>
            <a:r>
              <a:rPr lang="en" sz="1600"/>
              <a:t>, </a:t>
            </a:r>
            <a:r>
              <a:rPr lang="en" sz="1600">
                <a:solidFill>
                  <a:schemeClr val="accent1"/>
                </a:solidFill>
              </a:rPr>
              <a:t>56</a:t>
            </a:r>
            <a:r>
              <a:rPr lang="en" sz="1600"/>
              <a:t>, </a:t>
            </a:r>
            <a:r>
              <a:rPr lang="en" sz="1600">
                <a:solidFill>
                  <a:schemeClr val="accent5"/>
                </a:solidFill>
              </a:rPr>
              <a:t>4</a:t>
            </a:r>
            <a:endParaRPr sz="1600">
              <a:solidFill>
                <a:schemeClr val="accent5"/>
              </a:solidFill>
            </a:endParaRPr>
          </a:p>
          <a:p>
            <a:pPr indent="-330200" lvl="0" marL="457200" rtl="0" algn="l">
              <a:lnSpc>
                <a:spcPct val="80000"/>
              </a:lnSpc>
              <a:spcBef>
                <a:spcPts val="0"/>
              </a:spcBef>
              <a:spcAft>
                <a:spcPts val="0"/>
              </a:spcAft>
              <a:buSzPts val="1600"/>
              <a:buChar char="-"/>
            </a:pPr>
            <a:r>
              <a:rPr lang="en" sz="1600"/>
              <a:t>出力</a:t>
            </a:r>
            <a:endParaRPr sz="1600"/>
          </a:p>
          <a:p>
            <a:pPr indent="-330200" lvl="1" marL="914400" rtl="0" algn="l">
              <a:lnSpc>
                <a:spcPct val="80000"/>
              </a:lnSpc>
              <a:spcBef>
                <a:spcPts val="0"/>
              </a:spcBef>
              <a:spcAft>
                <a:spcPts val="0"/>
              </a:spcAft>
              <a:buClr>
                <a:schemeClr val="accent4"/>
              </a:buClr>
              <a:buSzPts val="1600"/>
              <a:buChar char="-"/>
            </a:pPr>
            <a:r>
              <a:rPr lang="en" sz="1600">
                <a:solidFill>
                  <a:schemeClr val="accent4"/>
                </a:solidFill>
              </a:rPr>
              <a:t>3 “the”</a:t>
            </a:r>
            <a:endParaRPr sz="1600">
              <a:solidFill>
                <a:schemeClr val="accent4"/>
              </a:solidFill>
            </a:endParaRPr>
          </a:p>
          <a:p>
            <a:pPr indent="0" lvl="0" marL="914400" rtl="0" algn="l">
              <a:lnSpc>
                <a:spcPct val="80000"/>
              </a:lnSpc>
              <a:spcBef>
                <a:spcPts val="0"/>
              </a:spcBef>
              <a:spcAft>
                <a:spcPts val="0"/>
              </a:spcAft>
              <a:buNone/>
            </a:pPr>
            <a:r>
              <a:t/>
            </a:r>
            <a:endParaRPr sz="1600">
              <a:solidFill>
                <a:schemeClr val="accent4"/>
              </a:solidFill>
            </a:endParaRPr>
          </a:p>
          <a:p>
            <a:pPr indent="0" lvl="0" marL="0" rtl="0" algn="l">
              <a:lnSpc>
                <a:spcPct val="80000"/>
              </a:lnSpc>
              <a:spcBef>
                <a:spcPts val="0"/>
              </a:spcBef>
              <a:spcAft>
                <a:spcPts val="0"/>
              </a:spcAft>
              <a:buSzPts val="688"/>
              <a:buNone/>
            </a:pPr>
            <a:r>
              <a:rPr lang="en" sz="1600"/>
              <a:t>以降繰り返すことによって、</a:t>
            </a:r>
            <a:r>
              <a:rPr lang="en" sz="1600"/>
              <a:t>徐々にテキストが生成されていく</a:t>
            </a:r>
            <a:endParaRPr sz="1600"/>
          </a:p>
          <a:p>
            <a:pPr indent="0" lvl="0" marL="0" rtl="0" algn="l">
              <a:lnSpc>
                <a:spcPct val="80000"/>
              </a:lnSpc>
              <a:spcBef>
                <a:spcPts val="0"/>
              </a:spcBef>
              <a:spcAft>
                <a:spcPts val="0"/>
              </a:spcAft>
              <a:buClr>
                <a:schemeClr val="dk1"/>
              </a:buClr>
              <a:buSzPts val="688"/>
              <a:buFont typeface="Arial"/>
              <a:buNone/>
            </a:pPr>
            <a:r>
              <a:rPr lang="en" sz="1600">
                <a:solidFill>
                  <a:srgbClr val="FF0000"/>
                </a:solidFill>
              </a:rPr>
              <a:t>the</a:t>
            </a:r>
            <a:r>
              <a:rPr lang="en" sz="1600"/>
              <a:t> </a:t>
            </a:r>
            <a:r>
              <a:rPr lang="en" sz="1600">
                <a:solidFill>
                  <a:schemeClr val="accent1"/>
                </a:solidFill>
              </a:rPr>
              <a:t>fox</a:t>
            </a:r>
            <a:r>
              <a:rPr lang="en" sz="1600"/>
              <a:t> </a:t>
            </a:r>
            <a:r>
              <a:rPr lang="en" sz="1600">
                <a:solidFill>
                  <a:schemeClr val="accent5"/>
                </a:solidFill>
              </a:rPr>
              <a:t>and </a:t>
            </a:r>
            <a:r>
              <a:rPr lang="en" sz="1600">
                <a:solidFill>
                  <a:schemeClr val="accent4"/>
                </a:solidFill>
              </a:rPr>
              <a:t>the </a:t>
            </a:r>
            <a:r>
              <a:rPr lang="en" sz="1600"/>
              <a:t>grapes . one hot summer ’ s day a fox was strolling through an orchard till he</a:t>
            </a:r>
            <a:endParaRPr sz="1600"/>
          </a:p>
          <a:p>
            <a:pPr indent="0" lvl="0" marL="0" rtl="0" algn="l">
              <a:lnSpc>
                <a:spcPct val="80000"/>
              </a:lnSpc>
              <a:spcBef>
                <a:spcPts val="0"/>
              </a:spcBef>
              <a:spcAft>
                <a:spcPts val="0"/>
              </a:spcAft>
              <a:buClr>
                <a:schemeClr val="dk1"/>
              </a:buClr>
              <a:buSzPts val="688"/>
              <a:buFont typeface="Arial"/>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言語モデルの歴史</a:t>
            </a:r>
            <a:endParaRPr/>
          </a:p>
        </p:txBody>
      </p:sp>
      <p:pic>
        <p:nvPicPr>
          <p:cNvPr id="60" name="Google Shape;60;p14"/>
          <p:cNvPicPr preferRelativeResize="0"/>
          <p:nvPr/>
        </p:nvPicPr>
        <p:blipFill>
          <a:blip r:embed="rId3">
            <a:alphaModFix/>
          </a:blip>
          <a:stretch>
            <a:fillRect/>
          </a:stretch>
        </p:blipFill>
        <p:spPr>
          <a:xfrm>
            <a:off x="1006350" y="1132826"/>
            <a:ext cx="7832851" cy="3268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1エポック学習後の物語の生成例</a:t>
            </a:r>
            <a:endParaRPr/>
          </a:p>
        </p:txBody>
      </p:sp>
      <p:sp>
        <p:nvSpPr>
          <p:cNvPr id="308" name="Google Shape;308;p32"/>
          <p:cNvSpPr txBox="1"/>
          <p:nvPr>
            <p:ph idx="1" type="body"/>
          </p:nvPr>
        </p:nvSpPr>
        <p:spPr>
          <a:xfrm>
            <a:off x="311700" y="1152475"/>
            <a:ext cx="8520600" cy="39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accent1"/>
                </a:solidFill>
              </a:rPr>
              <a:t>| | | | | | | | | | | | | | | | | | | |</a:t>
            </a:r>
            <a:r>
              <a:rPr lang="en" sz="2200"/>
              <a:t> the fox and the fox . a fox . a fox , and the fox , and the fox , and the fox , and the fox , and the man , and the fox , and the fox , and the lion , and the lion of the lion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キツネとキツネ。キツネ。キツネとキツネとキツネとキツネとキツネとキツネと人間とキツネとキツネとライオンとライオンのライオン</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10エポック学習後の物語の生成例</a:t>
            </a:r>
            <a:endParaRPr/>
          </a:p>
        </p:txBody>
      </p:sp>
      <p:sp>
        <p:nvSpPr>
          <p:cNvPr id="314" name="Google Shape;31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2200">
                <a:solidFill>
                  <a:schemeClr val="accent1"/>
                </a:solidFill>
              </a:rPr>
              <a:t>| | | | | | | | | | | | | | | | | | | | </a:t>
            </a:r>
            <a:r>
              <a:rPr lang="en" sz="2300"/>
              <a:t>the wolf and the lion . a lion was a tree , and was a tree of the ass , who was a lion , and the ass had a lion and the ass which it was the lion . the wolf was a tree , and , he was </a:t>
            </a:r>
            <a:endParaRPr sz="2300"/>
          </a:p>
          <a:p>
            <a:pPr indent="0" lvl="0" marL="0" rtl="0" algn="l">
              <a:spcBef>
                <a:spcPts val="1200"/>
              </a:spcBef>
              <a:spcAft>
                <a:spcPts val="0"/>
              </a:spcAft>
              <a:buNone/>
            </a:pPr>
            <a:r>
              <a:t/>
            </a:r>
            <a:endParaRPr sz="2300"/>
          </a:p>
          <a:p>
            <a:pPr indent="0" lvl="0" marL="0" rtl="0" algn="l">
              <a:spcBef>
                <a:spcPts val="1200"/>
              </a:spcBef>
              <a:spcAft>
                <a:spcPts val="1200"/>
              </a:spcAft>
              <a:buNone/>
            </a:pPr>
            <a:r>
              <a:rPr lang="en" sz="2300"/>
              <a:t>狼とライオン。ライオンは木であり、ロバの木であり、ロバはライオンであり、ロバはライオンであり、ロバはライオンでした。狼は木であり、彼は</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100エポック学習後の</a:t>
            </a:r>
            <a:r>
              <a:rPr lang="en"/>
              <a:t>物語の生成例</a:t>
            </a:r>
            <a:endParaRPr/>
          </a:p>
        </p:txBody>
      </p:sp>
      <p:sp>
        <p:nvSpPr>
          <p:cNvPr id="320" name="Google Shape;32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accent1"/>
                </a:solidFill>
              </a:rPr>
              <a:t>| | | | | | | | | | | | | | | | | | | | </a:t>
            </a:r>
            <a:r>
              <a:rPr lang="en" sz="2200"/>
              <a:t>the fox and the snake . a snake , in crossing a river , was carried away by the current , but managed to wriggle on to a bundle of thorns which was floating by , and was thus carried at a great rate down - stream . a fox</a:t>
            </a:r>
            <a:endParaRPr sz="2200"/>
          </a:p>
          <a:p>
            <a:pPr indent="0" lvl="0" marL="0" rtl="0" algn="l">
              <a:spcBef>
                <a:spcPts val="1200"/>
              </a:spcBef>
              <a:spcAft>
                <a:spcPts val="0"/>
              </a:spcAft>
              <a:buNone/>
            </a:pPr>
            <a:r>
              <a:t/>
            </a:r>
            <a:endParaRPr sz="2200"/>
          </a:p>
          <a:p>
            <a:pPr indent="0" lvl="0" marL="0" rtl="0" algn="l">
              <a:spcBef>
                <a:spcPts val="1200"/>
              </a:spcBef>
              <a:spcAft>
                <a:spcPts val="1200"/>
              </a:spcAft>
              <a:buClr>
                <a:schemeClr val="dk1"/>
              </a:buClr>
              <a:buSzPts val="1100"/>
              <a:buFont typeface="Arial"/>
              <a:buNone/>
            </a:pPr>
            <a:r>
              <a:rPr lang="en" sz="2200"/>
              <a:t>キツネと蛇。蛇は川を渡っているときに流れに流されましたが、流れていたイバラの束になんとか這い上がり、こうして下流にすごい速さで流されました。キツネ</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2</a:t>
            </a:r>
            <a:r>
              <a:rPr lang="en"/>
              <a:t>00エポック学習後の物語の生成例</a:t>
            </a:r>
            <a:endParaRPr/>
          </a:p>
        </p:txBody>
      </p:sp>
      <p:sp>
        <p:nvSpPr>
          <p:cNvPr id="326" name="Google Shape;32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accent1"/>
                </a:solidFill>
              </a:rPr>
              <a:t>| | | | | | | | | | | | | | | | | | | | </a:t>
            </a:r>
            <a:r>
              <a:rPr lang="en" sz="2200"/>
              <a:t>the ass and the dog . an ass and a dog were on their travels together , and , as they went along , they found a sealed packet lying on the ground . the ass picked it up , broke the seal , and found it contained some writing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ロバと犬が一緒に旅をしていたのですが、歩いていると、地面に落ちている封印された包みを見つけました。ロバはそれを拾い上げて封印を破り、何か書いてあるのを見つけました。</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emperature</a:t>
            </a:r>
            <a:r>
              <a:rPr lang="en"/>
              <a:t>によるランダム化の仕組み</a:t>
            </a:r>
            <a:endParaRPr/>
          </a:p>
        </p:txBody>
      </p:sp>
      <p:sp>
        <p:nvSpPr>
          <p:cNvPr id="332" name="Google Shape;33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emperatureは</a:t>
            </a:r>
            <a:r>
              <a:rPr lang="en"/>
              <a:t>各語彙の確率分布の形状を変化させる</a:t>
            </a:r>
            <a:endParaRPr/>
          </a:p>
          <a:p>
            <a:pPr indent="-342900" lvl="0" marL="457200" rtl="0" algn="l">
              <a:spcBef>
                <a:spcPts val="1200"/>
              </a:spcBef>
              <a:spcAft>
                <a:spcPts val="0"/>
              </a:spcAft>
              <a:buSzPts val="1800"/>
              <a:buChar char="-"/>
            </a:pPr>
            <a:r>
              <a:rPr lang="en"/>
              <a:t>&lt; 1 : 確率分布を鋭くし、もっと高い確率を持つ単語が選ばれやすくなる</a:t>
            </a:r>
            <a:endParaRPr/>
          </a:p>
          <a:p>
            <a:pPr indent="-342900" lvl="0" marL="457200" rtl="0" algn="l">
              <a:spcBef>
                <a:spcPts val="0"/>
              </a:spcBef>
              <a:spcAft>
                <a:spcPts val="0"/>
              </a:spcAft>
              <a:buSzPts val="1800"/>
              <a:buChar char="-"/>
            </a:pPr>
            <a:r>
              <a:rPr lang="en"/>
              <a:t>&gt; 1：確率分布が平坦化し、ランダム性が増す</a:t>
            </a:r>
            <a:endParaRPr/>
          </a:p>
          <a:p>
            <a:pPr indent="-342900" lvl="0" marL="457200" rtl="0" algn="l">
              <a:spcBef>
                <a:spcPts val="0"/>
              </a:spcBef>
              <a:spcAft>
                <a:spcPts val="0"/>
              </a:spcAft>
              <a:buSzPts val="1800"/>
              <a:buChar char="-"/>
            </a:pPr>
            <a:r>
              <a:rPr lang="en"/>
              <a:t>各語彙の確率を ( 1 / temperature) 乗してSoftmax</a:t>
            </a:r>
            <a:endParaRPr/>
          </a:p>
        </p:txBody>
      </p:sp>
      <p:pic>
        <p:nvPicPr>
          <p:cNvPr id="333" name="Google Shape;333;p36"/>
          <p:cNvPicPr preferRelativeResize="0"/>
          <p:nvPr/>
        </p:nvPicPr>
        <p:blipFill>
          <a:blip r:embed="rId3">
            <a:alphaModFix/>
          </a:blip>
          <a:stretch>
            <a:fillRect/>
          </a:stretch>
        </p:blipFill>
        <p:spPr>
          <a:xfrm>
            <a:off x="311701" y="2777800"/>
            <a:ext cx="3940600" cy="2177200"/>
          </a:xfrm>
          <a:prstGeom prst="rect">
            <a:avLst/>
          </a:prstGeom>
          <a:noFill/>
          <a:ln>
            <a:noFill/>
          </a:ln>
        </p:spPr>
      </p:pic>
      <p:pic>
        <p:nvPicPr>
          <p:cNvPr id="334" name="Google Shape;334;p36"/>
          <p:cNvPicPr preferRelativeResize="0"/>
          <p:nvPr/>
        </p:nvPicPr>
        <p:blipFill>
          <a:blip r:embed="rId4">
            <a:alphaModFix/>
          </a:blip>
          <a:stretch>
            <a:fillRect/>
          </a:stretch>
        </p:blipFill>
        <p:spPr>
          <a:xfrm>
            <a:off x="4640375" y="2701600"/>
            <a:ext cx="3940600" cy="2206237"/>
          </a:xfrm>
          <a:prstGeom prst="rect">
            <a:avLst/>
          </a:prstGeom>
          <a:noFill/>
          <a:ln>
            <a:noFill/>
          </a:ln>
        </p:spPr>
      </p:pic>
      <p:sp>
        <p:nvSpPr>
          <p:cNvPr id="335" name="Google Shape;335;p36"/>
          <p:cNvSpPr txBox="1"/>
          <p:nvPr/>
        </p:nvSpPr>
        <p:spPr>
          <a:xfrm>
            <a:off x="7586775" y="3900700"/>
            <a:ext cx="157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平坦化=</a:t>
            </a:r>
            <a:endParaRPr sz="1800">
              <a:solidFill>
                <a:schemeClr val="dk2"/>
              </a:solidFill>
            </a:endParaRPr>
          </a:p>
          <a:p>
            <a:pPr indent="0" lvl="0" marL="0" rtl="0" algn="l">
              <a:spcBef>
                <a:spcPts val="0"/>
              </a:spcBef>
              <a:spcAft>
                <a:spcPts val="0"/>
              </a:spcAft>
              <a:buNone/>
            </a:pPr>
            <a:r>
              <a:rPr lang="en" sz="1800">
                <a:solidFill>
                  <a:schemeClr val="dk2"/>
                </a:solidFill>
              </a:rPr>
              <a:t>ランダム性高</a:t>
            </a:r>
            <a:endParaRPr sz="1800">
              <a:solidFill>
                <a:schemeClr val="dk2"/>
              </a:solidFill>
            </a:endParaRPr>
          </a:p>
        </p:txBody>
      </p:sp>
      <p:sp>
        <p:nvSpPr>
          <p:cNvPr id="336" name="Google Shape;336;p36"/>
          <p:cNvSpPr txBox="1"/>
          <p:nvPr/>
        </p:nvSpPr>
        <p:spPr>
          <a:xfrm>
            <a:off x="723000" y="2981550"/>
            <a:ext cx="157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鋭角化 </a:t>
            </a:r>
            <a:r>
              <a:rPr lang="en" sz="1800">
                <a:solidFill>
                  <a:schemeClr val="dk2"/>
                </a:solidFill>
              </a:rPr>
              <a:t>=</a:t>
            </a:r>
            <a:endParaRPr sz="1800">
              <a:solidFill>
                <a:schemeClr val="dk2"/>
              </a:solidFill>
            </a:endParaRPr>
          </a:p>
          <a:p>
            <a:pPr indent="0" lvl="0" marL="0" rtl="0" algn="l">
              <a:spcBef>
                <a:spcPts val="0"/>
              </a:spcBef>
              <a:spcAft>
                <a:spcPts val="0"/>
              </a:spcAft>
              <a:buNone/>
            </a:pPr>
            <a:r>
              <a:rPr lang="en" sz="1800">
                <a:solidFill>
                  <a:schemeClr val="dk2"/>
                </a:solidFill>
              </a:rPr>
              <a:t>ランダム性低</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temperature</a:t>
            </a:r>
            <a:r>
              <a:rPr lang="en"/>
              <a:t>による確率分布の変換例</a:t>
            </a:r>
            <a:endParaRPr/>
          </a:p>
        </p:txBody>
      </p:sp>
      <p:pic>
        <p:nvPicPr>
          <p:cNvPr id="342" name="Google Shape;342;p37"/>
          <p:cNvPicPr preferRelativeResize="0"/>
          <p:nvPr/>
        </p:nvPicPr>
        <p:blipFill>
          <a:blip r:embed="rId3">
            <a:alphaModFix/>
          </a:blip>
          <a:stretch>
            <a:fillRect/>
          </a:stretch>
        </p:blipFill>
        <p:spPr>
          <a:xfrm>
            <a:off x="1166800" y="2427875"/>
            <a:ext cx="6810375" cy="1714500"/>
          </a:xfrm>
          <a:prstGeom prst="rect">
            <a:avLst/>
          </a:prstGeom>
          <a:noFill/>
          <a:ln>
            <a:noFill/>
          </a:ln>
        </p:spPr>
      </p:pic>
      <p:sp>
        <p:nvSpPr>
          <p:cNvPr id="343" name="Google Shape;343;p37"/>
          <p:cNvSpPr txBox="1"/>
          <p:nvPr/>
        </p:nvSpPr>
        <p:spPr>
          <a:xfrm>
            <a:off x="2082888" y="1676350"/>
            <a:ext cx="4789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p</a:t>
            </a:r>
            <a:r>
              <a:rPr lang="en" sz="1800">
                <a:solidFill>
                  <a:schemeClr val="dk2"/>
                </a:solidFill>
              </a:rPr>
              <a:t>reds : モデルの予測した確率分布</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temperatureを</a:t>
            </a:r>
            <a:r>
              <a:rPr lang="en"/>
              <a:t>変化させた生成例（200エポック学習後）</a:t>
            </a:r>
            <a:endParaRPr/>
          </a:p>
        </p:txBody>
      </p:sp>
      <p:sp>
        <p:nvSpPr>
          <p:cNvPr id="349" name="Google Shape;349;p38"/>
          <p:cNvSpPr txBox="1"/>
          <p:nvPr>
            <p:ph idx="1" type="body"/>
          </p:nvPr>
        </p:nvSpPr>
        <p:spPr>
          <a:xfrm>
            <a:off x="311700" y="1152475"/>
            <a:ext cx="8520600" cy="3862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525"/>
              <a:t>0.1</a:t>
            </a:r>
            <a:r>
              <a:rPr lang="en" sz="1525"/>
              <a:t>の場合</a:t>
            </a:r>
            <a:endParaRPr sz="1525"/>
          </a:p>
          <a:p>
            <a:pPr indent="-325437" lvl="0" marL="457200" rtl="0" algn="l">
              <a:lnSpc>
                <a:spcPct val="105000"/>
              </a:lnSpc>
              <a:spcBef>
                <a:spcPts val="1200"/>
              </a:spcBef>
              <a:spcAft>
                <a:spcPts val="0"/>
              </a:spcAft>
              <a:buSzPts val="1525"/>
              <a:buChar char="-"/>
            </a:pPr>
            <a:r>
              <a:rPr lang="en" sz="1525">
                <a:solidFill>
                  <a:schemeClr val="accent1"/>
                </a:solidFill>
              </a:rPr>
              <a:t>the frog and the snake . the frog went to</a:t>
            </a:r>
            <a:r>
              <a:rPr lang="en" sz="1525"/>
              <a:t> the back of the oak and seized her , and in order to be revenged with his treasure . as he lay gods , he was seen , who cried in despair , " alas ! of ! " it was creature , no friend , " said the and </a:t>
            </a:r>
            <a:endParaRPr sz="1525"/>
          </a:p>
          <a:p>
            <a:pPr indent="0" lvl="0" marL="0" rtl="0" algn="l">
              <a:lnSpc>
                <a:spcPct val="105000"/>
              </a:lnSpc>
              <a:spcBef>
                <a:spcPts val="1200"/>
              </a:spcBef>
              <a:spcAft>
                <a:spcPts val="0"/>
              </a:spcAft>
              <a:buSzPts val="688"/>
              <a:buNone/>
            </a:pPr>
            <a:r>
              <a:rPr lang="en" sz="1525"/>
              <a:t>1.0の場合（ちょっと意味が分からなくなってくる）</a:t>
            </a:r>
            <a:endParaRPr sz="1525"/>
          </a:p>
          <a:p>
            <a:pPr indent="-325437" lvl="0" marL="457200" rtl="0" algn="l">
              <a:lnSpc>
                <a:spcPct val="105000"/>
              </a:lnSpc>
              <a:spcBef>
                <a:spcPts val="1200"/>
              </a:spcBef>
              <a:spcAft>
                <a:spcPts val="0"/>
              </a:spcAft>
              <a:buSzPts val="1525"/>
              <a:buChar char="-"/>
            </a:pPr>
            <a:r>
              <a:rPr lang="en" sz="1525">
                <a:solidFill>
                  <a:schemeClr val="accent1"/>
                </a:solidFill>
              </a:rPr>
              <a:t>the frog and the snake . the frog went to</a:t>
            </a:r>
            <a:r>
              <a:rPr lang="en" sz="1525"/>
              <a:t> traps on the trap , and managed for sheepfold . when the coast came and swept the have riding he was celebrated , for he had let them to give it in the swimming . just when they were , and they wolves about harmlessly a fee at</a:t>
            </a:r>
            <a:endParaRPr sz="1525"/>
          </a:p>
          <a:p>
            <a:pPr indent="0" lvl="0" marL="0" rtl="0" algn="l">
              <a:lnSpc>
                <a:spcPct val="105000"/>
              </a:lnSpc>
              <a:spcBef>
                <a:spcPts val="1200"/>
              </a:spcBef>
              <a:spcAft>
                <a:spcPts val="0"/>
              </a:spcAft>
              <a:buSzPts val="688"/>
              <a:buNone/>
            </a:pPr>
            <a:r>
              <a:rPr lang="en" sz="1525"/>
              <a:t>5.0の場合（長い単語を多くなってきて更に意味が分からない）</a:t>
            </a:r>
            <a:endParaRPr sz="1525"/>
          </a:p>
          <a:p>
            <a:pPr indent="-325437" lvl="0" marL="457200" rtl="0" algn="l">
              <a:lnSpc>
                <a:spcPct val="105000"/>
              </a:lnSpc>
              <a:spcBef>
                <a:spcPts val="1200"/>
              </a:spcBef>
              <a:spcAft>
                <a:spcPts val="0"/>
              </a:spcAft>
              <a:buSzPts val="1525"/>
              <a:buChar char="-"/>
            </a:pPr>
            <a:r>
              <a:rPr lang="en" sz="1525">
                <a:solidFill>
                  <a:schemeClr val="accent1"/>
                </a:solidFill>
              </a:rPr>
              <a:t>the frog and the snake . the frog went to</a:t>
            </a:r>
            <a:r>
              <a:rPr lang="en" sz="1525"/>
              <a:t> withdraw thieving thirsty after nightingale's my flood roundly grapes gain upset cronies mason crowns chaffed curses ingratitude - moment maiden , expression towards flattered dame all flour lie settle with fair habit spoken inquiry number height virtue even health gods ease all sufficiently load away as single foremost</a:t>
            </a:r>
            <a:endParaRPr sz="1525"/>
          </a:p>
        </p:txBody>
      </p:sp>
      <p:cxnSp>
        <p:nvCxnSpPr>
          <p:cNvPr id="350" name="Google Shape;350;p38"/>
          <p:cNvCxnSpPr>
            <a:stCxn id="351" idx="1"/>
          </p:cNvCxnSpPr>
          <p:nvPr/>
        </p:nvCxnSpPr>
        <p:spPr>
          <a:xfrm flipH="1">
            <a:off x="2025100" y="1299575"/>
            <a:ext cx="1139700" cy="3390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8"/>
          <p:cNvSpPr txBox="1"/>
          <p:nvPr/>
        </p:nvSpPr>
        <p:spPr>
          <a:xfrm>
            <a:off x="3164800" y="1068725"/>
            <a:ext cx="39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シードテキストの続きを生成</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LSTMの多層化</a:t>
            </a:r>
            <a:endParaRPr/>
          </a:p>
        </p:txBody>
      </p:sp>
      <p:sp>
        <p:nvSpPr>
          <p:cNvPr id="357" name="Google Shape;357;p39"/>
          <p:cNvSpPr/>
          <p:nvPr/>
        </p:nvSpPr>
        <p:spPr>
          <a:xfrm>
            <a:off x="77500" y="1790500"/>
            <a:ext cx="90108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39"/>
          <p:cNvSpPr txBox="1"/>
          <p:nvPr/>
        </p:nvSpPr>
        <p:spPr>
          <a:xfrm>
            <a:off x="1142650" y="1936475"/>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359" name="Google Shape;359;p39"/>
          <p:cNvSpPr/>
          <p:nvPr/>
        </p:nvSpPr>
        <p:spPr>
          <a:xfrm>
            <a:off x="885200" y="1936475"/>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sp>
        <p:nvSpPr>
          <p:cNvPr id="360" name="Google Shape;360;p39"/>
          <p:cNvSpPr txBox="1"/>
          <p:nvPr/>
        </p:nvSpPr>
        <p:spPr>
          <a:xfrm>
            <a:off x="2542275" y="1946988"/>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361" name="Google Shape;361;p39"/>
          <p:cNvSpPr/>
          <p:nvPr/>
        </p:nvSpPr>
        <p:spPr>
          <a:xfrm>
            <a:off x="2284700" y="19364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362" name="Google Shape;362;p39"/>
          <p:cNvCxnSpPr>
            <a:stCxn id="359" idx="3"/>
            <a:endCxn id="361" idx="1"/>
          </p:cNvCxnSpPr>
          <p:nvPr/>
        </p:nvCxnSpPr>
        <p:spPr>
          <a:xfrm>
            <a:off x="1508300" y="2245625"/>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9"/>
          <p:cNvCxnSpPr>
            <a:stCxn id="361" idx="3"/>
          </p:cNvCxnSpPr>
          <p:nvPr/>
        </p:nvCxnSpPr>
        <p:spPr>
          <a:xfrm>
            <a:off x="2907800" y="2245613"/>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39"/>
          <p:cNvCxnSpPr/>
          <p:nvPr/>
        </p:nvCxnSpPr>
        <p:spPr>
          <a:xfrm>
            <a:off x="99900" y="2245625"/>
            <a:ext cx="776400" cy="0"/>
          </a:xfrm>
          <a:prstGeom prst="straightConnector1">
            <a:avLst/>
          </a:prstGeom>
          <a:noFill/>
          <a:ln cap="flat" cmpd="sng" w="9525">
            <a:solidFill>
              <a:schemeClr val="dk2"/>
            </a:solidFill>
            <a:prstDash val="solid"/>
            <a:round/>
            <a:headEnd len="med" w="med" type="none"/>
            <a:tailEnd len="med" w="med" type="triangle"/>
          </a:ln>
        </p:spPr>
      </p:cxnSp>
      <p:sp>
        <p:nvSpPr>
          <p:cNvPr id="365" name="Google Shape;365;p39"/>
          <p:cNvSpPr txBox="1"/>
          <p:nvPr/>
        </p:nvSpPr>
        <p:spPr>
          <a:xfrm>
            <a:off x="192300" y="21936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a:t>
            </a:r>
            <a:r>
              <a:rPr lang="en" sz="1800">
                <a:solidFill>
                  <a:schemeClr val="dk2"/>
                </a:solidFill>
              </a:rPr>
              <a:t>0</a:t>
            </a:r>
            <a:endParaRPr sz="1800">
              <a:solidFill>
                <a:schemeClr val="dk2"/>
              </a:solidFill>
            </a:endParaRPr>
          </a:p>
        </p:txBody>
      </p:sp>
      <p:sp>
        <p:nvSpPr>
          <p:cNvPr id="366" name="Google Shape;366;p39"/>
          <p:cNvSpPr txBox="1"/>
          <p:nvPr/>
        </p:nvSpPr>
        <p:spPr>
          <a:xfrm>
            <a:off x="1636100" y="21936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a:t>
            </a:r>
            <a:r>
              <a:rPr lang="en" sz="1800">
                <a:solidFill>
                  <a:schemeClr val="dk2"/>
                </a:solidFill>
              </a:rPr>
              <a:t>1</a:t>
            </a:r>
            <a:endParaRPr sz="1800">
              <a:solidFill>
                <a:schemeClr val="dk2"/>
              </a:solidFill>
            </a:endParaRPr>
          </a:p>
        </p:txBody>
      </p:sp>
      <p:sp>
        <p:nvSpPr>
          <p:cNvPr id="367" name="Google Shape;367;p39"/>
          <p:cNvSpPr txBox="1"/>
          <p:nvPr/>
        </p:nvSpPr>
        <p:spPr>
          <a:xfrm>
            <a:off x="3079900" y="21936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a:t>
            </a:r>
            <a:r>
              <a:rPr lang="en" sz="1800">
                <a:solidFill>
                  <a:schemeClr val="dk2"/>
                </a:solidFill>
              </a:rPr>
              <a:t>2</a:t>
            </a:r>
            <a:endParaRPr sz="1800">
              <a:solidFill>
                <a:schemeClr val="dk2"/>
              </a:solidFill>
            </a:endParaRPr>
          </a:p>
        </p:txBody>
      </p:sp>
      <p:sp>
        <p:nvSpPr>
          <p:cNvPr id="368" name="Google Shape;368;p39"/>
          <p:cNvSpPr txBox="1"/>
          <p:nvPr/>
        </p:nvSpPr>
        <p:spPr>
          <a:xfrm>
            <a:off x="6552900" y="1946988"/>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369" name="Google Shape;369;p39"/>
          <p:cNvSpPr/>
          <p:nvPr/>
        </p:nvSpPr>
        <p:spPr>
          <a:xfrm>
            <a:off x="6295325" y="19364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sp>
        <p:nvSpPr>
          <p:cNvPr id="370" name="Google Shape;370;p39"/>
          <p:cNvSpPr/>
          <p:nvPr/>
        </p:nvSpPr>
        <p:spPr>
          <a:xfrm>
            <a:off x="7694825" y="19364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371" name="Google Shape;371;p39"/>
          <p:cNvCxnSpPr>
            <a:stCxn id="369" idx="3"/>
            <a:endCxn id="370" idx="1"/>
          </p:cNvCxnSpPr>
          <p:nvPr/>
        </p:nvCxnSpPr>
        <p:spPr>
          <a:xfrm>
            <a:off x="6918425" y="2245613"/>
            <a:ext cx="776400" cy="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9"/>
          <p:cNvSpPr txBox="1"/>
          <p:nvPr/>
        </p:nvSpPr>
        <p:spPr>
          <a:xfrm>
            <a:off x="5646725" y="2193675"/>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a:t>
            </a:r>
            <a:r>
              <a:rPr lang="en" sz="1800">
                <a:solidFill>
                  <a:schemeClr val="dk2"/>
                </a:solidFill>
              </a:rPr>
              <a:t>18</a:t>
            </a:r>
            <a:endParaRPr sz="1800">
              <a:solidFill>
                <a:schemeClr val="dk2"/>
              </a:solidFill>
            </a:endParaRPr>
          </a:p>
        </p:txBody>
      </p:sp>
      <p:sp>
        <p:nvSpPr>
          <p:cNvPr id="373" name="Google Shape;373;p39"/>
          <p:cNvSpPr txBox="1"/>
          <p:nvPr/>
        </p:nvSpPr>
        <p:spPr>
          <a:xfrm>
            <a:off x="7014325" y="2193675"/>
            <a:ext cx="7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g</a:t>
            </a:r>
            <a:r>
              <a:rPr lang="en" sz="1800">
                <a:solidFill>
                  <a:schemeClr val="dk2"/>
                </a:solidFill>
              </a:rPr>
              <a:t>19</a:t>
            </a:r>
            <a:endParaRPr sz="1800">
              <a:solidFill>
                <a:schemeClr val="dk2"/>
              </a:solidFill>
            </a:endParaRPr>
          </a:p>
        </p:txBody>
      </p:sp>
      <p:sp>
        <p:nvSpPr>
          <p:cNvPr id="374" name="Google Shape;374;p39"/>
          <p:cNvSpPr txBox="1"/>
          <p:nvPr/>
        </p:nvSpPr>
        <p:spPr>
          <a:xfrm>
            <a:off x="8052925" y="4428325"/>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h20</a:t>
            </a:r>
            <a:endParaRPr sz="1800">
              <a:solidFill>
                <a:schemeClr val="dk2"/>
              </a:solidFill>
            </a:endParaRPr>
          </a:p>
        </p:txBody>
      </p:sp>
      <p:cxnSp>
        <p:nvCxnSpPr>
          <p:cNvPr id="375" name="Google Shape;375;p39"/>
          <p:cNvCxnSpPr/>
          <p:nvPr/>
        </p:nvCxnSpPr>
        <p:spPr>
          <a:xfrm>
            <a:off x="5518925" y="2256138"/>
            <a:ext cx="776400" cy="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9"/>
          <p:cNvSpPr txBox="1"/>
          <p:nvPr/>
        </p:nvSpPr>
        <p:spPr>
          <a:xfrm>
            <a:off x="122475" y="1274775"/>
            <a:ext cx="107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再帰層1</a:t>
            </a:r>
            <a:endParaRPr sz="1800">
              <a:solidFill>
                <a:schemeClr val="dk2"/>
              </a:solidFill>
            </a:endParaRPr>
          </a:p>
        </p:txBody>
      </p:sp>
      <p:cxnSp>
        <p:nvCxnSpPr>
          <p:cNvPr id="377" name="Google Shape;377;p39"/>
          <p:cNvCxnSpPr>
            <a:endCxn id="359" idx="0"/>
          </p:cNvCxnSpPr>
          <p:nvPr/>
        </p:nvCxnSpPr>
        <p:spPr>
          <a:xfrm>
            <a:off x="1193450" y="1284275"/>
            <a:ext cx="3300" cy="6522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9"/>
          <p:cNvSpPr txBox="1"/>
          <p:nvPr/>
        </p:nvSpPr>
        <p:spPr>
          <a:xfrm>
            <a:off x="987500" y="911450"/>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x1</a:t>
            </a:r>
            <a:endParaRPr sz="1800">
              <a:solidFill>
                <a:schemeClr val="dk2"/>
              </a:solidFill>
            </a:endParaRPr>
          </a:p>
        </p:txBody>
      </p:sp>
      <p:cxnSp>
        <p:nvCxnSpPr>
          <p:cNvPr id="379" name="Google Shape;379;p39"/>
          <p:cNvCxnSpPr/>
          <p:nvPr/>
        </p:nvCxnSpPr>
        <p:spPr>
          <a:xfrm>
            <a:off x="2541800" y="1284400"/>
            <a:ext cx="3300" cy="65220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39"/>
          <p:cNvSpPr txBox="1"/>
          <p:nvPr/>
        </p:nvSpPr>
        <p:spPr>
          <a:xfrm>
            <a:off x="2335850" y="911450"/>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x2</a:t>
            </a:r>
            <a:endParaRPr sz="1800">
              <a:solidFill>
                <a:schemeClr val="dk2"/>
              </a:solidFill>
            </a:endParaRPr>
          </a:p>
        </p:txBody>
      </p:sp>
      <p:cxnSp>
        <p:nvCxnSpPr>
          <p:cNvPr id="381" name="Google Shape;381;p39"/>
          <p:cNvCxnSpPr/>
          <p:nvPr/>
        </p:nvCxnSpPr>
        <p:spPr>
          <a:xfrm>
            <a:off x="6552425" y="1284400"/>
            <a:ext cx="3300" cy="6522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9"/>
          <p:cNvSpPr txBox="1"/>
          <p:nvPr/>
        </p:nvSpPr>
        <p:spPr>
          <a:xfrm>
            <a:off x="6270275" y="911450"/>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x19</a:t>
            </a:r>
            <a:endParaRPr sz="1800">
              <a:solidFill>
                <a:schemeClr val="dk2"/>
              </a:solidFill>
            </a:endParaRPr>
          </a:p>
        </p:txBody>
      </p:sp>
      <p:cxnSp>
        <p:nvCxnSpPr>
          <p:cNvPr id="383" name="Google Shape;383;p39"/>
          <p:cNvCxnSpPr/>
          <p:nvPr/>
        </p:nvCxnSpPr>
        <p:spPr>
          <a:xfrm>
            <a:off x="7958375" y="1284400"/>
            <a:ext cx="3300" cy="652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39"/>
          <p:cNvSpPr txBox="1"/>
          <p:nvPr/>
        </p:nvSpPr>
        <p:spPr>
          <a:xfrm>
            <a:off x="7676225" y="911450"/>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x20</a:t>
            </a:r>
            <a:endParaRPr sz="1800">
              <a:solidFill>
                <a:schemeClr val="dk2"/>
              </a:solidFill>
            </a:endParaRPr>
          </a:p>
        </p:txBody>
      </p:sp>
      <p:sp>
        <p:nvSpPr>
          <p:cNvPr id="385" name="Google Shape;385;p39"/>
          <p:cNvSpPr/>
          <p:nvPr/>
        </p:nvSpPr>
        <p:spPr>
          <a:xfrm>
            <a:off x="77500" y="3390700"/>
            <a:ext cx="90108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39"/>
          <p:cNvSpPr txBox="1"/>
          <p:nvPr/>
        </p:nvSpPr>
        <p:spPr>
          <a:xfrm>
            <a:off x="1142650" y="3536675"/>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387" name="Google Shape;387;p39"/>
          <p:cNvSpPr/>
          <p:nvPr/>
        </p:nvSpPr>
        <p:spPr>
          <a:xfrm>
            <a:off x="885200" y="3536675"/>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sp>
        <p:nvSpPr>
          <p:cNvPr id="388" name="Google Shape;388;p39"/>
          <p:cNvSpPr txBox="1"/>
          <p:nvPr/>
        </p:nvSpPr>
        <p:spPr>
          <a:xfrm>
            <a:off x="2542275" y="3547188"/>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389" name="Google Shape;389;p39"/>
          <p:cNvSpPr/>
          <p:nvPr/>
        </p:nvSpPr>
        <p:spPr>
          <a:xfrm>
            <a:off x="2284700" y="35366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390" name="Google Shape;390;p39"/>
          <p:cNvCxnSpPr>
            <a:stCxn id="387" idx="3"/>
            <a:endCxn id="389" idx="1"/>
          </p:cNvCxnSpPr>
          <p:nvPr/>
        </p:nvCxnSpPr>
        <p:spPr>
          <a:xfrm>
            <a:off x="1508300" y="3845825"/>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39"/>
          <p:cNvCxnSpPr>
            <a:stCxn id="389" idx="3"/>
          </p:cNvCxnSpPr>
          <p:nvPr/>
        </p:nvCxnSpPr>
        <p:spPr>
          <a:xfrm>
            <a:off x="2907800" y="3845813"/>
            <a:ext cx="776400" cy="0"/>
          </a:xfrm>
          <a:prstGeom prst="straightConnector1">
            <a:avLst/>
          </a:prstGeom>
          <a:noFill/>
          <a:ln cap="flat" cmpd="sng" w="9525">
            <a:solidFill>
              <a:schemeClr val="dk2"/>
            </a:solidFill>
            <a:prstDash val="solid"/>
            <a:round/>
            <a:headEnd len="med" w="med" type="none"/>
            <a:tailEnd len="med" w="med" type="triangle"/>
          </a:ln>
        </p:spPr>
      </p:cxnSp>
      <p:cxnSp>
        <p:nvCxnSpPr>
          <p:cNvPr id="392" name="Google Shape;392;p39"/>
          <p:cNvCxnSpPr/>
          <p:nvPr/>
        </p:nvCxnSpPr>
        <p:spPr>
          <a:xfrm>
            <a:off x="99900" y="3845825"/>
            <a:ext cx="776400" cy="0"/>
          </a:xfrm>
          <a:prstGeom prst="straightConnector1">
            <a:avLst/>
          </a:prstGeom>
          <a:noFill/>
          <a:ln cap="flat" cmpd="sng" w="9525">
            <a:solidFill>
              <a:schemeClr val="dk2"/>
            </a:solidFill>
            <a:prstDash val="solid"/>
            <a:round/>
            <a:headEnd len="med" w="med" type="none"/>
            <a:tailEnd len="med" w="med" type="triangle"/>
          </a:ln>
        </p:spPr>
      </p:cxnSp>
      <p:sp>
        <p:nvSpPr>
          <p:cNvPr id="393" name="Google Shape;393;p39"/>
          <p:cNvSpPr txBox="1"/>
          <p:nvPr/>
        </p:nvSpPr>
        <p:spPr>
          <a:xfrm>
            <a:off x="192300" y="37938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h0</a:t>
            </a:r>
            <a:endParaRPr sz="1800">
              <a:solidFill>
                <a:schemeClr val="dk2"/>
              </a:solidFill>
            </a:endParaRPr>
          </a:p>
        </p:txBody>
      </p:sp>
      <p:sp>
        <p:nvSpPr>
          <p:cNvPr id="394" name="Google Shape;394;p39"/>
          <p:cNvSpPr txBox="1"/>
          <p:nvPr/>
        </p:nvSpPr>
        <p:spPr>
          <a:xfrm>
            <a:off x="1636100" y="37938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h1</a:t>
            </a:r>
            <a:endParaRPr sz="1800">
              <a:solidFill>
                <a:schemeClr val="dk2"/>
              </a:solidFill>
            </a:endParaRPr>
          </a:p>
        </p:txBody>
      </p:sp>
      <p:sp>
        <p:nvSpPr>
          <p:cNvPr id="395" name="Google Shape;395;p39"/>
          <p:cNvSpPr txBox="1"/>
          <p:nvPr/>
        </p:nvSpPr>
        <p:spPr>
          <a:xfrm>
            <a:off x="3079900" y="37938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h2</a:t>
            </a:r>
            <a:endParaRPr sz="1800">
              <a:solidFill>
                <a:schemeClr val="dk2"/>
              </a:solidFill>
            </a:endParaRPr>
          </a:p>
        </p:txBody>
      </p:sp>
      <p:sp>
        <p:nvSpPr>
          <p:cNvPr id="396" name="Google Shape;396;p39"/>
          <p:cNvSpPr txBox="1"/>
          <p:nvPr/>
        </p:nvSpPr>
        <p:spPr>
          <a:xfrm>
            <a:off x="6552900" y="3547188"/>
            <a:ext cx="712500" cy="61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800">
              <a:solidFill>
                <a:schemeClr val="dk2"/>
              </a:solidFill>
            </a:endParaRPr>
          </a:p>
        </p:txBody>
      </p:sp>
      <p:sp>
        <p:nvSpPr>
          <p:cNvPr id="397" name="Google Shape;397;p39"/>
          <p:cNvSpPr/>
          <p:nvPr/>
        </p:nvSpPr>
        <p:spPr>
          <a:xfrm>
            <a:off x="6295325" y="35366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sp>
        <p:nvSpPr>
          <p:cNvPr id="398" name="Google Shape;398;p39"/>
          <p:cNvSpPr/>
          <p:nvPr/>
        </p:nvSpPr>
        <p:spPr>
          <a:xfrm>
            <a:off x="7694825" y="3536663"/>
            <a:ext cx="623100" cy="61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セル</a:t>
            </a:r>
            <a:endParaRPr/>
          </a:p>
        </p:txBody>
      </p:sp>
      <p:cxnSp>
        <p:nvCxnSpPr>
          <p:cNvPr id="399" name="Google Shape;399;p39"/>
          <p:cNvCxnSpPr>
            <a:stCxn id="397" idx="3"/>
            <a:endCxn id="398" idx="1"/>
          </p:cNvCxnSpPr>
          <p:nvPr/>
        </p:nvCxnSpPr>
        <p:spPr>
          <a:xfrm>
            <a:off x="6918425" y="3845813"/>
            <a:ext cx="776400" cy="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9"/>
          <p:cNvSpPr txBox="1"/>
          <p:nvPr/>
        </p:nvSpPr>
        <p:spPr>
          <a:xfrm>
            <a:off x="5646725" y="3793875"/>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h18</a:t>
            </a:r>
            <a:endParaRPr sz="1800">
              <a:solidFill>
                <a:schemeClr val="dk2"/>
              </a:solidFill>
            </a:endParaRPr>
          </a:p>
        </p:txBody>
      </p:sp>
      <p:sp>
        <p:nvSpPr>
          <p:cNvPr id="401" name="Google Shape;401;p39"/>
          <p:cNvSpPr txBox="1"/>
          <p:nvPr/>
        </p:nvSpPr>
        <p:spPr>
          <a:xfrm>
            <a:off x="7014325" y="3793875"/>
            <a:ext cx="7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h19</a:t>
            </a:r>
            <a:endParaRPr sz="1800">
              <a:solidFill>
                <a:schemeClr val="dk2"/>
              </a:solidFill>
            </a:endParaRPr>
          </a:p>
        </p:txBody>
      </p:sp>
      <p:cxnSp>
        <p:nvCxnSpPr>
          <p:cNvPr id="402" name="Google Shape;402;p39"/>
          <p:cNvCxnSpPr/>
          <p:nvPr/>
        </p:nvCxnSpPr>
        <p:spPr>
          <a:xfrm>
            <a:off x="5518925" y="3856338"/>
            <a:ext cx="776400" cy="0"/>
          </a:xfrm>
          <a:prstGeom prst="straightConnector1">
            <a:avLst/>
          </a:prstGeom>
          <a:noFill/>
          <a:ln cap="flat" cmpd="sng" w="9525">
            <a:solidFill>
              <a:schemeClr val="dk2"/>
            </a:solidFill>
            <a:prstDash val="solid"/>
            <a:round/>
            <a:headEnd len="med" w="med" type="none"/>
            <a:tailEnd len="med" w="med" type="triangle"/>
          </a:ln>
        </p:spPr>
      </p:cxnSp>
      <p:sp>
        <p:nvSpPr>
          <p:cNvPr id="403" name="Google Shape;403;p39"/>
          <p:cNvSpPr txBox="1"/>
          <p:nvPr/>
        </p:nvSpPr>
        <p:spPr>
          <a:xfrm>
            <a:off x="122475" y="2951175"/>
            <a:ext cx="107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再帰層2</a:t>
            </a:r>
            <a:endParaRPr sz="1800">
              <a:solidFill>
                <a:schemeClr val="dk2"/>
              </a:solidFill>
            </a:endParaRPr>
          </a:p>
        </p:txBody>
      </p:sp>
      <p:cxnSp>
        <p:nvCxnSpPr>
          <p:cNvPr id="404" name="Google Shape;404;p39"/>
          <p:cNvCxnSpPr/>
          <p:nvPr/>
        </p:nvCxnSpPr>
        <p:spPr>
          <a:xfrm>
            <a:off x="1193325" y="2560175"/>
            <a:ext cx="3300" cy="97350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39"/>
          <p:cNvSpPr txBox="1"/>
          <p:nvPr/>
        </p:nvSpPr>
        <p:spPr>
          <a:xfrm>
            <a:off x="1193450" y="2865100"/>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g</a:t>
            </a:r>
            <a:r>
              <a:rPr lang="en" sz="1800">
                <a:solidFill>
                  <a:schemeClr val="accent1"/>
                </a:solidFill>
              </a:rPr>
              <a:t>1</a:t>
            </a:r>
            <a:endParaRPr sz="1800">
              <a:solidFill>
                <a:schemeClr val="accent1"/>
              </a:solidFill>
            </a:endParaRPr>
          </a:p>
        </p:txBody>
      </p:sp>
      <p:cxnSp>
        <p:nvCxnSpPr>
          <p:cNvPr id="406" name="Google Shape;406;p39"/>
          <p:cNvCxnSpPr/>
          <p:nvPr/>
        </p:nvCxnSpPr>
        <p:spPr>
          <a:xfrm>
            <a:off x="2541800" y="2588621"/>
            <a:ext cx="3300" cy="945300"/>
          </a:xfrm>
          <a:prstGeom prst="straightConnector1">
            <a:avLst/>
          </a:prstGeom>
          <a:noFill/>
          <a:ln cap="flat" cmpd="sng" w="9525">
            <a:solidFill>
              <a:schemeClr val="dk2"/>
            </a:solidFill>
            <a:prstDash val="solid"/>
            <a:round/>
            <a:headEnd len="med" w="med" type="none"/>
            <a:tailEnd len="med" w="med" type="triangle"/>
          </a:ln>
        </p:spPr>
      </p:cxnSp>
      <p:sp>
        <p:nvSpPr>
          <p:cNvPr id="407" name="Google Shape;407;p39"/>
          <p:cNvSpPr txBox="1"/>
          <p:nvPr/>
        </p:nvSpPr>
        <p:spPr>
          <a:xfrm>
            <a:off x="2591725" y="28910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g</a:t>
            </a:r>
            <a:r>
              <a:rPr lang="en" sz="1800">
                <a:solidFill>
                  <a:schemeClr val="accent1"/>
                </a:solidFill>
              </a:rPr>
              <a:t>2</a:t>
            </a:r>
            <a:endParaRPr sz="1800">
              <a:solidFill>
                <a:schemeClr val="accent1"/>
              </a:solidFill>
            </a:endParaRPr>
          </a:p>
        </p:txBody>
      </p:sp>
      <p:sp>
        <p:nvSpPr>
          <p:cNvPr id="408" name="Google Shape;408;p39"/>
          <p:cNvSpPr txBox="1"/>
          <p:nvPr/>
        </p:nvSpPr>
        <p:spPr>
          <a:xfrm>
            <a:off x="6579000" y="2865175"/>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g</a:t>
            </a:r>
            <a:r>
              <a:rPr lang="en" sz="1800">
                <a:solidFill>
                  <a:schemeClr val="accent1"/>
                </a:solidFill>
              </a:rPr>
              <a:t>19</a:t>
            </a:r>
            <a:endParaRPr sz="1800">
              <a:solidFill>
                <a:schemeClr val="accent1"/>
              </a:solidFill>
            </a:endParaRPr>
          </a:p>
        </p:txBody>
      </p:sp>
      <p:cxnSp>
        <p:nvCxnSpPr>
          <p:cNvPr id="409" name="Google Shape;409;p39"/>
          <p:cNvCxnSpPr/>
          <p:nvPr/>
        </p:nvCxnSpPr>
        <p:spPr>
          <a:xfrm>
            <a:off x="7958375" y="2588621"/>
            <a:ext cx="3300" cy="945300"/>
          </a:xfrm>
          <a:prstGeom prst="straightConnector1">
            <a:avLst/>
          </a:prstGeom>
          <a:noFill/>
          <a:ln cap="flat" cmpd="sng" w="9525">
            <a:solidFill>
              <a:schemeClr val="dk2"/>
            </a:solidFill>
            <a:prstDash val="solid"/>
            <a:round/>
            <a:headEnd len="med" w="med" type="none"/>
            <a:tailEnd len="med" w="med" type="triangle"/>
          </a:ln>
        </p:spPr>
      </p:cxnSp>
      <p:sp>
        <p:nvSpPr>
          <p:cNvPr id="410" name="Google Shape;410;p39"/>
          <p:cNvSpPr txBox="1"/>
          <p:nvPr/>
        </p:nvSpPr>
        <p:spPr>
          <a:xfrm>
            <a:off x="7999400" y="2865175"/>
            <a:ext cx="66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g</a:t>
            </a:r>
            <a:r>
              <a:rPr lang="en" sz="1800">
                <a:solidFill>
                  <a:schemeClr val="accent1"/>
                </a:solidFill>
              </a:rPr>
              <a:t>20</a:t>
            </a:r>
            <a:endParaRPr sz="1800">
              <a:solidFill>
                <a:schemeClr val="accent1"/>
              </a:solidFill>
            </a:endParaRPr>
          </a:p>
        </p:txBody>
      </p:sp>
      <p:cxnSp>
        <p:nvCxnSpPr>
          <p:cNvPr id="411" name="Google Shape;411;p39"/>
          <p:cNvCxnSpPr/>
          <p:nvPr/>
        </p:nvCxnSpPr>
        <p:spPr>
          <a:xfrm>
            <a:off x="6552425" y="2583596"/>
            <a:ext cx="3300" cy="945300"/>
          </a:xfrm>
          <a:prstGeom prst="straightConnector1">
            <a:avLst/>
          </a:prstGeom>
          <a:noFill/>
          <a:ln cap="flat" cmpd="sng" w="9525">
            <a:solidFill>
              <a:schemeClr val="dk2"/>
            </a:solidFill>
            <a:prstDash val="solid"/>
            <a:round/>
            <a:headEnd len="med" w="med" type="none"/>
            <a:tailEnd len="med" w="med" type="triangle"/>
          </a:ln>
        </p:spPr>
      </p:cxnSp>
      <p:cxnSp>
        <p:nvCxnSpPr>
          <p:cNvPr id="412" name="Google Shape;412;p39"/>
          <p:cNvCxnSpPr/>
          <p:nvPr/>
        </p:nvCxnSpPr>
        <p:spPr>
          <a:xfrm>
            <a:off x="7958375" y="4141900"/>
            <a:ext cx="3300" cy="65220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39"/>
          <p:cNvSpPr txBox="1"/>
          <p:nvPr/>
        </p:nvSpPr>
        <p:spPr>
          <a:xfrm>
            <a:off x="8052925" y="4717900"/>
            <a:ext cx="71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出力</a:t>
            </a:r>
            <a:endParaRPr sz="1800">
              <a:solidFill>
                <a:schemeClr val="dk2"/>
              </a:solidFill>
            </a:endParaRPr>
          </a:p>
        </p:txBody>
      </p:sp>
      <p:sp>
        <p:nvSpPr>
          <p:cNvPr id="414" name="Google Shape;414;p39"/>
          <p:cNvSpPr txBox="1"/>
          <p:nvPr/>
        </p:nvSpPr>
        <p:spPr>
          <a:xfrm>
            <a:off x="4299413" y="3614975"/>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sp>
        <p:nvSpPr>
          <p:cNvPr id="415" name="Google Shape;415;p39"/>
          <p:cNvSpPr txBox="1"/>
          <p:nvPr/>
        </p:nvSpPr>
        <p:spPr>
          <a:xfrm>
            <a:off x="4241338" y="2049563"/>
            <a:ext cx="52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t>
            </a:r>
            <a:endParaRPr sz="1800">
              <a:solidFill>
                <a:schemeClr val="dk2"/>
              </a:solidFill>
            </a:endParaRPr>
          </a:p>
        </p:txBody>
      </p:sp>
      <p:sp>
        <p:nvSpPr>
          <p:cNvPr id="416" name="Google Shape;416;p39"/>
          <p:cNvSpPr txBox="1"/>
          <p:nvPr/>
        </p:nvSpPr>
        <p:spPr>
          <a:xfrm>
            <a:off x="1752250" y="4569775"/>
            <a:ext cx="555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1"/>
                </a:solidFill>
              </a:rPr>
              <a:t>文章からより深い特徴を学習できるようになる</a:t>
            </a:r>
            <a:endParaRPr sz="1800">
              <a:solidFill>
                <a:schemeClr val="accent1"/>
              </a:solidFill>
            </a:endParaRPr>
          </a:p>
        </p:txBody>
      </p:sp>
      <p:sp>
        <p:nvSpPr>
          <p:cNvPr id="417" name="Google Shape;417;p39"/>
          <p:cNvSpPr txBox="1"/>
          <p:nvPr/>
        </p:nvSpPr>
        <p:spPr>
          <a:xfrm>
            <a:off x="3166500" y="997575"/>
            <a:ext cx="297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全ての時間ステップごとに</a:t>
            </a:r>
            <a:endParaRPr sz="1800">
              <a:solidFill>
                <a:schemeClr val="dk2"/>
              </a:solidFill>
            </a:endParaRPr>
          </a:p>
          <a:p>
            <a:pPr indent="0" lvl="0" marL="0" rtl="0" algn="l">
              <a:spcBef>
                <a:spcPts val="0"/>
              </a:spcBef>
              <a:spcAft>
                <a:spcPts val="0"/>
              </a:spcAft>
              <a:buNone/>
            </a:pPr>
            <a:r>
              <a:rPr lang="en" sz="1800">
                <a:solidFill>
                  <a:schemeClr val="dk2"/>
                </a:solidFill>
              </a:rPr>
              <a:t>隠れ状態を出力</a:t>
            </a:r>
            <a:endParaRPr sz="1800">
              <a:solidFill>
                <a:schemeClr val="dk2"/>
              </a:solidFill>
            </a:endParaRPr>
          </a:p>
        </p:txBody>
      </p:sp>
      <p:cxnSp>
        <p:nvCxnSpPr>
          <p:cNvPr id="418" name="Google Shape;418;p39"/>
          <p:cNvCxnSpPr>
            <a:stCxn id="417" idx="2"/>
            <a:endCxn id="405" idx="3"/>
          </p:cNvCxnSpPr>
          <p:nvPr/>
        </p:nvCxnSpPr>
        <p:spPr>
          <a:xfrm flipH="1">
            <a:off x="1714350" y="1736475"/>
            <a:ext cx="2940000" cy="13596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39"/>
          <p:cNvCxnSpPr>
            <a:stCxn id="417" idx="2"/>
            <a:endCxn id="407" idx="3"/>
          </p:cNvCxnSpPr>
          <p:nvPr/>
        </p:nvCxnSpPr>
        <p:spPr>
          <a:xfrm flipH="1">
            <a:off x="3112650" y="1736475"/>
            <a:ext cx="1541700" cy="13854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39"/>
          <p:cNvCxnSpPr>
            <a:stCxn id="417" idx="2"/>
            <a:endCxn id="408" idx="1"/>
          </p:cNvCxnSpPr>
          <p:nvPr/>
        </p:nvCxnSpPr>
        <p:spPr>
          <a:xfrm>
            <a:off x="4654350" y="1736475"/>
            <a:ext cx="1924800" cy="13596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39"/>
          <p:cNvCxnSpPr>
            <a:stCxn id="417" idx="2"/>
            <a:endCxn id="410" idx="1"/>
          </p:cNvCxnSpPr>
          <p:nvPr/>
        </p:nvCxnSpPr>
        <p:spPr>
          <a:xfrm>
            <a:off x="4654350" y="1736475"/>
            <a:ext cx="3345000" cy="135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Attention機構、Transformerへと続く</a:t>
            </a:r>
            <a:endParaRPr/>
          </a:p>
        </p:txBody>
      </p:sp>
      <p:pic>
        <p:nvPicPr>
          <p:cNvPr id="427" name="Google Shape;427;p40"/>
          <p:cNvPicPr preferRelativeResize="0"/>
          <p:nvPr/>
        </p:nvPicPr>
        <p:blipFill>
          <a:blip r:embed="rId3">
            <a:alphaModFix/>
          </a:blip>
          <a:stretch>
            <a:fillRect/>
          </a:stretch>
        </p:blipFill>
        <p:spPr>
          <a:xfrm>
            <a:off x="1667300" y="1152475"/>
            <a:ext cx="5085261" cy="3771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テキスト生成AIモデルの目標</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入力</a:t>
            </a:r>
            <a:endParaRPr/>
          </a:p>
          <a:p>
            <a:pPr indent="-342900" lvl="0" marL="457200" rtl="0" algn="l">
              <a:spcBef>
                <a:spcPts val="1200"/>
              </a:spcBef>
              <a:spcAft>
                <a:spcPts val="0"/>
              </a:spcAft>
              <a:buSzPts val="1800"/>
              <a:buChar char="-"/>
            </a:pPr>
            <a:r>
              <a:rPr lang="en"/>
              <a:t>&lt;START&gt; </a:t>
            </a:r>
            <a:r>
              <a:rPr lang="en"/>
              <a:t>I like an apple. You like an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出力</a:t>
            </a:r>
            <a:endParaRPr/>
          </a:p>
          <a:p>
            <a:pPr indent="-342900" lvl="0" marL="457200" rtl="0" algn="l">
              <a:spcBef>
                <a:spcPts val="1200"/>
              </a:spcBef>
              <a:spcAft>
                <a:spcPts val="0"/>
              </a:spcAft>
              <a:buClr>
                <a:schemeClr val="accent1"/>
              </a:buClr>
              <a:buSzPts val="1800"/>
              <a:buChar char="-"/>
            </a:pPr>
            <a:r>
              <a:rPr lang="en">
                <a:solidFill>
                  <a:schemeClr val="accent1"/>
                </a:solidFill>
              </a:rPr>
              <a:t>orange . &lt;END&gt;</a:t>
            </a:r>
            <a:endParaRPr>
              <a:solidFill>
                <a:schemeClr val="accent1"/>
              </a:solidFill>
            </a:endParaRPr>
          </a:p>
        </p:txBody>
      </p:sp>
      <p:sp>
        <p:nvSpPr>
          <p:cNvPr id="67" name="Google Shape;67;p15"/>
          <p:cNvSpPr/>
          <p:nvPr/>
        </p:nvSpPr>
        <p:spPr>
          <a:xfrm flipH="1" rot="5400000">
            <a:off x="2678150" y="282625"/>
            <a:ext cx="198000" cy="3790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5"/>
          <p:cNvSpPr txBox="1"/>
          <p:nvPr/>
        </p:nvSpPr>
        <p:spPr>
          <a:xfrm>
            <a:off x="381900" y="2352925"/>
            <a:ext cx="4809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コンテキストウインドウ</a:t>
            </a:r>
            <a:endParaRPr sz="1800">
              <a:solidFill>
                <a:schemeClr val="dk2"/>
              </a:solidFill>
            </a:endParaRPr>
          </a:p>
          <a:p>
            <a:pPr indent="0" lvl="0" marL="0" rtl="0" algn="l">
              <a:spcBef>
                <a:spcPts val="0"/>
              </a:spcBef>
              <a:spcAft>
                <a:spcPts val="0"/>
              </a:spcAft>
              <a:buNone/>
            </a:pPr>
            <a:r>
              <a:rPr lang="en" sz="1800">
                <a:solidFill>
                  <a:schemeClr val="dk2"/>
                </a:solidFill>
              </a:rPr>
              <a:t>（モデルが一度に処理できるトークン数）</a:t>
            </a:r>
            <a:endParaRPr sz="1800">
              <a:solidFill>
                <a:schemeClr val="dk2"/>
              </a:solidFill>
            </a:endParaRPr>
          </a:p>
        </p:txBody>
      </p:sp>
      <p:pic>
        <p:nvPicPr>
          <p:cNvPr id="69" name="Google Shape;69;p15"/>
          <p:cNvPicPr preferRelativeResize="0"/>
          <p:nvPr/>
        </p:nvPicPr>
        <p:blipFill>
          <a:blip r:embed="rId3">
            <a:alphaModFix/>
          </a:blip>
          <a:stretch>
            <a:fillRect/>
          </a:stretch>
        </p:blipFill>
        <p:spPr>
          <a:xfrm>
            <a:off x="4821274" y="1447300"/>
            <a:ext cx="4322724" cy="3007350"/>
          </a:xfrm>
          <a:prstGeom prst="rect">
            <a:avLst/>
          </a:prstGeom>
          <a:noFill/>
          <a:ln>
            <a:noFill/>
          </a:ln>
        </p:spPr>
      </p:pic>
      <p:cxnSp>
        <p:nvCxnSpPr>
          <p:cNvPr id="70" name="Google Shape;70;p15"/>
          <p:cNvCxnSpPr/>
          <p:nvPr/>
        </p:nvCxnSpPr>
        <p:spPr>
          <a:xfrm rot="10800000">
            <a:off x="1729600" y="4390400"/>
            <a:ext cx="906900" cy="442500"/>
          </a:xfrm>
          <a:prstGeom prst="straightConnector1">
            <a:avLst/>
          </a:prstGeom>
          <a:noFill/>
          <a:ln cap="flat" cmpd="sng" w="9525">
            <a:solidFill>
              <a:schemeClr val="dk2"/>
            </a:solidFill>
            <a:prstDash val="solid"/>
            <a:round/>
            <a:headEnd len="med" w="med" type="none"/>
            <a:tailEnd len="med" w="med" type="triangle"/>
          </a:ln>
        </p:spPr>
      </p:cxnSp>
      <p:sp>
        <p:nvSpPr>
          <p:cNvPr id="71" name="Google Shape;71;p15"/>
          <p:cNvSpPr txBox="1"/>
          <p:nvPr/>
        </p:nvSpPr>
        <p:spPr>
          <a:xfrm>
            <a:off x="2710175" y="4571900"/>
            <a:ext cx="294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0000"/>
                </a:solidFill>
              </a:rPr>
              <a:t>続きの文字列を予測したい</a:t>
            </a:r>
            <a:endParaRPr sz="18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使用した訓練データ</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イソップ物語の英文（単語数46万、語彙数4169）</a:t>
            </a:r>
            <a:endParaRPr/>
          </a:p>
          <a:p>
            <a:pPr indent="0" lvl="0" marL="0" rtl="0" algn="l">
              <a:spcBef>
                <a:spcPts val="1200"/>
              </a:spcBef>
              <a:spcAft>
                <a:spcPts val="1200"/>
              </a:spcAft>
              <a:buNone/>
            </a:pPr>
            <a:r>
              <a:rPr lang="en"/>
              <a:t>https://www.gutenberg.org/ebooks/28</a:t>
            </a:r>
            <a:endParaRPr/>
          </a:p>
        </p:txBody>
      </p:sp>
      <p:pic>
        <p:nvPicPr>
          <p:cNvPr id="78" name="Google Shape;78;p16"/>
          <p:cNvPicPr preferRelativeResize="0"/>
          <p:nvPr/>
        </p:nvPicPr>
        <p:blipFill>
          <a:blip r:embed="rId3">
            <a:alphaModFix/>
          </a:blip>
          <a:stretch>
            <a:fillRect/>
          </a:stretch>
        </p:blipFill>
        <p:spPr>
          <a:xfrm>
            <a:off x="5901949" y="1017725"/>
            <a:ext cx="2565150" cy="3946400"/>
          </a:xfrm>
          <a:prstGeom prst="rect">
            <a:avLst/>
          </a:prstGeom>
          <a:noFill/>
          <a:ln>
            <a:noFill/>
          </a:ln>
        </p:spPr>
      </p:pic>
      <p:pic>
        <p:nvPicPr>
          <p:cNvPr id="79" name="Google Shape;79;p16"/>
          <p:cNvPicPr preferRelativeResize="0"/>
          <p:nvPr/>
        </p:nvPicPr>
        <p:blipFill>
          <a:blip r:embed="rId4">
            <a:alphaModFix/>
          </a:blip>
          <a:stretch>
            <a:fillRect/>
          </a:stretch>
        </p:blipFill>
        <p:spPr>
          <a:xfrm>
            <a:off x="449555" y="2083125"/>
            <a:ext cx="4280800" cy="298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前処理 : テキストの標準化</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一例</a:t>
            </a:r>
            <a:endParaRPr/>
          </a:p>
          <a:p>
            <a:pPr indent="-342900" lvl="0" marL="457200" rtl="0" algn="l">
              <a:spcBef>
                <a:spcPts val="1200"/>
              </a:spcBef>
              <a:spcAft>
                <a:spcPts val="0"/>
              </a:spcAft>
              <a:buSzPts val="1800"/>
              <a:buChar char="-"/>
            </a:pPr>
            <a:r>
              <a:rPr lang="en"/>
              <a:t>全文字を</a:t>
            </a:r>
            <a:r>
              <a:rPr lang="en">
                <a:solidFill>
                  <a:schemeClr val="accent5"/>
                </a:solidFill>
              </a:rPr>
              <a:t>小文字</a:t>
            </a:r>
            <a:r>
              <a:rPr lang="en"/>
              <a:t>に変換</a:t>
            </a:r>
            <a:endParaRPr/>
          </a:p>
          <a:p>
            <a:pPr indent="-342900" lvl="0" marL="457200" rtl="0" algn="l">
              <a:spcBef>
                <a:spcPts val="0"/>
              </a:spcBef>
              <a:spcAft>
                <a:spcPts val="0"/>
              </a:spcAft>
              <a:buSzPts val="1800"/>
              <a:buChar char="-"/>
            </a:pPr>
            <a:r>
              <a:rPr lang="en"/>
              <a:t>章の区切り文字 “\n\n\n\n\n” を </a:t>
            </a:r>
            <a:br>
              <a:rPr lang="en"/>
            </a:br>
            <a:r>
              <a:rPr lang="en"/>
              <a:t>シードテキスト “</a:t>
            </a:r>
            <a:r>
              <a:rPr lang="en">
                <a:solidFill>
                  <a:schemeClr val="accent1"/>
                </a:solidFill>
              </a:rPr>
              <a:t>||||||||||||||||||||</a:t>
            </a:r>
            <a:r>
              <a:rPr lang="en"/>
              <a:t>” に置換</a:t>
            </a:r>
            <a:endParaRPr/>
          </a:p>
          <a:p>
            <a:pPr indent="-342900" lvl="0" marL="457200" rtl="0" algn="l">
              <a:spcBef>
                <a:spcPts val="0"/>
              </a:spcBef>
              <a:spcAft>
                <a:spcPts val="0"/>
              </a:spcAft>
              <a:buSzPts val="1800"/>
              <a:buChar char="-"/>
            </a:pPr>
            <a:r>
              <a:rPr lang="en"/>
              <a:t>改行文字 “\n” を１つの空白文字 “ “ に置換</a:t>
            </a:r>
            <a:endParaRPr/>
          </a:p>
          <a:p>
            <a:pPr indent="-342900" lvl="0" marL="457200" rtl="0" algn="l">
              <a:spcBef>
                <a:spcPts val="0"/>
              </a:spcBef>
              <a:spcAft>
                <a:spcPts val="0"/>
              </a:spcAft>
              <a:buSzPts val="1800"/>
              <a:buChar char="-"/>
            </a:pPr>
            <a:r>
              <a:rPr lang="en"/>
              <a:t>１つ以上続く空白文字を “. ” に置換</a:t>
            </a:r>
            <a:endParaRPr/>
          </a:p>
          <a:p>
            <a:pPr indent="-342900" lvl="0" marL="457200" rtl="0" algn="l">
              <a:spcBef>
                <a:spcPts val="0"/>
              </a:spcBef>
              <a:spcAft>
                <a:spcPts val="0"/>
              </a:spcAft>
              <a:buSzPts val="1800"/>
              <a:buChar char="-"/>
            </a:pPr>
            <a:r>
              <a:rPr lang="en"/>
              <a:t>２つ以上続くピリオド “..” を “.” に置換</a:t>
            </a:r>
            <a:endParaRPr/>
          </a:p>
          <a:p>
            <a:pPr indent="-342900" lvl="0" marL="457200" rtl="0" algn="l">
              <a:spcBef>
                <a:spcPts val="0"/>
              </a:spcBef>
              <a:spcAft>
                <a:spcPts val="0"/>
              </a:spcAft>
              <a:buSzPts val="1800"/>
              <a:buChar char="-"/>
            </a:pPr>
            <a:r>
              <a:rPr lang="en"/>
              <a:t>“,”や”.”など記号を “[</a:t>
            </a:r>
            <a:r>
              <a:rPr lang="en">
                <a:solidFill>
                  <a:schemeClr val="accent4"/>
                </a:solidFill>
              </a:rPr>
              <a:t>記号</a:t>
            </a:r>
            <a:r>
              <a:rPr lang="en"/>
              <a:t>][空白文字]</a:t>
            </a:r>
            <a:r>
              <a:rPr lang="en"/>
              <a:t>“に置換</a:t>
            </a:r>
            <a:endParaRPr/>
          </a:p>
          <a:p>
            <a:pPr indent="-342900" lvl="0" marL="457200" rtl="0" algn="l">
              <a:spcBef>
                <a:spcPts val="0"/>
              </a:spcBef>
              <a:spcAft>
                <a:spcPts val="0"/>
              </a:spcAft>
              <a:buSzPts val="1800"/>
              <a:buChar char="-"/>
            </a:pPr>
            <a:r>
              <a:rPr lang="en"/>
              <a:t>２つ以上続く空白文字を１つ</a:t>
            </a:r>
            <a:r>
              <a:rPr lang="en"/>
              <a:t>に置換</a:t>
            </a:r>
            <a:endParaRPr/>
          </a:p>
          <a:p>
            <a:pPr indent="0" lvl="0" marL="0" rtl="0" algn="l">
              <a:spcBef>
                <a:spcPts val="1200"/>
              </a:spcBef>
              <a:spcAft>
                <a:spcPts val="1200"/>
              </a:spcAft>
              <a:buNone/>
            </a:pPr>
            <a:r>
              <a:t/>
            </a:r>
            <a:endParaRPr/>
          </a:p>
        </p:txBody>
      </p:sp>
      <p:sp>
        <p:nvSpPr>
          <p:cNvPr id="86" name="Google Shape;86;p17"/>
          <p:cNvSpPr txBox="1"/>
          <p:nvPr/>
        </p:nvSpPr>
        <p:spPr>
          <a:xfrm>
            <a:off x="5239600" y="1017725"/>
            <a:ext cx="3850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変換後の一例</a:t>
            </a:r>
            <a:endParaRPr sz="1800">
              <a:solidFill>
                <a:schemeClr val="dk2"/>
              </a:solidFill>
            </a:endParaRPr>
          </a:p>
          <a:p>
            <a:pPr indent="0" lvl="0" marL="0" rtl="0" algn="l">
              <a:spcBef>
                <a:spcPts val="0"/>
              </a:spcBef>
              <a:spcAft>
                <a:spcPts val="0"/>
              </a:spcAft>
              <a:buNone/>
            </a:pPr>
            <a:r>
              <a:rPr lang="en" sz="1800">
                <a:solidFill>
                  <a:schemeClr val="accent1"/>
                </a:solidFill>
              </a:rPr>
              <a:t>|||||||||||||||||||| </a:t>
            </a:r>
            <a:r>
              <a:rPr lang="en" sz="1800">
                <a:solidFill>
                  <a:srgbClr val="00FF00"/>
                </a:solidFill>
              </a:rPr>
              <a:t>t</a:t>
            </a:r>
            <a:r>
              <a:rPr lang="en" sz="1800">
                <a:solidFill>
                  <a:schemeClr val="dk2"/>
                </a:solidFill>
              </a:rPr>
              <a:t>he fox and the grapes </a:t>
            </a:r>
            <a:r>
              <a:rPr lang="en" sz="1800">
                <a:solidFill>
                  <a:schemeClr val="accent4"/>
                </a:solidFill>
              </a:rPr>
              <a:t>.</a:t>
            </a:r>
            <a:r>
              <a:rPr lang="en" sz="1800">
                <a:solidFill>
                  <a:schemeClr val="dk2"/>
                </a:solidFill>
              </a:rPr>
              <a:t> </a:t>
            </a:r>
            <a:r>
              <a:rPr lang="en" sz="1800">
                <a:solidFill>
                  <a:srgbClr val="00FF00"/>
                </a:solidFill>
              </a:rPr>
              <a:t>o</a:t>
            </a:r>
            <a:r>
              <a:rPr lang="en" sz="1800">
                <a:solidFill>
                  <a:schemeClr val="dk2"/>
                </a:solidFill>
              </a:rPr>
              <a:t>ne hot summer </a:t>
            </a:r>
            <a:r>
              <a:rPr lang="en" sz="1800">
                <a:solidFill>
                  <a:schemeClr val="accent4"/>
                </a:solidFill>
              </a:rPr>
              <a:t>’</a:t>
            </a:r>
            <a:r>
              <a:rPr lang="en" sz="1800">
                <a:solidFill>
                  <a:schemeClr val="dk2"/>
                </a:solidFill>
              </a:rPr>
              <a:t> s day a fox was strolling through an orchard till he</a:t>
            </a:r>
            <a:endParaRPr sz="1800">
              <a:solidFill>
                <a:schemeClr val="dk2"/>
              </a:solidFill>
            </a:endParaRPr>
          </a:p>
          <a:p>
            <a:pPr indent="0" lvl="0" marL="0" rtl="0" algn="l">
              <a:spcBef>
                <a:spcPts val="0"/>
              </a:spcBef>
              <a:spcAft>
                <a:spcPts val="0"/>
              </a:spcAft>
              <a:buNone/>
            </a:pPr>
            <a:r>
              <a:rPr lang="en" sz="1800">
                <a:solidFill>
                  <a:schemeClr val="dk2"/>
                </a:solidFill>
              </a:rPr>
              <a:t>came to a bunch of grapes just ripening on a vine which had been</a:t>
            </a:r>
            <a:endParaRPr sz="1800">
              <a:solidFill>
                <a:schemeClr val="dk2"/>
              </a:solidFill>
            </a:endParaRPr>
          </a:p>
          <a:p>
            <a:pPr indent="0" lvl="0" marL="0" rtl="0" algn="l">
              <a:spcBef>
                <a:spcPts val="0"/>
              </a:spcBef>
              <a:spcAft>
                <a:spcPts val="0"/>
              </a:spcAft>
              <a:buNone/>
            </a:pPr>
            <a:r>
              <a:rPr lang="en" sz="1800">
                <a:solidFill>
                  <a:schemeClr val="dk2"/>
                </a:solidFill>
              </a:rPr>
              <a:t>trained over a lofty branch </a:t>
            </a:r>
            <a:r>
              <a:rPr lang="en" sz="1800">
                <a:solidFill>
                  <a:schemeClr val="accent4"/>
                </a:solidFill>
              </a:rPr>
              <a:t>.</a:t>
            </a:r>
            <a:r>
              <a:rPr lang="en" sz="1800">
                <a:solidFill>
                  <a:schemeClr val="dk2"/>
                </a:solidFill>
              </a:rPr>
              <a:t> </a:t>
            </a:r>
            <a:r>
              <a:rPr lang="en" sz="1800">
                <a:solidFill>
                  <a:schemeClr val="accent4"/>
                </a:solidFill>
              </a:rPr>
              <a:t>“</a:t>
            </a:r>
            <a:r>
              <a:rPr lang="en" sz="1800">
                <a:solidFill>
                  <a:schemeClr val="dk2"/>
                </a:solidFill>
              </a:rPr>
              <a:t> </a:t>
            </a:r>
            <a:r>
              <a:rPr lang="en" sz="1800">
                <a:solidFill>
                  <a:srgbClr val="00FF00"/>
                </a:solidFill>
              </a:rPr>
              <a:t>j</a:t>
            </a:r>
            <a:r>
              <a:rPr lang="en" sz="1800">
                <a:solidFill>
                  <a:schemeClr val="dk2"/>
                </a:solidFill>
              </a:rPr>
              <a:t>ust the thing to quench my thirst , </a:t>
            </a:r>
            <a:r>
              <a:rPr lang="en" sz="1800">
                <a:solidFill>
                  <a:schemeClr val="accent4"/>
                </a:solidFill>
              </a:rPr>
              <a:t>”</a:t>
            </a:r>
            <a:endParaRPr sz="1800">
              <a:solidFill>
                <a:schemeClr val="accent4"/>
              </a:solidFill>
            </a:endParaRPr>
          </a:p>
          <a:p>
            <a:pPr indent="0" lvl="0" marL="0" rtl="0" algn="l">
              <a:spcBef>
                <a:spcPts val="0"/>
              </a:spcBef>
              <a:spcAft>
                <a:spcPts val="0"/>
              </a:spcAft>
              <a:buNone/>
            </a:pPr>
            <a:r>
              <a:rPr lang="en" sz="1800">
                <a:solidFill>
                  <a:schemeClr val="dk2"/>
                </a:solidFill>
              </a:rPr>
              <a:t>quoth he </a:t>
            </a:r>
            <a:r>
              <a:rPr lang="en" sz="1800">
                <a:solidFill>
                  <a:schemeClr val="accent4"/>
                </a:solidFill>
              </a:rPr>
              <a:t>.</a:t>
            </a:r>
            <a:r>
              <a:rPr lang="en" sz="1800">
                <a:solidFill>
                  <a:schemeClr val="dk2"/>
                </a:solidFill>
              </a:rPr>
              <a:t> </a:t>
            </a:r>
            <a:r>
              <a:rPr lang="en" sz="1800">
                <a:solidFill>
                  <a:schemeClr val="accent1"/>
                </a:solidFill>
              </a:rPr>
              <a:t>||||||||||||||||||||</a:t>
            </a:r>
            <a:r>
              <a:rPr lang="en" sz="1800">
                <a:solidFill>
                  <a:schemeClr val="dk2"/>
                </a:solidFill>
              </a:rPr>
              <a:t> </a:t>
            </a:r>
            <a:r>
              <a:rPr lang="en" sz="1800">
                <a:solidFill>
                  <a:srgbClr val="00FF00"/>
                </a:solidFill>
              </a:rPr>
              <a:t>t</a:t>
            </a:r>
            <a:r>
              <a:rPr lang="en" sz="1800">
                <a:solidFill>
                  <a:schemeClr val="dk2"/>
                </a:solidFill>
              </a:rPr>
              <a:t>he peacock and juno </a:t>
            </a:r>
            <a:r>
              <a:rPr lang="en" sz="1800">
                <a:solidFill>
                  <a:schemeClr val="accent4"/>
                </a:solidFill>
              </a:rPr>
              <a:t>.</a:t>
            </a:r>
            <a:r>
              <a:rPr lang="en" sz="1800">
                <a:solidFill>
                  <a:schemeClr val="dk2"/>
                </a:solidFill>
              </a:rPr>
              <a:t> </a:t>
            </a:r>
            <a:r>
              <a:rPr lang="en" sz="1800">
                <a:solidFill>
                  <a:srgbClr val="00FF00"/>
                </a:solidFill>
              </a:rPr>
              <a:t>a</a:t>
            </a:r>
            <a:r>
              <a:rPr lang="en" sz="1800">
                <a:solidFill>
                  <a:schemeClr val="dk2"/>
                </a:solidFill>
              </a:rPr>
              <a:t> peaco</a:t>
            </a:r>
            <a:r>
              <a:rPr lang="en" sz="1800">
                <a:solidFill>
                  <a:schemeClr val="dk2"/>
                </a:solidFill>
              </a:rPr>
              <a:t>ck</a:t>
            </a:r>
            <a:r>
              <a:rPr lang="en" sz="1800">
                <a:solidFill>
                  <a:schemeClr val="dk2"/>
                </a:solidFill>
              </a:rPr>
              <a:t> once placed a petition before </a:t>
            </a:r>
            <a:r>
              <a:rPr lang="en" sz="1800">
                <a:solidFill>
                  <a:srgbClr val="00FF00"/>
                </a:solidFill>
              </a:rPr>
              <a:t>j</a:t>
            </a:r>
            <a:r>
              <a:rPr lang="en" sz="1800">
                <a:solidFill>
                  <a:schemeClr val="dk2"/>
                </a:solidFill>
              </a:rPr>
              <a:t>uno desiring to have the voice of a nightingale in addition to his other attractions </a:t>
            </a:r>
            <a:r>
              <a:rPr lang="en" sz="1800">
                <a:solidFill>
                  <a:schemeClr val="accent4"/>
                </a:solidFill>
              </a:rPr>
              <a:t>;</a:t>
            </a:r>
            <a:r>
              <a:rPr lang="en" sz="1800">
                <a:solidFill>
                  <a:schemeClr val="dk2"/>
                </a:solidFill>
              </a:rPr>
              <a:t> but juno refused his request </a:t>
            </a:r>
            <a:r>
              <a:rPr lang="en" sz="1800">
                <a:solidFill>
                  <a:schemeClr val="accent4"/>
                </a:solidFill>
              </a:rPr>
              <a:t>.</a:t>
            </a:r>
            <a:r>
              <a:rPr lang="en" sz="1800">
                <a:solidFill>
                  <a:schemeClr val="dk2"/>
                </a:solidFill>
              </a:rPr>
              <a:t>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前処理 : トークン化</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単語の出現回数をカウントして</a:t>
            </a:r>
            <a:r>
              <a:rPr lang="en">
                <a:solidFill>
                  <a:schemeClr val="accent1"/>
                </a:solidFill>
              </a:rPr>
              <a:t>単語とインデックスの対応辞書</a:t>
            </a:r>
            <a:r>
              <a:rPr lang="en"/>
              <a:t>を作成</a:t>
            </a:r>
            <a:endParaRPr/>
          </a:p>
        </p:txBody>
      </p:sp>
      <p:sp>
        <p:nvSpPr>
          <p:cNvPr id="93" name="Google Shape;93;p18"/>
          <p:cNvSpPr txBox="1"/>
          <p:nvPr/>
        </p:nvSpPr>
        <p:spPr>
          <a:xfrm>
            <a:off x="6164600" y="1587400"/>
            <a:ext cx="2824800" cy="3509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対応辞書を使って</a:t>
            </a:r>
            <a:endParaRPr sz="1800">
              <a:solidFill>
                <a:schemeClr val="dk2"/>
              </a:solidFill>
            </a:endParaRPr>
          </a:p>
          <a:p>
            <a:pPr indent="0" lvl="0" marL="0" rtl="0" algn="l">
              <a:spcBef>
                <a:spcPts val="0"/>
              </a:spcBef>
              <a:spcAft>
                <a:spcPts val="0"/>
              </a:spcAft>
              <a:buNone/>
            </a:pPr>
            <a:r>
              <a:rPr lang="en" sz="1800">
                <a:solidFill>
                  <a:schemeClr val="dk2"/>
                </a:solidFill>
              </a:rPr>
              <a:t>テキストをトークン化</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1,      |</a:t>
            </a:r>
            <a:endParaRPr sz="1800">
              <a:solidFill>
                <a:schemeClr val="dk2"/>
              </a:solidFill>
            </a:endParaRPr>
          </a:p>
          <a:p>
            <a:pPr indent="0" lvl="0" marL="0" rtl="0" algn="l">
              <a:spcBef>
                <a:spcPts val="0"/>
              </a:spcBef>
              <a:spcAft>
                <a:spcPts val="0"/>
              </a:spcAft>
              <a:buNone/>
            </a:pPr>
            <a:r>
              <a:rPr lang="en" sz="1800">
                <a:solidFill>
                  <a:schemeClr val="dk2"/>
                </a:solidFill>
              </a:rPr>
              <a:t>3,      the</a:t>
            </a:r>
            <a:endParaRPr sz="1800">
              <a:solidFill>
                <a:schemeClr val="dk2"/>
              </a:solidFill>
            </a:endParaRPr>
          </a:p>
          <a:p>
            <a:pPr indent="0" lvl="0" marL="0" rtl="0" algn="l">
              <a:spcBef>
                <a:spcPts val="0"/>
              </a:spcBef>
              <a:spcAft>
                <a:spcPts val="0"/>
              </a:spcAft>
              <a:buNone/>
            </a:pPr>
            <a:r>
              <a:rPr lang="en" sz="1800">
                <a:solidFill>
                  <a:schemeClr val="dk2"/>
                </a:solidFill>
              </a:rPr>
              <a:t>56,    fox</a:t>
            </a:r>
            <a:endParaRPr sz="1800">
              <a:solidFill>
                <a:schemeClr val="dk2"/>
              </a:solidFill>
            </a:endParaRPr>
          </a:p>
          <a:p>
            <a:pPr indent="0" lvl="0" marL="0" rtl="0" algn="l">
              <a:spcBef>
                <a:spcPts val="0"/>
              </a:spcBef>
              <a:spcAft>
                <a:spcPts val="0"/>
              </a:spcAft>
              <a:buNone/>
            </a:pPr>
            <a:r>
              <a:rPr lang="en" sz="1800">
                <a:solidFill>
                  <a:schemeClr val="dk2"/>
                </a:solidFill>
              </a:rPr>
              <a:t>4,      and</a:t>
            </a:r>
            <a:endParaRPr sz="1800">
              <a:solidFill>
                <a:schemeClr val="dk2"/>
              </a:solidFill>
            </a:endParaRPr>
          </a:p>
          <a:p>
            <a:pPr indent="0" lvl="0" marL="0" rtl="0" algn="l">
              <a:spcBef>
                <a:spcPts val="0"/>
              </a:spcBef>
              <a:spcAft>
                <a:spcPts val="0"/>
              </a:spcAft>
              <a:buNone/>
            </a:pPr>
            <a:r>
              <a:rPr lang="en" sz="1800">
                <a:solidFill>
                  <a:schemeClr val="dk2"/>
                </a:solidFill>
              </a:rPr>
              <a:t>3,      the</a:t>
            </a:r>
            <a:endParaRPr sz="1800">
              <a:solidFill>
                <a:schemeClr val="dk2"/>
              </a:solidFill>
            </a:endParaRPr>
          </a:p>
          <a:p>
            <a:pPr indent="0" lvl="0" marL="0" rtl="0" algn="l">
              <a:spcBef>
                <a:spcPts val="0"/>
              </a:spcBef>
              <a:spcAft>
                <a:spcPts val="0"/>
              </a:spcAft>
              <a:buNone/>
            </a:pPr>
            <a:r>
              <a:rPr lang="en" sz="1800">
                <a:solidFill>
                  <a:schemeClr val="dk2"/>
                </a:solidFill>
              </a:rPr>
              <a:t>940,  grapes</a:t>
            </a:r>
            <a:endParaRPr sz="1800">
              <a:solidFill>
                <a:schemeClr val="dk2"/>
              </a:solidFill>
            </a:endParaRPr>
          </a:p>
          <a:p>
            <a:pPr indent="0" lvl="0" marL="0" rtl="0" algn="l">
              <a:spcBef>
                <a:spcPts val="0"/>
              </a:spcBef>
              <a:spcAft>
                <a:spcPts val="0"/>
              </a:spcAft>
              <a:buNone/>
            </a:pPr>
            <a:r>
              <a:rPr lang="en" sz="1800">
                <a:solidFill>
                  <a:schemeClr val="dk2"/>
                </a:solidFill>
              </a:rPr>
              <a:t>5,      .</a:t>
            </a:r>
            <a:endParaRPr sz="1800">
              <a:solidFill>
                <a:schemeClr val="dk2"/>
              </a:solidFill>
            </a:endParaRPr>
          </a:p>
          <a:p>
            <a:pPr indent="0" lvl="0" marL="0" rtl="0" algn="l">
              <a:spcBef>
                <a:spcPts val="0"/>
              </a:spcBef>
              <a:spcAft>
                <a:spcPts val="0"/>
              </a:spcAft>
              <a:buNone/>
            </a:pPr>
            <a:r>
              <a:rPr lang="en" sz="1800">
                <a:solidFill>
                  <a:schemeClr val="dk2"/>
                </a:solidFill>
              </a:rPr>
              <a:t>6,      a</a:t>
            </a:r>
            <a:endParaRPr sz="1800">
              <a:solidFill>
                <a:schemeClr val="dk2"/>
              </a:solidFill>
            </a:endParaRPr>
          </a:p>
          <a:p>
            <a:pPr indent="0" lvl="0" marL="0" rtl="0" algn="l">
              <a:spcBef>
                <a:spcPts val="0"/>
              </a:spcBef>
              <a:spcAft>
                <a:spcPts val="0"/>
              </a:spcAft>
              <a:buNone/>
            </a:pPr>
            <a:r>
              <a:rPr lang="en" sz="1800">
                <a:solidFill>
                  <a:schemeClr val="dk2"/>
                </a:solidFill>
              </a:rPr>
              <a:t>382,  hungry</a:t>
            </a:r>
            <a:endParaRPr sz="1800">
              <a:solidFill>
                <a:schemeClr val="dk2"/>
              </a:solidFill>
            </a:endParaRPr>
          </a:p>
        </p:txBody>
      </p:sp>
      <p:sp>
        <p:nvSpPr>
          <p:cNvPr id="94" name="Google Shape;94;p18"/>
          <p:cNvSpPr/>
          <p:nvPr/>
        </p:nvSpPr>
        <p:spPr>
          <a:xfrm>
            <a:off x="2148275" y="2970850"/>
            <a:ext cx="3722700" cy="7425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5" name="Google Shape;95;p18"/>
          <p:cNvPicPr preferRelativeResize="0"/>
          <p:nvPr/>
        </p:nvPicPr>
        <p:blipFill>
          <a:blip r:embed="rId3">
            <a:alphaModFix/>
          </a:blip>
          <a:stretch>
            <a:fillRect/>
          </a:stretch>
        </p:blipFill>
        <p:spPr>
          <a:xfrm>
            <a:off x="311700" y="2012576"/>
            <a:ext cx="1728375" cy="2659049"/>
          </a:xfrm>
          <a:prstGeom prst="rect">
            <a:avLst/>
          </a:prstGeom>
          <a:noFill/>
          <a:ln>
            <a:noFill/>
          </a:ln>
        </p:spPr>
      </p:pic>
      <p:sp>
        <p:nvSpPr>
          <p:cNvPr id="96" name="Google Shape;96;p18"/>
          <p:cNvSpPr txBox="1"/>
          <p:nvPr/>
        </p:nvSpPr>
        <p:spPr>
          <a:xfrm>
            <a:off x="2777825" y="1587400"/>
            <a:ext cx="2311200" cy="3509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対応辞書(4169単語)</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 : 1,</a:t>
            </a:r>
            <a:endParaRPr sz="1800">
              <a:solidFill>
                <a:schemeClr val="dk2"/>
              </a:solidFill>
            </a:endParaRPr>
          </a:p>
          <a:p>
            <a:pPr indent="0" lvl="0" marL="0" rtl="0" algn="l">
              <a:spcBef>
                <a:spcPts val="0"/>
              </a:spcBef>
              <a:spcAft>
                <a:spcPts val="0"/>
              </a:spcAft>
              <a:buNone/>
            </a:pPr>
            <a:r>
              <a:rPr lang="en" sz="1800">
                <a:solidFill>
                  <a:schemeClr val="dk2"/>
                </a:solidFill>
              </a:rPr>
              <a:t>‘,’ : 2,</a:t>
            </a:r>
            <a:endParaRPr sz="1800">
              <a:solidFill>
                <a:schemeClr val="dk2"/>
              </a:solidFill>
            </a:endParaRPr>
          </a:p>
          <a:p>
            <a:pPr indent="0" lvl="0" marL="0" rtl="0" algn="l">
              <a:spcBef>
                <a:spcPts val="0"/>
              </a:spcBef>
              <a:spcAft>
                <a:spcPts val="0"/>
              </a:spcAft>
              <a:buNone/>
            </a:pPr>
            <a:r>
              <a:rPr lang="en" sz="1800">
                <a:solidFill>
                  <a:schemeClr val="dk2"/>
                </a:solidFill>
              </a:rPr>
              <a:t>‘the’ : 3,</a:t>
            </a:r>
            <a:endParaRPr sz="1800">
              <a:solidFill>
                <a:schemeClr val="dk2"/>
              </a:solidFill>
            </a:endParaRPr>
          </a:p>
          <a:p>
            <a:pPr indent="0" lvl="0" marL="0" rtl="0" algn="l">
              <a:spcBef>
                <a:spcPts val="0"/>
              </a:spcBef>
              <a:spcAft>
                <a:spcPts val="0"/>
              </a:spcAft>
              <a:buNone/>
            </a:pPr>
            <a:r>
              <a:rPr lang="en" sz="1800">
                <a:solidFill>
                  <a:schemeClr val="dk2"/>
                </a:solidFill>
              </a:rPr>
              <a:t>‘and’ : 4,</a:t>
            </a:r>
            <a:endParaRPr sz="1800">
              <a:solidFill>
                <a:schemeClr val="dk2"/>
              </a:solidFill>
            </a:endParaRPr>
          </a:p>
          <a:p>
            <a:pPr indent="0" lvl="0" marL="0" rtl="0" algn="l">
              <a:spcBef>
                <a:spcPts val="0"/>
              </a:spcBef>
              <a:spcAft>
                <a:spcPts val="0"/>
              </a:spcAft>
              <a:buNone/>
            </a:pPr>
            <a:r>
              <a:rPr lang="en" sz="1800">
                <a:solidFill>
                  <a:schemeClr val="dk2"/>
                </a:solidFill>
              </a:rPr>
              <a:t>‘.’ : 5,</a:t>
            </a:r>
            <a:endParaRPr sz="1800">
              <a:solidFill>
                <a:schemeClr val="dk2"/>
              </a:solidFill>
            </a:endParaRPr>
          </a:p>
          <a:p>
            <a:pPr indent="0" lvl="0" marL="0" rtl="0" algn="l">
              <a:spcBef>
                <a:spcPts val="0"/>
              </a:spcBef>
              <a:spcAft>
                <a:spcPts val="0"/>
              </a:spcAft>
              <a:buNone/>
            </a:pPr>
            <a:r>
              <a:rPr lang="en" sz="1800">
                <a:solidFill>
                  <a:schemeClr val="dk2"/>
                </a:solidFill>
              </a:rPr>
              <a:t>‘a’ : 6,</a:t>
            </a:r>
            <a:endParaRPr sz="1800">
              <a:solidFill>
                <a:schemeClr val="dk2"/>
              </a:solidFill>
            </a:endParaRPr>
          </a:p>
          <a:p>
            <a:pPr indent="0" lvl="0" marL="0" rtl="0" algn="l">
              <a:spcBef>
                <a:spcPts val="0"/>
              </a:spcBef>
              <a:spcAft>
                <a:spcPts val="0"/>
              </a:spcAft>
              <a:buNone/>
            </a:pPr>
            <a:r>
              <a:rPr lang="en" sz="1800">
                <a:solidFill>
                  <a:schemeClr val="dk2"/>
                </a:solidFill>
              </a:rPr>
              <a:t>‘to’ : 7,</a:t>
            </a:r>
            <a:endParaRPr sz="1800">
              <a:solidFill>
                <a:schemeClr val="dk2"/>
              </a:solidFill>
            </a:endParaRPr>
          </a:p>
          <a:p>
            <a:pPr indent="0" lvl="0" marL="0" rtl="0" algn="l">
              <a:spcBef>
                <a:spcPts val="0"/>
              </a:spcBef>
              <a:spcAft>
                <a:spcPts val="0"/>
              </a:spcAft>
              <a:buNone/>
            </a:pPr>
            <a:r>
              <a:rPr lang="en" sz="1800">
                <a:solidFill>
                  <a:schemeClr val="dk2"/>
                </a:solidFill>
              </a:rPr>
              <a:t>‘“’ : 8,</a:t>
            </a:r>
            <a:endParaRPr sz="1800">
              <a:solidFill>
                <a:schemeClr val="dk2"/>
              </a:solidFill>
            </a:endParaRPr>
          </a:p>
          <a:p>
            <a:pPr indent="0" lvl="0" marL="0" rtl="0" algn="l">
              <a:spcBef>
                <a:spcPts val="0"/>
              </a:spcBef>
              <a:spcAft>
                <a:spcPts val="0"/>
              </a:spcAft>
              <a:buNone/>
            </a:pPr>
            <a:r>
              <a:rPr lang="en" sz="1800">
                <a:solidFill>
                  <a:schemeClr val="dk2"/>
                </a:solidFill>
              </a:rPr>
              <a:t>‘of’ : 9,</a:t>
            </a:r>
            <a:endParaRPr sz="1800">
              <a:solidFill>
                <a:schemeClr val="dk2"/>
              </a:solidFill>
            </a:endParaRPr>
          </a:p>
          <a:p>
            <a:pPr indent="0" lvl="0" marL="0" rtl="0" algn="l">
              <a:spcBef>
                <a:spcPts val="0"/>
              </a:spcBef>
              <a:spcAft>
                <a:spcPts val="0"/>
              </a:spcAft>
              <a:buNone/>
            </a:pPr>
            <a:r>
              <a:rPr lang="en" sz="1800">
                <a:solidFill>
                  <a:schemeClr val="dk2"/>
                </a:solidFill>
              </a:rPr>
              <a:t>‘he’ : 10,</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前処理：訓練で使う入力データ作成</a:t>
            </a:r>
            <a:endParaRPr/>
          </a:p>
        </p:txBody>
      </p:sp>
      <p:sp>
        <p:nvSpPr>
          <p:cNvPr id="102" name="Google Shape;102;p19"/>
          <p:cNvSpPr txBox="1"/>
          <p:nvPr/>
        </p:nvSpPr>
        <p:spPr>
          <a:xfrm>
            <a:off x="1241100" y="2214500"/>
            <a:ext cx="78441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1, 1, 1, 1, 1, 1, 1, 1, 1, 1, 1, 1, 1, 1, 1, 1, 1, 1, 1, 1,</a:t>
            </a:r>
            <a:endParaRPr sz="1600">
              <a:solidFill>
                <a:schemeClr val="dk2"/>
              </a:solidFill>
            </a:endParaRPr>
          </a:p>
          <a:p>
            <a:pPr indent="0" lvl="0" marL="0" rtl="0" algn="l">
              <a:spcBef>
                <a:spcPts val="0"/>
              </a:spcBef>
              <a:spcAft>
                <a:spcPts val="0"/>
              </a:spcAft>
              <a:buNone/>
            </a:pPr>
            <a:r>
              <a:rPr lang="en" sz="1600">
                <a:solidFill>
                  <a:schemeClr val="dk2"/>
                </a:solidFill>
              </a:rPr>
              <a:t>3, 56, 4, 3, 940, 5, 6, 382, 56, 94, 77, 216, 1557, 9, 940, 941, 62, 6, 581, 20,</a:t>
            </a:r>
            <a:endParaRPr sz="1600">
              <a:solidFill>
                <a:schemeClr val="dk2"/>
              </a:solidFill>
            </a:endParaRPr>
          </a:p>
          <a:p>
            <a:pPr indent="0" lvl="0" marL="0" rtl="0" algn="l">
              <a:spcBef>
                <a:spcPts val="0"/>
              </a:spcBef>
              <a:spcAft>
                <a:spcPts val="0"/>
              </a:spcAft>
              <a:buNone/>
            </a:pPr>
            <a:r>
              <a:rPr lang="en" sz="1600">
                <a:solidFill>
                  <a:schemeClr val="dk2"/>
                </a:solidFill>
              </a:rPr>
              <a:t>12, 2226, 162, 6, 359, 2227, 2, 4, 158, 11, 250, 7, 383, 35, 29, 1176, 25, 359, 25, 10,</a:t>
            </a:r>
            <a:endParaRPr sz="1600">
              <a:solidFill>
                <a:schemeClr val="dk2"/>
              </a:solidFill>
            </a:endParaRPr>
          </a:p>
          <a:p>
            <a:pPr indent="0" lvl="0" marL="0" rtl="0" algn="l">
              <a:spcBef>
                <a:spcPts val="0"/>
              </a:spcBef>
              <a:spcAft>
                <a:spcPts val="0"/>
              </a:spcAft>
              <a:buNone/>
            </a:pPr>
            <a:r>
              <a:rPr lang="en" sz="1600">
                <a:solidFill>
                  <a:schemeClr val="dk2"/>
                </a:solidFill>
              </a:rPr>
              <a:t>88, 55, 3, 582, 5, 19, 16, 12, 37, 14, 785, 2, 17, 23, 47, 96, 43, 9, 383, 30,</a:t>
            </a:r>
            <a:endParaRPr sz="1600">
              <a:solidFill>
                <a:schemeClr val="dk2"/>
              </a:solidFill>
            </a:endParaRPr>
          </a:p>
          <a:p>
            <a:pPr indent="0" lvl="0" marL="0" rtl="0" algn="l">
              <a:spcBef>
                <a:spcPts val="0"/>
              </a:spcBef>
              <a:spcAft>
                <a:spcPts val="0"/>
              </a:spcAft>
              <a:buNone/>
            </a:pPr>
            <a:r>
              <a:rPr lang="en" sz="1600">
                <a:solidFill>
                  <a:schemeClr val="dk2"/>
                </a:solidFill>
              </a:rPr>
              <a:t>28, 10, 170, 36, 425, 2, 4, 426, 89, 21, 57, 582, 9, 1558, 4, 2228, 2, 1559, 2, 8,</a:t>
            </a:r>
            <a:endParaRPr sz="1600">
              <a:solidFill>
                <a:schemeClr val="dk2"/>
              </a:solidFill>
            </a:endParaRPr>
          </a:p>
          <a:p>
            <a:pPr indent="0" lvl="0" marL="0" rtl="0" algn="l">
              <a:spcBef>
                <a:spcPts val="0"/>
              </a:spcBef>
              <a:spcAft>
                <a:spcPts val="0"/>
              </a:spcAft>
              <a:buNone/>
            </a:pPr>
            <a:r>
              <a:rPr lang="en" sz="1600">
                <a:solidFill>
                  <a:schemeClr val="dk2"/>
                </a:solidFill>
              </a:rPr>
              <a:t>…</a:t>
            </a:r>
            <a:endParaRPr sz="1600">
              <a:solidFill>
                <a:schemeClr val="dk2"/>
              </a:solidFill>
            </a:endParaRPr>
          </a:p>
        </p:txBody>
      </p:sp>
      <p:sp>
        <p:nvSpPr>
          <p:cNvPr id="103" name="Google Shape;103;p19"/>
          <p:cNvSpPr/>
          <p:nvPr/>
        </p:nvSpPr>
        <p:spPr>
          <a:xfrm flipH="1" rot="5400000">
            <a:off x="4919750" y="482275"/>
            <a:ext cx="402900" cy="7673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9"/>
          <p:cNvSpPr txBox="1"/>
          <p:nvPr/>
        </p:nvSpPr>
        <p:spPr>
          <a:xfrm>
            <a:off x="2446100" y="4532700"/>
            <a:ext cx="501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コンテキストウインドウ（今回は</a:t>
            </a:r>
            <a:r>
              <a:rPr lang="en" sz="1800">
                <a:solidFill>
                  <a:schemeClr val="accent1"/>
                </a:solidFill>
              </a:rPr>
              <a:t>20トークン</a:t>
            </a:r>
            <a:r>
              <a:rPr lang="en" sz="1800">
                <a:solidFill>
                  <a:schemeClr val="dk2"/>
                </a:solidFill>
              </a:rPr>
              <a:t>）</a:t>
            </a:r>
            <a:endParaRPr sz="1800">
              <a:solidFill>
                <a:schemeClr val="dk2"/>
              </a:solidFill>
            </a:endParaRPr>
          </a:p>
        </p:txBody>
      </p:sp>
      <p:sp>
        <p:nvSpPr>
          <p:cNvPr id="105" name="Google Shape;105;p19"/>
          <p:cNvSpPr/>
          <p:nvPr/>
        </p:nvSpPr>
        <p:spPr>
          <a:xfrm>
            <a:off x="1005000" y="2415175"/>
            <a:ext cx="236100" cy="1589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9"/>
          <p:cNvSpPr txBox="1"/>
          <p:nvPr/>
        </p:nvSpPr>
        <p:spPr>
          <a:xfrm>
            <a:off x="107950" y="2701975"/>
            <a:ext cx="1072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50万</a:t>
            </a:r>
            <a:endParaRPr sz="1800">
              <a:solidFill>
                <a:schemeClr val="dk2"/>
              </a:solidFill>
            </a:endParaRPr>
          </a:p>
          <a:p>
            <a:pPr indent="0" lvl="0" marL="0" rtl="0" algn="l">
              <a:spcBef>
                <a:spcPts val="0"/>
              </a:spcBef>
              <a:spcAft>
                <a:spcPts val="0"/>
              </a:spcAft>
              <a:buNone/>
            </a:pPr>
            <a:r>
              <a:rPr lang="en" sz="1800">
                <a:solidFill>
                  <a:schemeClr val="dk2"/>
                </a:solidFill>
              </a:rPr>
              <a:t>インスタンス</a:t>
            </a:r>
            <a:endParaRPr sz="1800">
              <a:solidFill>
                <a:schemeClr val="dk2"/>
              </a:solidFill>
            </a:endParaRPr>
          </a:p>
        </p:txBody>
      </p:sp>
      <p:sp>
        <p:nvSpPr>
          <p:cNvPr id="107" name="Google Shape;107;p19"/>
          <p:cNvSpPr txBox="1"/>
          <p:nvPr/>
        </p:nvSpPr>
        <p:spPr>
          <a:xfrm>
            <a:off x="589075" y="1099625"/>
            <a:ext cx="19533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シードテキスト</a:t>
            </a:r>
            <a:r>
              <a:rPr lang="en" sz="1800">
                <a:solidFill>
                  <a:schemeClr val="accent1"/>
                </a:solidFill>
              </a:rPr>
              <a:t>||||||||||||||||||||</a:t>
            </a:r>
            <a:endParaRPr sz="1800">
              <a:solidFill>
                <a:schemeClr val="dk2"/>
              </a:solidFill>
            </a:endParaRPr>
          </a:p>
        </p:txBody>
      </p:sp>
      <p:sp>
        <p:nvSpPr>
          <p:cNvPr id="108" name="Google Shape;108;p19"/>
          <p:cNvSpPr txBox="1"/>
          <p:nvPr/>
        </p:nvSpPr>
        <p:spPr>
          <a:xfrm>
            <a:off x="5354725" y="864125"/>
            <a:ext cx="375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the fox and the grapes . one hot summer ’ s day a fox was strolling through an orchard till</a:t>
            </a:r>
            <a:endParaRPr sz="1800">
              <a:solidFill>
                <a:schemeClr val="dk2"/>
              </a:solidFill>
            </a:endParaRPr>
          </a:p>
        </p:txBody>
      </p:sp>
      <p:cxnSp>
        <p:nvCxnSpPr>
          <p:cNvPr id="109" name="Google Shape;109;p19"/>
          <p:cNvCxnSpPr>
            <a:stCxn id="107" idx="2"/>
          </p:cNvCxnSpPr>
          <p:nvPr/>
        </p:nvCxnSpPr>
        <p:spPr>
          <a:xfrm>
            <a:off x="1565725" y="1879925"/>
            <a:ext cx="316200" cy="3306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9"/>
          <p:cNvCxnSpPr>
            <a:stCxn id="108" idx="2"/>
          </p:cNvCxnSpPr>
          <p:nvPr/>
        </p:nvCxnSpPr>
        <p:spPr>
          <a:xfrm flipH="1">
            <a:off x="6513775" y="1879925"/>
            <a:ext cx="718800" cy="656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前処理：</a:t>
            </a:r>
            <a:r>
              <a:rPr lang="en"/>
              <a:t>訓練で</a:t>
            </a:r>
            <a:r>
              <a:rPr lang="en"/>
              <a:t>使う正解値ラベルの作成</a:t>
            </a:r>
            <a:endParaRPr/>
          </a:p>
        </p:txBody>
      </p:sp>
      <p:sp>
        <p:nvSpPr>
          <p:cNvPr id="116" name="Google Shape;116;p20"/>
          <p:cNvSpPr txBox="1"/>
          <p:nvPr/>
        </p:nvSpPr>
        <p:spPr>
          <a:xfrm>
            <a:off x="1926900" y="2138300"/>
            <a:ext cx="5442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rPr>
              <a:t>0</a:t>
            </a:r>
            <a:r>
              <a:rPr lang="en" sz="2000">
                <a:solidFill>
                  <a:schemeClr val="dk2"/>
                </a:solidFill>
              </a:rPr>
              <a:t>, 0, 1, 0, 0, 0, 0, … , 0, 0, 0, 0, 0, 0, 0</a:t>
            </a:r>
            <a:endParaRPr sz="2000">
              <a:solidFill>
                <a:schemeClr val="dk2"/>
              </a:solidFill>
            </a:endParaRPr>
          </a:p>
          <a:p>
            <a:pPr indent="0" lvl="0" marL="0" rtl="0" algn="l">
              <a:spcBef>
                <a:spcPts val="0"/>
              </a:spcBef>
              <a:spcAft>
                <a:spcPts val="0"/>
              </a:spcAft>
              <a:buNone/>
            </a:pPr>
            <a:r>
              <a:rPr lang="en" sz="2000">
                <a:solidFill>
                  <a:schemeClr val="dk2"/>
                </a:solidFill>
              </a:rPr>
              <a:t>0, 0, 0, 0, 0, 0, 1, … , 0, 0, 0, 0, 0, 0, 0</a:t>
            </a:r>
            <a:endParaRPr sz="2000">
              <a:solidFill>
                <a:schemeClr val="dk2"/>
              </a:solidFill>
            </a:endParaRPr>
          </a:p>
          <a:p>
            <a:pPr indent="0" lvl="0" marL="0" rtl="0" algn="l">
              <a:spcBef>
                <a:spcPts val="0"/>
              </a:spcBef>
              <a:spcAft>
                <a:spcPts val="0"/>
              </a:spcAft>
              <a:buNone/>
            </a:pPr>
            <a:r>
              <a:rPr lang="en" sz="2000">
                <a:solidFill>
                  <a:schemeClr val="dk2"/>
                </a:solidFill>
              </a:rPr>
              <a:t>0, 0, 0, 0, 0, 0, 0, … , 0, 0, 0, 0, 1, 0, 0</a:t>
            </a:r>
            <a:endParaRPr sz="2000">
              <a:solidFill>
                <a:schemeClr val="dk2"/>
              </a:solidFill>
            </a:endParaRPr>
          </a:p>
          <a:p>
            <a:pPr indent="0" lvl="0" marL="0" rtl="0" algn="l">
              <a:spcBef>
                <a:spcPts val="0"/>
              </a:spcBef>
              <a:spcAft>
                <a:spcPts val="0"/>
              </a:spcAft>
              <a:buNone/>
            </a:pPr>
            <a:r>
              <a:rPr lang="en" sz="2000">
                <a:solidFill>
                  <a:schemeClr val="dk2"/>
                </a:solidFill>
              </a:rPr>
              <a:t>0, 0, 0, 1, 0, 0, 0, … , 0, 0, 0, 0, 0, 0, 0</a:t>
            </a:r>
            <a:endParaRPr sz="2000">
              <a:solidFill>
                <a:schemeClr val="dk2"/>
              </a:solidFill>
            </a:endParaRPr>
          </a:p>
          <a:p>
            <a:pPr indent="0" lvl="0" marL="0" rtl="0" algn="l">
              <a:spcBef>
                <a:spcPts val="0"/>
              </a:spcBef>
              <a:spcAft>
                <a:spcPts val="0"/>
              </a:spcAft>
              <a:buNone/>
            </a:pPr>
            <a:r>
              <a:rPr lang="en" sz="2000">
                <a:solidFill>
                  <a:schemeClr val="dk2"/>
                </a:solidFill>
              </a:rPr>
              <a:t>…</a:t>
            </a:r>
            <a:endParaRPr sz="2000">
              <a:solidFill>
                <a:schemeClr val="dk2"/>
              </a:solidFill>
            </a:endParaRPr>
          </a:p>
        </p:txBody>
      </p:sp>
      <p:sp>
        <p:nvSpPr>
          <p:cNvPr id="117" name="Google Shape;117;p20"/>
          <p:cNvSpPr/>
          <p:nvPr/>
        </p:nvSpPr>
        <p:spPr>
          <a:xfrm rot="5400000">
            <a:off x="4008800" y="-381025"/>
            <a:ext cx="432600" cy="4323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0"/>
          <p:cNvSpPr txBox="1"/>
          <p:nvPr/>
        </p:nvSpPr>
        <p:spPr>
          <a:xfrm>
            <a:off x="3149650" y="1102775"/>
            <a:ext cx="270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語彙数分の4169次元</a:t>
            </a:r>
            <a:endParaRPr sz="1800">
              <a:solidFill>
                <a:schemeClr val="dk2"/>
              </a:solidFill>
            </a:endParaRPr>
          </a:p>
        </p:txBody>
      </p:sp>
      <p:sp>
        <p:nvSpPr>
          <p:cNvPr id="119" name="Google Shape;119;p20"/>
          <p:cNvSpPr/>
          <p:nvPr/>
        </p:nvSpPr>
        <p:spPr>
          <a:xfrm>
            <a:off x="1690800" y="2162900"/>
            <a:ext cx="236100" cy="1634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0"/>
          <p:cNvSpPr txBox="1"/>
          <p:nvPr/>
        </p:nvSpPr>
        <p:spPr>
          <a:xfrm>
            <a:off x="99000" y="2690900"/>
            <a:ext cx="159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50万</a:t>
            </a:r>
            <a:endParaRPr sz="1800">
              <a:solidFill>
                <a:schemeClr val="dk2"/>
              </a:solidFill>
            </a:endParaRPr>
          </a:p>
          <a:p>
            <a:pPr indent="0" lvl="0" marL="0" rtl="0" algn="l">
              <a:spcBef>
                <a:spcPts val="0"/>
              </a:spcBef>
              <a:spcAft>
                <a:spcPts val="0"/>
              </a:spcAft>
              <a:buNone/>
            </a:pPr>
            <a:r>
              <a:rPr lang="en" sz="1800">
                <a:solidFill>
                  <a:schemeClr val="dk2"/>
                </a:solidFill>
              </a:rPr>
              <a:t>インスタンス</a:t>
            </a:r>
            <a:endParaRPr sz="1800">
              <a:solidFill>
                <a:schemeClr val="dk2"/>
              </a:solidFill>
            </a:endParaRPr>
          </a:p>
        </p:txBody>
      </p:sp>
      <p:sp>
        <p:nvSpPr>
          <p:cNvPr id="121" name="Google Shape;121;p20"/>
          <p:cNvSpPr txBox="1"/>
          <p:nvPr/>
        </p:nvSpPr>
        <p:spPr>
          <a:xfrm>
            <a:off x="1268050" y="4254550"/>
            <a:ext cx="775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モデルの出力形式（各語彙の出現度合を表現した確率分布）に合わせる</a:t>
            </a:r>
            <a:endParaRPr sz="1800">
              <a:solidFill>
                <a:schemeClr val="dk2"/>
              </a:solidFill>
            </a:endParaRPr>
          </a:p>
          <a:p>
            <a:pPr indent="0" lvl="0" marL="0" rtl="0" algn="l">
              <a:spcBef>
                <a:spcPts val="0"/>
              </a:spcBef>
              <a:spcAft>
                <a:spcPts val="0"/>
              </a:spcAft>
              <a:buNone/>
            </a:pPr>
            <a:r>
              <a:rPr lang="en" sz="1800">
                <a:solidFill>
                  <a:schemeClr val="accent1"/>
                </a:solidFill>
              </a:rPr>
              <a:t>この正解値との差分の大きさ</a:t>
            </a:r>
            <a:r>
              <a:rPr lang="en" sz="1800">
                <a:solidFill>
                  <a:schemeClr val="accent1"/>
                </a:solidFill>
              </a:rPr>
              <a:t>（損失）</a:t>
            </a:r>
            <a:r>
              <a:rPr lang="en" sz="1800">
                <a:solidFill>
                  <a:schemeClr val="accent1"/>
                </a:solidFill>
              </a:rPr>
              <a:t>でモデルを訓練する</a:t>
            </a:r>
            <a:endParaRPr sz="1800">
              <a:solidFill>
                <a:schemeClr val="accent1"/>
              </a:solidFill>
            </a:endParaRPr>
          </a:p>
        </p:txBody>
      </p:sp>
      <p:sp>
        <p:nvSpPr>
          <p:cNvPr id="122" name="Google Shape;122;p20"/>
          <p:cNvSpPr txBox="1"/>
          <p:nvPr/>
        </p:nvSpPr>
        <p:spPr>
          <a:xfrm>
            <a:off x="6596400" y="2564363"/>
            <a:ext cx="254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One Hotベクター形式</a:t>
            </a:r>
            <a:endParaRPr sz="1800">
              <a:solidFill>
                <a:schemeClr val="dk2"/>
              </a:solidFill>
            </a:endParaRPr>
          </a:p>
        </p:txBody>
      </p:sp>
      <p:sp>
        <p:nvSpPr>
          <p:cNvPr id="123" name="Google Shape;123;p20"/>
          <p:cNvSpPr txBox="1"/>
          <p:nvPr/>
        </p:nvSpPr>
        <p:spPr>
          <a:xfrm>
            <a:off x="6510900" y="938550"/>
            <a:ext cx="2633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rPr>
              <a:t>入力の各インスタンスの</a:t>
            </a:r>
            <a:r>
              <a:rPr lang="en" sz="1800">
                <a:solidFill>
                  <a:schemeClr val="accent1"/>
                </a:solidFill>
              </a:rPr>
              <a:t>次に出現する語彙にフラグ１</a:t>
            </a:r>
            <a:r>
              <a:rPr lang="en" sz="1800">
                <a:solidFill>
                  <a:schemeClr val="dk2"/>
                </a:solidFill>
              </a:rPr>
              <a:t>を立てる</a:t>
            </a:r>
            <a:endParaRPr sz="1800">
              <a:solidFill>
                <a:schemeClr val="dk2"/>
              </a:solidFill>
            </a:endParaRPr>
          </a:p>
        </p:txBody>
      </p:sp>
      <p:cxnSp>
        <p:nvCxnSpPr>
          <p:cNvPr id="124" name="Google Shape;124;p20"/>
          <p:cNvCxnSpPr>
            <a:stCxn id="123" idx="1"/>
          </p:cNvCxnSpPr>
          <p:nvPr/>
        </p:nvCxnSpPr>
        <p:spPr>
          <a:xfrm flipH="1">
            <a:off x="2733000" y="1446450"/>
            <a:ext cx="3777900" cy="827100"/>
          </a:xfrm>
          <a:prstGeom prst="straightConnector1">
            <a:avLst/>
          </a:prstGeom>
          <a:noFill/>
          <a:ln cap="flat" cmpd="sng" w="9525">
            <a:solidFill>
              <a:schemeClr val="dk2"/>
            </a:solidFill>
            <a:prstDash val="solid"/>
            <a:round/>
            <a:headEnd len="med" w="med" type="none"/>
            <a:tailEnd len="med" w="med" type="triangle"/>
          </a:ln>
        </p:spPr>
      </p:cxnSp>
      <p:cxnSp>
        <p:nvCxnSpPr>
          <p:cNvPr id="125" name="Google Shape;125;p20"/>
          <p:cNvCxnSpPr>
            <a:stCxn id="123" idx="1"/>
          </p:cNvCxnSpPr>
          <p:nvPr/>
        </p:nvCxnSpPr>
        <p:spPr>
          <a:xfrm flipH="1">
            <a:off x="3931200" y="1446450"/>
            <a:ext cx="2579700" cy="1186500"/>
          </a:xfrm>
          <a:prstGeom prst="straightConnector1">
            <a:avLst/>
          </a:prstGeom>
          <a:noFill/>
          <a:ln cap="flat" cmpd="sng" w="9525">
            <a:solidFill>
              <a:schemeClr val="dk2"/>
            </a:solidFill>
            <a:prstDash val="solid"/>
            <a:round/>
            <a:headEnd len="med" w="med" type="none"/>
            <a:tailEnd len="med" w="med" type="triangle"/>
          </a:ln>
        </p:spPr>
      </p:cxnSp>
      <p:cxnSp>
        <p:nvCxnSpPr>
          <p:cNvPr id="126" name="Google Shape;126;p20"/>
          <p:cNvCxnSpPr>
            <a:stCxn id="123" idx="1"/>
          </p:cNvCxnSpPr>
          <p:nvPr/>
        </p:nvCxnSpPr>
        <p:spPr>
          <a:xfrm flipH="1">
            <a:off x="5736900" y="1446450"/>
            <a:ext cx="774000" cy="14520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20"/>
          <p:cNvCxnSpPr>
            <a:stCxn id="123" idx="1"/>
          </p:cNvCxnSpPr>
          <p:nvPr/>
        </p:nvCxnSpPr>
        <p:spPr>
          <a:xfrm flipH="1">
            <a:off x="3075300" y="1446450"/>
            <a:ext cx="3435600" cy="18372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20"/>
          <p:cNvCxnSpPr>
            <a:stCxn id="121" idx="0"/>
            <a:endCxn id="122" idx="2"/>
          </p:cNvCxnSpPr>
          <p:nvPr/>
        </p:nvCxnSpPr>
        <p:spPr>
          <a:xfrm rot="-5400000">
            <a:off x="5893450" y="2277700"/>
            <a:ext cx="1228500" cy="2725200"/>
          </a:xfrm>
          <a:prstGeom prst="bentConnector3">
            <a:avLst>
              <a:gd fmla="val 49999"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埋め込み層を流れる時系列データ</a:t>
            </a:r>
            <a:endParaRPr/>
          </a:p>
        </p:txBody>
      </p:sp>
      <p:sp>
        <p:nvSpPr>
          <p:cNvPr id="134" name="Google Shape;134;p21"/>
          <p:cNvSpPr txBox="1"/>
          <p:nvPr/>
        </p:nvSpPr>
        <p:spPr>
          <a:xfrm>
            <a:off x="307325" y="1879950"/>
            <a:ext cx="2269200" cy="5727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5" name="Google Shape;135;p21"/>
          <p:cNvSpPr txBox="1"/>
          <p:nvPr/>
        </p:nvSpPr>
        <p:spPr>
          <a:xfrm rot="-5400000">
            <a:off x="1898575" y="2629825"/>
            <a:ext cx="2519100" cy="461700"/>
          </a:xfrm>
          <a:prstGeom prst="rect">
            <a:avLst/>
          </a:prstGeom>
          <a:solidFill>
            <a:srgbClr val="C9DAF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埋め込み層</a:t>
            </a:r>
            <a:endParaRPr sz="1800">
              <a:solidFill>
                <a:schemeClr val="dk2"/>
              </a:solidFill>
            </a:endParaRPr>
          </a:p>
        </p:txBody>
      </p:sp>
      <p:sp>
        <p:nvSpPr>
          <p:cNvPr id="136" name="Google Shape;136;p21"/>
          <p:cNvSpPr txBox="1"/>
          <p:nvPr/>
        </p:nvSpPr>
        <p:spPr>
          <a:xfrm rot="-5400000">
            <a:off x="-721375" y="2701125"/>
            <a:ext cx="2519100" cy="4617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入力層</a:t>
            </a:r>
            <a:endParaRPr sz="1800">
              <a:solidFill>
                <a:schemeClr val="dk2"/>
              </a:solidFill>
            </a:endParaRPr>
          </a:p>
        </p:txBody>
      </p:sp>
      <p:sp>
        <p:nvSpPr>
          <p:cNvPr id="137" name="Google Shape;137;p21"/>
          <p:cNvSpPr/>
          <p:nvPr/>
        </p:nvSpPr>
        <p:spPr>
          <a:xfrm>
            <a:off x="1310700" y="1426725"/>
            <a:ext cx="236100" cy="3010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1"/>
          <p:cNvSpPr txBox="1"/>
          <p:nvPr/>
        </p:nvSpPr>
        <p:spPr>
          <a:xfrm rot="-5400000">
            <a:off x="97375" y="2645125"/>
            <a:ext cx="3120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2"/>
                </a:solidFill>
              </a:rPr>
              <a:t>3, 56, 4, 3, 940 , … , 6, 581, 20</a:t>
            </a:r>
            <a:endParaRPr sz="1800">
              <a:solidFill>
                <a:schemeClr val="dk2"/>
              </a:solidFill>
            </a:endParaRPr>
          </a:p>
        </p:txBody>
      </p:sp>
      <p:sp>
        <p:nvSpPr>
          <p:cNvPr id="139" name="Google Shape;139;p21"/>
          <p:cNvSpPr txBox="1"/>
          <p:nvPr/>
        </p:nvSpPr>
        <p:spPr>
          <a:xfrm rot="-5400000">
            <a:off x="-431850" y="2676875"/>
            <a:ext cx="2901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時系列データ（20トークン）</a:t>
            </a:r>
            <a:endParaRPr sz="1800">
              <a:solidFill>
                <a:schemeClr val="dk2"/>
              </a:solidFill>
            </a:endParaRPr>
          </a:p>
        </p:txBody>
      </p:sp>
      <p:graphicFrame>
        <p:nvGraphicFramePr>
          <p:cNvPr id="140" name="Google Shape;140;p21"/>
          <p:cNvGraphicFramePr/>
          <p:nvPr/>
        </p:nvGraphicFramePr>
        <p:xfrm>
          <a:off x="4385725" y="1585925"/>
          <a:ext cx="3000000" cy="3000000"/>
        </p:xfrm>
        <a:graphic>
          <a:graphicData uri="http://schemas.openxmlformats.org/drawingml/2006/table">
            <a:tbl>
              <a:tblPr>
                <a:noFill/>
                <a:tableStyleId>{0504570B-20B4-47AF-BE9E-C9A82162AB83}</a:tableStyleId>
              </a:tblPr>
              <a:tblGrid>
                <a:gridCol w="590950"/>
                <a:gridCol w="590950"/>
                <a:gridCol w="590950"/>
                <a:gridCol w="590950"/>
                <a:gridCol w="590950"/>
              </a:tblGrid>
              <a:tr h="301050">
                <a:tc>
                  <a:txBody>
                    <a:bodyPr/>
                    <a:lstStyle/>
                    <a:p>
                      <a:pPr indent="0" lvl="0" marL="0" rtl="0" algn="l">
                        <a:spcBef>
                          <a:spcPts val="0"/>
                        </a:spcBef>
                        <a:spcAft>
                          <a:spcPts val="0"/>
                        </a:spcAft>
                        <a:buNone/>
                      </a:pPr>
                      <a:r>
                        <a:rPr lang="en"/>
                        <a:t>0.21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0.59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-0.45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-0.61</a:t>
                      </a:r>
                      <a:endParaRPr/>
                    </a:p>
                  </a:txBody>
                  <a:tcPr marT="91425" marB="91425" marR="91425" marL="91425"/>
                </a:tc>
              </a:tr>
              <a:tr h="301050">
                <a:tc>
                  <a:txBody>
                    <a:bodyPr/>
                    <a:lstStyle/>
                    <a:p>
                      <a:pPr indent="0" lvl="0" marL="0" rtl="0" algn="l">
                        <a:spcBef>
                          <a:spcPts val="0"/>
                        </a:spcBef>
                        <a:spcAft>
                          <a:spcPts val="0"/>
                        </a:spcAft>
                        <a:buNone/>
                      </a:pPr>
                      <a:r>
                        <a:rPr lang="en"/>
                        <a:t>-0.81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-0.83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0.68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-0.84</a:t>
                      </a:r>
                      <a:endParaRPr/>
                    </a:p>
                  </a:txBody>
                  <a:tcPr marT="91425" marB="91425" marR="91425" marL="91425"/>
                </a:tc>
              </a:tr>
              <a:tr h="301050">
                <a:tc>
                  <a:txBody>
                    <a:bodyPr/>
                    <a:lstStyle/>
                    <a:p>
                      <a:pPr indent="0" lvl="0" marL="0" rtl="0" algn="l">
                        <a:spcBef>
                          <a:spcPts val="0"/>
                        </a:spcBef>
                        <a:spcAft>
                          <a:spcPts val="0"/>
                        </a:spcAft>
                        <a:buNone/>
                      </a:pPr>
                      <a:r>
                        <a:rPr lang="en"/>
                        <a:t>-0.43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0.19</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0.45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0.94</a:t>
                      </a:r>
                      <a:endParaRPr/>
                    </a:p>
                  </a:txBody>
                  <a:tcPr marT="91425" marB="91425" marR="91425" marL="91425"/>
                </a:tc>
              </a:tr>
              <a:tr h="301050">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r h="301050">
                <a:tc>
                  <a:txBody>
                    <a:bodyPr/>
                    <a:lstStyle/>
                    <a:p>
                      <a:pPr indent="0" lvl="0" marL="0" rtl="0" algn="l">
                        <a:spcBef>
                          <a:spcPts val="0"/>
                        </a:spcBef>
                        <a:spcAft>
                          <a:spcPts val="0"/>
                        </a:spcAft>
                        <a:buNone/>
                      </a:pPr>
                      <a:r>
                        <a:rPr lang="en"/>
                        <a:t>-0.89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0.74</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-0.63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 0.62</a:t>
                      </a:r>
                      <a:endParaRPr/>
                    </a:p>
                  </a:txBody>
                  <a:tcPr marT="91425" marB="91425" marR="91425" marL="91425"/>
                </a:tc>
              </a:tr>
              <a:tr h="301050">
                <a:tc>
                  <a:txBody>
                    <a:bodyPr/>
                    <a:lstStyle/>
                    <a:p>
                      <a:pPr indent="0" lvl="0" marL="0" rtl="0" algn="l">
                        <a:spcBef>
                          <a:spcPts val="0"/>
                        </a:spcBef>
                        <a:spcAft>
                          <a:spcPts val="0"/>
                        </a:spcAft>
                        <a:buNone/>
                      </a:pPr>
                      <a:r>
                        <a:rPr lang="en"/>
                        <a:t>-0.43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-0.44 </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0.33</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0.46 </a:t>
                      </a:r>
                      <a:endParaRPr/>
                    </a:p>
                  </a:txBody>
                  <a:tcPr marT="91425" marB="91425" marR="91425" marL="91425"/>
                </a:tc>
              </a:tr>
              <a:tr h="301050">
                <a:tc>
                  <a:txBody>
                    <a:bodyPr/>
                    <a:lstStyle/>
                    <a:p>
                      <a:pPr indent="0" lvl="0" marL="0" rtl="0" algn="l">
                        <a:spcBef>
                          <a:spcPts val="0"/>
                        </a:spcBef>
                        <a:spcAft>
                          <a:spcPts val="0"/>
                        </a:spcAft>
                        <a:buNone/>
                      </a:pPr>
                      <a:r>
                        <a:rPr lang="en"/>
                        <a:t>0.84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-0.33</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-0.34</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0.14</a:t>
                      </a:r>
                      <a:endParaRPr/>
                    </a:p>
                  </a:txBody>
                  <a:tcPr marT="91425" marB="91425" marR="91425" marL="91425"/>
                </a:tc>
              </a:tr>
            </a:tbl>
          </a:graphicData>
        </a:graphic>
      </p:graphicFrame>
      <p:sp>
        <p:nvSpPr>
          <p:cNvPr id="141" name="Google Shape;141;p21"/>
          <p:cNvSpPr txBox="1"/>
          <p:nvPr/>
        </p:nvSpPr>
        <p:spPr>
          <a:xfrm rot="-5400000">
            <a:off x="7112500" y="2701125"/>
            <a:ext cx="2519100" cy="461700"/>
          </a:xfrm>
          <a:prstGeom prst="rect">
            <a:avLst/>
          </a:prstGeom>
          <a:solidFill>
            <a:srgbClr val="D9EAD3"/>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学習モデル</a:t>
            </a:r>
            <a:endParaRPr sz="1800">
              <a:solidFill>
                <a:schemeClr val="dk2"/>
              </a:solidFill>
            </a:endParaRPr>
          </a:p>
        </p:txBody>
      </p:sp>
      <p:sp>
        <p:nvSpPr>
          <p:cNvPr id="142" name="Google Shape;142;p21"/>
          <p:cNvSpPr/>
          <p:nvPr/>
        </p:nvSpPr>
        <p:spPr>
          <a:xfrm>
            <a:off x="4168725" y="1637925"/>
            <a:ext cx="236100" cy="2669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1"/>
          <p:cNvSpPr/>
          <p:nvPr/>
        </p:nvSpPr>
        <p:spPr>
          <a:xfrm rot="5400000">
            <a:off x="5678775" y="83875"/>
            <a:ext cx="236100" cy="26694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1"/>
          <p:cNvSpPr txBox="1"/>
          <p:nvPr/>
        </p:nvSpPr>
        <p:spPr>
          <a:xfrm rot="-5400000">
            <a:off x="2726775" y="2640225"/>
            <a:ext cx="26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20</a:t>
            </a:r>
            <a:r>
              <a:rPr lang="en" sz="1600">
                <a:solidFill>
                  <a:schemeClr val="dk2"/>
                </a:solidFill>
              </a:rPr>
              <a:t>トークン</a:t>
            </a:r>
            <a:endParaRPr sz="1800">
              <a:solidFill>
                <a:schemeClr val="dk2"/>
              </a:solidFill>
            </a:endParaRPr>
          </a:p>
        </p:txBody>
      </p:sp>
      <p:sp>
        <p:nvSpPr>
          <p:cNvPr id="145" name="Google Shape;145;p21"/>
          <p:cNvSpPr txBox="1"/>
          <p:nvPr/>
        </p:nvSpPr>
        <p:spPr>
          <a:xfrm>
            <a:off x="4570425" y="945625"/>
            <a:ext cx="260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chemeClr val="dk2"/>
                </a:solidFill>
              </a:rPr>
              <a:t>埋め込みの次元数（100）</a:t>
            </a:r>
            <a:endParaRPr sz="1800">
              <a:solidFill>
                <a:schemeClr val="dk2"/>
              </a:solidFill>
            </a:endParaRPr>
          </a:p>
        </p:txBody>
      </p:sp>
      <p:cxnSp>
        <p:nvCxnSpPr>
          <p:cNvPr id="146" name="Google Shape;146;p21"/>
          <p:cNvCxnSpPr>
            <a:stCxn id="138" idx="2"/>
            <a:endCxn id="135" idx="0"/>
          </p:cNvCxnSpPr>
          <p:nvPr/>
        </p:nvCxnSpPr>
        <p:spPr>
          <a:xfrm>
            <a:off x="1873075" y="2860675"/>
            <a:ext cx="1054200" cy="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1"/>
          <p:cNvCxnSpPr>
            <a:stCxn id="135" idx="2"/>
            <a:endCxn id="144" idx="0"/>
          </p:cNvCxnSpPr>
          <p:nvPr/>
        </p:nvCxnSpPr>
        <p:spPr>
          <a:xfrm flipH="1" rot="10800000">
            <a:off x="3388975" y="2855875"/>
            <a:ext cx="424800" cy="48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p21"/>
          <p:cNvCxnSpPr/>
          <p:nvPr/>
        </p:nvCxnSpPr>
        <p:spPr>
          <a:xfrm flipH="1" rot="10800000">
            <a:off x="7386750" y="2858125"/>
            <a:ext cx="754500" cy="15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