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5" r:id="rId5"/>
    <p:sldId id="271" r:id="rId6"/>
    <p:sldId id="259" r:id="rId7"/>
    <p:sldId id="260" r:id="rId8"/>
    <p:sldId id="261" r:id="rId9"/>
    <p:sldId id="267" r:id="rId10"/>
    <p:sldId id="269" r:id="rId11"/>
    <p:sldId id="262" r:id="rId12"/>
    <p:sldId id="266" r:id="rId13"/>
    <p:sldId id="263" r:id="rId14"/>
    <p:sldId id="264"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4586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152713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431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25288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646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97678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1656087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34420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139288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1943-5342-41D7-95F6-8F37B4FCD85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100364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11943-5342-41D7-95F6-8F37B4FCD85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31771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11943-5342-41D7-95F6-8F37B4FCD85E}"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341307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11943-5342-41D7-95F6-8F37B4FCD85E}"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4407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11943-5342-41D7-95F6-8F37B4FCD85E}"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79589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11943-5342-41D7-95F6-8F37B4FCD85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371850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11943-5342-41D7-95F6-8F37B4FCD85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F977B-F61B-4424-94D2-150E906E3D56}" type="slidenum">
              <a:rPr lang="en-IN" smtClean="0"/>
              <a:t>‹#›</a:t>
            </a:fld>
            <a:endParaRPr lang="en-IN"/>
          </a:p>
        </p:txBody>
      </p:sp>
    </p:spTree>
    <p:extLst>
      <p:ext uri="{BB962C8B-B14F-4D97-AF65-F5344CB8AC3E}">
        <p14:creationId xmlns:p14="http://schemas.microsoft.com/office/powerpoint/2010/main" val="257379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A11943-5342-41D7-95F6-8F37B4FCD85E}" type="datetimeFigureOut">
              <a:rPr lang="en-IN" smtClean="0"/>
              <a:t>19-05-2022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5F977B-F61B-4424-94D2-150E906E3D56}" type="slidenum">
              <a:rPr lang="en-IN" smtClean="0"/>
              <a:t>‹#›</a:t>
            </a:fld>
            <a:endParaRPr lang="en-IN"/>
          </a:p>
        </p:txBody>
      </p:sp>
    </p:spTree>
    <p:extLst>
      <p:ext uri="{BB962C8B-B14F-4D97-AF65-F5344CB8AC3E}">
        <p14:creationId xmlns:p14="http://schemas.microsoft.com/office/powerpoint/2010/main" val="127518275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B979-AAF1-6AE0-E8E9-0AEA406D4A9A}"/>
              </a:ext>
            </a:extLst>
          </p:cNvPr>
          <p:cNvSpPr>
            <a:spLocks noGrp="1"/>
          </p:cNvSpPr>
          <p:nvPr>
            <p:ph type="ctrTitle"/>
          </p:nvPr>
        </p:nvSpPr>
        <p:spPr/>
        <p:txBody>
          <a:bodyPr/>
          <a:lstStyle/>
          <a:p>
            <a:r>
              <a:rPr lang="en-IN" dirty="0" err="1">
                <a:solidFill>
                  <a:srgbClr val="FFC000"/>
                </a:solidFill>
              </a:rPr>
              <a:t>Emojify</a:t>
            </a:r>
            <a:r>
              <a:rPr lang="en-IN" dirty="0">
                <a:solidFill>
                  <a:srgbClr val="FFC000"/>
                </a:solidFill>
              </a:rPr>
              <a:t> : </a:t>
            </a:r>
            <a:br>
              <a:rPr lang="en-IN" dirty="0">
                <a:solidFill>
                  <a:srgbClr val="FFC000"/>
                </a:solidFill>
              </a:rPr>
            </a:br>
            <a:r>
              <a:rPr lang="en-IN" dirty="0">
                <a:solidFill>
                  <a:srgbClr val="FFC000"/>
                </a:solidFill>
              </a:rPr>
              <a:t>Conversion of Facial Expression Into Emojis</a:t>
            </a:r>
          </a:p>
        </p:txBody>
      </p:sp>
      <p:sp>
        <p:nvSpPr>
          <p:cNvPr id="3" name="Subtitle 2">
            <a:extLst>
              <a:ext uri="{FF2B5EF4-FFF2-40B4-BE49-F238E27FC236}">
                <a16:creationId xmlns:a16="http://schemas.microsoft.com/office/drawing/2014/main" id="{9AC139F3-7CBD-538D-80BF-65D312387003}"/>
              </a:ext>
            </a:extLst>
          </p:cNvPr>
          <p:cNvSpPr>
            <a:spLocks noGrp="1"/>
          </p:cNvSpPr>
          <p:nvPr>
            <p:ph type="subTitle" idx="1"/>
          </p:nvPr>
        </p:nvSpPr>
        <p:spPr/>
        <p:txBody>
          <a:bodyPr>
            <a:normAutofit fontScale="92500" lnSpcReduction="10000"/>
          </a:bodyPr>
          <a:lstStyle/>
          <a:p>
            <a:pPr algn="l"/>
            <a:r>
              <a:rPr lang="en-IN" dirty="0"/>
              <a:t>Submitted By:-                                                       Under Supervision of </a:t>
            </a:r>
          </a:p>
          <a:p>
            <a:pPr algn="l"/>
            <a:r>
              <a:rPr lang="en-IN" dirty="0"/>
              <a:t>Harshita Garg(19103046)                                                </a:t>
            </a:r>
            <a:r>
              <a:rPr lang="en-IN" dirty="0" err="1"/>
              <a:t>Dr.</a:t>
            </a:r>
            <a:r>
              <a:rPr lang="en-IN" dirty="0"/>
              <a:t> Geeta Sikka</a:t>
            </a:r>
          </a:p>
          <a:p>
            <a:pPr algn="l"/>
            <a:r>
              <a:rPr lang="en-IN" dirty="0"/>
              <a:t>Kartik(19103054)                                                      Associate Professor            </a:t>
            </a:r>
          </a:p>
        </p:txBody>
      </p:sp>
    </p:spTree>
    <p:extLst>
      <p:ext uri="{BB962C8B-B14F-4D97-AF65-F5344CB8AC3E}">
        <p14:creationId xmlns:p14="http://schemas.microsoft.com/office/powerpoint/2010/main" val="6037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7143-B091-FE38-5BE4-4B9D1D1A4764}"/>
              </a:ext>
            </a:extLst>
          </p:cNvPr>
          <p:cNvSpPr>
            <a:spLocks noGrp="1"/>
          </p:cNvSpPr>
          <p:nvPr>
            <p:ph type="title"/>
          </p:nvPr>
        </p:nvSpPr>
        <p:spPr>
          <a:xfrm>
            <a:off x="677334" y="609600"/>
            <a:ext cx="8596668" cy="753035"/>
          </a:xfrm>
        </p:spPr>
        <p:txBody>
          <a:bodyPr/>
          <a:lstStyle/>
          <a:p>
            <a:r>
              <a:rPr lang="en-IN" dirty="0">
                <a:solidFill>
                  <a:srgbClr val="FFC000"/>
                </a:solidFill>
              </a:rPr>
              <a:t>Results</a:t>
            </a:r>
          </a:p>
        </p:txBody>
      </p:sp>
      <p:pic>
        <p:nvPicPr>
          <p:cNvPr id="4098" name="Picture 2">
            <a:extLst>
              <a:ext uri="{FF2B5EF4-FFF2-40B4-BE49-F238E27FC236}">
                <a16:creationId xmlns:a16="http://schemas.microsoft.com/office/drawing/2014/main" id="{7F8882DB-D2CD-6479-40DB-CC540BF3CB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909" y="1443039"/>
            <a:ext cx="6966867" cy="426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6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IN" dirty="0">
                <a:solidFill>
                  <a:srgbClr val="FFC000"/>
                </a:solidFill>
              </a:rPr>
              <a:t>Accuracy Of Models</a:t>
            </a:r>
          </a:p>
        </p:txBody>
      </p:sp>
      <p:sp>
        <p:nvSpPr>
          <p:cNvPr id="5" name="Content Placeholder 4">
            <a:extLst>
              <a:ext uri="{FF2B5EF4-FFF2-40B4-BE49-F238E27FC236}">
                <a16:creationId xmlns:a16="http://schemas.microsoft.com/office/drawing/2014/main" id="{6D2B1F10-1EFE-34DD-5907-CDD6A86682F5}"/>
              </a:ext>
            </a:extLst>
          </p:cNvPr>
          <p:cNvSpPr>
            <a:spLocks noGrp="1"/>
          </p:cNvSpPr>
          <p:nvPr>
            <p:ph idx="1"/>
          </p:nvPr>
        </p:nvSpPr>
        <p:spPr>
          <a:xfrm>
            <a:off x="599733" y="1433322"/>
            <a:ext cx="9176292" cy="4377851"/>
          </a:xfrm>
        </p:spPr>
        <p:txBody>
          <a:bodyPr/>
          <a:lstStyle/>
          <a:p>
            <a:r>
              <a:rPr lang="en-IN" sz="2000" dirty="0"/>
              <a:t>Accuracy and Confusion matrix of gender Model</a:t>
            </a:r>
          </a:p>
          <a:p>
            <a:endParaRPr lang="en-IN" sz="2000" dirty="0"/>
          </a:p>
          <a:p>
            <a:pPr marL="0" indent="0">
              <a:buNone/>
            </a:pPr>
            <a:endParaRPr lang="en-IN" sz="2000" dirty="0"/>
          </a:p>
          <a:p>
            <a:r>
              <a:rPr lang="en-IN" sz="2000" dirty="0"/>
              <a:t>Accuracy and Confusion matrix of Emotion Model</a:t>
            </a:r>
          </a:p>
          <a:p>
            <a:endParaRPr lang="en-IN" dirty="0"/>
          </a:p>
          <a:p>
            <a:endParaRPr lang="en-IN" dirty="0"/>
          </a:p>
        </p:txBody>
      </p:sp>
      <p:pic>
        <p:nvPicPr>
          <p:cNvPr id="8" name="Picture 2">
            <a:extLst>
              <a:ext uri="{FF2B5EF4-FFF2-40B4-BE49-F238E27FC236}">
                <a16:creationId xmlns:a16="http://schemas.microsoft.com/office/drawing/2014/main" id="{D4EEC9F1-22DD-C59B-6E0E-6D808D885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552" y="1524000"/>
            <a:ext cx="2816319"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C65DEE-EB86-6000-C0FD-191521733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607" y="3326412"/>
            <a:ext cx="5362575" cy="275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53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E43A-2061-1F7E-7A72-6807AFDD351E}"/>
              </a:ext>
            </a:extLst>
          </p:cNvPr>
          <p:cNvSpPr>
            <a:spLocks noGrp="1"/>
          </p:cNvSpPr>
          <p:nvPr>
            <p:ph type="title"/>
          </p:nvPr>
        </p:nvSpPr>
        <p:spPr>
          <a:xfrm>
            <a:off x="677334" y="609600"/>
            <a:ext cx="8596668" cy="833718"/>
          </a:xfrm>
        </p:spPr>
        <p:txBody>
          <a:bodyPr/>
          <a:lstStyle/>
          <a:p>
            <a:r>
              <a:rPr lang="en-IN" dirty="0">
                <a:solidFill>
                  <a:srgbClr val="FFC000"/>
                </a:solidFill>
              </a:rPr>
              <a:t>Software Requirements</a:t>
            </a:r>
          </a:p>
        </p:txBody>
      </p:sp>
      <p:sp>
        <p:nvSpPr>
          <p:cNvPr id="3" name="Content Placeholder 2">
            <a:extLst>
              <a:ext uri="{FF2B5EF4-FFF2-40B4-BE49-F238E27FC236}">
                <a16:creationId xmlns:a16="http://schemas.microsoft.com/office/drawing/2014/main" id="{251D4CFF-3210-CC60-4671-306E1C7E0529}"/>
              </a:ext>
            </a:extLst>
          </p:cNvPr>
          <p:cNvSpPr>
            <a:spLocks noGrp="1"/>
          </p:cNvSpPr>
          <p:nvPr>
            <p:ph idx="1"/>
          </p:nvPr>
        </p:nvSpPr>
        <p:spPr>
          <a:xfrm>
            <a:off x="677334" y="1595719"/>
            <a:ext cx="8596668" cy="4445644"/>
          </a:xfrm>
        </p:spPr>
        <p:txBody>
          <a:bodyPr>
            <a:normAutofit/>
          </a:bodyPr>
          <a:lstStyle/>
          <a:p>
            <a:r>
              <a:rPr lang="en-IN" sz="2000" dirty="0"/>
              <a:t>Python 3.6.6</a:t>
            </a:r>
          </a:p>
          <a:p>
            <a:r>
              <a:rPr lang="en-IN" sz="2000" dirty="0"/>
              <a:t>TensorFlow 1.11.0</a:t>
            </a:r>
          </a:p>
          <a:p>
            <a:r>
              <a:rPr lang="en-IN" sz="2000" dirty="0"/>
              <a:t>OpenCV 3.4.3.18</a:t>
            </a:r>
          </a:p>
          <a:p>
            <a:r>
              <a:rPr lang="en-IN" sz="2000" dirty="0"/>
              <a:t>NumPy 1.15.3</a:t>
            </a:r>
          </a:p>
          <a:p>
            <a:r>
              <a:rPr lang="en-IN" sz="2000" dirty="0" err="1"/>
              <a:t>Keras</a:t>
            </a:r>
            <a:r>
              <a:rPr lang="en-IN" sz="2000" dirty="0"/>
              <a:t> 2.2.1</a:t>
            </a:r>
          </a:p>
          <a:p>
            <a:r>
              <a:rPr lang="en-IN" sz="2000" dirty="0"/>
              <a:t>Scikit-learn 1.1.0</a:t>
            </a:r>
          </a:p>
          <a:p>
            <a:r>
              <a:rPr lang="en-IN" sz="2000" dirty="0"/>
              <a:t>Matplotlib</a:t>
            </a:r>
          </a:p>
          <a:p>
            <a:r>
              <a:rPr lang="en-IN" sz="2000" dirty="0"/>
              <a:t>PIL 5.3.0</a:t>
            </a:r>
          </a:p>
          <a:p>
            <a:endParaRPr lang="en-IN" sz="2000" dirty="0"/>
          </a:p>
        </p:txBody>
      </p:sp>
    </p:spTree>
    <p:extLst>
      <p:ext uri="{BB962C8B-B14F-4D97-AF65-F5344CB8AC3E}">
        <p14:creationId xmlns:p14="http://schemas.microsoft.com/office/powerpoint/2010/main" val="372223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IN" dirty="0">
                <a:solidFill>
                  <a:srgbClr val="FFC000"/>
                </a:solidFill>
              </a:rPr>
              <a:t>Limitations of Our Model</a:t>
            </a:r>
          </a:p>
        </p:txBody>
      </p:sp>
      <p:sp>
        <p:nvSpPr>
          <p:cNvPr id="3" name="Content Placeholder 2"/>
          <p:cNvSpPr>
            <a:spLocks noGrp="1"/>
          </p:cNvSpPr>
          <p:nvPr>
            <p:ph idx="1"/>
          </p:nvPr>
        </p:nvSpPr>
        <p:spPr/>
        <p:txBody>
          <a:bodyPr>
            <a:normAutofit/>
          </a:bodyPr>
          <a:lstStyle/>
          <a:p>
            <a:r>
              <a:rPr lang="en-IN" sz="2000" dirty="0"/>
              <a:t>The emotion model which we have has an accuracy of 54.7% and gender model has an accuracy of 88.7% which can be improved</a:t>
            </a:r>
          </a:p>
          <a:p>
            <a:r>
              <a:rPr lang="en-IN" sz="2000" dirty="0"/>
              <a:t>On a real video it takes a little bit of time to predict the expression</a:t>
            </a:r>
          </a:p>
          <a:p>
            <a:r>
              <a:rPr lang="en-IN" sz="2000" dirty="0"/>
              <a:t>Face should be held high and proper lighting conditions are required. So this can be improved</a:t>
            </a:r>
          </a:p>
          <a:p>
            <a:r>
              <a:rPr lang="en-US" sz="2000" dirty="0"/>
              <a:t>Sometimes Model could not able to correct the gender correctly there’s need of some improvement </a:t>
            </a:r>
            <a:endParaRPr lang="en-IN" sz="2000" dirty="0"/>
          </a:p>
        </p:txBody>
      </p:sp>
    </p:spTree>
    <p:extLst>
      <p:ext uri="{BB962C8B-B14F-4D97-AF65-F5344CB8AC3E}">
        <p14:creationId xmlns:p14="http://schemas.microsoft.com/office/powerpoint/2010/main" val="403613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C000"/>
                </a:solidFill>
              </a:rPr>
              <a:t>Conclusion and Result</a:t>
            </a:r>
          </a:p>
        </p:txBody>
      </p:sp>
      <p:sp>
        <p:nvSpPr>
          <p:cNvPr id="3" name="Content Placeholder 2"/>
          <p:cNvSpPr>
            <a:spLocks noGrp="1"/>
          </p:cNvSpPr>
          <p:nvPr>
            <p:ph idx="1"/>
          </p:nvPr>
        </p:nvSpPr>
        <p:spPr>
          <a:xfrm>
            <a:off x="677334" y="1930400"/>
            <a:ext cx="8596668" cy="3880773"/>
          </a:xfrm>
        </p:spPr>
        <p:txBody>
          <a:bodyPr>
            <a:normAutofit/>
          </a:bodyPr>
          <a:lstStyle/>
          <a:p>
            <a:r>
              <a:rPr lang="en-IN" sz="2000" dirty="0"/>
              <a:t>We have developed a Convolutional Neural Network based emotion detection model and gender detection model which works both in real time and by providing an image already stored in the device and predicts emoji corresponding to that emotion. </a:t>
            </a:r>
          </a:p>
          <a:p>
            <a:endParaRPr lang="en-IN" sz="2000" dirty="0"/>
          </a:p>
          <a:p>
            <a:r>
              <a:rPr lang="en-IN" sz="2000" dirty="0"/>
              <a:t>We hope to make more improvements like improved accuracy in future</a:t>
            </a:r>
          </a:p>
        </p:txBody>
      </p:sp>
    </p:spTree>
    <p:extLst>
      <p:ext uri="{BB962C8B-B14F-4D97-AF65-F5344CB8AC3E}">
        <p14:creationId xmlns:p14="http://schemas.microsoft.com/office/powerpoint/2010/main" val="217521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FDC-9039-42D6-7599-10C00D850998}"/>
              </a:ext>
            </a:extLst>
          </p:cNvPr>
          <p:cNvSpPr>
            <a:spLocks noGrp="1"/>
          </p:cNvSpPr>
          <p:nvPr>
            <p:ph type="title"/>
          </p:nvPr>
        </p:nvSpPr>
        <p:spPr/>
        <p:txBody>
          <a:bodyPr/>
          <a:lstStyle/>
          <a:p>
            <a:r>
              <a:rPr lang="en-IN" dirty="0">
                <a:solidFill>
                  <a:srgbClr val="FFC000"/>
                </a:solidFill>
              </a:rPr>
              <a:t>Future Scope</a:t>
            </a:r>
          </a:p>
        </p:txBody>
      </p:sp>
      <p:sp>
        <p:nvSpPr>
          <p:cNvPr id="3" name="Content Placeholder 2">
            <a:extLst>
              <a:ext uri="{FF2B5EF4-FFF2-40B4-BE49-F238E27FC236}">
                <a16:creationId xmlns:a16="http://schemas.microsoft.com/office/drawing/2014/main" id="{663825A6-A37E-8F2A-06FE-6C6C7E713676}"/>
              </a:ext>
            </a:extLst>
          </p:cNvPr>
          <p:cNvSpPr>
            <a:spLocks noGrp="1"/>
          </p:cNvSpPr>
          <p:nvPr>
            <p:ph idx="1"/>
          </p:nvPr>
        </p:nvSpPr>
        <p:spPr/>
        <p:txBody>
          <a:bodyPr/>
          <a:lstStyle/>
          <a:p>
            <a:r>
              <a:rPr lang="en-IN" dirty="0"/>
              <a:t>We </a:t>
            </a:r>
            <a:r>
              <a:rPr lang="en-IN" sz="2000" dirty="0"/>
              <a:t>are Planning to achieve higher accuracy in Emotion model .</a:t>
            </a:r>
          </a:p>
          <a:p>
            <a:r>
              <a:rPr lang="en-IN" sz="2000" dirty="0"/>
              <a:t>We are planning to achieve a good accuracy in complex background , dim light conditions and also when camera is held at some different angle.</a:t>
            </a:r>
          </a:p>
          <a:p>
            <a:r>
              <a:rPr lang="en-IN" sz="2000" dirty="0"/>
              <a:t>We are planning to make its predictions bit faster in Real time Video</a:t>
            </a:r>
          </a:p>
          <a:p>
            <a:endParaRPr lang="en-IN" sz="2000" dirty="0"/>
          </a:p>
          <a:p>
            <a:endParaRPr lang="en-IN" dirty="0"/>
          </a:p>
        </p:txBody>
      </p:sp>
    </p:spTree>
    <p:extLst>
      <p:ext uri="{BB962C8B-B14F-4D97-AF65-F5344CB8AC3E}">
        <p14:creationId xmlns:p14="http://schemas.microsoft.com/office/powerpoint/2010/main" val="426243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69A5-D1F8-7992-79F8-6426C67F5D16}"/>
              </a:ext>
            </a:extLst>
          </p:cNvPr>
          <p:cNvSpPr>
            <a:spLocks noGrp="1"/>
          </p:cNvSpPr>
          <p:nvPr>
            <p:ph type="title"/>
          </p:nvPr>
        </p:nvSpPr>
        <p:spPr>
          <a:xfrm flipV="1">
            <a:off x="677334" y="-1"/>
            <a:ext cx="8596668" cy="6095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757F7D3-46DE-11F9-CABD-B20034A520CA}"/>
              </a:ext>
            </a:extLst>
          </p:cNvPr>
          <p:cNvSpPr>
            <a:spLocks noGrp="1"/>
          </p:cNvSpPr>
          <p:nvPr>
            <p:ph idx="1"/>
          </p:nvPr>
        </p:nvSpPr>
        <p:spPr>
          <a:xfrm>
            <a:off x="740087" y="2939355"/>
            <a:ext cx="8596668" cy="2948538"/>
          </a:xfrm>
        </p:spPr>
        <p:txBody>
          <a:bodyPr>
            <a:normAutofit/>
          </a:bodyPr>
          <a:lstStyle/>
          <a:p>
            <a:pPr marL="0" indent="0" algn="ctr">
              <a:buNone/>
            </a:pPr>
            <a:r>
              <a:rPr lang="en-IN" sz="6000" dirty="0"/>
              <a:t>THANK YOU!</a:t>
            </a:r>
          </a:p>
          <a:p>
            <a:pPr marL="0" indent="0" algn="ctr">
              <a:buNone/>
            </a:pPr>
            <a:endParaRPr lang="en-IN" sz="6000" dirty="0"/>
          </a:p>
        </p:txBody>
      </p:sp>
    </p:spTree>
    <p:extLst>
      <p:ext uri="{BB962C8B-B14F-4D97-AF65-F5344CB8AC3E}">
        <p14:creationId xmlns:p14="http://schemas.microsoft.com/office/powerpoint/2010/main" val="12967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9111-88A6-3040-4D43-28D101209584}"/>
              </a:ext>
            </a:extLst>
          </p:cNvPr>
          <p:cNvSpPr>
            <a:spLocks noGrp="1"/>
          </p:cNvSpPr>
          <p:nvPr>
            <p:ph type="title"/>
          </p:nvPr>
        </p:nvSpPr>
        <p:spPr/>
        <p:txBody>
          <a:bodyPr/>
          <a:lstStyle/>
          <a:p>
            <a:r>
              <a:rPr lang="en-IN" dirty="0">
                <a:solidFill>
                  <a:srgbClr val="FFC000"/>
                </a:solidFill>
              </a:rPr>
              <a:t>Abstract</a:t>
            </a:r>
          </a:p>
        </p:txBody>
      </p:sp>
      <p:sp>
        <p:nvSpPr>
          <p:cNvPr id="3" name="Content Placeholder 2">
            <a:extLst>
              <a:ext uri="{FF2B5EF4-FFF2-40B4-BE49-F238E27FC236}">
                <a16:creationId xmlns:a16="http://schemas.microsoft.com/office/drawing/2014/main" id="{3BD52EBA-84D1-952E-3F89-4AB889F35E2F}"/>
              </a:ext>
            </a:extLst>
          </p:cNvPr>
          <p:cNvSpPr>
            <a:spLocks noGrp="1"/>
          </p:cNvSpPr>
          <p:nvPr>
            <p:ph idx="1"/>
          </p:nvPr>
        </p:nvSpPr>
        <p:spPr/>
        <p:txBody>
          <a:bodyPr/>
          <a:lstStyle/>
          <a:p>
            <a:r>
              <a:rPr lang="en-US" sz="2000" dirty="0"/>
              <a:t>Emotions play a vital role in every second of a person’s life. From the moment of their birth till their last breath, every emotion can be observed (for example, anger, disgust, fear, happiness, sadness, surprise and neutral) emotions.</a:t>
            </a:r>
            <a:endParaRPr lang="en-IN" sz="2000" dirty="0"/>
          </a:p>
          <a:p>
            <a:endParaRPr lang="en-IN" sz="2000" dirty="0"/>
          </a:p>
          <a:p>
            <a:r>
              <a:rPr lang="en-IN" sz="2000" dirty="0"/>
              <a:t>Our project is about predicting emojis from the facial expressions which can be pre-recorded or can be taken as a live feed from the webcam and we use Convolutional Neural Networks to achieve this. We also have trained a CNN for detecting the gender</a:t>
            </a:r>
          </a:p>
        </p:txBody>
      </p:sp>
    </p:spTree>
    <p:extLst>
      <p:ext uri="{BB962C8B-B14F-4D97-AF65-F5344CB8AC3E}">
        <p14:creationId xmlns:p14="http://schemas.microsoft.com/office/powerpoint/2010/main" val="393698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E2D-9AB0-C4CE-E83B-068AE0439D12}"/>
              </a:ext>
            </a:extLst>
          </p:cNvPr>
          <p:cNvSpPr>
            <a:spLocks noGrp="1"/>
          </p:cNvSpPr>
          <p:nvPr>
            <p:ph type="title"/>
          </p:nvPr>
        </p:nvSpPr>
        <p:spPr/>
        <p:txBody>
          <a:bodyPr/>
          <a:lstStyle/>
          <a:p>
            <a:r>
              <a:rPr lang="en-IN" dirty="0">
                <a:solidFill>
                  <a:srgbClr val="FFC000"/>
                </a:solidFill>
              </a:rPr>
              <a:t>Dataset used</a:t>
            </a:r>
          </a:p>
        </p:txBody>
      </p:sp>
      <p:sp>
        <p:nvSpPr>
          <p:cNvPr id="3" name="Content Placeholder 2">
            <a:extLst>
              <a:ext uri="{FF2B5EF4-FFF2-40B4-BE49-F238E27FC236}">
                <a16:creationId xmlns:a16="http://schemas.microsoft.com/office/drawing/2014/main" id="{A4184ABF-85F4-722C-5670-A73E3A8E2794}"/>
              </a:ext>
            </a:extLst>
          </p:cNvPr>
          <p:cNvSpPr>
            <a:spLocks noGrp="1"/>
          </p:cNvSpPr>
          <p:nvPr>
            <p:ph idx="1"/>
          </p:nvPr>
        </p:nvSpPr>
        <p:spPr/>
        <p:txBody>
          <a:bodyPr>
            <a:normAutofit/>
          </a:bodyPr>
          <a:lstStyle/>
          <a:p>
            <a:r>
              <a:rPr lang="en-IN" sz="2000" dirty="0"/>
              <a:t>UTK dataset taken from </a:t>
            </a:r>
            <a:r>
              <a:rPr lang="en-IN" sz="2000" dirty="0" err="1"/>
              <a:t>Kaggle</a:t>
            </a:r>
            <a:r>
              <a:rPr lang="en-IN" sz="2000" dirty="0"/>
              <a:t> is used for gender detection</a:t>
            </a:r>
          </a:p>
          <a:p>
            <a:r>
              <a:rPr lang="en-IN" sz="2000" dirty="0"/>
              <a:t>FER-2013 dataset is used for the emotion classification.</a:t>
            </a:r>
          </a:p>
          <a:p>
            <a:r>
              <a:rPr lang="en-IN" sz="2000" dirty="0"/>
              <a:t>FER dataset contains images of people in emotions like anger, happy, sad, neutral, fearful etc.</a:t>
            </a:r>
          </a:p>
          <a:p>
            <a:r>
              <a:rPr lang="en-IN" sz="2000" dirty="0"/>
              <a:t>FER contains images of various expressions</a:t>
            </a:r>
          </a:p>
          <a:p>
            <a:r>
              <a:rPr lang="en-IN" sz="2000" dirty="0"/>
              <a:t>UTK dataset is a large scale dataset consisting of over 20,000 face images</a:t>
            </a:r>
          </a:p>
        </p:txBody>
      </p:sp>
    </p:spTree>
    <p:extLst>
      <p:ext uri="{BB962C8B-B14F-4D97-AF65-F5344CB8AC3E}">
        <p14:creationId xmlns:p14="http://schemas.microsoft.com/office/powerpoint/2010/main" val="328434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E217-F1FA-B5C3-C7CB-603098303042}"/>
              </a:ext>
            </a:extLst>
          </p:cNvPr>
          <p:cNvSpPr>
            <a:spLocks noGrp="1"/>
          </p:cNvSpPr>
          <p:nvPr>
            <p:ph type="title"/>
          </p:nvPr>
        </p:nvSpPr>
        <p:spPr>
          <a:xfrm>
            <a:off x="677334" y="609600"/>
            <a:ext cx="8596668" cy="842682"/>
          </a:xfrm>
        </p:spPr>
        <p:txBody>
          <a:bodyPr/>
          <a:lstStyle/>
          <a:p>
            <a:r>
              <a:rPr lang="en-IN" dirty="0">
                <a:solidFill>
                  <a:srgbClr val="FFC000"/>
                </a:solidFill>
              </a:rPr>
              <a:t>The Workflow of Project</a:t>
            </a:r>
          </a:p>
        </p:txBody>
      </p:sp>
      <p:pic>
        <p:nvPicPr>
          <p:cNvPr id="5" name="Content Placeholder 4">
            <a:extLst>
              <a:ext uri="{FF2B5EF4-FFF2-40B4-BE49-F238E27FC236}">
                <a16:creationId xmlns:a16="http://schemas.microsoft.com/office/drawing/2014/main" id="{4E1A41FB-E5D1-042C-5F1B-4E3BE4804C09}"/>
              </a:ext>
            </a:extLst>
          </p:cNvPr>
          <p:cNvPicPr>
            <a:picLocks noGrp="1" noChangeAspect="1"/>
          </p:cNvPicPr>
          <p:nvPr>
            <p:ph idx="1"/>
          </p:nvPr>
        </p:nvPicPr>
        <p:blipFill>
          <a:blip r:embed="rId2"/>
          <a:stretch>
            <a:fillRect/>
          </a:stretch>
        </p:blipFill>
        <p:spPr>
          <a:xfrm>
            <a:off x="2620672" y="1273175"/>
            <a:ext cx="4710693" cy="4768850"/>
          </a:xfrm>
        </p:spPr>
      </p:pic>
    </p:spTree>
    <p:extLst>
      <p:ext uri="{BB962C8B-B14F-4D97-AF65-F5344CB8AC3E}">
        <p14:creationId xmlns:p14="http://schemas.microsoft.com/office/powerpoint/2010/main" val="249280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C4CC-B014-3C58-7E54-FA5B7CBE6CBA}"/>
              </a:ext>
            </a:extLst>
          </p:cNvPr>
          <p:cNvSpPr>
            <a:spLocks noGrp="1"/>
          </p:cNvSpPr>
          <p:nvPr>
            <p:ph type="title"/>
          </p:nvPr>
        </p:nvSpPr>
        <p:spPr/>
        <p:txBody>
          <a:bodyPr/>
          <a:lstStyle/>
          <a:p>
            <a:r>
              <a:rPr lang="en-IN" dirty="0">
                <a:solidFill>
                  <a:srgbClr val="FFC000"/>
                </a:solidFill>
              </a:rPr>
              <a:t>Convolutional Neural Networks</a:t>
            </a:r>
          </a:p>
        </p:txBody>
      </p:sp>
      <p:sp>
        <p:nvSpPr>
          <p:cNvPr id="3" name="Content Placeholder 2">
            <a:extLst>
              <a:ext uri="{FF2B5EF4-FFF2-40B4-BE49-F238E27FC236}">
                <a16:creationId xmlns:a16="http://schemas.microsoft.com/office/drawing/2014/main" id="{AEBDF3C2-B46F-CBAF-568C-5D8E8CEFCA5B}"/>
              </a:ext>
            </a:extLst>
          </p:cNvPr>
          <p:cNvSpPr>
            <a:spLocks noGrp="1"/>
          </p:cNvSpPr>
          <p:nvPr>
            <p:ph idx="1"/>
          </p:nvPr>
        </p:nvSpPr>
        <p:spPr>
          <a:xfrm>
            <a:off x="664953" y="2367627"/>
            <a:ext cx="8851096" cy="3880773"/>
          </a:xfrm>
        </p:spPr>
        <p:txBody>
          <a:bodyPr/>
          <a:lstStyle/>
          <a:p>
            <a:r>
              <a:rPr lang="en-US" dirty="0"/>
              <a:t>CNNs consist of multiple convolutional layers </a:t>
            </a:r>
          </a:p>
          <a:p>
            <a:pPr marL="0" indent="0">
              <a:buNone/>
            </a:pPr>
            <a:r>
              <a:rPr lang="en-US" dirty="0"/>
              <a:t>     each layer containing numerous “filters”</a:t>
            </a:r>
          </a:p>
          <a:p>
            <a:pPr marL="0" indent="0">
              <a:buNone/>
            </a:pPr>
            <a:r>
              <a:rPr lang="en-US" dirty="0"/>
              <a:t>     which perform feature extraction.</a:t>
            </a:r>
          </a:p>
          <a:p>
            <a:r>
              <a:rPr lang="en-US" dirty="0"/>
              <a:t>Initially these “filters” are random and by </a:t>
            </a:r>
          </a:p>
          <a:p>
            <a:pPr marL="0" indent="0">
              <a:buNone/>
            </a:pPr>
            <a:r>
              <a:rPr lang="en-US" dirty="0"/>
              <a:t>     training, the feature extraction gets </a:t>
            </a:r>
          </a:p>
          <a:p>
            <a:pPr marL="0" indent="0">
              <a:buNone/>
            </a:pPr>
            <a:r>
              <a:rPr lang="en-US" dirty="0"/>
              <a:t>     better by better. </a:t>
            </a:r>
          </a:p>
          <a:p>
            <a:pPr marL="0" indent="0">
              <a:buNone/>
            </a:pPr>
            <a:r>
              <a:rPr lang="en-US" dirty="0"/>
              <a:t>     It’s primarily used for image classification.</a:t>
            </a:r>
          </a:p>
          <a:p>
            <a:pPr marL="0" indent="0">
              <a:buNone/>
            </a:pPr>
            <a:r>
              <a:rPr lang="en-US" dirty="0"/>
              <a:t> </a:t>
            </a:r>
            <a:endParaRPr lang="en-IN" dirty="0"/>
          </a:p>
          <a:p>
            <a:pPr marL="0" indent="0">
              <a:buNone/>
            </a:pPr>
            <a:endParaRPr lang="en-US" dirty="0"/>
          </a:p>
        </p:txBody>
      </p:sp>
      <p:pic>
        <p:nvPicPr>
          <p:cNvPr id="5122" name="Picture 2" descr="See the source image">
            <a:extLst>
              <a:ext uri="{FF2B5EF4-FFF2-40B4-BE49-F238E27FC236}">
                <a16:creationId xmlns:a16="http://schemas.microsoft.com/office/drawing/2014/main" id="{3B45D830-2783-AC09-7EBD-B44736E73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341" y="2905511"/>
            <a:ext cx="4684127" cy="255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68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0D72-52F9-BB89-BA49-5D7D8E1756EC}"/>
              </a:ext>
            </a:extLst>
          </p:cNvPr>
          <p:cNvSpPr>
            <a:spLocks noGrp="1"/>
          </p:cNvSpPr>
          <p:nvPr>
            <p:ph type="title"/>
          </p:nvPr>
        </p:nvSpPr>
        <p:spPr>
          <a:xfrm>
            <a:off x="677334" y="609600"/>
            <a:ext cx="8596668" cy="564776"/>
          </a:xfrm>
        </p:spPr>
        <p:txBody>
          <a:bodyPr>
            <a:normAutofit fontScale="90000"/>
          </a:bodyPr>
          <a:lstStyle/>
          <a:p>
            <a:r>
              <a:rPr lang="en-IN" dirty="0">
                <a:solidFill>
                  <a:srgbClr val="FFC000"/>
                </a:solidFill>
              </a:rPr>
              <a:t>Neural Networks In Project</a:t>
            </a:r>
          </a:p>
        </p:txBody>
      </p:sp>
      <p:sp>
        <p:nvSpPr>
          <p:cNvPr id="3" name="Content Placeholder 2">
            <a:extLst>
              <a:ext uri="{FF2B5EF4-FFF2-40B4-BE49-F238E27FC236}">
                <a16:creationId xmlns:a16="http://schemas.microsoft.com/office/drawing/2014/main" id="{6F0555C6-6CA1-00BE-77D1-002BBA9EFF48}"/>
              </a:ext>
            </a:extLst>
          </p:cNvPr>
          <p:cNvSpPr>
            <a:spLocks noGrp="1"/>
          </p:cNvSpPr>
          <p:nvPr>
            <p:ph idx="1"/>
          </p:nvPr>
        </p:nvSpPr>
        <p:spPr/>
        <p:txBody>
          <a:bodyPr>
            <a:normAutofit/>
          </a:bodyPr>
          <a:lstStyle/>
          <a:p>
            <a:r>
              <a:rPr lang="en-IN" sz="2000" dirty="0"/>
              <a:t>CNN consists of multiple convolutional layers and each layer contains numerous filters which perform feature extraction.</a:t>
            </a:r>
          </a:p>
          <a:p>
            <a:r>
              <a:rPr lang="en-IN" sz="2000" dirty="0"/>
              <a:t>It’s primarily used for image classification</a:t>
            </a:r>
          </a:p>
          <a:p>
            <a:r>
              <a:rPr lang="en-IN" sz="2000" dirty="0"/>
              <a:t>It primarily has 4 layers</a:t>
            </a:r>
          </a:p>
          <a:p>
            <a:pPr>
              <a:buAutoNum type="alphaLcPeriod"/>
            </a:pPr>
            <a:r>
              <a:rPr lang="en-IN" sz="2000" dirty="0"/>
              <a:t>Pooling layer</a:t>
            </a:r>
          </a:p>
          <a:p>
            <a:pPr>
              <a:buAutoNum type="alphaLcPeriod"/>
            </a:pPr>
            <a:r>
              <a:rPr lang="en-IN" sz="2000" dirty="0"/>
              <a:t>Fully Connected Layer</a:t>
            </a:r>
          </a:p>
          <a:p>
            <a:pPr>
              <a:buAutoNum type="alphaLcPeriod"/>
            </a:pPr>
            <a:r>
              <a:rPr lang="en-IN" sz="2000" dirty="0"/>
              <a:t>Activation Layer</a:t>
            </a:r>
          </a:p>
          <a:p>
            <a:pPr>
              <a:buAutoNum type="alphaLcPeriod"/>
            </a:pPr>
            <a:r>
              <a:rPr lang="en-IN" sz="2000" dirty="0"/>
              <a:t>Final Output Layer</a:t>
            </a:r>
          </a:p>
        </p:txBody>
      </p:sp>
    </p:spTree>
    <p:extLst>
      <p:ext uri="{BB962C8B-B14F-4D97-AF65-F5344CB8AC3E}">
        <p14:creationId xmlns:p14="http://schemas.microsoft.com/office/powerpoint/2010/main" val="31537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F04C-1F67-2E99-2699-E09DA64FD2EC}"/>
              </a:ext>
            </a:extLst>
          </p:cNvPr>
          <p:cNvSpPr>
            <a:spLocks noGrp="1"/>
          </p:cNvSpPr>
          <p:nvPr>
            <p:ph type="title"/>
          </p:nvPr>
        </p:nvSpPr>
        <p:spPr/>
        <p:txBody>
          <a:bodyPr/>
          <a:lstStyle/>
          <a:p>
            <a:r>
              <a:rPr lang="en-IN" dirty="0">
                <a:solidFill>
                  <a:srgbClr val="FFC000"/>
                </a:solidFill>
              </a:rPr>
              <a:t>Our CNN Model</a:t>
            </a:r>
          </a:p>
        </p:txBody>
      </p:sp>
      <p:sp>
        <p:nvSpPr>
          <p:cNvPr id="3" name="Content Placeholder 2">
            <a:extLst>
              <a:ext uri="{FF2B5EF4-FFF2-40B4-BE49-F238E27FC236}">
                <a16:creationId xmlns:a16="http://schemas.microsoft.com/office/drawing/2014/main" id="{128494B0-1A2F-D18D-57FD-DADA3368AE27}"/>
              </a:ext>
            </a:extLst>
          </p:cNvPr>
          <p:cNvSpPr>
            <a:spLocks noGrp="1"/>
          </p:cNvSpPr>
          <p:nvPr>
            <p:ph idx="1"/>
          </p:nvPr>
        </p:nvSpPr>
        <p:spPr>
          <a:xfrm>
            <a:off x="677334" y="1586847"/>
            <a:ext cx="8596668" cy="3880773"/>
          </a:xfrm>
        </p:spPr>
        <p:txBody>
          <a:bodyPr>
            <a:noAutofit/>
          </a:bodyPr>
          <a:lstStyle/>
          <a:p>
            <a:r>
              <a:rPr lang="en-IN" sz="2000" dirty="0"/>
              <a:t>First layer is a 2D convolutional layer. Kernel is of size  3 * 3. The input sphere represents the pictures which are 48 * 48 . </a:t>
            </a:r>
            <a:r>
              <a:rPr lang="en-IN" sz="2000" dirty="0" err="1"/>
              <a:t>ReLu</a:t>
            </a:r>
            <a:r>
              <a:rPr lang="en-IN" sz="2000" dirty="0"/>
              <a:t> is taken as the activation function</a:t>
            </a:r>
          </a:p>
          <a:p>
            <a:r>
              <a:rPr lang="en-IN" sz="2000" dirty="0"/>
              <a:t>Again the convolutional 2d network is created with 64 neurons</a:t>
            </a:r>
          </a:p>
          <a:p>
            <a:r>
              <a:rPr lang="en-IN" sz="2000" dirty="0"/>
              <a:t>Max Pooling layer has the dimensions  2 * 2</a:t>
            </a:r>
          </a:p>
          <a:p>
            <a:r>
              <a:rPr lang="en-IN" sz="2000" dirty="0"/>
              <a:t>Dropout rate is 25%</a:t>
            </a:r>
          </a:p>
          <a:p>
            <a:r>
              <a:rPr lang="en-IN" sz="2000" dirty="0"/>
              <a:t>Again, we have the convolutional layer, max pooling layer and a dropout</a:t>
            </a:r>
          </a:p>
          <a:p>
            <a:r>
              <a:rPr lang="en-IN" sz="2000" dirty="0"/>
              <a:t>Finally, we  flatten the output </a:t>
            </a:r>
          </a:p>
          <a:p>
            <a:r>
              <a:rPr lang="en-IN" sz="2000" dirty="0"/>
              <a:t>Now, the dense layer , which is a hidden layer contains 1024 neurons</a:t>
            </a:r>
          </a:p>
          <a:p>
            <a:r>
              <a:rPr lang="en-IN" sz="2000" dirty="0"/>
              <a:t>Then , we add a dropout of 50%</a:t>
            </a:r>
          </a:p>
          <a:p>
            <a:r>
              <a:rPr lang="en-IN" sz="2000" dirty="0"/>
              <a:t>The final layer has 7 outputs . </a:t>
            </a:r>
          </a:p>
        </p:txBody>
      </p:sp>
    </p:spTree>
    <p:extLst>
      <p:ext uri="{BB962C8B-B14F-4D97-AF65-F5344CB8AC3E}">
        <p14:creationId xmlns:p14="http://schemas.microsoft.com/office/powerpoint/2010/main" val="319601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4753"/>
          </a:xfrm>
        </p:spPr>
        <p:txBody>
          <a:bodyPr/>
          <a:lstStyle/>
          <a:p>
            <a:r>
              <a:rPr lang="en-IN" dirty="0">
                <a:solidFill>
                  <a:srgbClr val="FFC000"/>
                </a:solidFill>
              </a:rPr>
              <a:t>CNN model for gender detection</a:t>
            </a:r>
          </a:p>
        </p:txBody>
      </p:sp>
      <p:sp>
        <p:nvSpPr>
          <p:cNvPr id="3" name="Content Placeholder 2"/>
          <p:cNvSpPr>
            <a:spLocks noGrp="1"/>
          </p:cNvSpPr>
          <p:nvPr>
            <p:ph idx="1"/>
          </p:nvPr>
        </p:nvSpPr>
        <p:spPr>
          <a:xfrm>
            <a:off x="677334" y="1730189"/>
            <a:ext cx="8596668" cy="4288314"/>
          </a:xfrm>
        </p:spPr>
        <p:txBody>
          <a:bodyPr>
            <a:normAutofit/>
          </a:bodyPr>
          <a:lstStyle/>
          <a:p>
            <a:r>
              <a:rPr lang="en-IN" sz="2000" dirty="0"/>
              <a:t>First layer is a 2-d convolutional layer with kernel size of 3*3 . The input sphere has the pictures of 100*100. </a:t>
            </a:r>
            <a:r>
              <a:rPr lang="en-IN" sz="2000" dirty="0" err="1"/>
              <a:t>ReLu</a:t>
            </a:r>
            <a:r>
              <a:rPr lang="en-IN" sz="2000" dirty="0"/>
              <a:t> is used as activation function</a:t>
            </a:r>
          </a:p>
          <a:p>
            <a:r>
              <a:rPr lang="en-IN" sz="2000" dirty="0"/>
              <a:t>2-d max pooling layer is provided</a:t>
            </a:r>
          </a:p>
          <a:p>
            <a:r>
              <a:rPr lang="en-IN" sz="2000" dirty="0"/>
              <a:t>Dropout rate is 0.1</a:t>
            </a:r>
          </a:p>
          <a:p>
            <a:r>
              <a:rPr lang="en-IN" sz="2000" dirty="0"/>
              <a:t>Similar configuration is followed for next 3 layers</a:t>
            </a:r>
          </a:p>
          <a:p>
            <a:r>
              <a:rPr lang="en-IN" sz="2000" dirty="0"/>
              <a:t>Flattening is done and is passed to dense function which has 128 parameters. </a:t>
            </a:r>
          </a:p>
          <a:p>
            <a:r>
              <a:rPr lang="en-IN" sz="2000" dirty="0"/>
              <a:t>Dropout rate is 0.2</a:t>
            </a:r>
          </a:p>
          <a:p>
            <a:r>
              <a:rPr lang="en-IN" sz="2000" dirty="0"/>
              <a:t>Output is passed to the dense function which finally maps to two outputs : male or female</a:t>
            </a:r>
          </a:p>
          <a:p>
            <a:endParaRPr lang="en-IN" dirty="0"/>
          </a:p>
        </p:txBody>
      </p:sp>
    </p:spTree>
    <p:extLst>
      <p:ext uri="{BB962C8B-B14F-4D97-AF65-F5344CB8AC3E}">
        <p14:creationId xmlns:p14="http://schemas.microsoft.com/office/powerpoint/2010/main" val="31824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77DF-CB14-B330-D590-219A46FDEC3C}"/>
              </a:ext>
            </a:extLst>
          </p:cNvPr>
          <p:cNvSpPr>
            <a:spLocks noGrp="1"/>
          </p:cNvSpPr>
          <p:nvPr>
            <p:ph type="title"/>
          </p:nvPr>
        </p:nvSpPr>
        <p:spPr>
          <a:xfrm>
            <a:off x="677334" y="609600"/>
            <a:ext cx="8596668" cy="645459"/>
          </a:xfrm>
        </p:spPr>
        <p:txBody>
          <a:bodyPr/>
          <a:lstStyle/>
          <a:p>
            <a:r>
              <a:rPr lang="en-IN" dirty="0">
                <a:solidFill>
                  <a:srgbClr val="FFC000"/>
                </a:solidFill>
              </a:rPr>
              <a:t>Results</a:t>
            </a:r>
          </a:p>
        </p:txBody>
      </p:sp>
      <p:sp>
        <p:nvSpPr>
          <p:cNvPr id="3" name="Content Placeholder 2">
            <a:extLst>
              <a:ext uri="{FF2B5EF4-FFF2-40B4-BE49-F238E27FC236}">
                <a16:creationId xmlns:a16="http://schemas.microsoft.com/office/drawing/2014/main" id="{88698AED-9CFC-F885-F291-FF79039C85CC}"/>
              </a:ext>
            </a:extLst>
          </p:cNvPr>
          <p:cNvSpPr>
            <a:spLocks noGrp="1"/>
          </p:cNvSpPr>
          <p:nvPr>
            <p:ph idx="1"/>
          </p:nvPr>
        </p:nvSpPr>
        <p:spPr>
          <a:xfrm>
            <a:off x="524934" y="1371600"/>
            <a:ext cx="8596668" cy="4669762"/>
          </a:xfrm>
        </p:spPr>
        <p:txBody>
          <a:bodyPr/>
          <a:lstStyle/>
          <a:p>
            <a:r>
              <a:rPr lang="en-IN" dirty="0"/>
              <a:t>Angry Emotion Recognition</a:t>
            </a:r>
          </a:p>
          <a:p>
            <a:endParaRPr lang="en-IN" dirty="0"/>
          </a:p>
        </p:txBody>
      </p:sp>
      <p:pic>
        <p:nvPicPr>
          <p:cNvPr id="3074" name="Picture 2">
            <a:extLst>
              <a:ext uri="{FF2B5EF4-FFF2-40B4-BE49-F238E27FC236}">
                <a16:creationId xmlns:a16="http://schemas.microsoft.com/office/drawing/2014/main" id="{57899196-DAE5-28F3-6534-AA2568944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2017059"/>
            <a:ext cx="5734050" cy="346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387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459</TotalTime>
  <Words>705</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Emojify :  Conversion of Facial Expression Into Emojis</vt:lpstr>
      <vt:lpstr>Abstract</vt:lpstr>
      <vt:lpstr>Dataset used</vt:lpstr>
      <vt:lpstr>The Workflow of Project</vt:lpstr>
      <vt:lpstr>Convolutional Neural Networks</vt:lpstr>
      <vt:lpstr>Neural Networks In Project</vt:lpstr>
      <vt:lpstr>Our CNN Model</vt:lpstr>
      <vt:lpstr>CNN model for gender detection</vt:lpstr>
      <vt:lpstr>Results</vt:lpstr>
      <vt:lpstr>Results</vt:lpstr>
      <vt:lpstr>Accuracy Of Models</vt:lpstr>
      <vt:lpstr>Software Requirements</vt:lpstr>
      <vt:lpstr>Limitations of Our Model</vt:lpstr>
      <vt:lpstr>Conclusion and Result</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Emojify :  Conversion of facial expression into emojis</dc:title>
  <dc:creator>Talwinder Singh</dc:creator>
  <cp:lastModifiedBy>Harshita Garg</cp:lastModifiedBy>
  <cp:revision>18</cp:revision>
  <dcterms:created xsi:type="dcterms:W3CDTF">2022-05-18T21:37:41Z</dcterms:created>
  <dcterms:modified xsi:type="dcterms:W3CDTF">2022-05-19T19:03:40Z</dcterms:modified>
</cp:coreProperties>
</file>