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Gloria Hallelujah"/>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GloriaHallelujah-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8855fb343c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8855fb343c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8855fb343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8855fb34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855fb343c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855fb343c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8855fb343c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8855fb343c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8855fb343c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8855fb343c_0_1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8855fb343c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855fb343c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855fb343c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855fb343c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8855fb343c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8855fb343c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8855fb343c_0_1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8855fb343c_0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8855fb343c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8855fb343c_0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8855fb34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855fb34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8855fb343c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8855fb343c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8855fb343c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8855fb343c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8855fb343c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8855fb343c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8855fb343c_0_1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8855fb343c_0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8855fb343c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8855fb343c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8855fb343c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8855fb343c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8855fb34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8855fb34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855fb343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855fb343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8855fb343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855fb343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8855fb343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855fb343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8855fb343c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8855fb343c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8855fb343c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855fb343c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855fb343c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8855fb343c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mathworks.com/help/predmaint/ug/wind-turbine-high-speed-bearing-prognosis.html" TargetMode="External"/><Relationship Id="rId4" Type="http://schemas.openxmlformats.org/officeDocument/2006/relationships/image" Target="../media/image1.jpg"/><Relationship Id="rId5" Type="http://schemas.openxmlformats.org/officeDocument/2006/relationships/hyperlink" Target="http://calgaryanalyticsltd.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hyperlink" Target="http://calgaryanalyticslt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4.png"/><Relationship Id="rId6" Type="http://schemas.openxmlformats.org/officeDocument/2006/relationships/hyperlink" Target="https://drive.google.com/file/d/161S2i1tfW6Hj9jY0pa2f95iQ5uaXetqB/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76550"/>
            <a:ext cx="8520600" cy="1720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600">
                <a:solidFill>
                  <a:srgbClr val="5B0F00"/>
                </a:solidFill>
              </a:rPr>
              <a:t>Estimating Remaining Useful Life (RUL) from Vibration Sensor Data</a:t>
            </a:r>
            <a:endParaRPr sz="3600">
              <a:solidFill>
                <a:srgbClr val="5B0F00"/>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57" name="Google Shape;57;p13"/>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0" name="Shape 170"/>
        <p:cNvGrpSpPr/>
        <p:nvPr/>
      </p:nvGrpSpPr>
      <p:grpSpPr>
        <a:xfrm>
          <a:off x="0" y="0"/>
          <a:ext cx="0" cy="0"/>
          <a:chOff x="0" y="0"/>
          <a:chExt cx="0" cy="0"/>
        </a:xfrm>
      </p:grpSpPr>
      <p:sp>
        <p:nvSpPr>
          <p:cNvPr id="171" name="Google Shape;171;p22"/>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72" name="Google Shape;172;p22"/>
          <p:cNvSpPr txBox="1"/>
          <p:nvPr>
            <p:ph idx="1" type="body"/>
          </p:nvPr>
        </p:nvSpPr>
        <p:spPr>
          <a:xfrm>
            <a:off x="311700" y="1816675"/>
            <a:ext cx="8520600" cy="3178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600"/>
              <a:t>By translating raw vibration data into a clear, predictive model, we can forecast the remaining useful life of bearings.</a:t>
            </a:r>
            <a:endParaRPr sz="1600"/>
          </a:p>
          <a:p>
            <a:pPr indent="0" lvl="0" marL="0" marR="0" rtl="0" algn="l">
              <a:lnSpc>
                <a:spcPct val="115000"/>
              </a:lnSpc>
              <a:spcBef>
                <a:spcPts val="1200"/>
              </a:spcBef>
              <a:spcAft>
                <a:spcPts val="0"/>
              </a:spcAft>
              <a:buNone/>
            </a:pPr>
            <a:r>
              <a:rPr lang="en-GB" sz="1600"/>
              <a:t>This proactive approach empowers us to move beyond reactive maintenance, preventing catastrophic failures and slashing operational costs.</a:t>
            </a:r>
            <a:endParaRPr sz="1600"/>
          </a:p>
          <a:p>
            <a:pPr indent="0" lvl="0" marL="0" marR="0" rtl="0" algn="l">
              <a:lnSpc>
                <a:spcPct val="115000"/>
              </a:lnSpc>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22"/>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74" name="Google Shape;174;p22"/>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8" name="Shape 178"/>
        <p:cNvGrpSpPr/>
        <p:nvPr/>
      </p:nvGrpSpPr>
      <p:grpSpPr>
        <a:xfrm>
          <a:off x="0" y="0"/>
          <a:ext cx="0" cy="0"/>
          <a:chOff x="0" y="0"/>
          <a:chExt cx="0" cy="0"/>
        </a:xfrm>
      </p:grpSpPr>
      <p:sp>
        <p:nvSpPr>
          <p:cNvPr id="179" name="Google Shape;179;p23"/>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Appendix A: Short Time Fourier Transform Window Size</a:t>
            </a:r>
            <a:endParaRPr sz="1600"/>
          </a:p>
          <a:p>
            <a:pPr indent="0" lvl="0" marL="0" rtl="0" algn="l">
              <a:spcBef>
                <a:spcPts val="1200"/>
              </a:spcBef>
              <a:spcAft>
                <a:spcPts val="0"/>
              </a:spcAft>
              <a:buNone/>
            </a:pPr>
            <a:r>
              <a:rPr lang="en-GB" sz="1600"/>
              <a:t>Appendix B: Exponential Degradation Model</a:t>
            </a:r>
            <a:endParaRPr sz="1600"/>
          </a:p>
          <a:p>
            <a:pPr indent="0" lvl="0" marL="0" rtl="0" algn="l">
              <a:spcBef>
                <a:spcPts val="1200"/>
              </a:spcBef>
              <a:spcAft>
                <a:spcPts val="0"/>
              </a:spcAft>
              <a:buNone/>
            </a:pPr>
            <a:r>
              <a:rPr lang="en-GB" sz="1600"/>
              <a:t>Appendix C: Improving Model Performance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0" name="Google Shape;180;p23"/>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81" name="Google Shape;181;p23"/>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182" name="Google Shape;182;p23"/>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6" name="Shape 186"/>
        <p:cNvGrpSpPr/>
        <p:nvPr/>
      </p:nvGrpSpPr>
      <p:grpSpPr>
        <a:xfrm>
          <a:off x="0" y="0"/>
          <a:ext cx="0" cy="0"/>
          <a:chOff x="0" y="0"/>
          <a:chExt cx="0" cy="0"/>
        </a:xfrm>
      </p:grpSpPr>
      <p:sp>
        <p:nvSpPr>
          <p:cNvPr id="187" name="Google Shape;187;p24"/>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A: STFT parameters </a:t>
            </a:r>
            <a:endParaRPr/>
          </a:p>
        </p:txBody>
      </p:sp>
      <p:sp>
        <p:nvSpPr>
          <p:cNvPr id="188" name="Google Shape;188;p24"/>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400"/>
              <a:t>The values of spectral kurtosis depends on the following parameters, amongst others:</a:t>
            </a:r>
            <a:endParaRPr sz="6400"/>
          </a:p>
          <a:p>
            <a:pPr indent="-330200" lvl="0" marL="457200" rtl="0" algn="l">
              <a:spcBef>
                <a:spcPts val="1200"/>
              </a:spcBef>
              <a:spcAft>
                <a:spcPts val="0"/>
              </a:spcAft>
              <a:buSzPct val="100000"/>
              <a:buAutoNum type="arabicPeriod"/>
            </a:pPr>
            <a:r>
              <a:rPr lang="en-GB" sz="6400"/>
              <a:t>Window size </a:t>
            </a:r>
            <a:endParaRPr sz="6400"/>
          </a:p>
          <a:p>
            <a:pPr indent="-330200" lvl="0" marL="457200" rtl="0" algn="l">
              <a:spcBef>
                <a:spcPts val="0"/>
              </a:spcBef>
              <a:spcAft>
                <a:spcPts val="0"/>
              </a:spcAft>
              <a:buSzPct val="100000"/>
              <a:buAutoNum type="arabicPeriod"/>
            </a:pPr>
            <a:r>
              <a:rPr lang="en-GB" sz="6400"/>
              <a:t>Overlap</a:t>
            </a:r>
            <a:endParaRPr sz="6400"/>
          </a:p>
          <a:p>
            <a:pPr indent="-330200" lvl="0" marL="457200" rtl="0" algn="l">
              <a:spcBef>
                <a:spcPts val="0"/>
              </a:spcBef>
              <a:spcAft>
                <a:spcPts val="0"/>
              </a:spcAft>
              <a:buSzPct val="100000"/>
              <a:buAutoNum type="arabicPeriod"/>
            </a:pPr>
            <a:r>
              <a:rPr lang="en-GB" sz="6400"/>
              <a:t>Window type</a:t>
            </a:r>
            <a:endParaRPr sz="6400"/>
          </a:p>
          <a:p>
            <a:pPr indent="0" lvl="0" marL="0" rtl="0" algn="l">
              <a:spcBef>
                <a:spcPts val="1200"/>
              </a:spcBef>
              <a:spcAft>
                <a:spcPts val="0"/>
              </a:spcAft>
              <a:buNone/>
            </a:pPr>
            <a:r>
              <a:rPr lang="en-GB" sz="6400"/>
              <a:t>We want parameters that maximize the spectral kurtosis values.</a:t>
            </a:r>
            <a:endParaRPr sz="6400"/>
          </a:p>
          <a:p>
            <a:pPr indent="0" lvl="0" marL="0" rtl="0" algn="l">
              <a:spcBef>
                <a:spcPts val="1200"/>
              </a:spcBef>
              <a:spcAft>
                <a:spcPts val="0"/>
              </a:spcAft>
              <a:buNone/>
            </a:pPr>
            <a:r>
              <a:rPr lang="en-GB" sz="6400"/>
              <a:t>MATLAB has an inbuilt function called “kurtogram”, which provides a visual map of spectral kurtosis values as a function of frequency and window size. </a:t>
            </a:r>
            <a:endParaRPr sz="6400"/>
          </a:p>
          <a:p>
            <a:pPr indent="0" lvl="0" marL="0" rtl="0" algn="l">
              <a:spcBef>
                <a:spcPts val="1200"/>
              </a:spcBef>
              <a:spcAft>
                <a:spcPts val="0"/>
              </a:spcAft>
              <a:buNone/>
            </a:pPr>
            <a:r>
              <a:rPr lang="en-GB" sz="6400"/>
              <a:t>Unfortunately, no such function exists in R (at least that I am aware of). But, it is possible to build a simple kurtogram in R.</a:t>
            </a:r>
            <a:endParaRPr sz="6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9" name="Google Shape;189;p24"/>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90" name="Google Shape;190;p24"/>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191" name="Google Shape;191;p24"/>
          <p:cNvSpPr txBox="1"/>
          <p:nvPr/>
        </p:nvSpPr>
        <p:spPr>
          <a:xfrm>
            <a:off x="3655775" y="231780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Window size has a big influence on the spectral kurtosis values</a:t>
            </a:r>
            <a:endParaRPr>
              <a:solidFill>
                <a:srgbClr val="F31212"/>
              </a:solidFill>
            </a:endParaRPr>
          </a:p>
        </p:txBody>
      </p:sp>
      <p:sp>
        <p:nvSpPr>
          <p:cNvPr id="192" name="Google Shape;192;p24"/>
          <p:cNvSpPr/>
          <p:nvPr/>
        </p:nvSpPr>
        <p:spPr>
          <a:xfrm>
            <a:off x="2108224" y="2414748"/>
            <a:ext cx="1547420" cy="157248"/>
          </a:xfrm>
          <a:custGeom>
            <a:rect b="b" l="l" r="r" t="t"/>
            <a:pathLst>
              <a:path extrusionOk="0" h="10168" w="53828">
                <a:moveTo>
                  <a:pt x="0" y="0"/>
                </a:moveTo>
                <a:cubicBezTo>
                  <a:pt x="18260" y="0"/>
                  <a:pt x="36511" y="4376"/>
                  <a:pt x="53828" y="10168"/>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6" name="Shape 196"/>
        <p:cNvGrpSpPr/>
        <p:nvPr/>
      </p:nvGrpSpPr>
      <p:grpSpPr>
        <a:xfrm>
          <a:off x="0" y="0"/>
          <a:ext cx="0" cy="0"/>
          <a:chOff x="0" y="0"/>
          <a:chExt cx="0" cy="0"/>
        </a:xfrm>
      </p:grpSpPr>
      <p:sp>
        <p:nvSpPr>
          <p:cNvPr id="197" name="Google Shape;197;p25"/>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A: STFT parameters </a:t>
            </a:r>
            <a:endParaRPr/>
          </a:p>
        </p:txBody>
      </p:sp>
      <p:pic>
        <p:nvPicPr>
          <p:cNvPr id="198" name="Google Shape;198;p25"/>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99" name="Google Shape;199;p25"/>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id="200" name="Google Shape;200;p25"/>
          <p:cNvPicPr preferRelativeResize="0"/>
          <p:nvPr/>
        </p:nvPicPr>
        <p:blipFill>
          <a:blip r:embed="rId5">
            <a:alphaModFix/>
          </a:blip>
          <a:stretch>
            <a:fillRect/>
          </a:stretch>
        </p:blipFill>
        <p:spPr>
          <a:xfrm>
            <a:off x="2223338" y="1286850"/>
            <a:ext cx="4697322" cy="3551850"/>
          </a:xfrm>
          <a:prstGeom prst="rect">
            <a:avLst/>
          </a:prstGeom>
          <a:noFill/>
          <a:ln>
            <a:noFill/>
          </a:ln>
        </p:spPr>
      </p:pic>
      <p:sp>
        <p:nvSpPr>
          <p:cNvPr id="201" name="Google Shape;201;p25"/>
          <p:cNvSpPr txBox="1"/>
          <p:nvPr/>
        </p:nvSpPr>
        <p:spPr>
          <a:xfrm>
            <a:off x="59825" y="1629775"/>
            <a:ext cx="17868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Window size of 256 gives the maximum spectral kurtosis value somewhere around the fault frequency</a:t>
            </a:r>
            <a:endParaRPr>
              <a:solidFill>
                <a:srgbClr val="F31212"/>
              </a:solidFill>
            </a:endParaRPr>
          </a:p>
        </p:txBody>
      </p:sp>
      <p:sp>
        <p:nvSpPr>
          <p:cNvPr id="202" name="Google Shape;202;p25"/>
          <p:cNvSpPr/>
          <p:nvPr/>
        </p:nvSpPr>
        <p:spPr>
          <a:xfrm>
            <a:off x="1779300" y="2078325"/>
            <a:ext cx="1592375" cy="575650"/>
          </a:xfrm>
          <a:custGeom>
            <a:rect b="b" l="l" r="r" t="t"/>
            <a:pathLst>
              <a:path extrusionOk="0" h="23026" w="63695">
                <a:moveTo>
                  <a:pt x="0" y="0"/>
                </a:moveTo>
                <a:cubicBezTo>
                  <a:pt x="17169" y="0"/>
                  <a:pt x="35678" y="2267"/>
                  <a:pt x="50239" y="11364"/>
                </a:cubicBezTo>
                <a:cubicBezTo>
                  <a:pt x="55273" y="14509"/>
                  <a:pt x="61818" y="17395"/>
                  <a:pt x="63695" y="23026"/>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6" name="Shape 206"/>
        <p:cNvGrpSpPr/>
        <p:nvPr/>
      </p:nvGrpSpPr>
      <p:grpSpPr>
        <a:xfrm>
          <a:off x="0" y="0"/>
          <a:ext cx="0" cy="0"/>
          <a:chOff x="0" y="0"/>
          <a:chExt cx="0" cy="0"/>
        </a:xfrm>
      </p:grpSpPr>
      <p:sp>
        <p:nvSpPr>
          <p:cNvPr id="207" name="Google Shape;207;p26"/>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A: STFT parameters </a:t>
            </a:r>
            <a:endParaRPr/>
          </a:p>
        </p:txBody>
      </p:sp>
      <p:sp>
        <p:nvSpPr>
          <p:cNvPr id="208" name="Google Shape;208;p26"/>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kurtogram on the previous page is based on vibration signals from day 20. (I considered the first 20 days as “training” data). It leads to a </a:t>
            </a:r>
            <a:r>
              <a:rPr lang="en-GB" sz="1600"/>
              <a:t>window</a:t>
            </a:r>
            <a:r>
              <a:rPr lang="en-GB" sz="1600"/>
              <a:t> size of 256 for STFT.</a:t>
            </a:r>
            <a:endParaRPr sz="1600"/>
          </a:p>
          <a:p>
            <a:pPr indent="0" lvl="0" marL="0" rtl="0" algn="l">
              <a:spcBef>
                <a:spcPts val="1200"/>
              </a:spcBef>
              <a:spcAft>
                <a:spcPts val="1200"/>
              </a:spcAft>
              <a:buNone/>
            </a:pPr>
            <a:r>
              <a:rPr lang="en-GB" sz="1600"/>
              <a:t>The MATLAB tutorial uses a window size of 128, but it is not clear from their tutorial which day did they consider. For day 50, a window size of 128 yields the maximum spectral kurtosis. But if we start our predictions of RUL on day 20, we don’t have access to the vibration data on day 50. Hence, I stuck to the window size recommended by the kurtogram on day 20. </a:t>
            </a:r>
            <a:endParaRPr sz="1600"/>
          </a:p>
        </p:txBody>
      </p:sp>
      <p:pic>
        <p:nvPicPr>
          <p:cNvPr id="209" name="Google Shape;209;p26"/>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10" name="Google Shape;210;p26"/>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B: Exponential Degradation </a:t>
            </a:r>
            <a:endParaRPr/>
          </a:p>
        </p:txBody>
      </p:sp>
      <p:sp>
        <p:nvSpPr>
          <p:cNvPr id="216" name="Google Shape;216;p27"/>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MATLAB has an inbuilt package for exponential degradation modeling based on the work by Gebraeel (2006) [4].</a:t>
            </a:r>
            <a:endParaRPr sz="1600"/>
          </a:p>
          <a:p>
            <a:pPr indent="0" lvl="0" marL="0" rtl="0" algn="l">
              <a:spcBef>
                <a:spcPts val="1200"/>
              </a:spcBef>
              <a:spcAft>
                <a:spcPts val="0"/>
              </a:spcAft>
              <a:buNone/>
            </a:pPr>
            <a:r>
              <a:rPr lang="en-GB" sz="1600"/>
              <a:t>In the IEEE paper mentioned above, 25 bearings were tested and degradation information was recorded. This information served as the “informative prior” for the </a:t>
            </a:r>
            <a:r>
              <a:rPr lang="en-GB" sz="1600"/>
              <a:t>exponential</a:t>
            </a:r>
            <a:r>
              <a:rPr lang="en-GB" sz="1600"/>
              <a:t> degradation model for the remaining bearings.</a:t>
            </a:r>
            <a:endParaRPr sz="1600"/>
          </a:p>
          <a:p>
            <a:pPr indent="0" lvl="0" marL="0" rtl="0" algn="l">
              <a:spcBef>
                <a:spcPts val="1200"/>
              </a:spcBef>
              <a:spcAft>
                <a:spcPts val="0"/>
              </a:spcAft>
              <a:buClr>
                <a:schemeClr val="dk1"/>
              </a:buClr>
              <a:buSzPts val="1100"/>
              <a:buFont typeface="Arial"/>
              <a:buNone/>
            </a:pPr>
            <a:r>
              <a:rPr lang="en-GB" sz="1600"/>
              <a:t>Closed form analytical solution for the posterior distribution is available in the paper and can be very easily coded in R.</a:t>
            </a:r>
            <a:endParaRPr sz="1600"/>
          </a:p>
          <a:p>
            <a:pPr indent="0" lvl="0" marL="0" rtl="0" algn="l">
              <a:spcBef>
                <a:spcPts val="1200"/>
              </a:spcBef>
              <a:spcAft>
                <a:spcPts val="1200"/>
              </a:spcAft>
              <a:buNone/>
            </a:pPr>
            <a:r>
              <a:t/>
            </a:r>
            <a:endParaRPr sz="1600"/>
          </a:p>
        </p:txBody>
      </p:sp>
      <p:pic>
        <p:nvPicPr>
          <p:cNvPr id="217" name="Google Shape;217;p27"/>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18" name="Google Shape;218;p27"/>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2" name="Shape 222"/>
        <p:cNvGrpSpPr/>
        <p:nvPr/>
      </p:nvGrpSpPr>
      <p:grpSpPr>
        <a:xfrm>
          <a:off x="0" y="0"/>
          <a:ext cx="0" cy="0"/>
          <a:chOff x="0" y="0"/>
          <a:chExt cx="0" cy="0"/>
        </a:xfrm>
      </p:grpSpPr>
      <p:sp>
        <p:nvSpPr>
          <p:cNvPr id="223" name="Google Shape;223;p28"/>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B: Exponential Degradation </a:t>
            </a:r>
            <a:endParaRPr/>
          </a:p>
        </p:txBody>
      </p:sp>
      <p:sp>
        <p:nvSpPr>
          <p:cNvPr id="224" name="Google Shape;224;p28"/>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closed form solution is based on some crucial assumptions:</a:t>
            </a:r>
            <a:endParaRPr sz="1600"/>
          </a:p>
          <a:p>
            <a:pPr indent="-330200" lvl="0" marL="457200" rtl="0" algn="l">
              <a:spcBef>
                <a:spcPts val="1200"/>
              </a:spcBef>
              <a:spcAft>
                <a:spcPts val="0"/>
              </a:spcAft>
              <a:buSzPts val="1600"/>
              <a:buChar char="●"/>
            </a:pPr>
            <a:r>
              <a:rPr lang="en-GB" sz="1600"/>
              <a:t>The prior distribution of the stochastic parameters in the exponential model have a bivariate normal distribution.</a:t>
            </a:r>
            <a:endParaRPr sz="1600"/>
          </a:p>
          <a:p>
            <a:pPr indent="-330200" lvl="0" marL="457200" rtl="0" algn="l">
              <a:spcBef>
                <a:spcPts val="0"/>
              </a:spcBef>
              <a:spcAft>
                <a:spcPts val="0"/>
              </a:spcAft>
              <a:buSzPts val="1600"/>
              <a:buChar char="●"/>
            </a:pPr>
            <a:r>
              <a:rPr lang="en-GB" sz="1600"/>
              <a:t>The error variance from the 25 “test” bearings are assumed to apply to the error variance for the remaining bearings.</a:t>
            </a:r>
            <a:endParaRPr sz="1600"/>
          </a:p>
          <a:p>
            <a:pPr indent="0" lvl="0" marL="0" rtl="0" algn="l">
              <a:spcBef>
                <a:spcPts val="1200"/>
              </a:spcBef>
              <a:spcAft>
                <a:spcPts val="0"/>
              </a:spcAft>
              <a:buNone/>
            </a:pPr>
            <a:r>
              <a:rPr lang="en-GB" sz="1600"/>
              <a:t>Since no such information from test bearings are available in the current example, weakly informative priors were used in the analysis of the wind turbine bearings.  </a:t>
            </a:r>
            <a:endParaRPr sz="1600"/>
          </a:p>
          <a:p>
            <a:pPr indent="0" lvl="0" marL="0" rtl="0" algn="l">
              <a:spcBef>
                <a:spcPts val="1200"/>
              </a:spcBef>
              <a:spcAft>
                <a:spcPts val="1200"/>
              </a:spcAft>
              <a:buNone/>
            </a:pPr>
            <a:r>
              <a:t/>
            </a:r>
            <a:endParaRPr sz="1600"/>
          </a:p>
        </p:txBody>
      </p:sp>
      <p:pic>
        <p:nvPicPr>
          <p:cNvPr id="225" name="Google Shape;225;p28"/>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26" name="Google Shape;226;p28"/>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0" name="Shape 230"/>
        <p:cNvGrpSpPr/>
        <p:nvPr/>
      </p:nvGrpSpPr>
      <p:grpSpPr>
        <a:xfrm>
          <a:off x="0" y="0"/>
          <a:ext cx="0" cy="0"/>
          <a:chOff x="0" y="0"/>
          <a:chExt cx="0" cy="0"/>
        </a:xfrm>
      </p:grpSpPr>
      <p:sp>
        <p:nvSpPr>
          <p:cNvPr id="231" name="Google Shape;231;p29"/>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B: Exponential Degradation </a:t>
            </a:r>
            <a:endParaRPr/>
          </a:p>
        </p:txBody>
      </p:sp>
      <p:sp>
        <p:nvSpPr>
          <p:cNvPr id="232" name="Google Shape;232;p29"/>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In addition to assuming weakly informative priors, the tutorial on MATLAB also uses an educated guess for the error variance.</a:t>
            </a:r>
            <a:endParaRPr sz="1600"/>
          </a:p>
          <a:p>
            <a:pPr indent="0" lvl="0" marL="0" rtl="0" algn="l">
              <a:spcBef>
                <a:spcPts val="1200"/>
              </a:spcBef>
              <a:spcAft>
                <a:spcPts val="0"/>
              </a:spcAft>
              <a:buNone/>
            </a:pPr>
            <a:r>
              <a:rPr lang="en-GB" sz="1600"/>
              <a:t>In my analysis, I used the error variance from the fitting of an exponential form to the first 20 days of data.</a:t>
            </a:r>
            <a:endParaRPr sz="1600"/>
          </a:p>
          <a:p>
            <a:pPr indent="0" lvl="0" marL="0" rtl="0" algn="l">
              <a:spcBef>
                <a:spcPts val="1200"/>
              </a:spcBef>
              <a:spcAft>
                <a:spcPts val="1200"/>
              </a:spcAft>
              <a:buNone/>
            </a:pPr>
            <a:r>
              <a:rPr lang="en-GB" sz="1600"/>
              <a:t>A complete analysis would require testing of such assumptions before model implementation.</a:t>
            </a:r>
            <a:endParaRPr sz="1600"/>
          </a:p>
        </p:txBody>
      </p:sp>
      <p:pic>
        <p:nvPicPr>
          <p:cNvPr id="233" name="Google Shape;233;p29"/>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34" name="Google Shape;234;p29"/>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8" name="Shape 238"/>
        <p:cNvGrpSpPr/>
        <p:nvPr/>
      </p:nvGrpSpPr>
      <p:grpSpPr>
        <a:xfrm>
          <a:off x="0" y="0"/>
          <a:ext cx="0" cy="0"/>
          <a:chOff x="0" y="0"/>
          <a:chExt cx="0" cy="0"/>
        </a:xfrm>
      </p:grpSpPr>
      <p:sp>
        <p:nvSpPr>
          <p:cNvPr id="239" name="Google Shape;239;p30"/>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B: Exponential Degradation </a:t>
            </a:r>
            <a:endParaRPr/>
          </a:p>
        </p:txBody>
      </p:sp>
      <p:sp>
        <p:nvSpPr>
          <p:cNvPr id="240" name="Google Shape;240;p30"/>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Additionally, the referenced paper uses the average amplitude of the defective frequency as the degradation signal. This allows an easy setting of the failure threshold according to industrial standard ISO 2372. Setting of this threshold is required to calculate RUL.</a:t>
            </a:r>
            <a:endParaRPr sz="1600"/>
          </a:p>
          <a:p>
            <a:pPr indent="0" lvl="0" marL="0" rtl="0" algn="l">
              <a:spcBef>
                <a:spcPts val="1200"/>
              </a:spcBef>
              <a:spcAft>
                <a:spcPts val="0"/>
              </a:spcAft>
              <a:buNone/>
            </a:pPr>
            <a:r>
              <a:rPr lang="en-GB" sz="1600"/>
              <a:t>In contrast, the tutorial on MATLAB uses a “fused” health indicator. Setting a failure threshold for such an indicator can be tricky, especially without information from historical failures. To get around this, the threshold was set to the value of the health indicator on day 50.</a:t>
            </a:r>
            <a:endParaRPr sz="1600"/>
          </a:p>
          <a:p>
            <a:pPr indent="0" lvl="0" marL="0" rtl="0" algn="l">
              <a:spcBef>
                <a:spcPts val="1200"/>
              </a:spcBef>
              <a:spcAft>
                <a:spcPts val="1200"/>
              </a:spcAft>
              <a:buNone/>
            </a:pPr>
            <a:r>
              <a:t/>
            </a:r>
            <a:endParaRPr sz="1600"/>
          </a:p>
        </p:txBody>
      </p:sp>
      <p:pic>
        <p:nvPicPr>
          <p:cNvPr id="241" name="Google Shape;241;p30"/>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42" name="Google Shape;242;p30"/>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6" name="Shape 246"/>
        <p:cNvGrpSpPr/>
        <p:nvPr/>
      </p:nvGrpSpPr>
      <p:grpSpPr>
        <a:xfrm>
          <a:off x="0" y="0"/>
          <a:ext cx="0" cy="0"/>
          <a:chOff x="0" y="0"/>
          <a:chExt cx="0" cy="0"/>
        </a:xfrm>
      </p:grpSpPr>
      <p:sp>
        <p:nvSpPr>
          <p:cNvPr id="247" name="Google Shape;247;p31"/>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B: Exponential Degradation </a:t>
            </a:r>
            <a:endParaRPr/>
          </a:p>
        </p:txBody>
      </p:sp>
      <p:sp>
        <p:nvSpPr>
          <p:cNvPr id="248" name="Google Shape;248;p31"/>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t>Obviously, one wouldn’t have values from day 50 from day 20 onwards, when we need to calculate the RUL. This is where historical failure information as well as SME information from vibration specialists could be useful.</a:t>
            </a:r>
            <a:endParaRPr sz="1600"/>
          </a:p>
          <a:p>
            <a:pPr indent="0" lvl="0" marL="0" rtl="0" algn="l">
              <a:spcBef>
                <a:spcPts val="1200"/>
              </a:spcBef>
              <a:spcAft>
                <a:spcPts val="1200"/>
              </a:spcAft>
              <a:buNone/>
            </a:pPr>
            <a:r>
              <a:rPr lang="en-GB" sz="1600"/>
              <a:t>I applied a similar method for the degradation signal I used (spectral kurtosis), with the knowledge that we can build an improved model with additional context specific information. </a:t>
            </a:r>
            <a:endParaRPr sz="1600"/>
          </a:p>
        </p:txBody>
      </p:sp>
      <p:pic>
        <p:nvPicPr>
          <p:cNvPr id="249" name="Google Shape;249;p31"/>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50" name="Google Shape;250;p31"/>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Degradation Modeling vs Life Data Analysis</a:t>
            </a:r>
            <a:endParaRPr/>
          </a:p>
        </p:txBody>
      </p:sp>
      <p:sp>
        <p:nvSpPr>
          <p:cNvPr id="63" name="Google Shape;63;p14"/>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sz="2250"/>
              <a:t>Most failures are preceded by an underlying degradation process.</a:t>
            </a:r>
            <a:endParaRPr sz="2250"/>
          </a:p>
          <a:p>
            <a:pPr indent="0" lvl="0" marL="0" rtl="0" algn="l">
              <a:spcBef>
                <a:spcPts val="1200"/>
              </a:spcBef>
              <a:spcAft>
                <a:spcPts val="0"/>
              </a:spcAft>
              <a:buNone/>
            </a:pPr>
            <a:r>
              <a:rPr lang="en-GB" sz="2250"/>
              <a:t>Measurement of this degradation signal over time can have useful advantages over life data analysis</a:t>
            </a:r>
            <a:endParaRPr sz="2250"/>
          </a:p>
          <a:p>
            <a:pPr indent="0" lvl="0" marL="0" rtl="0" algn="l">
              <a:spcBef>
                <a:spcPts val="1200"/>
              </a:spcBef>
              <a:spcAft>
                <a:spcPts val="0"/>
              </a:spcAft>
              <a:buNone/>
            </a:pPr>
            <a:r>
              <a:rPr lang="en-GB" sz="2250"/>
              <a:t>Life Data analysis involves measuring time to failure and time to censoring.</a:t>
            </a:r>
            <a:endParaRPr sz="2250"/>
          </a:p>
          <a:p>
            <a:pPr indent="0" lvl="0" marL="0" rtl="0" algn="l">
              <a:spcBef>
                <a:spcPts val="1200"/>
              </a:spcBef>
              <a:spcAft>
                <a:spcPts val="0"/>
              </a:spcAft>
              <a:buNone/>
            </a:pPr>
            <a:r>
              <a:rPr lang="en-GB" sz="2250"/>
              <a:t>Degradation measurements involve additional measurements over time before the unit experiences failure.</a:t>
            </a:r>
            <a:endParaRPr sz="2250"/>
          </a:p>
          <a:p>
            <a:pPr indent="0" lvl="0" marL="0" rtl="0" algn="l">
              <a:spcBef>
                <a:spcPts val="1200"/>
              </a:spcBef>
              <a:spcAft>
                <a:spcPts val="0"/>
              </a:spcAft>
              <a:buNone/>
            </a:pPr>
            <a:r>
              <a:rPr lang="en-GB" sz="2250"/>
              <a:t>Additional</a:t>
            </a:r>
            <a:r>
              <a:rPr lang="en-GB" sz="2250"/>
              <a:t> </a:t>
            </a:r>
            <a:r>
              <a:rPr lang="en-GB" sz="2250"/>
              <a:t>measurements</a:t>
            </a:r>
            <a:r>
              <a:rPr lang="en-GB" sz="2250"/>
              <a:t> mean additional reliability information that can be used for equipment prognostics and maintenance management.</a:t>
            </a:r>
            <a:endParaRPr sz="22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65" name="Google Shape;65;p14"/>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4" name="Shape 254"/>
        <p:cNvGrpSpPr/>
        <p:nvPr/>
      </p:nvGrpSpPr>
      <p:grpSpPr>
        <a:xfrm>
          <a:off x="0" y="0"/>
          <a:ext cx="0" cy="0"/>
          <a:chOff x="0" y="0"/>
          <a:chExt cx="0" cy="0"/>
        </a:xfrm>
      </p:grpSpPr>
      <p:sp>
        <p:nvSpPr>
          <p:cNvPr id="255" name="Google Shape;255;p32"/>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15000"/>
              </a:lnSpc>
              <a:spcBef>
                <a:spcPts val="0"/>
              </a:spcBef>
              <a:spcAft>
                <a:spcPts val="0"/>
              </a:spcAft>
              <a:buNone/>
            </a:pPr>
            <a:r>
              <a:rPr lang="en-GB" sz="6400"/>
              <a:t>As mentioned in Appendix B, lack of historical data and context specific information meant that broad assumptions had to be made to fit the model. </a:t>
            </a:r>
            <a:endParaRPr sz="6400"/>
          </a:p>
          <a:p>
            <a:pPr indent="0" lvl="0" marL="0" marR="0" rtl="0" algn="l">
              <a:lnSpc>
                <a:spcPct val="115000"/>
              </a:lnSpc>
              <a:spcBef>
                <a:spcPts val="1200"/>
              </a:spcBef>
              <a:spcAft>
                <a:spcPts val="0"/>
              </a:spcAft>
              <a:buNone/>
            </a:pPr>
            <a:r>
              <a:rPr lang="en-GB" sz="6400"/>
              <a:t>Further improvements in the model performance could possibly be realized with:</a:t>
            </a:r>
            <a:endParaRPr sz="6400"/>
          </a:p>
          <a:p>
            <a:pPr indent="-330200" lvl="0" marL="457200" rtl="0" algn="l">
              <a:spcBef>
                <a:spcPts val="1200"/>
              </a:spcBef>
              <a:spcAft>
                <a:spcPts val="0"/>
              </a:spcAft>
              <a:buSzPct val="100000"/>
              <a:buChar char="❖"/>
            </a:pPr>
            <a:r>
              <a:rPr lang="en-GB" sz="6400"/>
              <a:t>Additional historical data. This will provide “informative priors” instead of the “weakly informative priors” currently used to estimate model parameters.</a:t>
            </a:r>
            <a:endParaRPr sz="6400"/>
          </a:p>
          <a:p>
            <a:pPr indent="0" lvl="0" marL="457200" rtl="0" algn="l">
              <a:spcBef>
                <a:spcPts val="1200"/>
              </a:spcBef>
              <a:spcAft>
                <a:spcPts val="0"/>
              </a:spcAft>
              <a:buNone/>
            </a:pPr>
            <a:r>
              <a:t/>
            </a:r>
            <a:endParaRPr sz="6400"/>
          </a:p>
          <a:p>
            <a:pPr indent="-330200" lvl="0" marL="457200" rtl="0" algn="l">
              <a:spcBef>
                <a:spcPts val="1200"/>
              </a:spcBef>
              <a:spcAft>
                <a:spcPts val="0"/>
              </a:spcAft>
              <a:buSzPct val="100000"/>
              <a:buChar char="❖"/>
            </a:pPr>
            <a:r>
              <a:rPr lang="en-GB" sz="6400"/>
              <a:t>Fusing multiple vibration features into a single “health indicator” instead of using only one feature i.e. spectral kurtosis as the degradation signal. The MATLAB tutorial does this using Principal Components Analysis (PCA).</a:t>
            </a:r>
            <a:endParaRPr sz="6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56" name="Google Shape;256;p32"/>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57" name="Google Shape;257;p32"/>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58" name="Google Shape;258;p32"/>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C: Potential Improvements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2" name="Shape 262"/>
        <p:cNvGrpSpPr/>
        <p:nvPr/>
      </p:nvGrpSpPr>
      <p:grpSpPr>
        <a:xfrm>
          <a:off x="0" y="0"/>
          <a:ext cx="0" cy="0"/>
          <a:chOff x="0" y="0"/>
          <a:chExt cx="0" cy="0"/>
        </a:xfrm>
      </p:grpSpPr>
      <p:sp>
        <p:nvSpPr>
          <p:cNvPr id="263" name="Google Shape;263;p33"/>
          <p:cNvSpPr txBox="1"/>
          <p:nvPr>
            <p:ph idx="1" type="body"/>
          </p:nvPr>
        </p:nvSpPr>
        <p:spPr>
          <a:xfrm>
            <a:off x="311700" y="1816675"/>
            <a:ext cx="8520600" cy="317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Current model assumes that vibration signals are collected every day under similar operating conditions, and the only source of variance is the degradation in the bearing. A model that incorporates varying operating conditions, like the one proposed by Gebraeel and Pan (2008) [3] could be attempted.</a:t>
            </a:r>
            <a:endParaRPr sz="1600"/>
          </a:p>
          <a:p>
            <a:pPr indent="0" lvl="0" marL="457200" rtl="0" algn="l">
              <a:spcBef>
                <a:spcPts val="1200"/>
              </a:spcBef>
              <a:spcAft>
                <a:spcPts val="0"/>
              </a:spcAft>
              <a:buNone/>
            </a:pPr>
            <a:r>
              <a:t/>
            </a:r>
            <a:endParaRPr sz="1600"/>
          </a:p>
          <a:p>
            <a:pPr indent="-330200" lvl="0" marL="457200" rtl="0" algn="l">
              <a:spcBef>
                <a:spcPts val="1200"/>
              </a:spcBef>
              <a:spcAft>
                <a:spcPts val="0"/>
              </a:spcAft>
              <a:buSzPts val="1600"/>
              <a:buChar char="❖"/>
            </a:pPr>
            <a:r>
              <a:rPr lang="en-GB" sz="1600"/>
              <a:t>Contextual information from operations and maintenance teams can again help with “informative priors” for the Bayesian model.</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4" name="Google Shape;264;p33"/>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65" name="Google Shape;265;p33"/>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66" name="Google Shape;266;p33"/>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C: Potential Improvements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0" name="Shape 270"/>
        <p:cNvGrpSpPr/>
        <p:nvPr/>
      </p:nvGrpSpPr>
      <p:grpSpPr>
        <a:xfrm>
          <a:off x="0" y="0"/>
          <a:ext cx="0" cy="0"/>
          <a:chOff x="0" y="0"/>
          <a:chExt cx="0" cy="0"/>
        </a:xfrm>
      </p:grpSpPr>
      <p:sp>
        <p:nvSpPr>
          <p:cNvPr id="271" name="Google Shape;271;p34"/>
          <p:cNvSpPr txBox="1"/>
          <p:nvPr>
            <p:ph idx="1" type="body"/>
          </p:nvPr>
        </p:nvSpPr>
        <p:spPr>
          <a:xfrm>
            <a:off x="311700" y="1816675"/>
            <a:ext cx="8520600" cy="3178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Subject matter expertise from vibration specialists can help in better extraction of information from vibration signals. (Window size for STFT, number of FFT points etc.) and an informed setting of the failure threshold.</a:t>
            </a:r>
            <a:endParaRPr sz="1600"/>
          </a:p>
          <a:p>
            <a:pPr indent="0" lvl="0" marL="0" rtl="0" algn="l">
              <a:spcBef>
                <a:spcPts val="1200"/>
              </a:spcBef>
              <a:spcAft>
                <a:spcPts val="0"/>
              </a:spcAft>
              <a:buNone/>
            </a:pPr>
            <a:r>
              <a:rPr lang="en-GB" sz="1600"/>
              <a:t>The current model, albeit simple, is a good starting point and provides a good foundation on which additional complexity can be incorporated.</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2" name="Google Shape;272;p34"/>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73" name="Google Shape;273;p34"/>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74" name="Google Shape;274;p34"/>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C: Potential Improvements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8" name="Shape 278"/>
        <p:cNvGrpSpPr/>
        <p:nvPr/>
      </p:nvGrpSpPr>
      <p:grpSpPr>
        <a:xfrm>
          <a:off x="0" y="0"/>
          <a:ext cx="0" cy="0"/>
          <a:chOff x="0" y="0"/>
          <a:chExt cx="0" cy="0"/>
        </a:xfrm>
      </p:grpSpPr>
      <p:sp>
        <p:nvSpPr>
          <p:cNvPr id="279" name="Google Shape;279;p35"/>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t>
            </a:r>
            <a:endParaRPr/>
          </a:p>
        </p:txBody>
      </p:sp>
      <p:sp>
        <p:nvSpPr>
          <p:cNvPr id="280" name="Google Shape;280;p35"/>
          <p:cNvSpPr txBox="1"/>
          <p:nvPr>
            <p:ph idx="1" type="body"/>
          </p:nvPr>
        </p:nvSpPr>
        <p:spPr>
          <a:xfrm>
            <a:off x="311700" y="1816675"/>
            <a:ext cx="8520600" cy="317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t>[1] Saidi, L., Ben Ali, J., Bechhoefer, E., &amp; Benbouzid, M. (2017). Wind turbine high-speed shaft bearings health prognosis through a spectral Kurtosis-derived indices and SVR. Applied Acoustics, 120, 1-8.</a:t>
            </a:r>
            <a:endParaRPr sz="1600"/>
          </a:p>
          <a:p>
            <a:pPr indent="0" lvl="0" marL="0" rtl="0" algn="l">
              <a:spcBef>
                <a:spcPts val="1200"/>
              </a:spcBef>
              <a:spcAft>
                <a:spcPts val="0"/>
              </a:spcAft>
              <a:buNone/>
            </a:pPr>
            <a:r>
              <a:rPr lang="en-GB" sz="1600"/>
              <a:t>[2] MathWorks. (n.d.). Wind Turbine High-Speed Bearing Prognosis. Retrieved September 6, 2025, from</a:t>
            </a:r>
            <a:r>
              <a:rPr lang="en-GB" sz="1600">
                <a:uFill>
                  <a:noFill/>
                </a:uFill>
                <a:hlinkClick r:id="rId3"/>
              </a:rPr>
              <a:t> https://www.mathworks.com/help/predmaint/ug/wind-turbine-high-speed-bearing-prognosis.html</a:t>
            </a:r>
            <a:endParaRPr sz="1600"/>
          </a:p>
          <a:p>
            <a:pPr indent="0" lvl="0" marL="0" rtl="0" algn="l">
              <a:spcBef>
                <a:spcPts val="1200"/>
              </a:spcBef>
              <a:spcAft>
                <a:spcPts val="1200"/>
              </a:spcAft>
              <a:buNone/>
            </a:pPr>
            <a:r>
              <a:rPr lang="en-GB" sz="1600"/>
              <a:t>[3] Gebraeel, N., &amp; Pan, J. (2008). Prognostic Degradation Models for Computing and Updating Residual Life Distributions in a Time-Varying Environment. IEEE Transactions on Reliability, 57(4), 539–550.</a:t>
            </a:r>
            <a:endParaRPr sz="1600"/>
          </a:p>
        </p:txBody>
      </p:sp>
      <p:pic>
        <p:nvPicPr>
          <p:cNvPr id="281" name="Google Shape;281;p35"/>
          <p:cNvPicPr preferRelativeResize="0"/>
          <p:nvPr/>
        </p:nvPicPr>
        <p:blipFill>
          <a:blip r:embed="rId4">
            <a:alphaModFix/>
          </a:blip>
          <a:stretch>
            <a:fillRect/>
          </a:stretch>
        </p:blipFill>
        <p:spPr>
          <a:xfrm>
            <a:off x="5895975" y="0"/>
            <a:ext cx="3248025" cy="952500"/>
          </a:xfrm>
          <a:prstGeom prst="rect">
            <a:avLst/>
          </a:prstGeom>
          <a:noFill/>
          <a:ln>
            <a:noFill/>
          </a:ln>
        </p:spPr>
      </p:pic>
      <p:sp>
        <p:nvSpPr>
          <p:cNvPr id="282" name="Google Shape;282;p35"/>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5">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6" name="Shape 286"/>
        <p:cNvGrpSpPr/>
        <p:nvPr/>
      </p:nvGrpSpPr>
      <p:grpSpPr>
        <a:xfrm>
          <a:off x="0" y="0"/>
          <a:ext cx="0" cy="0"/>
          <a:chOff x="0" y="0"/>
          <a:chExt cx="0" cy="0"/>
        </a:xfrm>
      </p:grpSpPr>
      <p:sp>
        <p:nvSpPr>
          <p:cNvPr id="287" name="Google Shape;287;p36"/>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 </a:t>
            </a:r>
            <a:endParaRPr/>
          </a:p>
        </p:txBody>
      </p:sp>
      <p:sp>
        <p:nvSpPr>
          <p:cNvPr id="288" name="Google Shape;288;p36"/>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[4] </a:t>
            </a:r>
            <a:r>
              <a:rPr lang="en-GB" sz="1600"/>
              <a:t>Gebraeel, N. (2006). Sensory-Updated Residual Life Distributions for Components With Exponential Degradation Patterns. IEEE Transactions on Automation Science and Engineering, 3(4), 382–393.</a:t>
            </a:r>
            <a:endParaRPr sz="1600"/>
          </a:p>
        </p:txBody>
      </p:sp>
      <p:pic>
        <p:nvPicPr>
          <p:cNvPr id="289" name="Google Shape;289;p36"/>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90" name="Google Shape;290;p36"/>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4" name="Shape 294"/>
        <p:cNvGrpSpPr/>
        <p:nvPr/>
      </p:nvGrpSpPr>
      <p:grpSpPr>
        <a:xfrm>
          <a:off x="0" y="0"/>
          <a:ext cx="0" cy="0"/>
          <a:chOff x="0" y="0"/>
          <a:chExt cx="0" cy="0"/>
        </a:xfrm>
      </p:grpSpPr>
      <p:sp>
        <p:nvSpPr>
          <p:cNvPr id="295" name="Google Shape;295;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End</a:t>
            </a:r>
            <a:endParaRPr/>
          </a:p>
        </p:txBody>
      </p:sp>
      <p:pic>
        <p:nvPicPr>
          <p:cNvPr id="296" name="Google Shape;296;p37"/>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97" name="Google Shape;297;p37"/>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Degradation Modeling </a:t>
            </a:r>
            <a:endParaRPr/>
          </a:p>
        </p:txBody>
      </p:sp>
      <p:sp>
        <p:nvSpPr>
          <p:cNvPr id="71" name="Google Shape;71;p15"/>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4705"/>
              <a:buFont typeface="Arial"/>
              <a:buNone/>
            </a:pPr>
            <a:r>
              <a:rPr lang="en-GB" sz="1700"/>
              <a:t>By measuring the degradation signal, we are able to monitor the current condition of an equipment as well as make predictions on remaining life.</a:t>
            </a:r>
            <a:endParaRPr sz="1700"/>
          </a:p>
          <a:p>
            <a:pPr indent="0" lvl="0" marL="0" rtl="0" algn="l">
              <a:spcBef>
                <a:spcPts val="1200"/>
              </a:spcBef>
              <a:spcAft>
                <a:spcPts val="0"/>
              </a:spcAft>
              <a:buNone/>
            </a:pPr>
            <a:r>
              <a:rPr lang="en-GB" sz="1700"/>
              <a:t>Such predictions can be updated as additional degradation measurements become available over time.</a:t>
            </a:r>
            <a:endParaRPr sz="1700"/>
          </a:p>
          <a:p>
            <a:pPr indent="0" lvl="0" marL="0" rtl="0" algn="l">
              <a:spcBef>
                <a:spcPts val="1200"/>
              </a:spcBef>
              <a:spcAft>
                <a:spcPts val="0"/>
              </a:spcAft>
              <a:buNone/>
            </a:pPr>
            <a:r>
              <a:rPr lang="en-GB" sz="1700"/>
              <a:t>Real world impacts of degradation modeling: </a:t>
            </a:r>
            <a:endParaRPr sz="1700"/>
          </a:p>
          <a:p>
            <a:pPr indent="-328453" lvl="0" marL="457200" rtl="0" algn="l">
              <a:spcBef>
                <a:spcPts val="1200"/>
              </a:spcBef>
              <a:spcAft>
                <a:spcPts val="0"/>
              </a:spcAft>
              <a:buSzPct val="100000"/>
              <a:buChar char="❖"/>
            </a:pPr>
            <a:r>
              <a:rPr lang="en-GB" sz="1700"/>
              <a:t>avoid costly and catastrophic failures and unplanned shutdowns. </a:t>
            </a:r>
            <a:endParaRPr sz="1700"/>
          </a:p>
          <a:p>
            <a:pPr indent="-334327" lvl="0" marL="457200" rtl="0" algn="l">
              <a:spcBef>
                <a:spcPts val="0"/>
              </a:spcBef>
              <a:spcAft>
                <a:spcPts val="0"/>
              </a:spcAft>
              <a:buSzPct val="105882"/>
              <a:buChar char="❖"/>
            </a:pPr>
            <a:r>
              <a:rPr lang="en-GB" sz="1700"/>
              <a:t>enable proactive maintenance and optimize spare parts management. </a:t>
            </a:r>
            <a:r>
              <a:rPr lang="en-GB"/>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73" name="Google Shape;73;p15"/>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7" name="Shape 77"/>
        <p:cNvGrpSpPr/>
        <p:nvPr/>
      </p:nvGrpSpPr>
      <p:grpSpPr>
        <a:xfrm>
          <a:off x="0" y="0"/>
          <a:ext cx="0" cy="0"/>
          <a:chOff x="0" y="0"/>
          <a:chExt cx="0" cy="0"/>
        </a:xfrm>
      </p:grpSpPr>
      <p:sp>
        <p:nvSpPr>
          <p:cNvPr id="78" name="Google Shape;78;p16"/>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 Wind Turbine High Speed Bearing Vibration</a:t>
            </a:r>
            <a:endParaRPr/>
          </a:p>
        </p:txBody>
      </p:sp>
      <p:sp>
        <p:nvSpPr>
          <p:cNvPr id="79" name="Google Shape;79;p16"/>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sz="1850"/>
              <a:t>Saidi, Lotfi, et al. [1] analyzed vibration signals from a wind turbine bearing to estimate the remaining useful life (RUL) using Support Vector Regression (SVR).</a:t>
            </a:r>
            <a:endParaRPr sz="1850"/>
          </a:p>
          <a:p>
            <a:pPr indent="0" lvl="0" marL="0" rtl="0" algn="l">
              <a:spcBef>
                <a:spcPts val="1200"/>
              </a:spcBef>
              <a:spcAft>
                <a:spcPts val="0"/>
              </a:spcAft>
              <a:buNone/>
            </a:pPr>
            <a:r>
              <a:rPr lang="en-GB" sz="1850"/>
              <a:t>A tutorial on the MATLAB website [2] uses the same vibration data to create a “health indicator” and estimate RUL with an exponential degradation model using its inbuilt functions.</a:t>
            </a:r>
            <a:endParaRPr sz="1850"/>
          </a:p>
          <a:p>
            <a:pPr indent="0" lvl="0" marL="0" rtl="0" algn="l">
              <a:spcBef>
                <a:spcPts val="1200"/>
              </a:spcBef>
              <a:spcAft>
                <a:spcPts val="0"/>
              </a:spcAft>
              <a:buNone/>
            </a:pPr>
            <a:r>
              <a:rPr lang="en-GB" sz="1850"/>
              <a:t>The vibration data is available on GitHub. I replicated the same analysis (with a few minor changes), but using the R open source statistical software. This document is a summary of the analysis and the results.</a:t>
            </a:r>
            <a:endParaRPr sz="18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81" name="Google Shape;81;p16"/>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87" name="Google Shape;87;p17"/>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grpSp>
        <p:nvGrpSpPr>
          <p:cNvPr id="88" name="Google Shape;88;p17"/>
          <p:cNvGrpSpPr/>
          <p:nvPr/>
        </p:nvGrpSpPr>
        <p:grpSpPr>
          <a:xfrm>
            <a:off x="2688745" y="732019"/>
            <a:ext cx="3768522" cy="3774409"/>
            <a:chOff x="2675582" y="676586"/>
            <a:chExt cx="3793942" cy="3790328"/>
          </a:xfrm>
        </p:grpSpPr>
        <p:sp>
          <p:nvSpPr>
            <p:cNvPr id="89" name="Google Shape;89;p17"/>
            <p:cNvSpPr/>
            <p:nvPr/>
          </p:nvSpPr>
          <p:spPr>
            <a:xfrm rot="-7199815">
              <a:off x="3183352" y="1184485"/>
              <a:ext cx="2774659" cy="2774659"/>
            </a:xfrm>
            <a:prstGeom prst="blockArc">
              <a:avLst>
                <a:gd fmla="val 12622480" name="adj1"/>
                <a:gd fmla="val 18176457" name="adj2"/>
                <a:gd fmla="val 20786"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rot="-1799815">
              <a:off x="3183352" y="1184357"/>
              <a:ext cx="2774659" cy="2774659"/>
            </a:xfrm>
            <a:prstGeom prst="blockArc">
              <a:avLst>
                <a:gd fmla="val 12622480" name="adj1"/>
                <a:gd fmla="val 18176457" name="adj2"/>
                <a:gd fmla="val 20786"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rot="3600185">
              <a:off x="3187094" y="1184439"/>
              <a:ext cx="2774659" cy="2774659"/>
            </a:xfrm>
            <a:prstGeom prst="blockArc">
              <a:avLst>
                <a:gd fmla="val 12564381" name="adj1"/>
                <a:gd fmla="val 18346131"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rot="9000185">
              <a:off x="3185977" y="1184485"/>
              <a:ext cx="2774659" cy="2774659"/>
            </a:xfrm>
            <a:prstGeom prst="blockArc">
              <a:avLst>
                <a:gd fmla="val 12622480" name="adj1"/>
                <a:gd fmla="val 18081133" name="adj2"/>
                <a:gd fmla="val 20809"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7"/>
            <p:cNvGrpSpPr/>
            <p:nvPr/>
          </p:nvGrpSpPr>
          <p:grpSpPr>
            <a:xfrm rot="5400000">
              <a:off x="5379663" y="2278951"/>
              <a:ext cx="585001" cy="585472"/>
              <a:chOff x="1967628" y="812211"/>
              <a:chExt cx="588000" cy="588000"/>
            </a:xfrm>
          </p:grpSpPr>
          <p:sp>
            <p:nvSpPr>
              <p:cNvPr id="94" name="Google Shape;94;p17"/>
              <p:cNvSpPr/>
              <p:nvPr/>
            </p:nvSpPr>
            <p:spPr>
              <a:xfrm rot="39023">
                <a:off x="1970909" y="815492"/>
                <a:ext cx="581437" cy="58143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rot="10800000">
                <a:off x="1970875" y="815525"/>
                <a:ext cx="581400" cy="581400"/>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7"/>
            <p:cNvGrpSpPr/>
            <p:nvPr/>
          </p:nvGrpSpPr>
          <p:grpSpPr>
            <a:xfrm rot="10800000">
              <a:off x="4280709" y="3378529"/>
              <a:ext cx="585001" cy="585472"/>
              <a:chOff x="1967628" y="812211"/>
              <a:chExt cx="588000" cy="588000"/>
            </a:xfrm>
          </p:grpSpPr>
          <p:sp>
            <p:nvSpPr>
              <p:cNvPr id="97" name="Google Shape;97;p17"/>
              <p:cNvSpPr/>
              <p:nvPr/>
            </p:nvSpPr>
            <p:spPr>
              <a:xfrm rot="39023">
                <a:off x="1970909" y="815492"/>
                <a:ext cx="581437" cy="581437"/>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rot="10800000">
                <a:off x="1970875" y="815525"/>
                <a:ext cx="581400" cy="581400"/>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7"/>
            <p:cNvGrpSpPr/>
            <p:nvPr/>
          </p:nvGrpSpPr>
          <p:grpSpPr>
            <a:xfrm rot="-5400000">
              <a:off x="3179922" y="2281478"/>
              <a:ext cx="585001" cy="585472"/>
              <a:chOff x="1967628" y="812211"/>
              <a:chExt cx="588000" cy="588000"/>
            </a:xfrm>
          </p:grpSpPr>
          <p:sp>
            <p:nvSpPr>
              <p:cNvPr id="100" name="Google Shape;100;p17"/>
              <p:cNvSpPr/>
              <p:nvPr/>
            </p:nvSpPr>
            <p:spPr>
              <a:xfrm rot="39023">
                <a:off x="1970909" y="815492"/>
                <a:ext cx="581437" cy="581437"/>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rot="10800000">
                <a:off x="1970875" y="815525"/>
                <a:ext cx="581400" cy="581400"/>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7"/>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03" name="Google Shape;103;p17"/>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104" name="Google Shape;104;p17"/>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05" name="Google Shape;105;p17"/>
            <p:cNvGrpSpPr/>
            <p:nvPr/>
          </p:nvGrpSpPr>
          <p:grpSpPr>
            <a:xfrm>
              <a:off x="4261689" y="1180926"/>
              <a:ext cx="585001" cy="585530"/>
              <a:chOff x="1967628" y="812211"/>
              <a:chExt cx="588000" cy="588000"/>
            </a:xfrm>
          </p:grpSpPr>
          <p:sp>
            <p:nvSpPr>
              <p:cNvPr id="106" name="Google Shape;106;p17"/>
              <p:cNvSpPr/>
              <p:nvPr/>
            </p:nvSpPr>
            <p:spPr>
              <a:xfrm rot="39023">
                <a:off x="1970909" y="815492"/>
                <a:ext cx="581437" cy="581437"/>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rot="10800000">
                <a:off x="1970875" y="815525"/>
                <a:ext cx="581400" cy="581400"/>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7"/>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grpSp>
        <p:nvGrpSpPr>
          <p:cNvPr id="109" name="Google Shape;109;p17"/>
          <p:cNvGrpSpPr/>
          <p:nvPr/>
        </p:nvGrpSpPr>
        <p:grpSpPr>
          <a:xfrm>
            <a:off x="323500" y="1170475"/>
            <a:ext cx="3362713" cy="1289700"/>
            <a:chOff x="323500" y="1170475"/>
            <a:chExt cx="3362713" cy="1289700"/>
          </a:xfrm>
        </p:grpSpPr>
        <p:sp>
          <p:nvSpPr>
            <p:cNvPr id="110" name="Google Shape;110;p17"/>
            <p:cNvSpPr txBox="1"/>
            <p:nvPr/>
          </p:nvSpPr>
          <p:spPr>
            <a:xfrm>
              <a:off x="323500" y="11704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200">
                  <a:latin typeface="Roboto"/>
                  <a:ea typeface="Roboto"/>
                  <a:cs typeface="Roboto"/>
                  <a:sym typeface="Roboto"/>
                </a:rPr>
                <a:t>Collect</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GB" sz="800">
                  <a:latin typeface="Roboto"/>
                  <a:ea typeface="Roboto"/>
                  <a:cs typeface="Roboto"/>
                  <a:sym typeface="Roboto"/>
                </a:rPr>
                <a:t>Vibration signal of 6 seconds was collected every day</a:t>
              </a:r>
              <a:endParaRPr b="1" sz="800">
                <a:latin typeface="Roboto"/>
                <a:ea typeface="Roboto"/>
                <a:cs typeface="Roboto"/>
                <a:sym typeface="Roboto"/>
              </a:endParaRPr>
            </a:p>
          </p:txBody>
        </p:sp>
        <p:cxnSp>
          <p:nvCxnSpPr>
            <p:cNvPr id="111" name="Google Shape;111;p17"/>
            <p:cNvCxnSpPr/>
            <p:nvPr/>
          </p:nvCxnSpPr>
          <p:spPr>
            <a:xfrm rot="10800000">
              <a:off x="2641913" y="1831625"/>
              <a:ext cx="1044300" cy="0"/>
            </a:xfrm>
            <a:prstGeom prst="straightConnector1">
              <a:avLst/>
            </a:prstGeom>
            <a:noFill/>
            <a:ln cap="flat" cmpd="sng" w="9525">
              <a:solidFill>
                <a:srgbClr val="1F887E"/>
              </a:solidFill>
              <a:prstDash val="solid"/>
              <a:round/>
              <a:headEnd len="sm" w="sm" type="none"/>
              <a:tailEnd len="med" w="med" type="oval"/>
            </a:ln>
          </p:spPr>
        </p:cxnSp>
      </p:grpSp>
      <p:grpSp>
        <p:nvGrpSpPr>
          <p:cNvPr id="112" name="Google Shape;112;p17"/>
          <p:cNvGrpSpPr/>
          <p:nvPr/>
        </p:nvGrpSpPr>
        <p:grpSpPr>
          <a:xfrm>
            <a:off x="323500" y="2828275"/>
            <a:ext cx="3629413" cy="1289700"/>
            <a:chOff x="323500" y="2828275"/>
            <a:chExt cx="3629413" cy="1289700"/>
          </a:xfrm>
        </p:grpSpPr>
        <p:sp>
          <p:nvSpPr>
            <p:cNvPr id="113" name="Google Shape;113;p17"/>
            <p:cNvSpPr txBox="1"/>
            <p:nvPr/>
          </p:nvSpPr>
          <p:spPr>
            <a:xfrm>
              <a:off x="323500" y="28282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200">
                  <a:latin typeface="Roboto"/>
                  <a:ea typeface="Roboto"/>
                  <a:cs typeface="Roboto"/>
                  <a:sym typeface="Roboto"/>
                </a:rPr>
                <a:t>Transform</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GB" sz="800">
                  <a:latin typeface="Roboto"/>
                  <a:ea typeface="Roboto"/>
                  <a:cs typeface="Roboto"/>
                  <a:sym typeface="Roboto"/>
                </a:rPr>
                <a:t>Transform data from the vibration signal from time-domain to frequency-domain using Short Time Fourier Transform (STFT)</a:t>
              </a:r>
              <a:endParaRPr b="1" sz="800">
                <a:latin typeface="Roboto"/>
                <a:ea typeface="Roboto"/>
                <a:cs typeface="Roboto"/>
                <a:sym typeface="Roboto"/>
              </a:endParaRPr>
            </a:p>
          </p:txBody>
        </p:sp>
        <p:cxnSp>
          <p:nvCxnSpPr>
            <p:cNvPr id="114" name="Google Shape;114;p17"/>
            <p:cNvCxnSpPr/>
            <p:nvPr/>
          </p:nvCxnSpPr>
          <p:spPr>
            <a:xfrm rot="10800000">
              <a:off x="2641913" y="3489425"/>
              <a:ext cx="1311000" cy="0"/>
            </a:xfrm>
            <a:prstGeom prst="straightConnector1">
              <a:avLst/>
            </a:prstGeom>
            <a:noFill/>
            <a:ln cap="flat" cmpd="sng" w="9525">
              <a:solidFill>
                <a:srgbClr val="1D7E75"/>
              </a:solidFill>
              <a:prstDash val="solid"/>
              <a:round/>
              <a:headEnd len="sm" w="sm" type="none"/>
              <a:tailEnd len="med" w="med" type="oval"/>
            </a:ln>
          </p:spPr>
        </p:cxnSp>
      </p:grpSp>
      <p:grpSp>
        <p:nvGrpSpPr>
          <p:cNvPr id="115" name="Google Shape;115;p17"/>
          <p:cNvGrpSpPr/>
          <p:nvPr/>
        </p:nvGrpSpPr>
        <p:grpSpPr>
          <a:xfrm>
            <a:off x="5209825" y="1060350"/>
            <a:ext cx="3610650" cy="1289700"/>
            <a:chOff x="5209825" y="1060350"/>
            <a:chExt cx="3610650" cy="1289700"/>
          </a:xfrm>
        </p:grpSpPr>
        <p:sp>
          <p:nvSpPr>
            <p:cNvPr id="116" name="Google Shape;116;p17"/>
            <p:cNvSpPr txBox="1"/>
            <p:nvPr/>
          </p:nvSpPr>
          <p:spPr>
            <a:xfrm>
              <a:off x="6696475" y="10603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Predict</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GB" sz="800">
                  <a:latin typeface="Roboto"/>
                  <a:ea typeface="Roboto"/>
                  <a:cs typeface="Roboto"/>
                  <a:sym typeface="Roboto"/>
                </a:rPr>
                <a:t>Predict Remaining Useful Life (RUL) based on the estimated parameters</a:t>
              </a:r>
              <a:endParaRPr b="1" sz="800">
                <a:latin typeface="Roboto"/>
                <a:ea typeface="Roboto"/>
                <a:cs typeface="Roboto"/>
                <a:sym typeface="Roboto"/>
              </a:endParaRPr>
            </a:p>
          </p:txBody>
        </p:sp>
        <p:cxnSp>
          <p:nvCxnSpPr>
            <p:cNvPr id="117" name="Google Shape;117;p17"/>
            <p:cNvCxnSpPr/>
            <p:nvPr/>
          </p:nvCxnSpPr>
          <p:spPr>
            <a:xfrm>
              <a:off x="5209825" y="1705200"/>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118" name="Google Shape;118;p17"/>
          <p:cNvGrpSpPr/>
          <p:nvPr/>
        </p:nvGrpSpPr>
        <p:grpSpPr>
          <a:xfrm>
            <a:off x="5209825" y="3020450"/>
            <a:ext cx="3610650" cy="1289700"/>
            <a:chOff x="5209825" y="3020450"/>
            <a:chExt cx="3610650" cy="1289700"/>
          </a:xfrm>
        </p:grpSpPr>
        <p:sp>
          <p:nvSpPr>
            <p:cNvPr id="119" name="Google Shape;119;p17"/>
            <p:cNvSpPr txBox="1"/>
            <p:nvPr/>
          </p:nvSpPr>
          <p:spPr>
            <a:xfrm>
              <a:off x="6696475" y="30204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200">
                  <a:latin typeface="Roboto"/>
                  <a:ea typeface="Roboto"/>
                  <a:cs typeface="Roboto"/>
                  <a:sym typeface="Roboto"/>
                </a:rPr>
                <a:t>Estimate</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GB" sz="800">
                  <a:latin typeface="Roboto"/>
                  <a:ea typeface="Roboto"/>
                  <a:cs typeface="Roboto"/>
                  <a:sym typeface="Roboto"/>
                </a:rPr>
                <a:t>Fit an exponential degradation model and estimate model parameters</a:t>
              </a:r>
              <a:endParaRPr b="1" sz="800">
                <a:latin typeface="Roboto"/>
                <a:ea typeface="Roboto"/>
                <a:cs typeface="Roboto"/>
                <a:sym typeface="Roboto"/>
              </a:endParaRPr>
            </a:p>
          </p:txBody>
        </p:sp>
        <p:cxnSp>
          <p:nvCxnSpPr>
            <p:cNvPr id="120" name="Google Shape;120;p17"/>
            <p:cNvCxnSpPr/>
            <p:nvPr/>
          </p:nvCxnSpPr>
          <p:spPr>
            <a:xfrm>
              <a:off x="5209825" y="3648300"/>
              <a:ext cx="1286700" cy="0"/>
            </a:xfrm>
            <a:prstGeom prst="straightConnector1">
              <a:avLst/>
            </a:prstGeom>
            <a:noFill/>
            <a:ln cap="flat" cmpd="sng" w="9525">
              <a:solidFill>
                <a:srgbClr val="1B786F"/>
              </a:solidFill>
              <a:prstDash val="solid"/>
              <a:round/>
              <a:headEnd len="sm" w="sm" type="none"/>
              <a:tailEnd len="med" w="med" type="oval"/>
            </a:ln>
          </p:spPr>
        </p:cxnSp>
      </p:grpSp>
      <p:sp>
        <p:nvSpPr>
          <p:cNvPr id="121" name="Google Shape;121;p17"/>
          <p:cNvSpPr txBox="1"/>
          <p:nvPr/>
        </p:nvSpPr>
        <p:spPr>
          <a:xfrm>
            <a:off x="1622300" y="45617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Repeat after signal acquisition the next day</a:t>
            </a:r>
            <a:endParaRPr>
              <a:solidFill>
                <a:srgbClr val="F31212"/>
              </a:solidFill>
            </a:endParaRPr>
          </a:p>
        </p:txBody>
      </p:sp>
      <p:sp>
        <p:nvSpPr>
          <p:cNvPr id="122" name="Google Shape;122;p17"/>
          <p:cNvSpPr/>
          <p:nvPr/>
        </p:nvSpPr>
        <p:spPr>
          <a:xfrm>
            <a:off x="4141725" y="844800"/>
            <a:ext cx="216800" cy="313975"/>
          </a:xfrm>
          <a:custGeom>
            <a:rect b="b" l="l" r="r" t="t"/>
            <a:pathLst>
              <a:path extrusionOk="0" h="12559" w="8672">
                <a:moveTo>
                  <a:pt x="0" y="0"/>
                </a:moveTo>
                <a:cubicBezTo>
                  <a:pt x="5087" y="0"/>
                  <a:pt x="8672" y="7472"/>
                  <a:pt x="8672" y="12559"/>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6" name="Shape 126"/>
        <p:cNvGrpSpPr/>
        <p:nvPr/>
      </p:nvGrpSpPr>
      <p:grpSpPr>
        <a:xfrm>
          <a:off x="0" y="0"/>
          <a:ext cx="0" cy="0"/>
          <a:chOff x="0" y="0"/>
          <a:chExt cx="0" cy="0"/>
        </a:xfrm>
      </p:grpSpPr>
      <p:sp>
        <p:nvSpPr>
          <p:cNvPr id="127" name="Google Shape;127;p18"/>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Collect</a:t>
            </a:r>
            <a:endParaRPr/>
          </a:p>
        </p:txBody>
      </p:sp>
      <p:pic>
        <p:nvPicPr>
          <p:cNvPr id="128" name="Google Shape;128;p18"/>
          <p:cNvPicPr preferRelativeResize="0"/>
          <p:nvPr/>
        </p:nvPicPr>
        <p:blipFill>
          <a:blip r:embed="rId3">
            <a:alphaModFix/>
          </a:blip>
          <a:stretch>
            <a:fillRect/>
          </a:stretch>
        </p:blipFill>
        <p:spPr>
          <a:xfrm>
            <a:off x="5895975" y="0"/>
            <a:ext cx="3248025" cy="952500"/>
          </a:xfrm>
          <a:prstGeom prst="rect">
            <a:avLst/>
          </a:prstGeom>
          <a:noFill/>
          <a:ln>
            <a:noFill/>
          </a:ln>
        </p:spPr>
      </p:pic>
      <p:pic>
        <p:nvPicPr>
          <p:cNvPr id="129" name="Google Shape;129;p18"/>
          <p:cNvPicPr preferRelativeResize="0"/>
          <p:nvPr/>
        </p:nvPicPr>
        <p:blipFill>
          <a:blip r:embed="rId4">
            <a:alphaModFix/>
          </a:blip>
          <a:stretch>
            <a:fillRect/>
          </a:stretch>
        </p:blipFill>
        <p:spPr>
          <a:xfrm>
            <a:off x="1614825" y="1496900"/>
            <a:ext cx="6541502" cy="3270775"/>
          </a:xfrm>
          <a:prstGeom prst="rect">
            <a:avLst/>
          </a:prstGeom>
          <a:noFill/>
          <a:ln>
            <a:noFill/>
          </a:ln>
        </p:spPr>
      </p:pic>
      <p:sp>
        <p:nvSpPr>
          <p:cNvPr id="130" name="Google Shape;130;p18"/>
          <p:cNvSpPr txBox="1"/>
          <p:nvPr/>
        </p:nvSpPr>
        <p:spPr>
          <a:xfrm>
            <a:off x="1652225" y="172697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50 days of vibration data, collected over 6 seconds every day</a:t>
            </a:r>
            <a:endParaRPr>
              <a:solidFill>
                <a:srgbClr val="F31212"/>
              </a:solidFill>
            </a:endParaRPr>
          </a:p>
        </p:txBody>
      </p:sp>
      <p:sp>
        <p:nvSpPr>
          <p:cNvPr id="131" name="Google Shape;131;p18"/>
          <p:cNvSpPr/>
          <p:nvPr/>
        </p:nvSpPr>
        <p:spPr>
          <a:xfrm>
            <a:off x="4650075" y="2011050"/>
            <a:ext cx="321475" cy="321475"/>
          </a:xfrm>
          <a:custGeom>
            <a:rect b="b" l="l" r="r" t="t"/>
            <a:pathLst>
              <a:path extrusionOk="0" h="12859" w="12859">
                <a:moveTo>
                  <a:pt x="0" y="0"/>
                </a:moveTo>
                <a:cubicBezTo>
                  <a:pt x="5163" y="3176"/>
                  <a:pt x="12859" y="6797"/>
                  <a:pt x="12859" y="12859"/>
                </a:cubicBezTo>
              </a:path>
            </a:pathLst>
          </a:custGeom>
          <a:noFill/>
          <a:ln cap="flat" cmpd="sng" w="9525">
            <a:solidFill>
              <a:srgbClr val="F31212"/>
            </a:solidFill>
            <a:prstDash val="solid"/>
            <a:round/>
            <a:headEnd len="med" w="med" type="none"/>
            <a:tailEnd len="med" w="med" type="none"/>
          </a:ln>
        </p:spPr>
      </p:sp>
      <p:sp>
        <p:nvSpPr>
          <p:cNvPr id="132" name="Google Shape;132;p18"/>
          <p:cNvSpPr txBox="1"/>
          <p:nvPr/>
        </p:nvSpPr>
        <p:spPr>
          <a:xfrm>
            <a:off x="2287675" y="4223950"/>
            <a:ext cx="20484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Notice the degrading trend</a:t>
            </a:r>
            <a:endParaRPr>
              <a:solidFill>
                <a:srgbClr val="F31212"/>
              </a:solidFill>
            </a:endParaRPr>
          </a:p>
        </p:txBody>
      </p:sp>
      <p:sp>
        <p:nvSpPr>
          <p:cNvPr id="133" name="Google Shape;133;p18"/>
          <p:cNvSpPr/>
          <p:nvPr/>
        </p:nvSpPr>
        <p:spPr>
          <a:xfrm>
            <a:off x="4380950" y="4034759"/>
            <a:ext cx="1211097" cy="346203"/>
          </a:xfrm>
          <a:custGeom>
            <a:rect b="b" l="l" r="r" t="t"/>
            <a:pathLst>
              <a:path extrusionOk="0" h="8373" w="11363">
                <a:moveTo>
                  <a:pt x="0" y="8373"/>
                </a:moveTo>
                <a:cubicBezTo>
                  <a:pt x="4405" y="6721"/>
                  <a:pt x="8753" y="3915"/>
                  <a:pt x="11363" y="0"/>
                </a:cubicBezTo>
              </a:path>
            </a:pathLst>
          </a:custGeom>
          <a:noFill/>
          <a:ln cap="flat" cmpd="sng" w="9525">
            <a:solidFill>
              <a:srgbClr val="F31212"/>
            </a:solidFill>
            <a:prstDash val="solid"/>
            <a:round/>
            <a:headEnd len="med" w="med" type="none"/>
            <a:tailEnd len="med" w="med" type="none"/>
          </a:ln>
        </p:spPr>
      </p:sp>
      <p:sp>
        <p:nvSpPr>
          <p:cNvPr id="134" name="Google Shape;134;p18"/>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5">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8" name="Shape 138"/>
        <p:cNvGrpSpPr/>
        <p:nvPr/>
      </p:nvGrpSpPr>
      <p:grpSpPr>
        <a:xfrm>
          <a:off x="0" y="0"/>
          <a:ext cx="0" cy="0"/>
          <a:chOff x="0" y="0"/>
          <a:chExt cx="0" cy="0"/>
        </a:xfrm>
      </p:grpSpPr>
      <p:sp>
        <p:nvSpPr>
          <p:cNvPr id="139" name="Google Shape;139;p19"/>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Transform</a:t>
            </a:r>
            <a:endParaRPr/>
          </a:p>
        </p:txBody>
      </p:sp>
      <p:pic>
        <p:nvPicPr>
          <p:cNvPr id="140" name="Google Shape;140;p19"/>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41" name="Google Shape;141;p19"/>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id="142" name="Google Shape;142;p19"/>
          <p:cNvPicPr preferRelativeResize="0"/>
          <p:nvPr/>
        </p:nvPicPr>
        <p:blipFill>
          <a:blip r:embed="rId5">
            <a:alphaModFix/>
          </a:blip>
          <a:stretch>
            <a:fillRect/>
          </a:stretch>
        </p:blipFill>
        <p:spPr>
          <a:xfrm>
            <a:off x="2840876" y="1409750"/>
            <a:ext cx="4012450" cy="3581349"/>
          </a:xfrm>
          <a:prstGeom prst="rect">
            <a:avLst/>
          </a:prstGeom>
          <a:noFill/>
          <a:ln>
            <a:noFill/>
          </a:ln>
        </p:spPr>
      </p:pic>
      <p:sp>
        <p:nvSpPr>
          <p:cNvPr id="143" name="Google Shape;143;p19"/>
          <p:cNvSpPr txBox="1"/>
          <p:nvPr/>
        </p:nvSpPr>
        <p:spPr>
          <a:xfrm>
            <a:off x="5988275" y="214562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Notice the increasing trend in spectral kurtosis around the fault frequency of ~ 10,000 Hz, making it a good candidate for the degradation signal.</a:t>
            </a:r>
            <a:endParaRPr>
              <a:solidFill>
                <a:srgbClr val="F31212"/>
              </a:solidFill>
            </a:endParaRPr>
          </a:p>
        </p:txBody>
      </p:sp>
      <p:sp>
        <p:nvSpPr>
          <p:cNvPr id="144" name="Google Shape;144;p19"/>
          <p:cNvSpPr/>
          <p:nvPr/>
        </p:nvSpPr>
        <p:spPr>
          <a:xfrm>
            <a:off x="5322925" y="2601650"/>
            <a:ext cx="605550" cy="201850"/>
          </a:xfrm>
          <a:custGeom>
            <a:rect b="b" l="l" r="r" t="t"/>
            <a:pathLst>
              <a:path extrusionOk="0" h="8074" w="24222">
                <a:moveTo>
                  <a:pt x="0" y="8074"/>
                </a:moveTo>
                <a:cubicBezTo>
                  <a:pt x="7612" y="4268"/>
                  <a:pt x="15711" y="0"/>
                  <a:pt x="24222" y="0"/>
                </a:cubicBezTo>
              </a:path>
            </a:pathLst>
          </a:custGeom>
          <a:noFill/>
          <a:ln cap="flat" cmpd="sng" w="9525">
            <a:solidFill>
              <a:srgbClr val="F31212"/>
            </a:solidFill>
            <a:prstDash val="solid"/>
            <a:round/>
            <a:headEnd len="med" w="med" type="none"/>
            <a:tailEnd len="med" w="med" type="none"/>
          </a:ln>
        </p:spPr>
      </p:sp>
      <p:sp>
        <p:nvSpPr>
          <p:cNvPr id="145" name="Google Shape;145;p19"/>
          <p:cNvSpPr txBox="1"/>
          <p:nvPr/>
        </p:nvSpPr>
        <p:spPr>
          <a:xfrm>
            <a:off x="52350" y="3841225"/>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Side note: Choosing the window size for Short Time Fourier Transform is a crucial step, and is discussed in Appendix A</a:t>
            </a:r>
            <a:endParaRPr>
              <a:solidFill>
                <a:srgbClr val="F31212"/>
              </a:solidFill>
            </a:endParaRPr>
          </a:p>
        </p:txBody>
      </p:sp>
      <p:sp>
        <p:nvSpPr>
          <p:cNvPr id="146" name="Google Shape;146;p19"/>
          <p:cNvSpPr txBox="1"/>
          <p:nvPr/>
        </p:nvSpPr>
        <p:spPr>
          <a:xfrm>
            <a:off x="299050" y="1883950"/>
            <a:ext cx="2190600" cy="12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2"/>
                </a:solidFill>
              </a:rPr>
              <a:t>Use Short Time Fourier Transform to convert </a:t>
            </a:r>
            <a:r>
              <a:rPr lang="en-GB" sz="1200">
                <a:solidFill>
                  <a:schemeClr val="dk2"/>
                </a:solidFill>
              </a:rPr>
              <a:t>information</a:t>
            </a:r>
            <a:r>
              <a:rPr lang="en-GB" sz="1200">
                <a:solidFill>
                  <a:schemeClr val="dk2"/>
                </a:solidFill>
              </a:rPr>
              <a:t> from time domain to frequency domain and then calculate the </a:t>
            </a:r>
            <a:r>
              <a:rPr lang="en-GB" sz="1200">
                <a:solidFill>
                  <a:schemeClr val="dk2"/>
                </a:solidFill>
              </a:rPr>
              <a:t>spectral</a:t>
            </a:r>
            <a:r>
              <a:rPr lang="en-GB" sz="1200">
                <a:solidFill>
                  <a:schemeClr val="dk2"/>
                </a:solidFill>
              </a:rPr>
              <a:t> kurtosis.</a:t>
            </a:r>
            <a:endParaRPr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0" name="Shape 150"/>
        <p:cNvGrpSpPr/>
        <p:nvPr/>
      </p:nvGrpSpPr>
      <p:grpSpPr>
        <a:xfrm>
          <a:off x="0" y="0"/>
          <a:ext cx="0" cy="0"/>
          <a:chOff x="0" y="0"/>
          <a:chExt cx="0" cy="0"/>
        </a:xfrm>
      </p:grpSpPr>
      <p:sp>
        <p:nvSpPr>
          <p:cNvPr id="151" name="Google Shape;151;p20"/>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Estimate</a:t>
            </a:r>
            <a:endParaRPr/>
          </a:p>
        </p:txBody>
      </p:sp>
      <p:pic>
        <p:nvPicPr>
          <p:cNvPr id="152" name="Google Shape;152;p20"/>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53" name="Google Shape;153;p20"/>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id="154" name="Google Shape;154;p20"/>
          <p:cNvPicPr preferRelativeResize="0"/>
          <p:nvPr/>
        </p:nvPicPr>
        <p:blipFill>
          <a:blip r:embed="rId5">
            <a:alphaModFix/>
          </a:blip>
          <a:stretch>
            <a:fillRect/>
          </a:stretch>
        </p:blipFill>
        <p:spPr>
          <a:xfrm>
            <a:off x="2579825" y="1551375"/>
            <a:ext cx="4232628" cy="3200475"/>
          </a:xfrm>
          <a:prstGeom prst="rect">
            <a:avLst/>
          </a:prstGeom>
          <a:noFill/>
          <a:ln>
            <a:noFill/>
          </a:ln>
        </p:spPr>
      </p:pic>
      <p:sp>
        <p:nvSpPr>
          <p:cNvPr id="155" name="Google Shape;155;p20"/>
          <p:cNvSpPr txBox="1"/>
          <p:nvPr/>
        </p:nvSpPr>
        <p:spPr>
          <a:xfrm>
            <a:off x="6930275" y="2362425"/>
            <a:ext cx="1743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Fit an exponential degradation model to the causal moving mean spectral kurtosis</a:t>
            </a:r>
            <a:endParaRPr>
              <a:solidFill>
                <a:srgbClr val="F31212"/>
              </a:solidFill>
            </a:endParaRPr>
          </a:p>
        </p:txBody>
      </p:sp>
      <p:sp>
        <p:nvSpPr>
          <p:cNvPr id="156" name="Google Shape;156;p20"/>
          <p:cNvSpPr/>
          <p:nvPr/>
        </p:nvSpPr>
        <p:spPr>
          <a:xfrm>
            <a:off x="6414425" y="2556800"/>
            <a:ext cx="545750" cy="284075"/>
          </a:xfrm>
          <a:custGeom>
            <a:rect b="b" l="l" r="r" t="t"/>
            <a:pathLst>
              <a:path extrusionOk="0" h="11363" w="21830">
                <a:moveTo>
                  <a:pt x="0" y="0"/>
                </a:moveTo>
                <a:cubicBezTo>
                  <a:pt x="7171" y="3984"/>
                  <a:pt x="13627" y="11363"/>
                  <a:pt x="21830" y="11363"/>
                </a:cubicBezTo>
              </a:path>
            </a:pathLst>
          </a:custGeom>
          <a:noFill/>
          <a:ln cap="flat" cmpd="sng" w="9525">
            <a:solidFill>
              <a:srgbClr val="F31212"/>
            </a:solidFill>
            <a:prstDash val="solid"/>
            <a:round/>
            <a:headEnd len="med" w="med" type="none"/>
            <a:tailEnd len="med" w="med" type="none"/>
          </a:ln>
        </p:spPr>
      </p:sp>
      <p:sp>
        <p:nvSpPr>
          <p:cNvPr id="157" name="Google Shape;157;p20"/>
          <p:cNvSpPr txBox="1"/>
          <p:nvPr/>
        </p:nvSpPr>
        <p:spPr>
          <a:xfrm>
            <a:off x="67300" y="3729075"/>
            <a:ext cx="2414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F31212"/>
                </a:solidFill>
                <a:highlight>
                  <a:srgbClr val="FFFFFF"/>
                </a:highlight>
                <a:latin typeface="Gloria Hallelujah"/>
                <a:ea typeface="Gloria Hallelujah"/>
                <a:cs typeface="Gloria Hallelujah"/>
                <a:sym typeface="Gloria Hallelujah"/>
              </a:rPr>
              <a:t>Side note: Causal moving mean averaging applied, where the value at a point is the average value from the past 5 days.</a:t>
            </a:r>
            <a:endParaRPr>
              <a:solidFill>
                <a:srgbClr val="F3121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1" name="Shape 161"/>
        <p:cNvGrpSpPr/>
        <p:nvPr/>
      </p:nvGrpSpPr>
      <p:grpSpPr>
        <a:xfrm>
          <a:off x="0" y="0"/>
          <a:ext cx="0" cy="0"/>
          <a:chOff x="0" y="0"/>
          <a:chExt cx="0" cy="0"/>
        </a:xfrm>
      </p:grpSpPr>
      <p:sp>
        <p:nvSpPr>
          <p:cNvPr id="162" name="Google Shape;162;p21"/>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Predict</a:t>
            </a:r>
            <a:endParaRPr/>
          </a:p>
        </p:txBody>
      </p:sp>
      <p:pic>
        <p:nvPicPr>
          <p:cNvPr id="163" name="Google Shape;163;p21"/>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64" name="Google Shape;164;p21"/>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id="165" name="Google Shape;165;p21"/>
          <p:cNvPicPr preferRelativeResize="0"/>
          <p:nvPr/>
        </p:nvPicPr>
        <p:blipFill>
          <a:blip r:embed="rId5">
            <a:alphaModFix/>
          </a:blip>
          <a:stretch>
            <a:fillRect/>
          </a:stretch>
        </p:blipFill>
        <p:spPr>
          <a:xfrm>
            <a:off x="2455688" y="1472050"/>
            <a:ext cx="4232628" cy="3200475"/>
          </a:xfrm>
          <a:prstGeom prst="rect">
            <a:avLst/>
          </a:prstGeom>
          <a:noFill/>
          <a:ln>
            <a:noFill/>
          </a:ln>
        </p:spPr>
      </p:pic>
      <p:sp>
        <p:nvSpPr>
          <p:cNvPr id="166" name="Google Shape;166;p21"/>
          <p:cNvSpPr txBox="1"/>
          <p:nvPr/>
        </p:nvSpPr>
        <p:spPr>
          <a:xfrm>
            <a:off x="261650" y="3195300"/>
            <a:ext cx="196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u="sng">
                <a:solidFill>
                  <a:schemeClr val="hlink"/>
                </a:solidFill>
                <a:highlight>
                  <a:srgbClr val="FFFFFF"/>
                </a:highlight>
                <a:latin typeface="Gloria Hallelujah"/>
                <a:ea typeface="Gloria Hallelujah"/>
                <a:cs typeface="Gloria Hallelujah"/>
                <a:sym typeface="Gloria Hallelujah"/>
                <a:hlinkClick r:id="rId6"/>
              </a:rPr>
              <a:t>Click here to see an animation of the evolution of RUL from day 20 to day 50.</a:t>
            </a:r>
            <a:endParaRPr>
              <a:solidFill>
                <a:srgbClr val="F3121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