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Gloria Hallelujah"/>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GloriaHallelujah-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94bccd596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94bccd596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94bccd596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94bccd596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94bccd596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94bccd596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94bccd596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94bccd596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94bccd596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94bccd596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94bccd596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94bccd596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94bccd596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94bccd596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8855fb343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8855fb343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94ae87240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94ae87240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94ae87240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94ae87240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8855fb343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8855fb34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94ae87240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94ae87240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94ae87240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94ae87240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94ae87240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94ae87240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94ae87240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94ae87240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94ae87240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94ae87240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94ae87240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94ae87240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94ae87240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94ae87240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8855fb343c_0_1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8855fb343c_0_1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8855fb343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8855fb343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8c9e245d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8c9e245d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94ae87240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94ae87240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94bccd5965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94bccd596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94bccd59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94bccd59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94bccd596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94bccd596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94bccd596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94bccd596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hyperlink" Target="http://calgaryanalyticsltd.com" TargetMode="External"/><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hyperlink" Target="http://calgaryanalyticsltd.com" TargetMode="External"/><Relationship Id="rId5"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hyperlink" Target="http://calgaryanalyticsltd.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hyperlink" Target="http://calgaryanalyticsltd.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hyperlink" Target="http://calgaryanalyticsltd.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hyperlink" Target="http://calgaryanalyticsltd.com" TargetMode="External"/><Relationship Id="rId5"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hyperlink" Target="http://calgaryanalyticsltd.com" TargetMode="External"/><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hyperlink" Target="http://calgaryanalyticsltd.com" TargetMode="External"/><Relationship Id="rId5"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hyperlink" Target="http://calgaryanalyticsltd.com" TargetMode="External"/><Relationship Id="rId5"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oi.org/10.1115/PVP2006-ICPVT-11-93702" TargetMode="External"/><Relationship Id="rId4" Type="http://schemas.openxmlformats.org/officeDocument/2006/relationships/hyperlink" Target="https://ims-handbook.cenosco.com/docs/eva-overview" TargetMode="External"/><Relationship Id="rId5" Type="http://schemas.openxmlformats.org/officeDocument/2006/relationships/hyperlink" Target="https://ims-handbook.cenosco.com/docs/eva-overview" TargetMode="External"/><Relationship Id="rId6" Type="http://schemas.openxmlformats.org/officeDocument/2006/relationships/image" Target="../media/image1.jpg"/><Relationship Id="rId7" Type="http://schemas.openxmlformats.org/officeDocument/2006/relationships/hyperlink" Target="http://calgaryanalyticsltd.com" TargetMode="External"/></Relationships>
</file>

<file path=ppt/slides/_rels/slide26.xml.rels><?xml version="1.0" encoding="UTF-8" standalone="yes"?><Relationships xmlns="http://schemas.openxmlformats.org/package/2006/relationships"><Relationship Id="rId20" Type="http://schemas.openxmlformats.org/officeDocument/2006/relationships/hyperlink" Target="https://cran.r-project.org/package=tidyr" TargetMode="External"/><Relationship Id="rId11" Type="http://schemas.openxmlformats.org/officeDocument/2006/relationships/hyperlink" Target="https://cran.r-project.org/package=bslib" TargetMode="External"/><Relationship Id="rId22" Type="http://schemas.openxmlformats.org/officeDocument/2006/relationships/image" Target="../media/image1.jpg"/><Relationship Id="rId10" Type="http://schemas.openxmlformats.org/officeDocument/2006/relationships/hyperlink" Target="https://www.r-project.org/" TargetMode="External"/><Relationship Id="rId21" Type="http://schemas.openxmlformats.org/officeDocument/2006/relationships/hyperlink" Target="https://cran.r-project.org/package=DT" TargetMode="External"/><Relationship Id="rId13" Type="http://schemas.openxmlformats.org/officeDocument/2006/relationships/hyperlink" Target="https://ggplot2.tidyverse.org/" TargetMode="External"/><Relationship Id="rId12" Type="http://schemas.openxmlformats.org/officeDocument/2006/relationships/hyperlink" Target="https://cran.r-project.org/doc/Rnews/" TargetMode="External"/><Relationship Id="rId23" Type="http://schemas.openxmlformats.org/officeDocument/2006/relationships/hyperlink" Target="http://calgaryanalyticsltd.com" TargetMode="External"/><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oi.org/10.32614/RJ-2021-048" TargetMode="External"/><Relationship Id="rId4" Type="http://schemas.openxmlformats.org/officeDocument/2006/relationships/hyperlink" Target="https://doi.org/10.32614/RJ-2021-048" TargetMode="External"/><Relationship Id="rId9" Type="http://schemas.openxmlformats.org/officeDocument/2006/relationships/hyperlink" Target="https://cran.r-project.org/package=tibble" TargetMode="External"/><Relationship Id="rId15" Type="http://schemas.openxmlformats.org/officeDocument/2006/relationships/hyperlink" Target="https://cran.r-project.org/package=stringr" TargetMode="External"/><Relationship Id="rId14" Type="http://schemas.openxmlformats.org/officeDocument/2006/relationships/hyperlink" Target="https://cran.r-project.org/package=forcats" TargetMode="External"/><Relationship Id="rId17" Type="http://schemas.openxmlformats.org/officeDocument/2006/relationships/hyperlink" Target="https://cran.r-project.org/package=dplyr" TargetMode="External"/><Relationship Id="rId16" Type="http://schemas.openxmlformats.org/officeDocument/2006/relationships/hyperlink" Target="https://doi.org/10.21105/joss.01686" TargetMode="External"/><Relationship Id="rId5" Type="http://schemas.openxmlformats.org/officeDocument/2006/relationships/hyperlink" Target="https://cran.r-project.org/package=shiny" TargetMode="External"/><Relationship Id="rId19" Type="http://schemas.openxmlformats.org/officeDocument/2006/relationships/hyperlink" Target="https://cran.r-project.org/package=readr" TargetMode="External"/><Relationship Id="rId6" Type="http://schemas.openxmlformats.org/officeDocument/2006/relationships/hyperlink" Target="https://cran.r-project.org/package=promises" TargetMode="External"/><Relationship Id="rId18" Type="http://schemas.openxmlformats.org/officeDocument/2006/relationships/hyperlink" Target="https://cran.r-project.org/package=purrr" TargetMode="External"/><Relationship Id="rId7" Type="http://schemas.openxmlformats.org/officeDocument/2006/relationships/hyperlink" Target="https://cran.r-project.org/package=goftest" TargetMode="External"/><Relationship Id="rId8" Type="http://schemas.openxmlformats.org/officeDocument/2006/relationships/hyperlink" Target="https://www.jstatsoft.org/v40/i03/"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hyperlink" Target="http://calgaryanalyticsltd.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hyperlink" Target="http://calgaryanalyticsltd.com" TargetMode="External"/><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hyperlink" Target="http://calgaryanalyticsltd.com" TargetMode="External"/><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hyperlink" Target="http://calgaryanalyticsltd.com" TargetMode="External"/><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76550"/>
            <a:ext cx="8520600" cy="1720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sz="3600">
                <a:solidFill>
                  <a:srgbClr val="5B0F00"/>
                </a:solidFill>
              </a:rPr>
              <a:t>Estimating Remaining Life of Heat Exchangers using Extreme Value Analysis (EVA)</a:t>
            </a:r>
            <a:endParaRPr sz="3600">
              <a:solidFill>
                <a:srgbClr val="5B0F00"/>
              </a:solidFill>
            </a:endParaRPr>
          </a:p>
        </p:txBody>
      </p:sp>
      <p:pic>
        <p:nvPicPr>
          <p:cNvPr id="55" name="Google Shape;55;p13"/>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56" name="Google Shape;56;p13"/>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
        <p:nvSpPr>
          <p:cNvPr id="57" name="Google Shape;57;p13"/>
          <p:cNvSpPr txBox="1"/>
          <p:nvPr/>
        </p:nvSpPr>
        <p:spPr>
          <a:xfrm>
            <a:off x="3031950" y="2759675"/>
            <a:ext cx="30801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EF0B0B"/>
                </a:solidFill>
                <a:latin typeface="Gloria Hallelujah"/>
                <a:ea typeface="Gloria Hallelujah"/>
                <a:cs typeface="Gloria Hallelujah"/>
                <a:sym typeface="Gloria Hallelujah"/>
              </a:rPr>
              <a:t>Includes a free online app!</a:t>
            </a:r>
            <a:endParaRPr sz="1700">
              <a:solidFill>
                <a:srgbClr val="EF0B0B"/>
              </a:solidFill>
              <a:latin typeface="Gloria Hallelujah"/>
              <a:ea typeface="Gloria Hallelujah"/>
              <a:cs typeface="Gloria Hallelujah"/>
              <a:sym typeface="Gloria Hallelujah"/>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6" name="Shape 146"/>
        <p:cNvGrpSpPr/>
        <p:nvPr/>
      </p:nvGrpSpPr>
      <p:grpSpPr>
        <a:xfrm>
          <a:off x="0" y="0"/>
          <a:ext cx="0" cy="0"/>
          <a:chOff x="0" y="0"/>
          <a:chExt cx="0" cy="0"/>
        </a:xfrm>
      </p:grpSpPr>
      <p:sp>
        <p:nvSpPr>
          <p:cNvPr id="147" name="Google Shape;147;p22"/>
          <p:cNvSpPr txBox="1"/>
          <p:nvPr>
            <p:ph type="title"/>
          </p:nvPr>
        </p:nvSpPr>
        <p:spPr>
          <a:xfrm>
            <a:off x="446275" y="706675"/>
            <a:ext cx="641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 Online App</a:t>
            </a:r>
            <a:endParaRPr/>
          </a:p>
        </p:txBody>
      </p:sp>
      <p:sp>
        <p:nvSpPr>
          <p:cNvPr id="148" name="Google Shape;148;p22"/>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p>
          <a:p>
            <a:pPr indent="0" lvl="0" marL="0" rtl="0" algn="l">
              <a:spcBef>
                <a:spcPts val="1200"/>
              </a:spcBef>
              <a:spcAft>
                <a:spcPts val="1200"/>
              </a:spcAft>
              <a:buNone/>
            </a:pPr>
            <a:r>
              <a:t/>
            </a:r>
            <a:endParaRPr sz="1400"/>
          </a:p>
        </p:txBody>
      </p:sp>
      <p:pic>
        <p:nvPicPr>
          <p:cNvPr id="149" name="Google Shape;149;p22"/>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150" name="Google Shape;150;p22"/>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
        <p:nvSpPr>
          <p:cNvPr id="151" name="Google Shape;151;p22"/>
          <p:cNvSpPr txBox="1"/>
          <p:nvPr/>
        </p:nvSpPr>
        <p:spPr>
          <a:xfrm>
            <a:off x="4724850" y="2332500"/>
            <a:ext cx="23475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2 ways to input</a:t>
            </a:r>
            <a:endParaRPr>
              <a:solidFill>
                <a:srgbClr val="F70808"/>
              </a:solidFill>
              <a:latin typeface="Gloria Hallelujah"/>
              <a:ea typeface="Gloria Hallelujah"/>
              <a:cs typeface="Gloria Hallelujah"/>
              <a:sym typeface="Gloria Hallelujah"/>
            </a:endParaRPr>
          </a:p>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 data: upload a </a:t>
            </a:r>
            <a:endParaRPr>
              <a:solidFill>
                <a:srgbClr val="F70808"/>
              </a:solidFill>
              <a:latin typeface="Gloria Hallelujah"/>
              <a:ea typeface="Gloria Hallelujah"/>
              <a:cs typeface="Gloria Hallelujah"/>
              <a:sym typeface="Gloria Hallelujah"/>
            </a:endParaRPr>
          </a:p>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.txt file or manually</a:t>
            </a:r>
            <a:endParaRPr>
              <a:solidFill>
                <a:srgbClr val="F70808"/>
              </a:solidFill>
              <a:latin typeface="Gloria Hallelujah"/>
              <a:ea typeface="Gloria Hallelujah"/>
              <a:cs typeface="Gloria Hallelujah"/>
              <a:sym typeface="Gloria Hallelujah"/>
            </a:endParaRPr>
          </a:p>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Input values</a:t>
            </a:r>
            <a:endParaRPr>
              <a:solidFill>
                <a:srgbClr val="F70808"/>
              </a:solidFill>
              <a:latin typeface="Gloria Hallelujah"/>
              <a:ea typeface="Gloria Hallelujah"/>
              <a:cs typeface="Gloria Hallelujah"/>
              <a:sym typeface="Gloria Hallelujah"/>
            </a:endParaRPr>
          </a:p>
        </p:txBody>
      </p:sp>
      <p:sp>
        <p:nvSpPr>
          <p:cNvPr id="152" name="Google Shape;152;p22"/>
          <p:cNvSpPr/>
          <p:nvPr/>
        </p:nvSpPr>
        <p:spPr>
          <a:xfrm>
            <a:off x="2556800" y="2257750"/>
            <a:ext cx="1988625" cy="291575"/>
          </a:xfrm>
          <a:custGeom>
            <a:rect b="b" l="l" r="r" t="t"/>
            <a:pathLst>
              <a:path extrusionOk="0" h="11663" w="79545">
                <a:moveTo>
                  <a:pt x="0" y="0"/>
                </a:moveTo>
                <a:cubicBezTo>
                  <a:pt x="26798" y="0"/>
                  <a:pt x="52747" y="11663"/>
                  <a:pt x="79545" y="11663"/>
                </a:cubicBezTo>
              </a:path>
            </a:pathLst>
          </a:custGeom>
          <a:noFill/>
          <a:ln cap="flat" cmpd="sng" w="9525">
            <a:solidFill>
              <a:srgbClr val="F31212"/>
            </a:solidFill>
            <a:prstDash val="solid"/>
            <a:round/>
            <a:headEnd len="med" w="med" type="none"/>
            <a:tailEnd len="med" w="med" type="none"/>
          </a:ln>
        </p:spPr>
      </p:sp>
      <p:sp>
        <p:nvSpPr>
          <p:cNvPr id="153" name="Google Shape;153;p22"/>
          <p:cNvSpPr/>
          <p:nvPr/>
        </p:nvSpPr>
        <p:spPr>
          <a:xfrm>
            <a:off x="2459600" y="3005350"/>
            <a:ext cx="2100775" cy="418675"/>
          </a:xfrm>
          <a:custGeom>
            <a:rect b="b" l="l" r="r" t="t"/>
            <a:pathLst>
              <a:path extrusionOk="0" h="16747" w="84031">
                <a:moveTo>
                  <a:pt x="0" y="16747"/>
                </a:moveTo>
                <a:cubicBezTo>
                  <a:pt x="16790" y="16747"/>
                  <a:pt x="33345" y="12721"/>
                  <a:pt x="49940" y="10168"/>
                </a:cubicBezTo>
                <a:cubicBezTo>
                  <a:pt x="61660" y="8365"/>
                  <a:pt x="75646" y="8385"/>
                  <a:pt x="84031" y="0"/>
                </a:cubicBezTo>
              </a:path>
            </a:pathLst>
          </a:custGeom>
          <a:noFill/>
          <a:ln cap="flat" cmpd="sng" w="9525">
            <a:solidFill>
              <a:srgbClr val="F31212"/>
            </a:solidFill>
            <a:prstDash val="solid"/>
            <a:round/>
            <a:headEnd len="med" w="med" type="none"/>
            <a:tailEnd len="med" w="med" type="none"/>
          </a:ln>
        </p:spPr>
      </p:sp>
      <p:pic>
        <p:nvPicPr>
          <p:cNvPr id="154" name="Google Shape;154;p22"/>
          <p:cNvPicPr preferRelativeResize="0"/>
          <p:nvPr/>
        </p:nvPicPr>
        <p:blipFill>
          <a:blip r:embed="rId5">
            <a:alphaModFix/>
          </a:blip>
          <a:stretch>
            <a:fillRect/>
          </a:stretch>
        </p:blipFill>
        <p:spPr>
          <a:xfrm>
            <a:off x="1047600" y="1418400"/>
            <a:ext cx="6803998" cy="3290400"/>
          </a:xfrm>
          <a:prstGeom prst="rect">
            <a:avLst/>
          </a:prstGeom>
          <a:noFill/>
          <a:ln>
            <a:noFill/>
          </a:ln>
        </p:spPr>
      </p:pic>
      <p:sp>
        <p:nvSpPr>
          <p:cNvPr id="155" name="Google Shape;155;p22"/>
          <p:cNvSpPr txBox="1"/>
          <p:nvPr/>
        </p:nvSpPr>
        <p:spPr>
          <a:xfrm>
            <a:off x="2556800" y="2641900"/>
            <a:ext cx="22803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Start of operation and inspection date is required for corrosion rate and remaining life calculation.</a:t>
            </a:r>
            <a:endParaRPr>
              <a:solidFill>
                <a:srgbClr val="F70808"/>
              </a:solidFill>
              <a:latin typeface="Gloria Hallelujah"/>
              <a:ea typeface="Gloria Hallelujah"/>
              <a:cs typeface="Gloria Hallelujah"/>
              <a:sym typeface="Gloria Hallelujah"/>
            </a:endParaRPr>
          </a:p>
        </p:txBody>
      </p:sp>
      <p:sp>
        <p:nvSpPr>
          <p:cNvPr id="156" name="Google Shape;156;p22"/>
          <p:cNvSpPr/>
          <p:nvPr/>
        </p:nvSpPr>
        <p:spPr>
          <a:xfrm>
            <a:off x="2295125" y="3222175"/>
            <a:ext cx="291575" cy="142025"/>
          </a:xfrm>
          <a:custGeom>
            <a:rect b="b" l="l" r="r" t="t"/>
            <a:pathLst>
              <a:path extrusionOk="0" h="5681" w="11663">
                <a:moveTo>
                  <a:pt x="0" y="5681"/>
                </a:moveTo>
                <a:cubicBezTo>
                  <a:pt x="4324" y="5681"/>
                  <a:pt x="8605" y="3058"/>
                  <a:pt x="11663" y="0"/>
                </a:cubicBezTo>
              </a:path>
            </a:pathLst>
          </a:custGeom>
          <a:noFill/>
          <a:ln cap="flat" cmpd="sng" w="9525">
            <a:solidFill>
              <a:srgbClr val="F31212"/>
            </a:solidFill>
            <a:prstDash val="solid"/>
            <a:round/>
            <a:headEnd len="med" w="med" type="none"/>
            <a:tailEnd len="med" w="med" type="none"/>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0" name="Shape 160"/>
        <p:cNvGrpSpPr/>
        <p:nvPr/>
      </p:nvGrpSpPr>
      <p:grpSpPr>
        <a:xfrm>
          <a:off x="0" y="0"/>
          <a:ext cx="0" cy="0"/>
          <a:chOff x="0" y="0"/>
          <a:chExt cx="0" cy="0"/>
        </a:xfrm>
      </p:grpSpPr>
      <p:sp>
        <p:nvSpPr>
          <p:cNvPr id="161" name="Google Shape;161;p23"/>
          <p:cNvSpPr txBox="1"/>
          <p:nvPr>
            <p:ph type="title"/>
          </p:nvPr>
        </p:nvSpPr>
        <p:spPr>
          <a:xfrm>
            <a:off x="446275" y="706675"/>
            <a:ext cx="641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 Online App</a:t>
            </a:r>
            <a:endParaRPr/>
          </a:p>
        </p:txBody>
      </p:sp>
      <p:sp>
        <p:nvSpPr>
          <p:cNvPr id="162" name="Google Shape;162;p23"/>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p>
          <a:p>
            <a:pPr indent="0" lvl="0" marL="0" rtl="0" algn="l">
              <a:spcBef>
                <a:spcPts val="1200"/>
              </a:spcBef>
              <a:spcAft>
                <a:spcPts val="1200"/>
              </a:spcAft>
              <a:buNone/>
            </a:pPr>
            <a:r>
              <a:t/>
            </a:r>
            <a:endParaRPr sz="1400"/>
          </a:p>
        </p:txBody>
      </p:sp>
      <p:pic>
        <p:nvPicPr>
          <p:cNvPr id="163" name="Google Shape;163;p23"/>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164" name="Google Shape;164;p23"/>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
        <p:nvSpPr>
          <p:cNvPr id="165" name="Google Shape;165;p23"/>
          <p:cNvSpPr txBox="1"/>
          <p:nvPr/>
        </p:nvSpPr>
        <p:spPr>
          <a:xfrm>
            <a:off x="4724850" y="2332500"/>
            <a:ext cx="23475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2 ways to input</a:t>
            </a:r>
            <a:endParaRPr>
              <a:solidFill>
                <a:srgbClr val="F70808"/>
              </a:solidFill>
              <a:latin typeface="Gloria Hallelujah"/>
              <a:ea typeface="Gloria Hallelujah"/>
              <a:cs typeface="Gloria Hallelujah"/>
              <a:sym typeface="Gloria Hallelujah"/>
            </a:endParaRPr>
          </a:p>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 data: upload a </a:t>
            </a:r>
            <a:endParaRPr>
              <a:solidFill>
                <a:srgbClr val="F70808"/>
              </a:solidFill>
              <a:latin typeface="Gloria Hallelujah"/>
              <a:ea typeface="Gloria Hallelujah"/>
              <a:cs typeface="Gloria Hallelujah"/>
              <a:sym typeface="Gloria Hallelujah"/>
            </a:endParaRPr>
          </a:p>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.txt file or manually</a:t>
            </a:r>
            <a:endParaRPr>
              <a:solidFill>
                <a:srgbClr val="F70808"/>
              </a:solidFill>
              <a:latin typeface="Gloria Hallelujah"/>
              <a:ea typeface="Gloria Hallelujah"/>
              <a:cs typeface="Gloria Hallelujah"/>
              <a:sym typeface="Gloria Hallelujah"/>
            </a:endParaRPr>
          </a:p>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Input values</a:t>
            </a:r>
            <a:endParaRPr>
              <a:solidFill>
                <a:srgbClr val="F70808"/>
              </a:solidFill>
              <a:latin typeface="Gloria Hallelujah"/>
              <a:ea typeface="Gloria Hallelujah"/>
              <a:cs typeface="Gloria Hallelujah"/>
              <a:sym typeface="Gloria Hallelujah"/>
            </a:endParaRPr>
          </a:p>
        </p:txBody>
      </p:sp>
      <p:sp>
        <p:nvSpPr>
          <p:cNvPr id="166" name="Google Shape;166;p23"/>
          <p:cNvSpPr/>
          <p:nvPr/>
        </p:nvSpPr>
        <p:spPr>
          <a:xfrm>
            <a:off x="2556800" y="2257750"/>
            <a:ext cx="1988625" cy="291575"/>
          </a:xfrm>
          <a:custGeom>
            <a:rect b="b" l="l" r="r" t="t"/>
            <a:pathLst>
              <a:path extrusionOk="0" h="11663" w="79545">
                <a:moveTo>
                  <a:pt x="0" y="0"/>
                </a:moveTo>
                <a:cubicBezTo>
                  <a:pt x="26798" y="0"/>
                  <a:pt x="52747" y="11663"/>
                  <a:pt x="79545" y="11663"/>
                </a:cubicBezTo>
              </a:path>
            </a:pathLst>
          </a:custGeom>
          <a:noFill/>
          <a:ln cap="flat" cmpd="sng" w="9525">
            <a:solidFill>
              <a:srgbClr val="F31212"/>
            </a:solidFill>
            <a:prstDash val="solid"/>
            <a:round/>
            <a:headEnd len="med" w="med" type="none"/>
            <a:tailEnd len="med" w="med" type="none"/>
          </a:ln>
        </p:spPr>
      </p:sp>
      <p:sp>
        <p:nvSpPr>
          <p:cNvPr id="167" name="Google Shape;167;p23"/>
          <p:cNvSpPr/>
          <p:nvPr/>
        </p:nvSpPr>
        <p:spPr>
          <a:xfrm>
            <a:off x="2459600" y="3005350"/>
            <a:ext cx="2100775" cy="418675"/>
          </a:xfrm>
          <a:custGeom>
            <a:rect b="b" l="l" r="r" t="t"/>
            <a:pathLst>
              <a:path extrusionOk="0" h="16747" w="84031">
                <a:moveTo>
                  <a:pt x="0" y="16747"/>
                </a:moveTo>
                <a:cubicBezTo>
                  <a:pt x="16790" y="16747"/>
                  <a:pt x="33345" y="12721"/>
                  <a:pt x="49940" y="10168"/>
                </a:cubicBezTo>
                <a:cubicBezTo>
                  <a:pt x="61660" y="8365"/>
                  <a:pt x="75646" y="8385"/>
                  <a:pt x="84031" y="0"/>
                </a:cubicBezTo>
              </a:path>
            </a:pathLst>
          </a:custGeom>
          <a:noFill/>
          <a:ln cap="flat" cmpd="sng" w="9525">
            <a:solidFill>
              <a:srgbClr val="F31212"/>
            </a:solidFill>
            <a:prstDash val="solid"/>
            <a:round/>
            <a:headEnd len="med" w="med" type="none"/>
            <a:tailEnd len="med" w="med" type="none"/>
          </a:ln>
        </p:spPr>
      </p:sp>
      <p:sp>
        <p:nvSpPr>
          <p:cNvPr id="168" name="Google Shape;168;p23"/>
          <p:cNvSpPr txBox="1"/>
          <p:nvPr/>
        </p:nvSpPr>
        <p:spPr>
          <a:xfrm>
            <a:off x="2831100" y="2489500"/>
            <a:ext cx="23475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Ensure rest of the data in correctly input. </a:t>
            </a:r>
            <a:endParaRPr>
              <a:solidFill>
                <a:srgbClr val="F70808"/>
              </a:solidFill>
              <a:latin typeface="Gloria Hallelujah"/>
              <a:ea typeface="Gloria Hallelujah"/>
              <a:cs typeface="Gloria Hallelujah"/>
              <a:sym typeface="Gloria Hallelujah"/>
            </a:endParaRPr>
          </a:p>
        </p:txBody>
      </p:sp>
      <p:sp>
        <p:nvSpPr>
          <p:cNvPr id="169" name="Google Shape;169;p23"/>
          <p:cNvSpPr/>
          <p:nvPr/>
        </p:nvSpPr>
        <p:spPr>
          <a:xfrm>
            <a:off x="2242800" y="2070850"/>
            <a:ext cx="523325" cy="1659675"/>
          </a:xfrm>
          <a:custGeom>
            <a:rect b="b" l="l" r="r" t="t"/>
            <a:pathLst>
              <a:path extrusionOk="0" h="66387" w="20933">
                <a:moveTo>
                  <a:pt x="0" y="0"/>
                </a:moveTo>
                <a:cubicBezTo>
                  <a:pt x="4288" y="0"/>
                  <a:pt x="10134" y="165"/>
                  <a:pt x="12261" y="3888"/>
                </a:cubicBezTo>
                <a:cubicBezTo>
                  <a:pt x="15619" y="9764"/>
                  <a:pt x="14082" y="17317"/>
                  <a:pt x="15550" y="23924"/>
                </a:cubicBezTo>
                <a:cubicBezTo>
                  <a:pt x="15949" y="25718"/>
                  <a:pt x="17326" y="27808"/>
                  <a:pt x="19139" y="28110"/>
                </a:cubicBezTo>
                <a:cubicBezTo>
                  <a:pt x="19729" y="28208"/>
                  <a:pt x="21356" y="27687"/>
                  <a:pt x="20933" y="28110"/>
                </a:cubicBezTo>
                <a:cubicBezTo>
                  <a:pt x="17023" y="32020"/>
                  <a:pt x="12274" y="36370"/>
                  <a:pt x="11663" y="41866"/>
                </a:cubicBezTo>
                <a:cubicBezTo>
                  <a:pt x="10719" y="50359"/>
                  <a:pt x="12477" y="64315"/>
                  <a:pt x="4187" y="66387"/>
                </a:cubicBezTo>
              </a:path>
            </a:pathLst>
          </a:custGeom>
          <a:noFill/>
          <a:ln cap="flat" cmpd="sng" w="9525">
            <a:solidFill>
              <a:srgbClr val="F31212"/>
            </a:solidFill>
            <a:prstDash val="solid"/>
            <a:round/>
            <a:headEnd len="med" w="med" type="none"/>
            <a:tailEnd len="med" w="med" type="none"/>
          </a:ln>
        </p:spPr>
      </p:sp>
      <p:sp>
        <p:nvSpPr>
          <p:cNvPr id="170" name="Google Shape;170;p23"/>
          <p:cNvSpPr txBox="1"/>
          <p:nvPr/>
        </p:nvSpPr>
        <p:spPr>
          <a:xfrm>
            <a:off x="1196750" y="4122150"/>
            <a:ext cx="3184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Renewal thickness is the minimum acceptable wall thickness</a:t>
            </a:r>
            <a:endParaRPr>
              <a:solidFill>
                <a:srgbClr val="F70808"/>
              </a:solidFill>
              <a:latin typeface="Gloria Hallelujah"/>
              <a:ea typeface="Gloria Hallelujah"/>
              <a:cs typeface="Gloria Hallelujah"/>
              <a:sym typeface="Gloria Hallelujah"/>
            </a:endParaRPr>
          </a:p>
        </p:txBody>
      </p:sp>
      <p:pic>
        <p:nvPicPr>
          <p:cNvPr id="171" name="Google Shape;171;p23"/>
          <p:cNvPicPr preferRelativeResize="0"/>
          <p:nvPr/>
        </p:nvPicPr>
        <p:blipFill>
          <a:blip r:embed="rId5">
            <a:alphaModFix/>
          </a:blip>
          <a:stretch>
            <a:fillRect/>
          </a:stretch>
        </p:blipFill>
        <p:spPr>
          <a:xfrm>
            <a:off x="1047600" y="1418400"/>
            <a:ext cx="6807599" cy="3290400"/>
          </a:xfrm>
          <a:prstGeom prst="rect">
            <a:avLst/>
          </a:prstGeom>
          <a:noFill/>
          <a:ln>
            <a:noFill/>
          </a:ln>
        </p:spPr>
      </p:pic>
      <p:sp>
        <p:nvSpPr>
          <p:cNvPr id="172" name="Google Shape;172;p23"/>
          <p:cNvSpPr txBox="1"/>
          <p:nvPr/>
        </p:nvSpPr>
        <p:spPr>
          <a:xfrm>
            <a:off x="2711500" y="1828725"/>
            <a:ext cx="23475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After clicking on “Run Analysis”, the app gives 2 notifications if the analysis is </a:t>
            </a:r>
            <a:r>
              <a:rPr lang="en-GB">
                <a:solidFill>
                  <a:srgbClr val="F70808"/>
                </a:solidFill>
                <a:latin typeface="Gloria Hallelujah"/>
                <a:ea typeface="Gloria Hallelujah"/>
                <a:cs typeface="Gloria Hallelujah"/>
                <a:sym typeface="Gloria Hallelujah"/>
              </a:rPr>
              <a:t>successful</a:t>
            </a:r>
            <a:endParaRPr>
              <a:solidFill>
                <a:srgbClr val="F70808"/>
              </a:solidFill>
              <a:latin typeface="Gloria Hallelujah"/>
              <a:ea typeface="Gloria Hallelujah"/>
              <a:cs typeface="Gloria Hallelujah"/>
              <a:sym typeface="Gloria Hallelujah"/>
            </a:endParaRPr>
          </a:p>
        </p:txBody>
      </p:sp>
      <p:sp>
        <p:nvSpPr>
          <p:cNvPr id="173" name="Google Shape;173;p23"/>
          <p:cNvSpPr/>
          <p:nvPr/>
        </p:nvSpPr>
        <p:spPr>
          <a:xfrm>
            <a:off x="2429700" y="2848375"/>
            <a:ext cx="381275" cy="814875"/>
          </a:xfrm>
          <a:custGeom>
            <a:rect b="b" l="l" r="r" t="t"/>
            <a:pathLst>
              <a:path extrusionOk="0" h="32595" w="15251">
                <a:moveTo>
                  <a:pt x="15251" y="0"/>
                </a:moveTo>
                <a:cubicBezTo>
                  <a:pt x="13416" y="4588"/>
                  <a:pt x="8002" y="6873"/>
                  <a:pt x="5383" y="11064"/>
                </a:cubicBezTo>
                <a:cubicBezTo>
                  <a:pt x="1462" y="17337"/>
                  <a:pt x="0" y="25197"/>
                  <a:pt x="0" y="32595"/>
                </a:cubicBezTo>
              </a:path>
            </a:pathLst>
          </a:custGeom>
          <a:noFill/>
          <a:ln cap="flat" cmpd="sng" w="9525">
            <a:solidFill>
              <a:srgbClr val="F31212"/>
            </a:solidFill>
            <a:prstDash val="solid"/>
            <a:round/>
            <a:headEnd len="med" w="med" type="none"/>
            <a:tailEnd len="med" w="med" type="none"/>
          </a:ln>
        </p:spPr>
      </p:sp>
      <p:sp>
        <p:nvSpPr>
          <p:cNvPr id="174" name="Google Shape;174;p23"/>
          <p:cNvSpPr/>
          <p:nvPr/>
        </p:nvSpPr>
        <p:spPr>
          <a:xfrm>
            <a:off x="4949125" y="2377375"/>
            <a:ext cx="1465300" cy="1315775"/>
          </a:xfrm>
          <a:custGeom>
            <a:rect b="b" l="l" r="r" t="t"/>
            <a:pathLst>
              <a:path extrusionOk="0" h="52631" w="58612">
                <a:moveTo>
                  <a:pt x="0" y="0"/>
                </a:moveTo>
                <a:cubicBezTo>
                  <a:pt x="14350" y="5740"/>
                  <a:pt x="30177" y="11452"/>
                  <a:pt x="40071" y="23325"/>
                </a:cubicBezTo>
                <a:cubicBezTo>
                  <a:pt x="47471" y="32205"/>
                  <a:pt x="52200" y="43013"/>
                  <a:pt x="58612" y="52631"/>
                </a:cubicBezTo>
              </a:path>
            </a:pathLst>
          </a:custGeom>
          <a:noFill/>
          <a:ln cap="flat" cmpd="sng" w="9525">
            <a:solidFill>
              <a:srgbClr val="F31212"/>
            </a:solidFill>
            <a:prstDash val="solid"/>
            <a:round/>
            <a:headEnd len="med" w="med" type="none"/>
            <a:tailEnd len="med" w="med" type="none"/>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8" name="Shape 178"/>
        <p:cNvGrpSpPr/>
        <p:nvPr/>
      </p:nvGrpSpPr>
      <p:grpSpPr>
        <a:xfrm>
          <a:off x="0" y="0"/>
          <a:ext cx="0" cy="0"/>
          <a:chOff x="0" y="0"/>
          <a:chExt cx="0" cy="0"/>
        </a:xfrm>
      </p:grpSpPr>
      <p:sp>
        <p:nvSpPr>
          <p:cNvPr id="179" name="Google Shape;179;p24"/>
          <p:cNvSpPr txBox="1"/>
          <p:nvPr>
            <p:ph type="title"/>
          </p:nvPr>
        </p:nvSpPr>
        <p:spPr>
          <a:xfrm>
            <a:off x="446275" y="706675"/>
            <a:ext cx="641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 Online App</a:t>
            </a:r>
            <a:endParaRPr/>
          </a:p>
        </p:txBody>
      </p:sp>
      <p:pic>
        <p:nvPicPr>
          <p:cNvPr id="180" name="Google Shape;180;p24"/>
          <p:cNvPicPr preferRelativeResize="0"/>
          <p:nvPr/>
        </p:nvPicPr>
        <p:blipFill>
          <a:blip r:embed="rId3">
            <a:alphaModFix/>
          </a:blip>
          <a:stretch>
            <a:fillRect/>
          </a:stretch>
        </p:blipFill>
        <p:spPr>
          <a:xfrm>
            <a:off x="5895975" y="0"/>
            <a:ext cx="3248025" cy="952500"/>
          </a:xfrm>
          <a:prstGeom prst="rect">
            <a:avLst/>
          </a:prstGeom>
          <a:noFill/>
          <a:ln>
            <a:noFill/>
          </a:ln>
        </p:spPr>
      </p:pic>
      <p:pic>
        <p:nvPicPr>
          <p:cNvPr id="181" name="Google Shape;181;p24"/>
          <p:cNvPicPr preferRelativeResize="0"/>
          <p:nvPr/>
        </p:nvPicPr>
        <p:blipFill>
          <a:blip r:embed="rId4">
            <a:alphaModFix/>
          </a:blip>
          <a:stretch>
            <a:fillRect/>
          </a:stretch>
        </p:blipFill>
        <p:spPr>
          <a:xfrm>
            <a:off x="1047600" y="1418400"/>
            <a:ext cx="6807601" cy="3290401"/>
          </a:xfrm>
          <a:prstGeom prst="rect">
            <a:avLst/>
          </a:prstGeom>
          <a:noFill/>
          <a:ln>
            <a:noFill/>
          </a:ln>
        </p:spPr>
      </p:pic>
      <p:sp>
        <p:nvSpPr>
          <p:cNvPr id="182" name="Google Shape;182;p24"/>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5">
                  <a:extLst>
                    <a:ext uri="{A12FA001-AC4F-418D-AE19-62706E023703}">
                      <ahyp:hlinkClr val="tx"/>
                    </a:ext>
                  </a:extLst>
                </a:hlinkClick>
              </a:rPr>
              <a:t>calgaryanalyticsltd.com</a:t>
            </a:r>
            <a:endParaRPr sz="1200">
              <a:solidFill>
                <a:srgbClr val="5B0F00"/>
              </a:solidFill>
            </a:endParaRPr>
          </a:p>
        </p:txBody>
      </p:sp>
      <p:sp>
        <p:nvSpPr>
          <p:cNvPr id="183" name="Google Shape;183;p24"/>
          <p:cNvSpPr txBox="1"/>
          <p:nvPr/>
        </p:nvSpPr>
        <p:spPr>
          <a:xfrm>
            <a:off x="4430975" y="1858650"/>
            <a:ext cx="23475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Estimated minimum wall thickness at 95% CI</a:t>
            </a:r>
            <a:endParaRPr>
              <a:solidFill>
                <a:srgbClr val="F70808"/>
              </a:solidFill>
              <a:latin typeface="Gloria Hallelujah"/>
              <a:ea typeface="Gloria Hallelujah"/>
              <a:cs typeface="Gloria Hallelujah"/>
              <a:sym typeface="Gloria Hallelujah"/>
            </a:endParaRPr>
          </a:p>
        </p:txBody>
      </p:sp>
      <p:sp>
        <p:nvSpPr>
          <p:cNvPr id="184" name="Google Shape;184;p24"/>
          <p:cNvSpPr txBox="1"/>
          <p:nvPr/>
        </p:nvSpPr>
        <p:spPr>
          <a:xfrm>
            <a:off x="2774175" y="3074950"/>
            <a:ext cx="23475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Estimated minimum wall thickness at other confidence levels</a:t>
            </a:r>
            <a:endParaRPr>
              <a:solidFill>
                <a:srgbClr val="F70808"/>
              </a:solidFill>
              <a:latin typeface="Gloria Hallelujah"/>
              <a:ea typeface="Gloria Hallelujah"/>
              <a:cs typeface="Gloria Hallelujah"/>
              <a:sym typeface="Gloria Hallelujah"/>
            </a:endParaRPr>
          </a:p>
        </p:txBody>
      </p:sp>
      <p:sp>
        <p:nvSpPr>
          <p:cNvPr id="185" name="Google Shape;185;p24"/>
          <p:cNvSpPr txBox="1"/>
          <p:nvPr/>
        </p:nvSpPr>
        <p:spPr>
          <a:xfrm>
            <a:off x="6941175" y="753775"/>
            <a:ext cx="23475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Click “Results”</a:t>
            </a:r>
            <a:endParaRPr>
              <a:solidFill>
                <a:srgbClr val="F70808"/>
              </a:solidFill>
              <a:latin typeface="Gloria Hallelujah"/>
              <a:ea typeface="Gloria Hallelujah"/>
              <a:cs typeface="Gloria Hallelujah"/>
              <a:sym typeface="Gloria Hallelujah"/>
            </a:endParaRPr>
          </a:p>
        </p:txBody>
      </p:sp>
      <p:sp>
        <p:nvSpPr>
          <p:cNvPr id="186" name="Google Shape;186;p24"/>
          <p:cNvSpPr/>
          <p:nvPr/>
        </p:nvSpPr>
        <p:spPr>
          <a:xfrm>
            <a:off x="6997550" y="1128875"/>
            <a:ext cx="366325" cy="314000"/>
          </a:xfrm>
          <a:custGeom>
            <a:rect b="b" l="l" r="r" t="t"/>
            <a:pathLst>
              <a:path extrusionOk="0" h="12560" w="14653">
                <a:moveTo>
                  <a:pt x="14653" y="0"/>
                </a:moveTo>
                <a:cubicBezTo>
                  <a:pt x="9137" y="3310"/>
                  <a:pt x="4549" y="8011"/>
                  <a:pt x="0" y="12560"/>
                </a:cubicBezTo>
              </a:path>
            </a:pathLst>
          </a:custGeom>
          <a:noFill/>
          <a:ln cap="flat" cmpd="sng" w="9525">
            <a:solidFill>
              <a:srgbClr val="F31212"/>
            </a:solidFill>
            <a:prstDash val="solid"/>
            <a:round/>
            <a:headEnd len="med" w="med" type="none"/>
            <a:tailEnd len="med" w="med" type="none"/>
          </a:ln>
        </p:spPr>
      </p:sp>
      <p:sp>
        <p:nvSpPr>
          <p:cNvPr id="187" name="Google Shape;187;p24"/>
          <p:cNvSpPr/>
          <p:nvPr/>
        </p:nvSpPr>
        <p:spPr>
          <a:xfrm>
            <a:off x="6698500" y="2115725"/>
            <a:ext cx="665379" cy="276603"/>
          </a:xfrm>
          <a:custGeom>
            <a:rect b="b" l="l" r="r" t="t"/>
            <a:pathLst>
              <a:path extrusionOk="0" h="12560" w="17942">
                <a:moveTo>
                  <a:pt x="0" y="0"/>
                </a:moveTo>
                <a:cubicBezTo>
                  <a:pt x="6778" y="2711"/>
                  <a:pt x="15633" y="5634"/>
                  <a:pt x="17942" y="12560"/>
                </a:cubicBezTo>
              </a:path>
            </a:pathLst>
          </a:custGeom>
          <a:noFill/>
          <a:ln cap="flat" cmpd="sng" w="9525">
            <a:solidFill>
              <a:srgbClr val="F31212"/>
            </a:solidFill>
            <a:prstDash val="solid"/>
            <a:round/>
            <a:headEnd len="med" w="med" type="none"/>
            <a:tailEnd len="med" w="med" type="none"/>
          </a:ln>
        </p:spPr>
      </p:sp>
      <p:sp>
        <p:nvSpPr>
          <p:cNvPr id="188" name="Google Shape;188;p24"/>
          <p:cNvSpPr/>
          <p:nvPr/>
        </p:nvSpPr>
        <p:spPr>
          <a:xfrm>
            <a:off x="5143500" y="2908175"/>
            <a:ext cx="403700" cy="343900"/>
          </a:xfrm>
          <a:custGeom>
            <a:rect b="b" l="l" r="r" t="t"/>
            <a:pathLst>
              <a:path extrusionOk="0" h="13756" w="16148">
                <a:moveTo>
                  <a:pt x="0" y="13756"/>
                </a:moveTo>
                <a:cubicBezTo>
                  <a:pt x="6708" y="11520"/>
                  <a:pt x="11148" y="5000"/>
                  <a:pt x="16148" y="0"/>
                </a:cubicBezTo>
              </a:path>
            </a:pathLst>
          </a:custGeom>
          <a:noFill/>
          <a:ln cap="flat" cmpd="sng" w="9525">
            <a:solidFill>
              <a:srgbClr val="F31212"/>
            </a:solidFill>
            <a:prstDash val="solid"/>
            <a:round/>
            <a:headEnd len="med" w="med" type="none"/>
            <a:tailEnd len="med" w="med" type="non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92" name="Shape 192"/>
        <p:cNvGrpSpPr/>
        <p:nvPr/>
      </p:nvGrpSpPr>
      <p:grpSpPr>
        <a:xfrm>
          <a:off x="0" y="0"/>
          <a:ext cx="0" cy="0"/>
          <a:chOff x="0" y="0"/>
          <a:chExt cx="0" cy="0"/>
        </a:xfrm>
      </p:grpSpPr>
      <p:sp>
        <p:nvSpPr>
          <p:cNvPr id="193" name="Google Shape;193;p25"/>
          <p:cNvSpPr txBox="1"/>
          <p:nvPr>
            <p:ph type="title"/>
          </p:nvPr>
        </p:nvSpPr>
        <p:spPr>
          <a:xfrm>
            <a:off x="446275" y="706675"/>
            <a:ext cx="641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 Online App</a:t>
            </a:r>
            <a:endParaRPr/>
          </a:p>
        </p:txBody>
      </p:sp>
      <p:pic>
        <p:nvPicPr>
          <p:cNvPr id="194" name="Google Shape;194;p25"/>
          <p:cNvPicPr preferRelativeResize="0"/>
          <p:nvPr/>
        </p:nvPicPr>
        <p:blipFill>
          <a:blip r:embed="rId3">
            <a:alphaModFix/>
          </a:blip>
          <a:stretch>
            <a:fillRect/>
          </a:stretch>
        </p:blipFill>
        <p:spPr>
          <a:xfrm>
            <a:off x="5895975" y="0"/>
            <a:ext cx="3248025" cy="952500"/>
          </a:xfrm>
          <a:prstGeom prst="rect">
            <a:avLst/>
          </a:prstGeom>
          <a:noFill/>
          <a:ln>
            <a:noFill/>
          </a:ln>
        </p:spPr>
      </p:pic>
      <p:pic>
        <p:nvPicPr>
          <p:cNvPr id="195" name="Google Shape;195;p25"/>
          <p:cNvPicPr preferRelativeResize="0"/>
          <p:nvPr/>
        </p:nvPicPr>
        <p:blipFill>
          <a:blip r:embed="rId4">
            <a:alphaModFix/>
          </a:blip>
          <a:stretch>
            <a:fillRect/>
          </a:stretch>
        </p:blipFill>
        <p:spPr>
          <a:xfrm>
            <a:off x="1047600" y="1418400"/>
            <a:ext cx="6807601" cy="3290401"/>
          </a:xfrm>
          <a:prstGeom prst="rect">
            <a:avLst/>
          </a:prstGeom>
          <a:noFill/>
          <a:ln>
            <a:noFill/>
          </a:ln>
        </p:spPr>
      </p:pic>
      <p:sp>
        <p:nvSpPr>
          <p:cNvPr id="196" name="Google Shape;196;p25"/>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5">
                  <a:extLst>
                    <a:ext uri="{A12FA001-AC4F-418D-AE19-62706E023703}">
                      <ahyp:hlinkClr val="tx"/>
                    </a:ext>
                  </a:extLst>
                </a:hlinkClick>
              </a:rPr>
              <a:t>calgaryanalyticsltd.com</a:t>
            </a:r>
            <a:endParaRPr sz="1200">
              <a:solidFill>
                <a:srgbClr val="5B0F00"/>
              </a:solidFill>
            </a:endParaRPr>
          </a:p>
        </p:txBody>
      </p:sp>
      <p:sp>
        <p:nvSpPr>
          <p:cNvPr id="197" name="Google Shape;197;p25"/>
          <p:cNvSpPr txBox="1"/>
          <p:nvPr/>
        </p:nvSpPr>
        <p:spPr>
          <a:xfrm>
            <a:off x="6941175" y="753775"/>
            <a:ext cx="23475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Click “Results”</a:t>
            </a:r>
            <a:endParaRPr>
              <a:solidFill>
                <a:srgbClr val="F70808"/>
              </a:solidFill>
              <a:latin typeface="Gloria Hallelujah"/>
              <a:ea typeface="Gloria Hallelujah"/>
              <a:cs typeface="Gloria Hallelujah"/>
              <a:sym typeface="Gloria Hallelujah"/>
            </a:endParaRPr>
          </a:p>
        </p:txBody>
      </p:sp>
      <p:sp>
        <p:nvSpPr>
          <p:cNvPr id="198" name="Google Shape;198;p25"/>
          <p:cNvSpPr/>
          <p:nvPr/>
        </p:nvSpPr>
        <p:spPr>
          <a:xfrm>
            <a:off x="6997550" y="1128875"/>
            <a:ext cx="366325" cy="314000"/>
          </a:xfrm>
          <a:custGeom>
            <a:rect b="b" l="l" r="r" t="t"/>
            <a:pathLst>
              <a:path extrusionOk="0" h="12560" w="14653">
                <a:moveTo>
                  <a:pt x="14653" y="0"/>
                </a:moveTo>
                <a:cubicBezTo>
                  <a:pt x="9137" y="3310"/>
                  <a:pt x="4549" y="8011"/>
                  <a:pt x="0" y="12560"/>
                </a:cubicBezTo>
              </a:path>
            </a:pathLst>
          </a:custGeom>
          <a:noFill/>
          <a:ln cap="flat" cmpd="sng" w="9525">
            <a:solidFill>
              <a:srgbClr val="F31212"/>
            </a:solidFill>
            <a:prstDash val="solid"/>
            <a:round/>
            <a:headEnd len="med" w="med" type="none"/>
            <a:tailEnd len="med" w="med" type="none"/>
          </a:ln>
        </p:spPr>
      </p:sp>
      <p:sp>
        <p:nvSpPr>
          <p:cNvPr id="199" name="Google Shape;199;p25"/>
          <p:cNvSpPr txBox="1"/>
          <p:nvPr/>
        </p:nvSpPr>
        <p:spPr>
          <a:xfrm>
            <a:off x="2480875" y="1913825"/>
            <a:ext cx="23475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For the example shown, note that the estimated minimum wall thickness in 1000 tubes is 0.042 units, whereas the minimum thickness in the sample of 20 tubes is 0.057 units.</a:t>
            </a:r>
            <a:endParaRPr>
              <a:solidFill>
                <a:srgbClr val="F70808"/>
              </a:solidFill>
              <a:latin typeface="Gloria Hallelujah"/>
              <a:ea typeface="Gloria Hallelujah"/>
              <a:cs typeface="Gloria Hallelujah"/>
              <a:sym typeface="Gloria Hallelujah"/>
            </a:endParaRPr>
          </a:p>
        </p:txBody>
      </p:sp>
      <p:sp>
        <p:nvSpPr>
          <p:cNvPr id="200" name="Google Shape;200;p25"/>
          <p:cNvSpPr/>
          <p:nvPr/>
        </p:nvSpPr>
        <p:spPr>
          <a:xfrm>
            <a:off x="4575325" y="2519425"/>
            <a:ext cx="2676400" cy="695275"/>
          </a:xfrm>
          <a:custGeom>
            <a:rect b="b" l="l" r="r" t="t"/>
            <a:pathLst>
              <a:path extrusionOk="0" h="27811" w="107056">
                <a:moveTo>
                  <a:pt x="0" y="27811"/>
                </a:moveTo>
                <a:cubicBezTo>
                  <a:pt x="19821" y="27811"/>
                  <a:pt x="39243" y="22194"/>
                  <a:pt x="58911" y="19736"/>
                </a:cubicBezTo>
                <a:cubicBezTo>
                  <a:pt x="70641" y="18270"/>
                  <a:pt x="81828" y="13358"/>
                  <a:pt x="92403" y="8074"/>
                </a:cubicBezTo>
                <a:cubicBezTo>
                  <a:pt x="97392" y="5581"/>
                  <a:pt x="103113" y="3943"/>
                  <a:pt x="107056" y="0"/>
                </a:cubicBezTo>
              </a:path>
            </a:pathLst>
          </a:custGeom>
          <a:noFill/>
          <a:ln cap="flat" cmpd="sng" w="9525">
            <a:solidFill>
              <a:srgbClr val="F31212"/>
            </a:solidFill>
            <a:prstDash val="solid"/>
            <a:round/>
            <a:headEnd len="med" w="med" type="none"/>
            <a:tailEnd len="med" w="med" type="none"/>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04" name="Shape 204"/>
        <p:cNvGrpSpPr/>
        <p:nvPr/>
      </p:nvGrpSpPr>
      <p:grpSpPr>
        <a:xfrm>
          <a:off x="0" y="0"/>
          <a:ext cx="0" cy="0"/>
          <a:chOff x="0" y="0"/>
          <a:chExt cx="0" cy="0"/>
        </a:xfrm>
      </p:grpSpPr>
      <p:sp>
        <p:nvSpPr>
          <p:cNvPr id="205" name="Google Shape;205;p26"/>
          <p:cNvSpPr txBox="1"/>
          <p:nvPr>
            <p:ph type="title"/>
          </p:nvPr>
        </p:nvSpPr>
        <p:spPr>
          <a:xfrm>
            <a:off x="446275" y="706675"/>
            <a:ext cx="641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 Online App</a:t>
            </a:r>
            <a:endParaRPr/>
          </a:p>
        </p:txBody>
      </p:sp>
      <p:pic>
        <p:nvPicPr>
          <p:cNvPr id="206" name="Google Shape;206;p26"/>
          <p:cNvPicPr preferRelativeResize="0"/>
          <p:nvPr/>
        </p:nvPicPr>
        <p:blipFill>
          <a:blip r:embed="rId3">
            <a:alphaModFix/>
          </a:blip>
          <a:stretch>
            <a:fillRect/>
          </a:stretch>
        </p:blipFill>
        <p:spPr>
          <a:xfrm>
            <a:off x="5895975" y="0"/>
            <a:ext cx="3248025" cy="952500"/>
          </a:xfrm>
          <a:prstGeom prst="rect">
            <a:avLst/>
          </a:prstGeom>
          <a:noFill/>
          <a:ln>
            <a:noFill/>
          </a:ln>
        </p:spPr>
      </p:pic>
      <p:pic>
        <p:nvPicPr>
          <p:cNvPr id="207" name="Google Shape;207;p26"/>
          <p:cNvPicPr preferRelativeResize="0"/>
          <p:nvPr/>
        </p:nvPicPr>
        <p:blipFill>
          <a:blip r:embed="rId4">
            <a:alphaModFix/>
          </a:blip>
          <a:stretch>
            <a:fillRect/>
          </a:stretch>
        </p:blipFill>
        <p:spPr>
          <a:xfrm>
            <a:off x="1047600" y="1418400"/>
            <a:ext cx="6807601" cy="3290401"/>
          </a:xfrm>
          <a:prstGeom prst="rect">
            <a:avLst/>
          </a:prstGeom>
          <a:noFill/>
          <a:ln>
            <a:noFill/>
          </a:ln>
        </p:spPr>
      </p:pic>
      <p:sp>
        <p:nvSpPr>
          <p:cNvPr id="208" name="Google Shape;208;p26"/>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5">
                  <a:extLst>
                    <a:ext uri="{A12FA001-AC4F-418D-AE19-62706E023703}">
                      <ahyp:hlinkClr val="tx"/>
                    </a:ext>
                  </a:extLst>
                </a:hlinkClick>
              </a:rPr>
              <a:t>calgaryanalyticsltd.com</a:t>
            </a:r>
            <a:endParaRPr sz="1200">
              <a:solidFill>
                <a:srgbClr val="5B0F00"/>
              </a:solidFill>
            </a:endParaRPr>
          </a:p>
        </p:txBody>
      </p:sp>
      <p:sp>
        <p:nvSpPr>
          <p:cNvPr id="209" name="Google Shape;209;p26"/>
          <p:cNvSpPr txBox="1"/>
          <p:nvPr/>
        </p:nvSpPr>
        <p:spPr>
          <a:xfrm>
            <a:off x="5712300" y="2914075"/>
            <a:ext cx="19506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Corrosion rates and remaining life </a:t>
            </a:r>
            <a:endParaRPr>
              <a:solidFill>
                <a:srgbClr val="F70808"/>
              </a:solidFill>
              <a:latin typeface="Gloria Hallelujah"/>
              <a:ea typeface="Gloria Hallelujah"/>
              <a:cs typeface="Gloria Hallelujah"/>
              <a:sym typeface="Gloria Hallelujah"/>
            </a:endParaRPr>
          </a:p>
        </p:txBody>
      </p:sp>
      <p:sp>
        <p:nvSpPr>
          <p:cNvPr id="210" name="Google Shape;210;p26"/>
          <p:cNvSpPr txBox="1"/>
          <p:nvPr/>
        </p:nvSpPr>
        <p:spPr>
          <a:xfrm>
            <a:off x="6941175" y="753775"/>
            <a:ext cx="23475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Click “Results”</a:t>
            </a:r>
            <a:endParaRPr>
              <a:solidFill>
                <a:srgbClr val="F70808"/>
              </a:solidFill>
              <a:latin typeface="Gloria Hallelujah"/>
              <a:ea typeface="Gloria Hallelujah"/>
              <a:cs typeface="Gloria Hallelujah"/>
              <a:sym typeface="Gloria Hallelujah"/>
            </a:endParaRPr>
          </a:p>
        </p:txBody>
      </p:sp>
      <p:sp>
        <p:nvSpPr>
          <p:cNvPr id="211" name="Google Shape;211;p26"/>
          <p:cNvSpPr/>
          <p:nvPr/>
        </p:nvSpPr>
        <p:spPr>
          <a:xfrm>
            <a:off x="6997550" y="1128875"/>
            <a:ext cx="366325" cy="314000"/>
          </a:xfrm>
          <a:custGeom>
            <a:rect b="b" l="l" r="r" t="t"/>
            <a:pathLst>
              <a:path extrusionOk="0" h="12560" w="14653">
                <a:moveTo>
                  <a:pt x="14653" y="0"/>
                </a:moveTo>
                <a:cubicBezTo>
                  <a:pt x="9137" y="3310"/>
                  <a:pt x="4549" y="8011"/>
                  <a:pt x="0" y="12560"/>
                </a:cubicBezTo>
              </a:path>
            </a:pathLst>
          </a:custGeom>
          <a:noFill/>
          <a:ln cap="flat" cmpd="sng" w="9525">
            <a:solidFill>
              <a:srgbClr val="F31212"/>
            </a:solidFill>
            <a:prstDash val="solid"/>
            <a:round/>
            <a:headEnd len="med" w="med" type="none"/>
            <a:tailEnd len="med" w="med" type="none"/>
          </a:ln>
        </p:spPr>
      </p:sp>
      <p:sp>
        <p:nvSpPr>
          <p:cNvPr id="212" name="Google Shape;212;p26"/>
          <p:cNvSpPr/>
          <p:nvPr/>
        </p:nvSpPr>
        <p:spPr>
          <a:xfrm>
            <a:off x="6018200" y="3483825"/>
            <a:ext cx="306500" cy="351375"/>
          </a:xfrm>
          <a:custGeom>
            <a:rect b="b" l="l" r="r" t="t"/>
            <a:pathLst>
              <a:path extrusionOk="0" h="14055" w="12260">
                <a:moveTo>
                  <a:pt x="12260" y="0"/>
                </a:moveTo>
                <a:cubicBezTo>
                  <a:pt x="11238" y="6132"/>
                  <a:pt x="5898" y="12089"/>
                  <a:pt x="0" y="14055"/>
                </a:cubicBezTo>
              </a:path>
            </a:pathLst>
          </a:custGeom>
          <a:noFill/>
          <a:ln cap="flat" cmpd="sng" w="9525">
            <a:solidFill>
              <a:srgbClr val="F31212"/>
            </a:solidFill>
            <a:prstDash val="solid"/>
            <a:round/>
            <a:headEnd len="med" w="med" type="none"/>
            <a:tailEnd len="med" w="med" type="none"/>
          </a:ln>
        </p:spPr>
      </p:sp>
      <p:sp>
        <p:nvSpPr>
          <p:cNvPr id="213" name="Google Shape;213;p26"/>
          <p:cNvSpPr txBox="1"/>
          <p:nvPr/>
        </p:nvSpPr>
        <p:spPr>
          <a:xfrm>
            <a:off x="2141625" y="2736700"/>
            <a:ext cx="19506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Check p-values of the GOF tests</a:t>
            </a:r>
            <a:endParaRPr>
              <a:solidFill>
                <a:srgbClr val="F70808"/>
              </a:solidFill>
              <a:latin typeface="Gloria Hallelujah"/>
              <a:ea typeface="Gloria Hallelujah"/>
              <a:cs typeface="Gloria Hallelujah"/>
              <a:sym typeface="Gloria Hallelujah"/>
            </a:endParaRPr>
          </a:p>
        </p:txBody>
      </p:sp>
      <p:sp>
        <p:nvSpPr>
          <p:cNvPr id="214" name="Google Shape;214;p26"/>
          <p:cNvSpPr/>
          <p:nvPr/>
        </p:nvSpPr>
        <p:spPr>
          <a:xfrm>
            <a:off x="2354950" y="3311875"/>
            <a:ext cx="515850" cy="373800"/>
          </a:xfrm>
          <a:custGeom>
            <a:rect b="b" l="l" r="r" t="t"/>
            <a:pathLst>
              <a:path extrusionOk="0" h="14952" w="20634">
                <a:moveTo>
                  <a:pt x="20634" y="0"/>
                </a:moveTo>
                <a:cubicBezTo>
                  <a:pt x="18193" y="8136"/>
                  <a:pt x="7067" y="10240"/>
                  <a:pt x="0" y="14952"/>
                </a:cubicBezTo>
              </a:path>
            </a:pathLst>
          </a:custGeom>
          <a:noFill/>
          <a:ln cap="flat" cmpd="sng" w="9525">
            <a:solidFill>
              <a:srgbClr val="F31212"/>
            </a:solidFill>
            <a:prstDash val="solid"/>
            <a:round/>
            <a:headEnd len="med" w="med" type="none"/>
            <a:tailEnd len="med" w="med" type="none"/>
          </a:ln>
        </p:spPr>
      </p:sp>
      <p:sp>
        <p:nvSpPr>
          <p:cNvPr id="215" name="Google Shape;215;p26"/>
          <p:cNvSpPr txBox="1"/>
          <p:nvPr/>
        </p:nvSpPr>
        <p:spPr>
          <a:xfrm>
            <a:off x="6570250" y="4143300"/>
            <a:ext cx="23475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End-of-life date is calculated from the inspection date onwards.</a:t>
            </a:r>
            <a:endParaRPr>
              <a:solidFill>
                <a:srgbClr val="F70808"/>
              </a:solidFill>
              <a:latin typeface="Gloria Hallelujah"/>
              <a:ea typeface="Gloria Hallelujah"/>
              <a:cs typeface="Gloria Hallelujah"/>
              <a:sym typeface="Gloria Hallelujah"/>
            </a:endParaRPr>
          </a:p>
        </p:txBody>
      </p:sp>
      <p:sp>
        <p:nvSpPr>
          <p:cNvPr id="216" name="Google Shape;216;p26"/>
          <p:cNvSpPr/>
          <p:nvPr/>
        </p:nvSpPr>
        <p:spPr>
          <a:xfrm>
            <a:off x="6175200" y="4115252"/>
            <a:ext cx="456025" cy="146050"/>
          </a:xfrm>
          <a:custGeom>
            <a:rect b="b" l="l" r="r" t="t"/>
            <a:pathLst>
              <a:path extrusionOk="0" h="5842" w="18241">
                <a:moveTo>
                  <a:pt x="0" y="460"/>
                </a:moveTo>
                <a:cubicBezTo>
                  <a:pt x="6150" y="-1078"/>
                  <a:pt x="12966" y="2326"/>
                  <a:pt x="18241" y="5843"/>
                </a:cubicBezTo>
              </a:path>
            </a:pathLst>
          </a:custGeom>
          <a:noFill/>
          <a:ln cap="flat" cmpd="sng" w="9525">
            <a:solidFill>
              <a:srgbClr val="F31212"/>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20" name="Shape 220"/>
        <p:cNvGrpSpPr/>
        <p:nvPr/>
      </p:nvGrpSpPr>
      <p:grpSpPr>
        <a:xfrm>
          <a:off x="0" y="0"/>
          <a:ext cx="0" cy="0"/>
          <a:chOff x="0" y="0"/>
          <a:chExt cx="0" cy="0"/>
        </a:xfrm>
      </p:grpSpPr>
      <p:sp>
        <p:nvSpPr>
          <p:cNvPr id="221" name="Google Shape;221;p27"/>
          <p:cNvSpPr txBox="1"/>
          <p:nvPr>
            <p:ph type="title"/>
          </p:nvPr>
        </p:nvSpPr>
        <p:spPr>
          <a:xfrm>
            <a:off x="446275" y="706675"/>
            <a:ext cx="641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 Online App</a:t>
            </a:r>
            <a:endParaRPr/>
          </a:p>
        </p:txBody>
      </p:sp>
      <p:pic>
        <p:nvPicPr>
          <p:cNvPr id="222" name="Google Shape;222;p27"/>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223" name="Google Shape;223;p27"/>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
        <p:nvSpPr>
          <p:cNvPr id="224" name="Google Shape;224;p27"/>
          <p:cNvSpPr txBox="1"/>
          <p:nvPr/>
        </p:nvSpPr>
        <p:spPr>
          <a:xfrm>
            <a:off x="6941175" y="753775"/>
            <a:ext cx="23475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Click “Plots”</a:t>
            </a:r>
            <a:endParaRPr>
              <a:solidFill>
                <a:srgbClr val="F70808"/>
              </a:solidFill>
              <a:latin typeface="Gloria Hallelujah"/>
              <a:ea typeface="Gloria Hallelujah"/>
              <a:cs typeface="Gloria Hallelujah"/>
              <a:sym typeface="Gloria Hallelujah"/>
            </a:endParaRPr>
          </a:p>
        </p:txBody>
      </p:sp>
      <p:pic>
        <p:nvPicPr>
          <p:cNvPr id="225" name="Google Shape;225;p27"/>
          <p:cNvPicPr preferRelativeResize="0"/>
          <p:nvPr/>
        </p:nvPicPr>
        <p:blipFill>
          <a:blip r:embed="rId5">
            <a:alphaModFix/>
          </a:blip>
          <a:stretch>
            <a:fillRect/>
          </a:stretch>
        </p:blipFill>
        <p:spPr>
          <a:xfrm>
            <a:off x="1047600" y="1418400"/>
            <a:ext cx="6807598" cy="3290399"/>
          </a:xfrm>
          <a:prstGeom prst="rect">
            <a:avLst/>
          </a:prstGeom>
          <a:noFill/>
          <a:ln>
            <a:noFill/>
          </a:ln>
        </p:spPr>
      </p:pic>
      <p:sp>
        <p:nvSpPr>
          <p:cNvPr id="226" name="Google Shape;226;p27"/>
          <p:cNvSpPr/>
          <p:nvPr/>
        </p:nvSpPr>
        <p:spPr>
          <a:xfrm>
            <a:off x="7266700" y="1104400"/>
            <a:ext cx="358815" cy="390804"/>
          </a:xfrm>
          <a:custGeom>
            <a:rect b="b" l="l" r="r" t="t"/>
            <a:pathLst>
              <a:path extrusionOk="0" h="12560" w="14653">
                <a:moveTo>
                  <a:pt x="14653" y="0"/>
                </a:moveTo>
                <a:cubicBezTo>
                  <a:pt x="9137" y="3310"/>
                  <a:pt x="4549" y="8011"/>
                  <a:pt x="0" y="12560"/>
                </a:cubicBezTo>
              </a:path>
            </a:pathLst>
          </a:custGeom>
          <a:noFill/>
          <a:ln cap="flat" cmpd="sng" w="9525">
            <a:solidFill>
              <a:srgbClr val="F31212"/>
            </a:solidFill>
            <a:prstDash val="solid"/>
            <a:round/>
            <a:headEnd len="med" w="med" type="none"/>
            <a:tailEnd len="med" w="med" type="none"/>
          </a:ln>
        </p:spPr>
      </p:sp>
      <p:sp>
        <p:nvSpPr>
          <p:cNvPr id="227" name="Google Shape;227;p27"/>
          <p:cNvSpPr txBox="1"/>
          <p:nvPr/>
        </p:nvSpPr>
        <p:spPr>
          <a:xfrm>
            <a:off x="6674900" y="2438775"/>
            <a:ext cx="23475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Closer alignment between the points and the lines indicates a better fit.</a:t>
            </a:r>
            <a:endParaRPr>
              <a:solidFill>
                <a:srgbClr val="F70808"/>
              </a:solidFill>
              <a:latin typeface="Gloria Hallelujah"/>
              <a:ea typeface="Gloria Hallelujah"/>
              <a:cs typeface="Gloria Hallelujah"/>
              <a:sym typeface="Gloria Hallelujah"/>
            </a:endParaRPr>
          </a:p>
        </p:txBody>
      </p:sp>
      <p:sp>
        <p:nvSpPr>
          <p:cNvPr id="228" name="Google Shape;228;p27"/>
          <p:cNvSpPr txBox="1"/>
          <p:nvPr/>
        </p:nvSpPr>
        <p:spPr>
          <a:xfrm>
            <a:off x="3699475" y="2700425"/>
            <a:ext cx="12498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95% CI lines</a:t>
            </a:r>
            <a:endParaRPr>
              <a:solidFill>
                <a:srgbClr val="F70808"/>
              </a:solidFill>
              <a:latin typeface="Gloria Hallelujah"/>
              <a:ea typeface="Gloria Hallelujah"/>
              <a:cs typeface="Gloria Hallelujah"/>
              <a:sym typeface="Gloria Hallelujah"/>
            </a:endParaRPr>
          </a:p>
        </p:txBody>
      </p:sp>
      <p:sp>
        <p:nvSpPr>
          <p:cNvPr id="229" name="Google Shape;229;p27"/>
          <p:cNvSpPr/>
          <p:nvPr/>
        </p:nvSpPr>
        <p:spPr>
          <a:xfrm>
            <a:off x="3924900" y="2504475"/>
            <a:ext cx="201850" cy="261650"/>
          </a:xfrm>
          <a:custGeom>
            <a:rect b="b" l="l" r="r" t="t"/>
            <a:pathLst>
              <a:path extrusionOk="0" h="10466" w="8074">
                <a:moveTo>
                  <a:pt x="0" y="0"/>
                </a:moveTo>
                <a:cubicBezTo>
                  <a:pt x="3667" y="2443"/>
                  <a:pt x="6681" y="6286"/>
                  <a:pt x="8074" y="10466"/>
                </a:cubicBezTo>
              </a:path>
            </a:pathLst>
          </a:custGeom>
          <a:noFill/>
          <a:ln cap="flat" cmpd="sng" w="9525">
            <a:solidFill>
              <a:srgbClr val="F31212"/>
            </a:solidFill>
            <a:prstDash val="solid"/>
            <a:round/>
            <a:headEnd len="med" w="med" type="none"/>
            <a:tailEnd len="med" w="med" type="none"/>
          </a:ln>
        </p:spPr>
      </p:sp>
      <p:sp>
        <p:nvSpPr>
          <p:cNvPr id="230" name="Google Shape;230;p27"/>
          <p:cNvSpPr/>
          <p:nvPr/>
        </p:nvSpPr>
        <p:spPr>
          <a:xfrm>
            <a:off x="3655775" y="3229650"/>
            <a:ext cx="366325" cy="530775"/>
          </a:xfrm>
          <a:custGeom>
            <a:rect b="b" l="l" r="r" t="t"/>
            <a:pathLst>
              <a:path extrusionOk="0" h="21231" w="14653">
                <a:moveTo>
                  <a:pt x="0" y="21231"/>
                </a:moveTo>
                <a:cubicBezTo>
                  <a:pt x="7904" y="17844"/>
                  <a:pt x="14653" y="8599"/>
                  <a:pt x="14653" y="0"/>
                </a:cubicBezTo>
              </a:path>
            </a:pathLst>
          </a:custGeom>
          <a:noFill/>
          <a:ln cap="flat" cmpd="sng" w="9525">
            <a:solidFill>
              <a:srgbClr val="F31212"/>
            </a:solidFill>
            <a:prstDash val="solid"/>
            <a:round/>
            <a:headEnd len="med" w="med" type="none"/>
            <a:tailEnd len="med" w="med" type="none"/>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34" name="Shape 234"/>
        <p:cNvGrpSpPr/>
        <p:nvPr/>
      </p:nvGrpSpPr>
      <p:grpSpPr>
        <a:xfrm>
          <a:off x="0" y="0"/>
          <a:ext cx="0" cy="0"/>
          <a:chOff x="0" y="0"/>
          <a:chExt cx="0" cy="0"/>
        </a:xfrm>
      </p:grpSpPr>
      <p:sp>
        <p:nvSpPr>
          <p:cNvPr id="235" name="Google Shape;235;p28"/>
          <p:cNvSpPr txBox="1"/>
          <p:nvPr>
            <p:ph type="title"/>
          </p:nvPr>
        </p:nvSpPr>
        <p:spPr>
          <a:xfrm>
            <a:off x="446275" y="706675"/>
            <a:ext cx="641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 Online App</a:t>
            </a:r>
            <a:endParaRPr/>
          </a:p>
        </p:txBody>
      </p:sp>
      <p:pic>
        <p:nvPicPr>
          <p:cNvPr id="236" name="Google Shape;236;p28"/>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237" name="Google Shape;237;p28"/>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
        <p:nvSpPr>
          <p:cNvPr id="238" name="Google Shape;238;p28"/>
          <p:cNvSpPr txBox="1"/>
          <p:nvPr/>
        </p:nvSpPr>
        <p:spPr>
          <a:xfrm>
            <a:off x="6941175" y="753775"/>
            <a:ext cx="23475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Click “Plots”</a:t>
            </a:r>
            <a:endParaRPr>
              <a:solidFill>
                <a:srgbClr val="F70808"/>
              </a:solidFill>
              <a:latin typeface="Gloria Hallelujah"/>
              <a:ea typeface="Gloria Hallelujah"/>
              <a:cs typeface="Gloria Hallelujah"/>
              <a:sym typeface="Gloria Hallelujah"/>
            </a:endParaRPr>
          </a:p>
        </p:txBody>
      </p:sp>
      <p:pic>
        <p:nvPicPr>
          <p:cNvPr id="239" name="Google Shape;239;p28"/>
          <p:cNvPicPr preferRelativeResize="0"/>
          <p:nvPr/>
        </p:nvPicPr>
        <p:blipFill>
          <a:blip r:embed="rId5">
            <a:alphaModFix/>
          </a:blip>
          <a:stretch>
            <a:fillRect/>
          </a:stretch>
        </p:blipFill>
        <p:spPr>
          <a:xfrm>
            <a:off x="1047600" y="1418400"/>
            <a:ext cx="6807598" cy="3290399"/>
          </a:xfrm>
          <a:prstGeom prst="rect">
            <a:avLst/>
          </a:prstGeom>
          <a:noFill/>
          <a:ln>
            <a:noFill/>
          </a:ln>
        </p:spPr>
      </p:pic>
      <p:sp>
        <p:nvSpPr>
          <p:cNvPr id="240" name="Google Shape;240;p28"/>
          <p:cNvSpPr/>
          <p:nvPr/>
        </p:nvSpPr>
        <p:spPr>
          <a:xfrm>
            <a:off x="7266700" y="1104400"/>
            <a:ext cx="358815" cy="390804"/>
          </a:xfrm>
          <a:custGeom>
            <a:rect b="b" l="l" r="r" t="t"/>
            <a:pathLst>
              <a:path extrusionOk="0" h="12560" w="14653">
                <a:moveTo>
                  <a:pt x="14653" y="0"/>
                </a:moveTo>
                <a:cubicBezTo>
                  <a:pt x="9137" y="3310"/>
                  <a:pt x="4549" y="8011"/>
                  <a:pt x="0" y="12560"/>
                </a:cubicBezTo>
              </a:path>
            </a:pathLst>
          </a:custGeom>
          <a:noFill/>
          <a:ln cap="flat" cmpd="sng" w="9525">
            <a:solidFill>
              <a:srgbClr val="F31212"/>
            </a:solidFill>
            <a:prstDash val="solid"/>
            <a:round/>
            <a:headEnd len="med" w="med" type="none"/>
            <a:tailEnd len="med" w="med" type="none"/>
          </a:ln>
        </p:spPr>
      </p:sp>
      <p:sp>
        <p:nvSpPr>
          <p:cNvPr id="241" name="Google Shape;241;p28"/>
          <p:cNvSpPr txBox="1"/>
          <p:nvPr/>
        </p:nvSpPr>
        <p:spPr>
          <a:xfrm>
            <a:off x="6674900" y="2438775"/>
            <a:ext cx="23475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If the plots and GOF test p-values indicate a poor fit, try stratifying your data based on subject matter information. (Eg: inlet vs outlet, top vs bottom)</a:t>
            </a:r>
            <a:endParaRPr>
              <a:solidFill>
                <a:srgbClr val="F70808"/>
              </a:solidFill>
              <a:latin typeface="Gloria Hallelujah"/>
              <a:ea typeface="Gloria Hallelujah"/>
              <a:cs typeface="Gloria Hallelujah"/>
              <a:sym typeface="Gloria Hallelujah"/>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45" name="Shape 245"/>
        <p:cNvGrpSpPr/>
        <p:nvPr/>
      </p:nvGrpSpPr>
      <p:grpSpPr>
        <a:xfrm>
          <a:off x="0" y="0"/>
          <a:ext cx="0" cy="0"/>
          <a:chOff x="0" y="0"/>
          <a:chExt cx="0" cy="0"/>
        </a:xfrm>
      </p:grpSpPr>
      <p:sp>
        <p:nvSpPr>
          <p:cNvPr id="246" name="Google Shape;246;p29"/>
          <p:cNvSpPr txBox="1"/>
          <p:nvPr>
            <p:ph idx="1" type="body"/>
          </p:nvPr>
        </p:nvSpPr>
        <p:spPr>
          <a:xfrm>
            <a:off x="311700" y="1816675"/>
            <a:ext cx="8520600" cy="31785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GB" sz="3500"/>
              <a:t>Appendix A: Model Parameter Estimation</a:t>
            </a:r>
            <a:endParaRPr sz="3500"/>
          </a:p>
          <a:p>
            <a:pPr indent="0" lvl="0" marL="0" rtl="0" algn="l">
              <a:spcBef>
                <a:spcPts val="1200"/>
              </a:spcBef>
              <a:spcAft>
                <a:spcPts val="0"/>
              </a:spcAft>
              <a:buNone/>
            </a:pPr>
            <a:r>
              <a:rPr lang="en-GB" sz="3500"/>
              <a:t>Appendix B: Uncertainty Quantification</a:t>
            </a:r>
            <a:endParaRPr sz="3500"/>
          </a:p>
          <a:p>
            <a:pPr indent="0" lvl="0" marL="0" rtl="0" algn="l">
              <a:spcBef>
                <a:spcPts val="1200"/>
              </a:spcBef>
              <a:spcAft>
                <a:spcPts val="0"/>
              </a:spcAft>
              <a:buNone/>
            </a:pPr>
            <a:r>
              <a:rPr lang="en-GB" sz="3500"/>
              <a:t>Appendix C: Goodness-of-Fit Assessment</a:t>
            </a:r>
            <a:endParaRPr sz="3500"/>
          </a:p>
          <a:p>
            <a:pPr indent="0" lvl="0" marL="0" rtl="0" algn="l">
              <a:spcBef>
                <a:spcPts val="1200"/>
              </a:spcBef>
              <a:spcAft>
                <a:spcPts val="0"/>
              </a:spcAft>
              <a:buNone/>
            </a:pPr>
            <a:r>
              <a:rPr lang="en-GB" sz="3500"/>
              <a:t>Appendix D: Potential Improvements</a:t>
            </a:r>
            <a:endParaRPr sz="3500"/>
          </a:p>
          <a:p>
            <a:pPr indent="0" lvl="0" marL="0" rtl="0" algn="l">
              <a:spcBef>
                <a:spcPts val="1200"/>
              </a:spcBef>
              <a:spcAft>
                <a:spcPts val="0"/>
              </a:spcAft>
              <a:buNone/>
            </a:pPr>
            <a:r>
              <a:rPr lang="en-GB" sz="3500"/>
              <a:t>Appendix E: References</a:t>
            </a:r>
            <a:endParaRPr sz="3500"/>
          </a:p>
          <a:p>
            <a:pPr indent="0" lvl="0" marL="0" rtl="0" algn="l">
              <a:spcBef>
                <a:spcPts val="1200"/>
              </a:spcBef>
              <a:spcAft>
                <a:spcPts val="0"/>
              </a:spcAft>
              <a:buNone/>
            </a:pPr>
            <a:r>
              <a:rPr lang="en-GB" sz="3500"/>
              <a:t>Appendix F: Credits</a:t>
            </a:r>
            <a:endParaRPr sz="35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47" name="Google Shape;247;p29"/>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248" name="Google Shape;248;p29"/>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
        <p:nvSpPr>
          <p:cNvPr id="249" name="Google Shape;249;p29"/>
          <p:cNvSpPr txBox="1"/>
          <p:nvPr>
            <p:ph type="title"/>
          </p:nvPr>
        </p:nvSpPr>
        <p:spPr>
          <a:xfrm>
            <a:off x="356550" y="1065525"/>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Appendices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53" name="Shape 253"/>
        <p:cNvGrpSpPr/>
        <p:nvPr/>
      </p:nvGrpSpPr>
      <p:grpSpPr>
        <a:xfrm>
          <a:off x="0" y="0"/>
          <a:ext cx="0" cy="0"/>
          <a:chOff x="0" y="0"/>
          <a:chExt cx="0" cy="0"/>
        </a:xfrm>
      </p:grpSpPr>
      <p:sp>
        <p:nvSpPr>
          <p:cNvPr id="254" name="Google Shape;254;p30"/>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Appendix A: Parameter Estimation </a:t>
            </a:r>
            <a:endParaRPr/>
          </a:p>
        </p:txBody>
      </p:sp>
      <p:sp>
        <p:nvSpPr>
          <p:cNvPr id="255" name="Google Shape;255;p30"/>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Wall loss (nominal minus measured thickness) from each sampled tube is recorded. </a:t>
            </a:r>
            <a:endParaRPr sz="1400"/>
          </a:p>
          <a:p>
            <a:pPr indent="0" lvl="0" marL="0" rtl="0" algn="l">
              <a:spcBef>
                <a:spcPts val="1200"/>
              </a:spcBef>
              <a:spcAft>
                <a:spcPts val="0"/>
              </a:spcAft>
              <a:buNone/>
            </a:pPr>
            <a:r>
              <a:rPr lang="en-GB" sz="1400"/>
              <a:t>The maximum wall loss readings from each sample is then fit to a Gumbel extreme value distribution.</a:t>
            </a:r>
            <a:endParaRPr sz="1400"/>
          </a:p>
          <a:p>
            <a:pPr indent="0" lvl="0" marL="0" rtl="0" algn="l">
              <a:spcBef>
                <a:spcPts val="1200"/>
              </a:spcBef>
              <a:spcAft>
                <a:spcPts val="0"/>
              </a:spcAft>
              <a:buNone/>
            </a:pPr>
            <a:r>
              <a:rPr lang="en-GB" sz="1400"/>
              <a:t>The Cumulative Distribution Function (CDF) of a Gumbel Distribution is given by:</a:t>
            </a:r>
            <a:endParaRPr sz="14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GB" sz="1600"/>
              <a:t>The parameters 𝜆 (location) and 𝛿 (scale) can be estimated via maximum likelihood, method of moments or least squares estimation.</a:t>
            </a:r>
            <a:endParaRPr sz="1600"/>
          </a:p>
        </p:txBody>
      </p:sp>
      <p:pic>
        <p:nvPicPr>
          <p:cNvPr id="256" name="Google Shape;256;p30"/>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257" name="Google Shape;257;p30"/>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pic>
        <p:nvPicPr>
          <p:cNvPr descr="{&quot;mathml&quot;:&quot;&lt;math style=\&quot;font-family:stix;font-size:16px;\&quot; xmlns=\&quot;http://www.w3.org/1998/Math/MathML\&quot;&gt;&lt;mstyle mathsize=\&quot;16px\&quot;&gt;&lt;mi&gt;F&lt;/mi&gt;&lt;mfenced&gt;&lt;mi&gt;x&lt;/mi&gt;&lt;/mfenced&gt;&lt;mo&gt;&amp;#xA0;&lt;/mo&gt;&lt;mo&gt;=&lt;/mo&gt;&lt;mo&gt;&amp;#xA0;&lt;/mo&gt;&lt;mi&gt;e&lt;/mi&gt;&lt;mi&gt;x&lt;/mi&gt;&lt;mi&gt;p&lt;/mi&gt;&lt;mfenced&gt;&lt;mrow&gt;&lt;mo&gt;-&lt;/mo&gt;&lt;mi&gt;e&lt;/mi&gt;&lt;mi&gt;x&lt;/mi&gt;&lt;mi&gt;p&lt;/mi&gt;&lt;mfenced&gt;&lt;mrow&gt;&lt;mo&gt;-&lt;/mo&gt;&lt;mfrac&gt;&lt;mrow&gt;&lt;mi&gt;x&lt;/mi&gt;&lt;mo&gt;-&lt;/mo&gt;&lt;mi&gt;&amp;#x3BB;&lt;/mi&gt;&lt;/mrow&gt;&lt;mi&gt;&amp;#x3B4;&lt;/mi&gt;&lt;/mfrac&gt;&lt;/mrow&gt;&lt;/mfenced&gt;&lt;/mrow&gt;&lt;/mfenced&gt;&lt;/mstyle&gt;&lt;/math&gt;&quot;,&quot;truncated&quot;:false}" id="258" name="Google Shape;258;p30" title="F open parentheses x close parentheses space equals space e x p open parentheses negative e x p open parentheses negative fraction numerator x minus lambda over denominator delta end fraction close parentheses close parentheses"/>
          <p:cNvPicPr preferRelativeResize="0"/>
          <p:nvPr/>
        </p:nvPicPr>
        <p:blipFill>
          <a:blip r:embed="rId5">
            <a:alphaModFix/>
          </a:blip>
          <a:stretch>
            <a:fillRect/>
          </a:stretch>
        </p:blipFill>
        <p:spPr>
          <a:xfrm>
            <a:off x="2691781" y="3126525"/>
            <a:ext cx="2609088" cy="558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62" name="Shape 262"/>
        <p:cNvGrpSpPr/>
        <p:nvPr/>
      </p:nvGrpSpPr>
      <p:grpSpPr>
        <a:xfrm>
          <a:off x="0" y="0"/>
          <a:ext cx="0" cy="0"/>
          <a:chOff x="0" y="0"/>
          <a:chExt cx="0" cy="0"/>
        </a:xfrm>
      </p:grpSpPr>
      <p:sp>
        <p:nvSpPr>
          <p:cNvPr id="263" name="Google Shape;263;p31"/>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Appendix A: Parameter Estimation </a:t>
            </a:r>
            <a:endParaRPr/>
          </a:p>
        </p:txBody>
      </p:sp>
      <p:sp>
        <p:nvSpPr>
          <p:cNvPr id="264" name="Google Shape;264;p31"/>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The EVA calculator uses maximum likelihood to estimate the parameters using the “evd” package in R.</a:t>
            </a:r>
            <a:endParaRPr sz="1600"/>
          </a:p>
          <a:p>
            <a:pPr indent="0" lvl="0" marL="0" rtl="0" algn="l">
              <a:spcBef>
                <a:spcPts val="1200"/>
              </a:spcBef>
              <a:spcAft>
                <a:spcPts val="0"/>
              </a:spcAft>
              <a:buNone/>
            </a:pPr>
            <a:r>
              <a:rPr lang="en-GB" sz="1600"/>
              <a:t>Maximum likelihood tends to be more accurate, but is slightly more computationally intensive as compared to Method of Moments and Least Squares.</a:t>
            </a:r>
            <a:endParaRPr sz="1600"/>
          </a:p>
          <a:p>
            <a:pPr indent="0" lvl="0" marL="0" rtl="0" algn="l">
              <a:spcBef>
                <a:spcPts val="1200"/>
              </a:spcBef>
              <a:spcAft>
                <a:spcPts val="1200"/>
              </a:spcAft>
              <a:buNone/>
            </a:pPr>
            <a:r>
              <a:rPr lang="en-GB" sz="1600"/>
              <a:t>In the rare case that the maximum likelihood estimation fails to converge or the information matrix is singular, one can revert to other estimation methods. </a:t>
            </a:r>
            <a:endParaRPr sz="1600"/>
          </a:p>
        </p:txBody>
      </p:sp>
      <p:pic>
        <p:nvPicPr>
          <p:cNvPr id="265" name="Google Shape;265;p31"/>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266" name="Google Shape;266;p31"/>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
        <p:nvSpPr>
          <p:cNvPr id="267" name="Google Shape;267;p31"/>
          <p:cNvSpPr txBox="1"/>
          <p:nvPr/>
        </p:nvSpPr>
        <p:spPr>
          <a:xfrm>
            <a:off x="4164150" y="4104325"/>
            <a:ext cx="40893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EF0B0B"/>
                </a:solidFill>
                <a:latin typeface="Gloria Hallelujah"/>
                <a:ea typeface="Gloria Hallelujah"/>
                <a:cs typeface="Gloria Hallelujah"/>
                <a:sym typeface="Gloria Hallelujah"/>
              </a:rPr>
              <a:t>Not currently implemented in the app</a:t>
            </a:r>
            <a:endParaRPr sz="1700">
              <a:solidFill>
                <a:srgbClr val="EF0B0B"/>
              </a:solidFill>
              <a:latin typeface="Gloria Hallelujah"/>
              <a:ea typeface="Gloria Hallelujah"/>
              <a:cs typeface="Gloria Hallelujah"/>
              <a:sym typeface="Gloria Hallelujah"/>
            </a:endParaRPr>
          </a:p>
        </p:txBody>
      </p:sp>
      <p:sp>
        <p:nvSpPr>
          <p:cNvPr id="268" name="Google Shape;268;p31"/>
          <p:cNvSpPr/>
          <p:nvPr/>
        </p:nvSpPr>
        <p:spPr>
          <a:xfrm>
            <a:off x="3790350" y="3939850"/>
            <a:ext cx="373800" cy="426150"/>
          </a:xfrm>
          <a:custGeom>
            <a:rect b="b" l="l" r="r" t="t"/>
            <a:pathLst>
              <a:path extrusionOk="0" h="17046" w="14952">
                <a:moveTo>
                  <a:pt x="14952" y="17046"/>
                </a:moveTo>
                <a:cubicBezTo>
                  <a:pt x="7782" y="14656"/>
                  <a:pt x="2388" y="7171"/>
                  <a:pt x="0" y="0"/>
                </a:cubicBezTo>
              </a:path>
            </a:pathLst>
          </a:custGeom>
          <a:noFill/>
          <a:ln cap="flat" cmpd="sng" w="19050">
            <a:solidFill>
              <a:srgbClr val="F31212"/>
            </a:solidFill>
            <a:prstDash val="solid"/>
            <a:round/>
            <a:headEnd len="med" w="med" type="none"/>
            <a:tailEnd len="med" w="med" type="none"/>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356550" y="1065525"/>
            <a:ext cx="641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Heat Exchangers</a:t>
            </a:r>
            <a:endParaRPr/>
          </a:p>
        </p:txBody>
      </p:sp>
      <p:sp>
        <p:nvSpPr>
          <p:cNvPr id="63" name="Google Shape;63;p14"/>
          <p:cNvSpPr txBox="1"/>
          <p:nvPr>
            <p:ph idx="1" type="body"/>
          </p:nvPr>
        </p:nvSpPr>
        <p:spPr>
          <a:xfrm>
            <a:off x="311700" y="1816675"/>
            <a:ext cx="8520600" cy="31785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en-GB" sz="3500"/>
              <a:t>Heat exchangers are integral to operations in oil &amp; gas, chemical and power generation industries.</a:t>
            </a:r>
            <a:endParaRPr sz="3500"/>
          </a:p>
          <a:p>
            <a:pPr indent="0" lvl="0" marL="0" rtl="0" algn="l">
              <a:spcBef>
                <a:spcPts val="1200"/>
              </a:spcBef>
              <a:spcAft>
                <a:spcPts val="0"/>
              </a:spcAft>
              <a:buNone/>
            </a:pPr>
            <a:r>
              <a:rPr lang="en-GB" sz="3500"/>
              <a:t>A typical shell and tube heat exchanger can house anywhere </a:t>
            </a:r>
            <a:r>
              <a:rPr lang="en-GB" sz="3500"/>
              <a:t>between a few hundred tubes to more than 5000 tubes.</a:t>
            </a:r>
            <a:endParaRPr sz="3500"/>
          </a:p>
          <a:p>
            <a:pPr indent="0" lvl="0" marL="0" rtl="0" algn="l">
              <a:spcBef>
                <a:spcPts val="1200"/>
              </a:spcBef>
              <a:spcAft>
                <a:spcPts val="0"/>
              </a:spcAft>
              <a:buNone/>
            </a:pPr>
            <a:r>
              <a:rPr lang="en-GB" sz="3500"/>
              <a:t>The wall thickness of these tubes diminishes over time due to corrosion. </a:t>
            </a:r>
            <a:endParaRPr sz="3500"/>
          </a:p>
          <a:p>
            <a:pPr indent="0" lvl="0" marL="0" rtl="0" algn="l">
              <a:spcBef>
                <a:spcPts val="1200"/>
              </a:spcBef>
              <a:spcAft>
                <a:spcPts val="0"/>
              </a:spcAft>
              <a:buNone/>
            </a:pPr>
            <a:r>
              <a:rPr lang="en-GB" sz="3500"/>
              <a:t>Thickness readings offer an estimate of the remaining life. The thinnest tube represents the “weakest link” and dictates the remaining life of the heat exchanger.</a:t>
            </a:r>
            <a:endParaRPr sz="3500"/>
          </a:p>
          <a:p>
            <a:pPr indent="0" lvl="0" marL="0" rtl="0" algn="l">
              <a:spcBef>
                <a:spcPts val="1200"/>
              </a:spcBef>
              <a:spcAft>
                <a:spcPts val="0"/>
              </a:spcAft>
              <a:buNone/>
            </a:pPr>
            <a:r>
              <a:t/>
            </a:r>
            <a:endParaRPr sz="35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4" name="Google Shape;64;p14"/>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65" name="Google Shape;65;p14"/>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72" name="Shape 272"/>
        <p:cNvGrpSpPr/>
        <p:nvPr/>
      </p:nvGrpSpPr>
      <p:grpSpPr>
        <a:xfrm>
          <a:off x="0" y="0"/>
          <a:ext cx="0" cy="0"/>
          <a:chOff x="0" y="0"/>
          <a:chExt cx="0" cy="0"/>
        </a:xfrm>
      </p:grpSpPr>
      <p:sp>
        <p:nvSpPr>
          <p:cNvPr id="273" name="Google Shape;273;p32"/>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Appendix A: Parameter Estimation </a:t>
            </a:r>
            <a:endParaRPr/>
          </a:p>
        </p:txBody>
      </p:sp>
      <p:sp>
        <p:nvSpPr>
          <p:cNvPr id="274" name="Google Shape;274;p32"/>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Once the parameters of the model are estimated, the maximum wall loss estimated using the “return level” method is given by:</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GB" sz="1600"/>
              <a:t>Where </a:t>
            </a:r>
            <a:r>
              <a:rPr i="1" lang="en-GB" sz="1600"/>
              <a:t>N</a:t>
            </a:r>
            <a:r>
              <a:rPr lang="en-GB" sz="1600"/>
              <a:t> is the total number of tubes in the heat exchanger.</a:t>
            </a:r>
            <a:endParaRPr sz="1600"/>
          </a:p>
          <a:p>
            <a:pPr indent="0" lvl="0" marL="0" rtl="0" algn="l">
              <a:spcBef>
                <a:spcPts val="1200"/>
              </a:spcBef>
              <a:spcAft>
                <a:spcPts val="1200"/>
              </a:spcAft>
              <a:buNone/>
            </a:pPr>
            <a:r>
              <a:rPr lang="en-GB" sz="1600"/>
              <a:t>The confidence interval for the above quantile is obtained using the Expected Information matrix and the Delta method.</a:t>
            </a:r>
            <a:endParaRPr sz="1600"/>
          </a:p>
        </p:txBody>
      </p:sp>
      <p:pic>
        <p:nvPicPr>
          <p:cNvPr id="275" name="Google Shape;275;p32"/>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276" name="Google Shape;276;p32"/>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pic>
        <p:nvPicPr>
          <p:cNvPr descr="{&quot;mathml&quot;:&quot;&lt;math style=\&quot;font-family:stix;font-size:16px;\&quot; xmlns=\&quot;http://www.w3.org/1998/Math/MathML\&quot;&gt;&lt;mstyle mathsize=\&quot;16px\&quot;&gt;&lt;msub&gt;&lt;mi&gt;x&lt;/mi&gt;&lt;mi&gt;N&lt;/mi&gt;&lt;/msub&gt;&lt;mo&gt;&amp;#xA0;&lt;/mo&gt;&lt;mo&gt;=&lt;/mo&gt;&lt;mo&gt;&amp;#xA0;&lt;/mo&gt;&lt;mi&gt;&amp;#x3B4;&lt;/mi&gt;&lt;mo&gt;.&lt;/mo&gt;&lt;mfenced&gt;&lt;mrow&gt;&lt;mo&gt;-&lt;/mo&gt;&lt;mi&gt;ln&lt;/mi&gt;&lt;mfenced&gt;&lt;mrow&gt;&lt;mo&gt;-&lt;/mo&gt;&lt;mi&gt;ln&lt;/mi&gt;&lt;mfenced&gt;&lt;mfrac&gt;&lt;mrow&gt;&lt;mi&gt;N&lt;/mi&gt;&lt;mo&gt;-&lt;/mo&gt;&lt;mn&gt;1&lt;/mn&gt;&lt;/mrow&gt;&lt;mi&gt;N&lt;/mi&gt;&lt;/mfrac&gt;&lt;/mfenced&gt;&lt;/mrow&gt;&lt;/mfenced&gt;&lt;/mrow&gt;&lt;/mfenced&gt;&lt;mo&gt;&amp;#xA0;&lt;/mo&gt;&lt;mo&gt;+&lt;/mo&gt;&lt;mo&gt;&amp;#xA0;&lt;/mo&gt;&lt;mi&gt;&amp;#x3BB;&lt;/mi&gt;&lt;/mstyle&gt;&lt;/math&gt;&quot;,&quot;truncated&quot;:false}" id="277" name="Google Shape;277;p32" title="x subscript N space equals space delta. open parentheses negative ln open parentheses negative ln open parentheses fraction numerator N minus 1 over denominator N end fraction close parentheses close parentheses close parentheses space plus space lambda"/>
          <p:cNvPicPr preferRelativeResize="0"/>
          <p:nvPr/>
        </p:nvPicPr>
        <p:blipFill>
          <a:blip r:embed="rId5">
            <a:alphaModFix/>
          </a:blip>
          <a:stretch>
            <a:fillRect/>
          </a:stretch>
        </p:blipFill>
        <p:spPr>
          <a:xfrm>
            <a:off x="3081154" y="2602575"/>
            <a:ext cx="2907792" cy="558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1" name="Shape 281"/>
        <p:cNvGrpSpPr/>
        <p:nvPr/>
      </p:nvGrpSpPr>
      <p:grpSpPr>
        <a:xfrm>
          <a:off x="0" y="0"/>
          <a:ext cx="0" cy="0"/>
          <a:chOff x="0" y="0"/>
          <a:chExt cx="0" cy="0"/>
        </a:xfrm>
      </p:grpSpPr>
      <p:sp>
        <p:nvSpPr>
          <p:cNvPr id="282" name="Google Shape;282;p33"/>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Appendix B: Uncertainty Quantification </a:t>
            </a:r>
            <a:endParaRPr/>
          </a:p>
        </p:txBody>
      </p:sp>
      <p:sp>
        <p:nvSpPr>
          <p:cNvPr id="283" name="Google Shape;283;p33"/>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The ASME paper (Wang, 2006) uses the inverse of the Expected Fisher Information matrix as an estimate of the variance-covariance matrix.</a:t>
            </a:r>
            <a:endParaRPr sz="1600"/>
          </a:p>
          <a:p>
            <a:pPr indent="0" lvl="0" marL="0" rtl="0" algn="l">
              <a:spcBef>
                <a:spcPts val="1200"/>
              </a:spcBef>
              <a:spcAft>
                <a:spcPts val="0"/>
              </a:spcAft>
              <a:buNone/>
            </a:pPr>
            <a:r>
              <a:rPr lang="en-GB" sz="1600"/>
              <a:t>The “evd” package in R uses the Observed Fisher Information matrix to estimate the variance-covariance matrix.</a:t>
            </a:r>
            <a:endParaRPr sz="1600"/>
          </a:p>
          <a:p>
            <a:pPr indent="0" lvl="0" marL="0" rtl="0" algn="l">
              <a:spcBef>
                <a:spcPts val="1200"/>
              </a:spcBef>
              <a:spcAft>
                <a:spcPts val="1200"/>
              </a:spcAft>
              <a:buNone/>
            </a:pPr>
            <a:r>
              <a:rPr lang="en-GB" sz="1600"/>
              <a:t>Both approaches are valid, but the EVA calculator uses the Expected Information matrix to stay consistent with the ASME paper (Wang, 2006).</a:t>
            </a:r>
            <a:endParaRPr sz="1600"/>
          </a:p>
        </p:txBody>
      </p:sp>
      <p:pic>
        <p:nvPicPr>
          <p:cNvPr id="284" name="Google Shape;284;p33"/>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285" name="Google Shape;285;p33"/>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89" name="Shape 289"/>
        <p:cNvGrpSpPr/>
        <p:nvPr/>
      </p:nvGrpSpPr>
      <p:grpSpPr>
        <a:xfrm>
          <a:off x="0" y="0"/>
          <a:ext cx="0" cy="0"/>
          <a:chOff x="0" y="0"/>
          <a:chExt cx="0" cy="0"/>
        </a:xfrm>
      </p:grpSpPr>
      <p:sp>
        <p:nvSpPr>
          <p:cNvPr id="290" name="Google Shape;290;p34"/>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Appendix C: Goodness-of-Fit</a:t>
            </a:r>
            <a:endParaRPr/>
          </a:p>
        </p:txBody>
      </p:sp>
      <p:sp>
        <p:nvSpPr>
          <p:cNvPr id="291" name="Google Shape;291;p34"/>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Goodness of fit is assessed using two statistical tests - Kolmogorov-Smirnov and Anderson-Darling.</a:t>
            </a:r>
            <a:endParaRPr sz="1400"/>
          </a:p>
          <a:p>
            <a:pPr indent="0" lvl="0" marL="0" rtl="0" algn="l">
              <a:spcBef>
                <a:spcPts val="1200"/>
              </a:spcBef>
              <a:spcAft>
                <a:spcPts val="0"/>
              </a:spcAft>
              <a:buNone/>
            </a:pPr>
            <a:r>
              <a:rPr lang="en-GB" sz="1400"/>
              <a:t>Null Hypothesis: The recorded data follows the specified distribution (i.e. Gumbel).</a:t>
            </a:r>
            <a:endParaRPr sz="1400"/>
          </a:p>
          <a:p>
            <a:pPr indent="0" lvl="0" marL="0" rtl="0" algn="l">
              <a:spcBef>
                <a:spcPts val="1200"/>
              </a:spcBef>
              <a:spcAft>
                <a:spcPts val="0"/>
              </a:spcAft>
              <a:buNone/>
            </a:pPr>
            <a:r>
              <a:rPr lang="en-GB" sz="1400"/>
              <a:t>Alternate Hypothesis: </a:t>
            </a:r>
            <a:r>
              <a:rPr lang="en-GB" sz="1400"/>
              <a:t>The recorded data does not follow the specified distribution (i.e. Gumbel).</a:t>
            </a:r>
            <a:endParaRPr sz="1400"/>
          </a:p>
          <a:p>
            <a:pPr indent="0" lvl="0" marL="0" rtl="0" algn="l">
              <a:spcBef>
                <a:spcPts val="1200"/>
              </a:spcBef>
              <a:spcAft>
                <a:spcPts val="0"/>
              </a:spcAft>
              <a:buNone/>
            </a:pPr>
            <a:r>
              <a:rPr lang="en-GB" sz="1400"/>
              <a:t>The EVA calculator shows the p-values for both the tests in the “Results” tab. Higher p-values indicate a better fit.</a:t>
            </a:r>
            <a:endParaRPr sz="1400"/>
          </a:p>
          <a:p>
            <a:pPr indent="0" lvl="0" marL="0" rtl="0" algn="l">
              <a:spcBef>
                <a:spcPts val="1200"/>
              </a:spcBef>
              <a:spcAft>
                <a:spcPts val="1200"/>
              </a:spcAft>
              <a:buNone/>
            </a:pPr>
            <a:r>
              <a:rPr lang="en-GB" sz="1400"/>
              <a:t>It is important not to rely only on the statistical tests. The diagnostic plots must also be assessed. </a:t>
            </a:r>
            <a:endParaRPr sz="1400"/>
          </a:p>
        </p:txBody>
      </p:sp>
      <p:pic>
        <p:nvPicPr>
          <p:cNvPr id="292" name="Google Shape;292;p34"/>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293" name="Google Shape;293;p34"/>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297" name="Shape 297"/>
        <p:cNvGrpSpPr/>
        <p:nvPr/>
      </p:nvGrpSpPr>
      <p:grpSpPr>
        <a:xfrm>
          <a:off x="0" y="0"/>
          <a:ext cx="0" cy="0"/>
          <a:chOff x="0" y="0"/>
          <a:chExt cx="0" cy="0"/>
        </a:xfrm>
      </p:grpSpPr>
      <p:sp>
        <p:nvSpPr>
          <p:cNvPr id="298" name="Google Shape;298;p35"/>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Appendix C: Goodness-of-Fit</a:t>
            </a:r>
            <a:endParaRPr/>
          </a:p>
        </p:txBody>
      </p:sp>
      <p:sp>
        <p:nvSpPr>
          <p:cNvPr id="299" name="Google Shape;299;p35"/>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Diagnostic plots like the probability plot, quantile plot and the exceedance probability plots are displayed in the “Plots” tab.</a:t>
            </a:r>
            <a:endParaRPr sz="1400"/>
          </a:p>
          <a:p>
            <a:pPr indent="0" lvl="0" marL="0" rtl="0" algn="l">
              <a:spcBef>
                <a:spcPts val="1200"/>
              </a:spcBef>
              <a:spcAft>
                <a:spcPts val="0"/>
              </a:spcAft>
              <a:buNone/>
            </a:pPr>
            <a:r>
              <a:rPr lang="en-GB" sz="1400"/>
              <a:t>These plots aid in visually assessing the quality of the fit. A good alignment between the points and the line indicates a good fit.</a:t>
            </a:r>
            <a:endParaRPr sz="1400"/>
          </a:p>
          <a:p>
            <a:pPr indent="0" lvl="0" marL="0" rtl="0" algn="l">
              <a:spcBef>
                <a:spcPts val="1200"/>
              </a:spcBef>
              <a:spcAft>
                <a:spcPts val="0"/>
              </a:spcAft>
              <a:buNone/>
            </a:pPr>
            <a:r>
              <a:rPr lang="en-GB" sz="1400"/>
              <a:t>Additional details about these plots can be found in the IMS Handbook on the Cenosco (2025) website.</a:t>
            </a:r>
            <a:endParaRPr sz="1400"/>
          </a:p>
          <a:p>
            <a:pPr indent="0" lvl="0" marL="0" rtl="0" algn="l">
              <a:spcBef>
                <a:spcPts val="1200"/>
              </a:spcBef>
              <a:spcAft>
                <a:spcPts val="0"/>
              </a:spcAft>
              <a:buNone/>
            </a:pPr>
            <a:r>
              <a:rPr lang="en-GB" sz="1400"/>
              <a:t>If the plots and the statistical tests indicate a bad fit, consider stratification.  </a:t>
            </a:r>
            <a:endParaRPr sz="1400"/>
          </a:p>
          <a:p>
            <a:pPr indent="0" lvl="0" marL="0" rtl="0" algn="l">
              <a:spcBef>
                <a:spcPts val="1200"/>
              </a:spcBef>
              <a:spcAft>
                <a:spcPts val="1200"/>
              </a:spcAft>
              <a:buNone/>
            </a:pPr>
            <a:r>
              <a:t/>
            </a:r>
            <a:endParaRPr sz="1400"/>
          </a:p>
        </p:txBody>
      </p:sp>
      <p:pic>
        <p:nvPicPr>
          <p:cNvPr id="300" name="Google Shape;300;p35"/>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301" name="Google Shape;301;p35"/>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05" name="Shape 305"/>
        <p:cNvGrpSpPr/>
        <p:nvPr/>
      </p:nvGrpSpPr>
      <p:grpSpPr>
        <a:xfrm>
          <a:off x="0" y="0"/>
          <a:ext cx="0" cy="0"/>
          <a:chOff x="0" y="0"/>
          <a:chExt cx="0" cy="0"/>
        </a:xfrm>
      </p:grpSpPr>
      <p:sp>
        <p:nvSpPr>
          <p:cNvPr id="306" name="Google Shape;306;p36"/>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Appendix D: Potential Improvements</a:t>
            </a:r>
            <a:endParaRPr/>
          </a:p>
        </p:txBody>
      </p:sp>
      <p:sp>
        <p:nvSpPr>
          <p:cNvPr id="307" name="Google Shape;307;p36"/>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GB" sz="1400"/>
              <a:t>On the rare occasion that maximum likelihood estimation fails, method of moments or least squares estimation to be used. This feature is not currently implemented in the app and can be easily </a:t>
            </a:r>
            <a:r>
              <a:rPr lang="en-GB" sz="1400"/>
              <a:t>incorporated</a:t>
            </a:r>
            <a:r>
              <a:rPr lang="en-GB" sz="1400"/>
              <a:t> in the future.</a:t>
            </a:r>
            <a:endParaRPr sz="1400"/>
          </a:p>
          <a:p>
            <a:pPr indent="-317500" lvl="0" marL="457200" rtl="0" algn="l">
              <a:spcBef>
                <a:spcPts val="0"/>
              </a:spcBef>
              <a:spcAft>
                <a:spcPts val="0"/>
              </a:spcAft>
              <a:buSzPts val="1400"/>
              <a:buAutoNum type="arabicPeriod"/>
            </a:pPr>
            <a:r>
              <a:rPr lang="en-GB" sz="1400"/>
              <a:t>Profile likelihood method is a more accurate method of calculating confidence intervals instead of the Wald interval (Meeker et al., 2022) or Student’s t-based interval. The EVA calculator uses the Student’s t-based CI. The downside to profile likelihood methods is that it can be computationally intensive.</a:t>
            </a:r>
            <a:endParaRPr sz="1400"/>
          </a:p>
          <a:p>
            <a:pPr indent="-317500" lvl="0" marL="457200" rtl="0" algn="l">
              <a:spcBef>
                <a:spcPts val="0"/>
              </a:spcBef>
              <a:spcAft>
                <a:spcPts val="0"/>
              </a:spcAft>
              <a:buSzPts val="1400"/>
              <a:buAutoNum type="arabicPeriod"/>
            </a:pPr>
            <a:r>
              <a:rPr lang="en-GB" sz="1400"/>
              <a:t>If the Gumbel distribution is not a good fit, and stratification doesn’t help, fitting other distributions (Nee et al., 2025) could be useful. This is not currently implemented in the app.</a:t>
            </a:r>
            <a:endParaRPr sz="1400"/>
          </a:p>
          <a:p>
            <a:pPr indent="0" lvl="0" marL="0" rtl="0" algn="l">
              <a:spcBef>
                <a:spcPts val="1200"/>
              </a:spcBef>
              <a:spcAft>
                <a:spcPts val="0"/>
              </a:spcAft>
              <a:buNone/>
            </a:pPr>
            <a:r>
              <a:rPr lang="en-GB" sz="1400"/>
              <a:t> </a:t>
            </a:r>
            <a:endParaRPr sz="1400"/>
          </a:p>
          <a:p>
            <a:pPr indent="0" lvl="0" marL="0" rtl="0" algn="l">
              <a:spcBef>
                <a:spcPts val="1200"/>
              </a:spcBef>
              <a:spcAft>
                <a:spcPts val="1200"/>
              </a:spcAft>
              <a:buNone/>
            </a:pPr>
            <a:r>
              <a:t/>
            </a:r>
            <a:endParaRPr sz="1400"/>
          </a:p>
        </p:txBody>
      </p:sp>
      <p:pic>
        <p:nvPicPr>
          <p:cNvPr id="308" name="Google Shape;308;p36"/>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309" name="Google Shape;309;p36"/>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13" name="Shape 313"/>
        <p:cNvGrpSpPr/>
        <p:nvPr/>
      </p:nvGrpSpPr>
      <p:grpSpPr>
        <a:xfrm>
          <a:off x="0" y="0"/>
          <a:ext cx="0" cy="0"/>
          <a:chOff x="0" y="0"/>
          <a:chExt cx="0" cy="0"/>
        </a:xfrm>
      </p:grpSpPr>
      <p:sp>
        <p:nvSpPr>
          <p:cNvPr id="314" name="Google Shape;314;p37"/>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Appendix E: References </a:t>
            </a:r>
            <a:endParaRPr/>
          </a:p>
        </p:txBody>
      </p:sp>
      <p:sp>
        <p:nvSpPr>
          <p:cNvPr id="315" name="Google Shape;315;p37"/>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200">
                <a:solidFill>
                  <a:schemeClr val="dk1"/>
                </a:solidFill>
              </a:rPr>
              <a:t>Wang, W. D. (2006, July 23-27). </a:t>
            </a:r>
            <a:r>
              <a:rPr i="1" lang="en-GB" sz="1200">
                <a:solidFill>
                  <a:schemeClr val="dk1"/>
                </a:solidFill>
              </a:rPr>
              <a:t>Extreme value analysis of heat exchanger tube inspection data</a:t>
            </a:r>
            <a:r>
              <a:rPr lang="en-GB" sz="1200">
                <a:solidFill>
                  <a:schemeClr val="dk1"/>
                </a:solidFill>
              </a:rPr>
              <a:t> [Paper presentation]. 2006 ASME Pressure Vessels and Piping Division Conference, Vancouver, BC, Canada. </a:t>
            </a:r>
            <a:r>
              <a:rPr lang="en-GB" sz="1200" u="sng">
                <a:solidFill>
                  <a:schemeClr val="hlink"/>
                </a:solidFill>
                <a:hlinkClick r:id="rId3"/>
              </a:rPr>
              <a:t>https://doi.org/10.1115/PVP2006-ICPVT-11-93702</a:t>
            </a:r>
            <a:endParaRPr sz="1200" u="sng">
              <a:solidFill>
                <a:schemeClr val="hlink"/>
              </a:solidFill>
            </a:endParaRPr>
          </a:p>
          <a:p>
            <a:pPr indent="0" lvl="0" marL="0" rtl="0" algn="l">
              <a:spcBef>
                <a:spcPts val="1200"/>
              </a:spcBef>
              <a:spcAft>
                <a:spcPts val="0"/>
              </a:spcAft>
              <a:buNone/>
            </a:pPr>
            <a:r>
              <a:rPr lang="en-GB" sz="1200">
                <a:solidFill>
                  <a:schemeClr val="dk1"/>
                </a:solidFill>
              </a:rPr>
              <a:t>Cenosco. (2025, January 29). </a:t>
            </a:r>
            <a:r>
              <a:rPr i="1" lang="en-GB" sz="1200">
                <a:solidFill>
                  <a:schemeClr val="dk1"/>
                </a:solidFill>
              </a:rPr>
              <a:t>Extreme Value Analysis (EVA) overview</a:t>
            </a:r>
            <a:r>
              <a:rPr lang="en-GB" sz="1200">
                <a:solidFill>
                  <a:schemeClr val="dk1"/>
                </a:solidFill>
              </a:rPr>
              <a:t>. Cenosco IMS Handbook.</a:t>
            </a:r>
            <a:r>
              <a:rPr lang="en-GB" sz="1200">
                <a:solidFill>
                  <a:schemeClr val="dk1"/>
                </a:solidFill>
                <a:uFill>
                  <a:noFill/>
                </a:uFill>
                <a:hlinkClick r:id="rId4">
                  <a:extLst>
                    <a:ext uri="{A12FA001-AC4F-418D-AE19-62706E023703}">
                      <ahyp:hlinkClr val="tx"/>
                    </a:ext>
                  </a:extLst>
                </a:hlinkClick>
              </a:rPr>
              <a:t> </a:t>
            </a:r>
            <a:r>
              <a:rPr lang="en-GB" sz="1200" u="sng">
                <a:solidFill>
                  <a:schemeClr val="hlink"/>
                </a:solidFill>
                <a:hlinkClick r:id="rId5"/>
              </a:rPr>
              <a:t>https://ims-handbook.cenosco.com/docs/eva-overview</a:t>
            </a:r>
            <a:endParaRPr sz="1200" u="sng">
              <a:solidFill>
                <a:schemeClr val="hlink"/>
              </a:solidFill>
            </a:endParaRPr>
          </a:p>
          <a:p>
            <a:pPr indent="0" lvl="0" marL="0" rtl="0" algn="l">
              <a:spcBef>
                <a:spcPts val="1200"/>
              </a:spcBef>
              <a:spcAft>
                <a:spcPts val="0"/>
              </a:spcAft>
              <a:buNone/>
            </a:pPr>
            <a:r>
              <a:rPr lang="en-GB" sz="1200">
                <a:solidFill>
                  <a:schemeClr val="dk1"/>
                </a:solidFill>
              </a:rPr>
              <a:t>Meeker, W. Q., Escobar, L. A., &amp; Hahn, G. J. (2022). </a:t>
            </a:r>
            <a:r>
              <a:rPr i="1" lang="en-GB" sz="1200">
                <a:solidFill>
                  <a:schemeClr val="dk1"/>
                </a:solidFill>
              </a:rPr>
              <a:t>Statistical methods for reliability data</a:t>
            </a:r>
            <a:r>
              <a:rPr lang="en-GB" sz="1200">
                <a:solidFill>
                  <a:schemeClr val="dk1"/>
                </a:solidFill>
              </a:rPr>
              <a:t> (2nd ed.). Wiley.</a:t>
            </a:r>
            <a:endParaRPr sz="1200">
              <a:solidFill>
                <a:schemeClr val="dk1"/>
              </a:solidFill>
            </a:endParaRPr>
          </a:p>
          <a:p>
            <a:pPr indent="0" lvl="0" marL="0" rtl="0" algn="l">
              <a:spcBef>
                <a:spcPts val="1200"/>
              </a:spcBef>
              <a:spcAft>
                <a:spcPts val="0"/>
              </a:spcAft>
              <a:buNone/>
            </a:pPr>
            <a:r>
              <a:rPr lang="en-GB" sz="1200">
                <a:solidFill>
                  <a:schemeClr val="dk1"/>
                </a:solidFill>
              </a:rPr>
              <a:t>Nee, A. T. A., Mokhtar, A. A., Latip, N. H. A., Faizul, F. N., &amp; Azmi, N. H. (2025). Determining the cost-effective methods for heat exchanger maintenance using extreme value analysis (EVA). </a:t>
            </a:r>
            <a:r>
              <a:rPr i="1" lang="en-GB" sz="1200">
                <a:solidFill>
                  <a:schemeClr val="dk1"/>
                </a:solidFill>
              </a:rPr>
              <a:t>PLATFORM - A Journal of Engineering</a:t>
            </a:r>
            <a:r>
              <a:rPr lang="en-GB" sz="1200">
                <a:solidFill>
                  <a:schemeClr val="dk1"/>
                </a:solidFill>
              </a:rPr>
              <a:t>, </a:t>
            </a:r>
            <a:r>
              <a:rPr i="1" lang="en-GB" sz="1200">
                <a:solidFill>
                  <a:schemeClr val="dk1"/>
                </a:solidFill>
              </a:rPr>
              <a:t>9</a:t>
            </a:r>
            <a:r>
              <a:rPr lang="en-GB" sz="1200">
                <a:solidFill>
                  <a:schemeClr val="dk1"/>
                </a:solidFill>
              </a:rPr>
              <a:t>(1), 20–25.</a:t>
            </a:r>
            <a:endParaRPr sz="1200">
              <a:solidFill>
                <a:schemeClr val="dk1"/>
              </a:solidFill>
            </a:endParaRPr>
          </a:p>
          <a:p>
            <a:pPr indent="0" lvl="0" marL="0" rtl="0" algn="l">
              <a:spcBef>
                <a:spcPts val="1200"/>
              </a:spcBef>
              <a:spcAft>
                <a:spcPts val="1200"/>
              </a:spcAft>
              <a:buNone/>
            </a:pPr>
            <a:r>
              <a:t/>
            </a:r>
            <a:endParaRPr sz="1600"/>
          </a:p>
        </p:txBody>
      </p:sp>
      <p:pic>
        <p:nvPicPr>
          <p:cNvPr id="316" name="Google Shape;316;p37"/>
          <p:cNvPicPr preferRelativeResize="0"/>
          <p:nvPr/>
        </p:nvPicPr>
        <p:blipFill>
          <a:blip r:embed="rId6">
            <a:alphaModFix/>
          </a:blip>
          <a:stretch>
            <a:fillRect/>
          </a:stretch>
        </p:blipFill>
        <p:spPr>
          <a:xfrm>
            <a:off x="5895975" y="0"/>
            <a:ext cx="3248025" cy="952500"/>
          </a:xfrm>
          <a:prstGeom prst="rect">
            <a:avLst/>
          </a:prstGeom>
          <a:noFill/>
          <a:ln>
            <a:noFill/>
          </a:ln>
        </p:spPr>
      </p:pic>
      <p:sp>
        <p:nvSpPr>
          <p:cNvPr id="317" name="Google Shape;317;p37"/>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7">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21" name="Shape 321"/>
        <p:cNvGrpSpPr/>
        <p:nvPr/>
      </p:nvGrpSpPr>
      <p:grpSpPr>
        <a:xfrm>
          <a:off x="0" y="0"/>
          <a:ext cx="0" cy="0"/>
          <a:chOff x="0" y="0"/>
          <a:chExt cx="0" cy="0"/>
        </a:xfrm>
      </p:grpSpPr>
      <p:sp>
        <p:nvSpPr>
          <p:cNvPr id="322" name="Google Shape;322;p38"/>
          <p:cNvSpPr txBox="1"/>
          <p:nvPr>
            <p:ph type="title"/>
          </p:nvPr>
        </p:nvSpPr>
        <p:spPr>
          <a:xfrm>
            <a:off x="438800" y="714150"/>
            <a:ext cx="7971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Appendix F: Package Citations </a:t>
            </a:r>
            <a:endParaRPr/>
          </a:p>
        </p:txBody>
      </p:sp>
      <p:sp>
        <p:nvSpPr>
          <p:cNvPr id="323" name="Google Shape;323;p38"/>
          <p:cNvSpPr txBox="1"/>
          <p:nvPr>
            <p:ph idx="1" type="body"/>
          </p:nvPr>
        </p:nvSpPr>
        <p:spPr>
          <a:xfrm>
            <a:off x="311700" y="1816675"/>
            <a:ext cx="8520600" cy="3178500"/>
          </a:xfrm>
          <a:prstGeom prst="rect">
            <a:avLst/>
          </a:prstGeom>
        </p:spPr>
        <p:txBody>
          <a:bodyPr anchorCtr="0" anchor="t" bIns="91425" lIns="91425" spcFirstLastPara="1" rIns="91425" wrap="square" tIns="91425">
            <a:normAutofit fontScale="25000" lnSpcReduction="20000"/>
          </a:bodyPr>
          <a:lstStyle/>
          <a:p>
            <a:pPr indent="0" lvl="0" marL="0" marR="0" rtl="0" algn="l">
              <a:lnSpc>
                <a:spcPct val="115000"/>
              </a:lnSpc>
              <a:spcBef>
                <a:spcPts val="1200"/>
              </a:spcBef>
              <a:spcAft>
                <a:spcPts val="0"/>
              </a:spcAft>
              <a:buNone/>
            </a:pPr>
            <a:r>
              <a:rPr lang="en-GB" sz="4100">
                <a:solidFill>
                  <a:schemeClr val="dk1"/>
                </a:solidFill>
              </a:rPr>
              <a:t>The following R packages were used in building this EVA application.</a:t>
            </a:r>
            <a:endParaRPr sz="4100">
              <a:solidFill>
                <a:schemeClr val="dk1"/>
              </a:solidFill>
            </a:endParaRPr>
          </a:p>
          <a:p>
            <a:pPr indent="-273050" lvl="0" marL="457200" rtl="0" algn="l">
              <a:spcBef>
                <a:spcPts val="1200"/>
              </a:spcBef>
              <a:spcAft>
                <a:spcPts val="0"/>
              </a:spcAft>
              <a:buClr>
                <a:srgbClr val="212529"/>
              </a:buClr>
              <a:buSzPct val="100000"/>
              <a:buFont typeface="Roboto"/>
              <a:buAutoNum type="arabicPeriod"/>
            </a:pPr>
            <a:r>
              <a:rPr lang="en-GB" sz="2800">
                <a:solidFill>
                  <a:srgbClr val="212529"/>
                </a:solidFill>
                <a:highlight>
                  <a:srgbClr val="FFFFFF"/>
                </a:highlight>
                <a:latin typeface="Roboto"/>
                <a:ea typeface="Roboto"/>
                <a:cs typeface="Roboto"/>
                <a:sym typeface="Roboto"/>
              </a:rPr>
              <a:t>Bengtsson H (2021). “A Unifying Framework for Parallel and Distributed Processing in R using Futures.” </a:t>
            </a:r>
            <a:r>
              <a:rPr i="1" lang="en-GB" sz="2800">
                <a:solidFill>
                  <a:srgbClr val="212529"/>
                </a:solidFill>
                <a:highlight>
                  <a:srgbClr val="FFFFFF"/>
                </a:highlight>
                <a:latin typeface="Roboto"/>
                <a:ea typeface="Roboto"/>
                <a:cs typeface="Roboto"/>
                <a:sym typeface="Roboto"/>
              </a:rPr>
              <a:t>The R Journal</a:t>
            </a:r>
            <a:r>
              <a:rPr lang="en-GB" sz="2800">
                <a:solidFill>
                  <a:srgbClr val="212529"/>
                </a:solidFill>
                <a:highlight>
                  <a:srgbClr val="FFFFFF"/>
                </a:highlight>
                <a:latin typeface="Roboto"/>
                <a:ea typeface="Roboto"/>
                <a:cs typeface="Roboto"/>
                <a:sym typeface="Roboto"/>
              </a:rPr>
              <a:t>, </a:t>
            </a:r>
            <a:r>
              <a:rPr i="1" lang="en-GB" sz="2800">
                <a:solidFill>
                  <a:srgbClr val="212529"/>
                </a:solidFill>
                <a:highlight>
                  <a:srgbClr val="FFFFFF"/>
                </a:highlight>
                <a:latin typeface="Roboto"/>
                <a:ea typeface="Roboto"/>
                <a:cs typeface="Roboto"/>
                <a:sym typeface="Roboto"/>
              </a:rPr>
              <a:t>13</a:t>
            </a:r>
            <a:r>
              <a:rPr lang="en-GB" sz="2800">
                <a:solidFill>
                  <a:srgbClr val="212529"/>
                </a:solidFill>
                <a:highlight>
                  <a:srgbClr val="FFFFFF"/>
                </a:highlight>
                <a:latin typeface="Roboto"/>
                <a:ea typeface="Roboto"/>
                <a:cs typeface="Roboto"/>
                <a:sym typeface="Roboto"/>
              </a:rPr>
              <a:t>(2), 208-227. doi:10.32614/RJ-2021-048 </a:t>
            </a:r>
            <a:r>
              <a:rPr lang="en-GB" sz="2800" u="sng">
                <a:solidFill>
                  <a:srgbClr val="0D6EFD"/>
                </a:solidFill>
                <a:highlight>
                  <a:srgbClr val="FFFFFF"/>
                </a:highlight>
                <a:latin typeface="Roboto"/>
                <a:ea typeface="Roboto"/>
                <a:cs typeface="Roboto"/>
                <a:sym typeface="Roboto"/>
                <a:hlinkClick r:id="rId3">
                  <a:extLst>
                    <a:ext uri="{A12FA001-AC4F-418D-AE19-62706E023703}">
                      <ahyp:hlinkClr val="tx"/>
                    </a:ext>
                  </a:extLst>
                </a:hlinkClick>
              </a:rPr>
              <a:t>https://doi.org/10.32614/RJ-2021-048</a:t>
            </a:r>
            <a:r>
              <a:rPr lang="en-GB" sz="2800">
                <a:solidFill>
                  <a:srgbClr val="212529"/>
                </a:solidFill>
                <a:highlight>
                  <a:srgbClr val="FFFFFF"/>
                </a:highlight>
                <a:latin typeface="Roboto"/>
                <a:ea typeface="Roboto"/>
                <a:cs typeface="Roboto"/>
                <a:sym typeface="Roboto"/>
              </a:rPr>
              <a:t>, </a:t>
            </a:r>
            <a:r>
              <a:rPr lang="en-GB" sz="2800" u="sng">
                <a:solidFill>
                  <a:srgbClr val="0D6EFD"/>
                </a:solidFill>
                <a:highlight>
                  <a:srgbClr val="FFFFFF"/>
                </a:highlight>
                <a:latin typeface="Roboto"/>
                <a:ea typeface="Roboto"/>
                <a:cs typeface="Roboto"/>
                <a:sym typeface="Roboto"/>
                <a:hlinkClick r:id="rId4">
                  <a:extLst>
                    <a:ext uri="{A12FA001-AC4F-418D-AE19-62706E023703}">
                      <ahyp:hlinkClr val="tx"/>
                    </a:ext>
                  </a:extLst>
                </a:hlinkClick>
              </a:rPr>
              <a:t>https://doi.org/10.32614/RJ-2021-048</a:t>
            </a:r>
            <a:r>
              <a:rPr lang="en-GB" sz="2800">
                <a:solidFill>
                  <a:srgbClr val="212529"/>
                </a:solidFill>
                <a:highlight>
                  <a:srgbClr val="FFFFFF"/>
                </a:highlight>
                <a:latin typeface="Roboto"/>
                <a:ea typeface="Roboto"/>
                <a:cs typeface="Roboto"/>
                <a:sym typeface="Roboto"/>
              </a:rPr>
              <a:t>.</a:t>
            </a:r>
            <a:endParaRPr sz="2800">
              <a:solidFill>
                <a:srgbClr val="212529"/>
              </a:solidFill>
              <a:highlight>
                <a:srgbClr val="FFFFFF"/>
              </a:highlight>
              <a:latin typeface="Roboto"/>
              <a:ea typeface="Roboto"/>
              <a:cs typeface="Roboto"/>
              <a:sym typeface="Roboto"/>
            </a:endParaRPr>
          </a:p>
          <a:p>
            <a:pPr indent="-273050" lvl="0" marL="457200" rtl="0" algn="l">
              <a:spcBef>
                <a:spcPts val="0"/>
              </a:spcBef>
              <a:spcAft>
                <a:spcPts val="0"/>
              </a:spcAft>
              <a:buClr>
                <a:srgbClr val="212529"/>
              </a:buClr>
              <a:buSzPct val="100000"/>
              <a:buFont typeface="Roboto"/>
              <a:buAutoNum type="arabicPeriod"/>
            </a:pPr>
            <a:r>
              <a:rPr lang="en-GB" sz="2800">
                <a:solidFill>
                  <a:srgbClr val="212529"/>
                </a:solidFill>
                <a:highlight>
                  <a:srgbClr val="FFFFFF"/>
                </a:highlight>
                <a:latin typeface="Roboto"/>
                <a:ea typeface="Roboto"/>
                <a:cs typeface="Roboto"/>
                <a:sym typeface="Roboto"/>
              </a:rPr>
              <a:t>Chang W, Cheng J, Allaire J, Sievert C, Schloerke B, Xie Y, Allen J, McPherson J, Dipert A, Borges B (2024). </a:t>
            </a:r>
            <a:r>
              <a:rPr i="1" lang="en-GB" sz="2800">
                <a:solidFill>
                  <a:srgbClr val="212529"/>
                </a:solidFill>
                <a:highlight>
                  <a:srgbClr val="FFFFFF"/>
                </a:highlight>
                <a:latin typeface="Roboto"/>
                <a:ea typeface="Roboto"/>
                <a:cs typeface="Roboto"/>
                <a:sym typeface="Roboto"/>
              </a:rPr>
              <a:t>shiny: Web Application Framework for R</a:t>
            </a:r>
            <a:r>
              <a:rPr lang="en-GB" sz="2800">
                <a:solidFill>
                  <a:srgbClr val="212529"/>
                </a:solidFill>
                <a:highlight>
                  <a:srgbClr val="FFFFFF"/>
                </a:highlight>
                <a:latin typeface="Roboto"/>
                <a:ea typeface="Roboto"/>
                <a:cs typeface="Roboto"/>
                <a:sym typeface="Roboto"/>
              </a:rPr>
              <a:t>. R package version 1.10.0, </a:t>
            </a:r>
            <a:r>
              <a:rPr lang="en-GB" sz="2800" u="sng">
                <a:solidFill>
                  <a:srgbClr val="0D6EFD"/>
                </a:solidFill>
                <a:highlight>
                  <a:srgbClr val="FFFFFF"/>
                </a:highlight>
                <a:latin typeface="Roboto"/>
                <a:ea typeface="Roboto"/>
                <a:cs typeface="Roboto"/>
                <a:sym typeface="Roboto"/>
                <a:hlinkClick r:id="rId5">
                  <a:extLst>
                    <a:ext uri="{A12FA001-AC4F-418D-AE19-62706E023703}">
                      <ahyp:hlinkClr val="tx"/>
                    </a:ext>
                  </a:extLst>
                </a:hlinkClick>
              </a:rPr>
              <a:t>https://CRAN.R-project.org/package=shiny</a:t>
            </a:r>
            <a:r>
              <a:rPr lang="en-GB" sz="2800">
                <a:solidFill>
                  <a:srgbClr val="212529"/>
                </a:solidFill>
                <a:highlight>
                  <a:srgbClr val="FFFFFF"/>
                </a:highlight>
                <a:latin typeface="Roboto"/>
                <a:ea typeface="Roboto"/>
                <a:cs typeface="Roboto"/>
                <a:sym typeface="Roboto"/>
              </a:rPr>
              <a:t>.</a:t>
            </a:r>
            <a:endParaRPr sz="2800">
              <a:solidFill>
                <a:srgbClr val="212529"/>
              </a:solidFill>
              <a:highlight>
                <a:srgbClr val="FFFFFF"/>
              </a:highlight>
              <a:latin typeface="Roboto"/>
              <a:ea typeface="Roboto"/>
              <a:cs typeface="Roboto"/>
              <a:sym typeface="Roboto"/>
            </a:endParaRPr>
          </a:p>
          <a:p>
            <a:pPr indent="-273050" lvl="0" marL="457200" rtl="0" algn="l">
              <a:spcBef>
                <a:spcPts val="0"/>
              </a:spcBef>
              <a:spcAft>
                <a:spcPts val="0"/>
              </a:spcAft>
              <a:buClr>
                <a:srgbClr val="212529"/>
              </a:buClr>
              <a:buSzPct val="100000"/>
              <a:buFont typeface="Roboto"/>
              <a:buAutoNum type="arabicPeriod"/>
            </a:pPr>
            <a:r>
              <a:rPr lang="en-GB" sz="2800">
                <a:solidFill>
                  <a:srgbClr val="212529"/>
                </a:solidFill>
                <a:highlight>
                  <a:srgbClr val="FFFFFF"/>
                </a:highlight>
                <a:latin typeface="Roboto"/>
                <a:ea typeface="Roboto"/>
                <a:cs typeface="Roboto"/>
                <a:sym typeface="Roboto"/>
              </a:rPr>
              <a:t>Cheng J (2024). </a:t>
            </a:r>
            <a:r>
              <a:rPr i="1" lang="en-GB" sz="2800">
                <a:solidFill>
                  <a:srgbClr val="212529"/>
                </a:solidFill>
                <a:highlight>
                  <a:srgbClr val="FFFFFF"/>
                </a:highlight>
                <a:latin typeface="Roboto"/>
                <a:ea typeface="Roboto"/>
                <a:cs typeface="Roboto"/>
                <a:sym typeface="Roboto"/>
              </a:rPr>
              <a:t>promises: Abstractions for Promise-Based Asynchronous Programming</a:t>
            </a:r>
            <a:r>
              <a:rPr lang="en-GB" sz="2800">
                <a:solidFill>
                  <a:srgbClr val="212529"/>
                </a:solidFill>
                <a:highlight>
                  <a:srgbClr val="FFFFFF"/>
                </a:highlight>
                <a:latin typeface="Roboto"/>
                <a:ea typeface="Roboto"/>
                <a:cs typeface="Roboto"/>
                <a:sym typeface="Roboto"/>
              </a:rPr>
              <a:t>. R package version 1.3.2, </a:t>
            </a:r>
            <a:r>
              <a:rPr lang="en-GB" sz="2800" u="sng">
                <a:solidFill>
                  <a:srgbClr val="0D6EFD"/>
                </a:solidFill>
                <a:highlight>
                  <a:srgbClr val="FFFFFF"/>
                </a:highlight>
                <a:latin typeface="Roboto"/>
                <a:ea typeface="Roboto"/>
                <a:cs typeface="Roboto"/>
                <a:sym typeface="Roboto"/>
                <a:hlinkClick r:id="rId6">
                  <a:extLst>
                    <a:ext uri="{A12FA001-AC4F-418D-AE19-62706E023703}">
                      <ahyp:hlinkClr val="tx"/>
                    </a:ext>
                  </a:extLst>
                </a:hlinkClick>
              </a:rPr>
              <a:t>https://CRAN.R-project.org/package=promises</a:t>
            </a:r>
            <a:r>
              <a:rPr lang="en-GB" sz="2800">
                <a:solidFill>
                  <a:srgbClr val="212529"/>
                </a:solidFill>
                <a:highlight>
                  <a:srgbClr val="FFFFFF"/>
                </a:highlight>
                <a:latin typeface="Roboto"/>
                <a:ea typeface="Roboto"/>
                <a:cs typeface="Roboto"/>
                <a:sym typeface="Roboto"/>
              </a:rPr>
              <a:t>.</a:t>
            </a:r>
            <a:endParaRPr sz="2800">
              <a:solidFill>
                <a:srgbClr val="212529"/>
              </a:solidFill>
              <a:highlight>
                <a:srgbClr val="FFFFFF"/>
              </a:highlight>
              <a:latin typeface="Roboto"/>
              <a:ea typeface="Roboto"/>
              <a:cs typeface="Roboto"/>
              <a:sym typeface="Roboto"/>
            </a:endParaRPr>
          </a:p>
          <a:p>
            <a:pPr indent="-273050" lvl="0" marL="457200" rtl="0" algn="l">
              <a:spcBef>
                <a:spcPts val="0"/>
              </a:spcBef>
              <a:spcAft>
                <a:spcPts val="0"/>
              </a:spcAft>
              <a:buClr>
                <a:srgbClr val="212529"/>
              </a:buClr>
              <a:buSzPct val="100000"/>
              <a:buFont typeface="Roboto"/>
              <a:buAutoNum type="arabicPeriod"/>
            </a:pPr>
            <a:r>
              <a:rPr lang="en-GB" sz="2800">
                <a:solidFill>
                  <a:srgbClr val="212529"/>
                </a:solidFill>
                <a:highlight>
                  <a:srgbClr val="FFFFFF"/>
                </a:highlight>
                <a:latin typeface="Roboto"/>
                <a:ea typeface="Roboto"/>
                <a:cs typeface="Roboto"/>
                <a:sym typeface="Roboto"/>
              </a:rPr>
              <a:t>Faraway J, Marsaglia G, Marsaglia J, Baddeley A (2021). </a:t>
            </a:r>
            <a:r>
              <a:rPr i="1" lang="en-GB" sz="2800">
                <a:solidFill>
                  <a:srgbClr val="212529"/>
                </a:solidFill>
                <a:highlight>
                  <a:srgbClr val="FFFFFF"/>
                </a:highlight>
                <a:latin typeface="Roboto"/>
                <a:ea typeface="Roboto"/>
                <a:cs typeface="Roboto"/>
                <a:sym typeface="Roboto"/>
              </a:rPr>
              <a:t>goftest: Classical Goodness-of-Fit Tests for Univariate Distributions</a:t>
            </a:r>
            <a:r>
              <a:rPr lang="en-GB" sz="2800">
                <a:solidFill>
                  <a:srgbClr val="212529"/>
                </a:solidFill>
                <a:highlight>
                  <a:srgbClr val="FFFFFF"/>
                </a:highlight>
                <a:latin typeface="Roboto"/>
                <a:ea typeface="Roboto"/>
                <a:cs typeface="Roboto"/>
                <a:sym typeface="Roboto"/>
              </a:rPr>
              <a:t>. R package version 1.2-3, </a:t>
            </a:r>
            <a:r>
              <a:rPr lang="en-GB" sz="2800" u="sng">
                <a:solidFill>
                  <a:srgbClr val="0D6EFD"/>
                </a:solidFill>
                <a:highlight>
                  <a:srgbClr val="FFFFFF"/>
                </a:highlight>
                <a:latin typeface="Roboto"/>
                <a:ea typeface="Roboto"/>
                <a:cs typeface="Roboto"/>
                <a:sym typeface="Roboto"/>
                <a:hlinkClick r:id="rId7">
                  <a:extLst>
                    <a:ext uri="{A12FA001-AC4F-418D-AE19-62706E023703}">
                      <ahyp:hlinkClr val="tx"/>
                    </a:ext>
                  </a:extLst>
                </a:hlinkClick>
              </a:rPr>
              <a:t>https://CRAN.R-project.org/package=goftest</a:t>
            </a:r>
            <a:r>
              <a:rPr lang="en-GB" sz="2800">
                <a:solidFill>
                  <a:srgbClr val="212529"/>
                </a:solidFill>
                <a:highlight>
                  <a:srgbClr val="FFFFFF"/>
                </a:highlight>
                <a:latin typeface="Roboto"/>
                <a:ea typeface="Roboto"/>
                <a:cs typeface="Roboto"/>
                <a:sym typeface="Roboto"/>
              </a:rPr>
              <a:t>.</a:t>
            </a:r>
            <a:endParaRPr sz="2800">
              <a:solidFill>
                <a:srgbClr val="212529"/>
              </a:solidFill>
              <a:highlight>
                <a:srgbClr val="FFFFFF"/>
              </a:highlight>
              <a:latin typeface="Roboto"/>
              <a:ea typeface="Roboto"/>
              <a:cs typeface="Roboto"/>
              <a:sym typeface="Roboto"/>
            </a:endParaRPr>
          </a:p>
          <a:p>
            <a:pPr indent="-273050" lvl="0" marL="457200" rtl="0" algn="l">
              <a:spcBef>
                <a:spcPts val="0"/>
              </a:spcBef>
              <a:spcAft>
                <a:spcPts val="0"/>
              </a:spcAft>
              <a:buClr>
                <a:srgbClr val="212529"/>
              </a:buClr>
              <a:buSzPct val="100000"/>
              <a:buFont typeface="Roboto"/>
              <a:buAutoNum type="arabicPeriod"/>
            </a:pPr>
            <a:r>
              <a:rPr lang="en-GB" sz="2800">
                <a:solidFill>
                  <a:srgbClr val="212529"/>
                </a:solidFill>
                <a:highlight>
                  <a:srgbClr val="FFFFFF"/>
                </a:highlight>
                <a:latin typeface="Roboto"/>
                <a:ea typeface="Roboto"/>
                <a:cs typeface="Roboto"/>
                <a:sym typeface="Roboto"/>
              </a:rPr>
              <a:t>Grolemund G, Wickham H (2011). “Dates and Times Made Easy with lubridate.” </a:t>
            </a:r>
            <a:r>
              <a:rPr i="1" lang="en-GB" sz="2800">
                <a:solidFill>
                  <a:srgbClr val="212529"/>
                </a:solidFill>
                <a:highlight>
                  <a:srgbClr val="FFFFFF"/>
                </a:highlight>
                <a:latin typeface="Roboto"/>
                <a:ea typeface="Roboto"/>
                <a:cs typeface="Roboto"/>
                <a:sym typeface="Roboto"/>
              </a:rPr>
              <a:t>Journal of Statistical Software</a:t>
            </a:r>
            <a:r>
              <a:rPr lang="en-GB" sz="2800">
                <a:solidFill>
                  <a:srgbClr val="212529"/>
                </a:solidFill>
                <a:highlight>
                  <a:srgbClr val="FFFFFF"/>
                </a:highlight>
                <a:latin typeface="Roboto"/>
                <a:ea typeface="Roboto"/>
                <a:cs typeface="Roboto"/>
                <a:sym typeface="Roboto"/>
              </a:rPr>
              <a:t>, </a:t>
            </a:r>
            <a:r>
              <a:rPr i="1" lang="en-GB" sz="2800">
                <a:solidFill>
                  <a:srgbClr val="212529"/>
                </a:solidFill>
                <a:highlight>
                  <a:srgbClr val="FFFFFF"/>
                </a:highlight>
                <a:latin typeface="Roboto"/>
                <a:ea typeface="Roboto"/>
                <a:cs typeface="Roboto"/>
                <a:sym typeface="Roboto"/>
              </a:rPr>
              <a:t>40</a:t>
            </a:r>
            <a:r>
              <a:rPr lang="en-GB" sz="2800">
                <a:solidFill>
                  <a:srgbClr val="212529"/>
                </a:solidFill>
                <a:highlight>
                  <a:srgbClr val="FFFFFF"/>
                </a:highlight>
                <a:latin typeface="Roboto"/>
                <a:ea typeface="Roboto"/>
                <a:cs typeface="Roboto"/>
                <a:sym typeface="Roboto"/>
              </a:rPr>
              <a:t>(3), 1-25. </a:t>
            </a:r>
            <a:r>
              <a:rPr lang="en-GB" sz="2800" u="sng">
                <a:solidFill>
                  <a:srgbClr val="0D6EFD"/>
                </a:solidFill>
                <a:highlight>
                  <a:srgbClr val="FFFFFF"/>
                </a:highlight>
                <a:latin typeface="Roboto"/>
                <a:ea typeface="Roboto"/>
                <a:cs typeface="Roboto"/>
                <a:sym typeface="Roboto"/>
                <a:hlinkClick r:id="rId8">
                  <a:extLst>
                    <a:ext uri="{A12FA001-AC4F-418D-AE19-62706E023703}">
                      <ahyp:hlinkClr val="tx"/>
                    </a:ext>
                  </a:extLst>
                </a:hlinkClick>
              </a:rPr>
              <a:t>https://www.jstatsoft.org/v40/i03/</a:t>
            </a:r>
            <a:r>
              <a:rPr lang="en-GB" sz="2800">
                <a:solidFill>
                  <a:srgbClr val="212529"/>
                </a:solidFill>
                <a:highlight>
                  <a:srgbClr val="FFFFFF"/>
                </a:highlight>
                <a:latin typeface="Roboto"/>
                <a:ea typeface="Roboto"/>
                <a:cs typeface="Roboto"/>
                <a:sym typeface="Roboto"/>
              </a:rPr>
              <a:t>.</a:t>
            </a:r>
            <a:endParaRPr sz="2800">
              <a:solidFill>
                <a:srgbClr val="212529"/>
              </a:solidFill>
              <a:highlight>
                <a:srgbClr val="FFFFFF"/>
              </a:highlight>
              <a:latin typeface="Roboto"/>
              <a:ea typeface="Roboto"/>
              <a:cs typeface="Roboto"/>
              <a:sym typeface="Roboto"/>
            </a:endParaRPr>
          </a:p>
          <a:p>
            <a:pPr indent="-273050" lvl="0" marL="457200" rtl="0" algn="l">
              <a:spcBef>
                <a:spcPts val="0"/>
              </a:spcBef>
              <a:spcAft>
                <a:spcPts val="0"/>
              </a:spcAft>
              <a:buClr>
                <a:srgbClr val="212529"/>
              </a:buClr>
              <a:buSzPct val="100000"/>
              <a:buFont typeface="Roboto"/>
              <a:buAutoNum type="arabicPeriod"/>
            </a:pPr>
            <a:r>
              <a:rPr lang="en-GB" sz="2800">
                <a:solidFill>
                  <a:srgbClr val="212529"/>
                </a:solidFill>
                <a:highlight>
                  <a:srgbClr val="FFFFFF"/>
                </a:highlight>
                <a:latin typeface="Roboto"/>
                <a:ea typeface="Roboto"/>
                <a:cs typeface="Roboto"/>
                <a:sym typeface="Roboto"/>
              </a:rPr>
              <a:t>Müller K, Wickham H (2023). </a:t>
            </a:r>
            <a:r>
              <a:rPr i="1" lang="en-GB" sz="2800">
                <a:solidFill>
                  <a:srgbClr val="212529"/>
                </a:solidFill>
                <a:highlight>
                  <a:srgbClr val="FFFFFF"/>
                </a:highlight>
                <a:latin typeface="Roboto"/>
                <a:ea typeface="Roboto"/>
                <a:cs typeface="Roboto"/>
                <a:sym typeface="Roboto"/>
              </a:rPr>
              <a:t>tibble: Simple Data Frames</a:t>
            </a:r>
            <a:r>
              <a:rPr lang="en-GB" sz="2800">
                <a:solidFill>
                  <a:srgbClr val="212529"/>
                </a:solidFill>
                <a:highlight>
                  <a:srgbClr val="FFFFFF"/>
                </a:highlight>
                <a:latin typeface="Roboto"/>
                <a:ea typeface="Roboto"/>
                <a:cs typeface="Roboto"/>
                <a:sym typeface="Roboto"/>
              </a:rPr>
              <a:t>. R package version 3.2.1, </a:t>
            </a:r>
            <a:r>
              <a:rPr lang="en-GB" sz="2800" u="sng">
                <a:solidFill>
                  <a:srgbClr val="0D6EFD"/>
                </a:solidFill>
                <a:highlight>
                  <a:srgbClr val="FFFFFF"/>
                </a:highlight>
                <a:latin typeface="Roboto"/>
                <a:ea typeface="Roboto"/>
                <a:cs typeface="Roboto"/>
                <a:sym typeface="Roboto"/>
                <a:hlinkClick r:id="rId9">
                  <a:extLst>
                    <a:ext uri="{A12FA001-AC4F-418D-AE19-62706E023703}">
                      <ahyp:hlinkClr val="tx"/>
                    </a:ext>
                  </a:extLst>
                </a:hlinkClick>
              </a:rPr>
              <a:t>https://CRAN.R-project.org/package=tibble</a:t>
            </a:r>
            <a:r>
              <a:rPr lang="en-GB" sz="2800">
                <a:solidFill>
                  <a:srgbClr val="212529"/>
                </a:solidFill>
                <a:highlight>
                  <a:srgbClr val="FFFFFF"/>
                </a:highlight>
                <a:latin typeface="Roboto"/>
                <a:ea typeface="Roboto"/>
                <a:cs typeface="Roboto"/>
                <a:sym typeface="Roboto"/>
              </a:rPr>
              <a:t>.</a:t>
            </a:r>
            <a:endParaRPr sz="2800">
              <a:solidFill>
                <a:srgbClr val="212529"/>
              </a:solidFill>
              <a:highlight>
                <a:srgbClr val="FFFFFF"/>
              </a:highlight>
              <a:latin typeface="Roboto"/>
              <a:ea typeface="Roboto"/>
              <a:cs typeface="Roboto"/>
              <a:sym typeface="Roboto"/>
            </a:endParaRPr>
          </a:p>
          <a:p>
            <a:pPr indent="-273050" lvl="0" marL="457200" rtl="0" algn="l">
              <a:spcBef>
                <a:spcPts val="0"/>
              </a:spcBef>
              <a:spcAft>
                <a:spcPts val="0"/>
              </a:spcAft>
              <a:buClr>
                <a:srgbClr val="212529"/>
              </a:buClr>
              <a:buSzPct val="100000"/>
              <a:buFont typeface="Roboto"/>
              <a:buAutoNum type="arabicPeriod"/>
            </a:pPr>
            <a:r>
              <a:rPr lang="en-GB" sz="2800">
                <a:solidFill>
                  <a:srgbClr val="212529"/>
                </a:solidFill>
                <a:highlight>
                  <a:srgbClr val="FFFFFF"/>
                </a:highlight>
                <a:latin typeface="Roboto"/>
                <a:ea typeface="Roboto"/>
                <a:cs typeface="Roboto"/>
                <a:sym typeface="Roboto"/>
              </a:rPr>
              <a:t>R Core Team (2024). </a:t>
            </a:r>
            <a:r>
              <a:rPr i="1" lang="en-GB" sz="2800">
                <a:solidFill>
                  <a:srgbClr val="212529"/>
                </a:solidFill>
                <a:highlight>
                  <a:srgbClr val="FFFFFF"/>
                </a:highlight>
                <a:latin typeface="Roboto"/>
                <a:ea typeface="Roboto"/>
                <a:cs typeface="Roboto"/>
                <a:sym typeface="Roboto"/>
              </a:rPr>
              <a:t>R: A Language and Environment for Statistical Computing</a:t>
            </a:r>
            <a:r>
              <a:rPr lang="en-GB" sz="2800">
                <a:solidFill>
                  <a:srgbClr val="212529"/>
                </a:solidFill>
                <a:highlight>
                  <a:srgbClr val="FFFFFF"/>
                </a:highlight>
                <a:latin typeface="Roboto"/>
                <a:ea typeface="Roboto"/>
                <a:cs typeface="Roboto"/>
                <a:sym typeface="Roboto"/>
              </a:rPr>
              <a:t>. R Foundation for Statistical Computing, Vienna, Austria. </a:t>
            </a:r>
            <a:r>
              <a:rPr lang="en-GB" sz="2800" u="sng">
                <a:solidFill>
                  <a:srgbClr val="0D6EFD"/>
                </a:solidFill>
                <a:highlight>
                  <a:srgbClr val="FFFFFF"/>
                </a:highlight>
                <a:latin typeface="Roboto"/>
                <a:ea typeface="Roboto"/>
                <a:cs typeface="Roboto"/>
                <a:sym typeface="Roboto"/>
                <a:hlinkClick r:id="rId10">
                  <a:extLst>
                    <a:ext uri="{A12FA001-AC4F-418D-AE19-62706E023703}">
                      <ahyp:hlinkClr val="tx"/>
                    </a:ext>
                  </a:extLst>
                </a:hlinkClick>
              </a:rPr>
              <a:t>https://www.R-project.org/</a:t>
            </a:r>
            <a:r>
              <a:rPr lang="en-GB" sz="2800">
                <a:solidFill>
                  <a:srgbClr val="212529"/>
                </a:solidFill>
                <a:highlight>
                  <a:srgbClr val="FFFFFF"/>
                </a:highlight>
                <a:latin typeface="Roboto"/>
                <a:ea typeface="Roboto"/>
                <a:cs typeface="Roboto"/>
                <a:sym typeface="Roboto"/>
              </a:rPr>
              <a:t>.</a:t>
            </a:r>
            <a:endParaRPr sz="2800">
              <a:solidFill>
                <a:srgbClr val="212529"/>
              </a:solidFill>
              <a:highlight>
                <a:srgbClr val="FFFFFF"/>
              </a:highlight>
              <a:latin typeface="Roboto"/>
              <a:ea typeface="Roboto"/>
              <a:cs typeface="Roboto"/>
              <a:sym typeface="Roboto"/>
            </a:endParaRPr>
          </a:p>
          <a:p>
            <a:pPr indent="-273050" lvl="0" marL="457200" rtl="0" algn="l">
              <a:spcBef>
                <a:spcPts val="0"/>
              </a:spcBef>
              <a:spcAft>
                <a:spcPts val="0"/>
              </a:spcAft>
              <a:buClr>
                <a:srgbClr val="212529"/>
              </a:buClr>
              <a:buSzPct val="100000"/>
              <a:buFont typeface="Roboto"/>
              <a:buAutoNum type="arabicPeriod"/>
            </a:pPr>
            <a:r>
              <a:rPr lang="en-GB" sz="2800">
                <a:solidFill>
                  <a:srgbClr val="212529"/>
                </a:solidFill>
                <a:highlight>
                  <a:srgbClr val="FFFFFF"/>
                </a:highlight>
                <a:latin typeface="Roboto"/>
                <a:ea typeface="Roboto"/>
                <a:cs typeface="Roboto"/>
                <a:sym typeface="Roboto"/>
              </a:rPr>
              <a:t>Sievert C, Cheng J, Aden-Buie G (2024). </a:t>
            </a:r>
            <a:r>
              <a:rPr i="1" lang="en-GB" sz="2800">
                <a:solidFill>
                  <a:srgbClr val="212529"/>
                </a:solidFill>
                <a:highlight>
                  <a:srgbClr val="FFFFFF"/>
                </a:highlight>
                <a:latin typeface="Roboto"/>
                <a:ea typeface="Roboto"/>
                <a:cs typeface="Roboto"/>
                <a:sym typeface="Roboto"/>
              </a:rPr>
              <a:t>bslib: Custom ‘Bootstrap’ ‘Sass’ Themes for ‘shiny’ and ‘rmarkdown’</a:t>
            </a:r>
            <a:r>
              <a:rPr lang="en-GB" sz="2800">
                <a:solidFill>
                  <a:srgbClr val="212529"/>
                </a:solidFill>
                <a:highlight>
                  <a:srgbClr val="FFFFFF"/>
                </a:highlight>
                <a:latin typeface="Roboto"/>
                <a:ea typeface="Roboto"/>
                <a:cs typeface="Roboto"/>
                <a:sym typeface="Roboto"/>
              </a:rPr>
              <a:t>. R package version 0.8.0, </a:t>
            </a:r>
            <a:r>
              <a:rPr lang="en-GB" sz="2800" u="sng">
                <a:solidFill>
                  <a:srgbClr val="0D6EFD"/>
                </a:solidFill>
                <a:highlight>
                  <a:srgbClr val="FFFFFF"/>
                </a:highlight>
                <a:latin typeface="Roboto"/>
                <a:ea typeface="Roboto"/>
                <a:cs typeface="Roboto"/>
                <a:sym typeface="Roboto"/>
                <a:hlinkClick r:id="rId11">
                  <a:extLst>
                    <a:ext uri="{A12FA001-AC4F-418D-AE19-62706E023703}">
                      <ahyp:hlinkClr val="tx"/>
                    </a:ext>
                  </a:extLst>
                </a:hlinkClick>
              </a:rPr>
              <a:t>https://CRAN.R-project.org/package=bslib</a:t>
            </a:r>
            <a:r>
              <a:rPr lang="en-GB" sz="2800">
                <a:solidFill>
                  <a:srgbClr val="212529"/>
                </a:solidFill>
                <a:highlight>
                  <a:srgbClr val="FFFFFF"/>
                </a:highlight>
                <a:latin typeface="Roboto"/>
                <a:ea typeface="Roboto"/>
                <a:cs typeface="Roboto"/>
                <a:sym typeface="Roboto"/>
              </a:rPr>
              <a:t>.</a:t>
            </a:r>
            <a:endParaRPr sz="2800">
              <a:solidFill>
                <a:srgbClr val="212529"/>
              </a:solidFill>
              <a:highlight>
                <a:srgbClr val="FFFFFF"/>
              </a:highlight>
              <a:latin typeface="Roboto"/>
              <a:ea typeface="Roboto"/>
              <a:cs typeface="Roboto"/>
              <a:sym typeface="Roboto"/>
            </a:endParaRPr>
          </a:p>
          <a:p>
            <a:pPr indent="-273050" lvl="0" marL="457200" rtl="0" algn="l">
              <a:spcBef>
                <a:spcPts val="0"/>
              </a:spcBef>
              <a:spcAft>
                <a:spcPts val="0"/>
              </a:spcAft>
              <a:buClr>
                <a:srgbClr val="212529"/>
              </a:buClr>
              <a:buSzPct val="100000"/>
              <a:buFont typeface="Roboto"/>
              <a:buAutoNum type="arabicPeriod"/>
            </a:pPr>
            <a:r>
              <a:rPr lang="en-GB" sz="2800">
                <a:solidFill>
                  <a:srgbClr val="212529"/>
                </a:solidFill>
                <a:highlight>
                  <a:srgbClr val="FFFFFF"/>
                </a:highlight>
                <a:latin typeface="Roboto"/>
                <a:ea typeface="Roboto"/>
                <a:cs typeface="Roboto"/>
                <a:sym typeface="Roboto"/>
              </a:rPr>
              <a:t>Stephenson AG (2002). “evd: Extreme Value Distributions.” </a:t>
            </a:r>
            <a:r>
              <a:rPr i="1" lang="en-GB" sz="2800">
                <a:solidFill>
                  <a:srgbClr val="212529"/>
                </a:solidFill>
                <a:highlight>
                  <a:srgbClr val="FFFFFF"/>
                </a:highlight>
                <a:latin typeface="Roboto"/>
                <a:ea typeface="Roboto"/>
                <a:cs typeface="Roboto"/>
                <a:sym typeface="Roboto"/>
              </a:rPr>
              <a:t>R News</a:t>
            </a:r>
            <a:r>
              <a:rPr lang="en-GB" sz="2800">
                <a:solidFill>
                  <a:srgbClr val="212529"/>
                </a:solidFill>
                <a:highlight>
                  <a:srgbClr val="FFFFFF"/>
                </a:highlight>
                <a:latin typeface="Roboto"/>
                <a:ea typeface="Roboto"/>
                <a:cs typeface="Roboto"/>
                <a:sym typeface="Roboto"/>
              </a:rPr>
              <a:t>, </a:t>
            </a:r>
            <a:r>
              <a:rPr i="1" lang="en-GB" sz="2800">
                <a:solidFill>
                  <a:srgbClr val="212529"/>
                </a:solidFill>
                <a:highlight>
                  <a:srgbClr val="FFFFFF"/>
                </a:highlight>
                <a:latin typeface="Roboto"/>
                <a:ea typeface="Roboto"/>
                <a:cs typeface="Roboto"/>
                <a:sym typeface="Roboto"/>
              </a:rPr>
              <a:t>2</a:t>
            </a:r>
            <a:r>
              <a:rPr lang="en-GB" sz="2800">
                <a:solidFill>
                  <a:srgbClr val="212529"/>
                </a:solidFill>
                <a:highlight>
                  <a:srgbClr val="FFFFFF"/>
                </a:highlight>
                <a:latin typeface="Roboto"/>
                <a:ea typeface="Roboto"/>
                <a:cs typeface="Roboto"/>
                <a:sym typeface="Roboto"/>
              </a:rPr>
              <a:t>(2), 31-32. </a:t>
            </a:r>
            <a:r>
              <a:rPr lang="en-GB" sz="2800" u="sng">
                <a:solidFill>
                  <a:srgbClr val="0D6EFD"/>
                </a:solidFill>
                <a:highlight>
                  <a:srgbClr val="FFFFFF"/>
                </a:highlight>
                <a:latin typeface="Roboto"/>
                <a:ea typeface="Roboto"/>
                <a:cs typeface="Roboto"/>
                <a:sym typeface="Roboto"/>
                <a:hlinkClick r:id="rId12">
                  <a:extLst>
                    <a:ext uri="{A12FA001-AC4F-418D-AE19-62706E023703}">
                      <ahyp:hlinkClr val="tx"/>
                    </a:ext>
                  </a:extLst>
                </a:hlinkClick>
              </a:rPr>
              <a:t>https://CRAN.R-project.org/doc/Rnews/</a:t>
            </a:r>
            <a:r>
              <a:rPr lang="en-GB" sz="2800">
                <a:solidFill>
                  <a:srgbClr val="212529"/>
                </a:solidFill>
                <a:highlight>
                  <a:srgbClr val="FFFFFF"/>
                </a:highlight>
                <a:latin typeface="Roboto"/>
                <a:ea typeface="Roboto"/>
                <a:cs typeface="Roboto"/>
                <a:sym typeface="Roboto"/>
              </a:rPr>
              <a:t>.</a:t>
            </a:r>
            <a:endParaRPr sz="2800">
              <a:solidFill>
                <a:srgbClr val="212529"/>
              </a:solidFill>
              <a:highlight>
                <a:srgbClr val="FFFFFF"/>
              </a:highlight>
              <a:latin typeface="Roboto"/>
              <a:ea typeface="Roboto"/>
              <a:cs typeface="Roboto"/>
              <a:sym typeface="Roboto"/>
            </a:endParaRPr>
          </a:p>
          <a:p>
            <a:pPr indent="-273050" lvl="0" marL="457200" rtl="0" algn="l">
              <a:spcBef>
                <a:spcPts val="0"/>
              </a:spcBef>
              <a:spcAft>
                <a:spcPts val="0"/>
              </a:spcAft>
              <a:buClr>
                <a:srgbClr val="212529"/>
              </a:buClr>
              <a:buSzPct val="100000"/>
              <a:buFont typeface="Roboto"/>
              <a:buAutoNum type="arabicPeriod"/>
            </a:pPr>
            <a:r>
              <a:rPr lang="en-GB" sz="2800">
                <a:solidFill>
                  <a:srgbClr val="212529"/>
                </a:solidFill>
                <a:highlight>
                  <a:srgbClr val="FFFFFF"/>
                </a:highlight>
                <a:latin typeface="Roboto"/>
                <a:ea typeface="Roboto"/>
                <a:cs typeface="Roboto"/>
                <a:sym typeface="Roboto"/>
              </a:rPr>
              <a:t>Wickham H (2016). </a:t>
            </a:r>
            <a:r>
              <a:rPr i="1" lang="en-GB" sz="2800">
                <a:solidFill>
                  <a:srgbClr val="212529"/>
                </a:solidFill>
                <a:highlight>
                  <a:srgbClr val="FFFFFF"/>
                </a:highlight>
                <a:latin typeface="Roboto"/>
                <a:ea typeface="Roboto"/>
                <a:cs typeface="Roboto"/>
                <a:sym typeface="Roboto"/>
              </a:rPr>
              <a:t>ggplot2: Elegant Graphics for Data Analysis</a:t>
            </a:r>
            <a:r>
              <a:rPr lang="en-GB" sz="2800">
                <a:solidFill>
                  <a:srgbClr val="212529"/>
                </a:solidFill>
                <a:highlight>
                  <a:srgbClr val="FFFFFF"/>
                </a:highlight>
                <a:latin typeface="Roboto"/>
                <a:ea typeface="Roboto"/>
                <a:cs typeface="Roboto"/>
                <a:sym typeface="Roboto"/>
              </a:rPr>
              <a:t>. Springer-Verlag New York. ISBN 978-3-319-24277-4, </a:t>
            </a:r>
            <a:r>
              <a:rPr lang="en-GB" sz="2800" u="sng">
                <a:solidFill>
                  <a:srgbClr val="0D6EFD"/>
                </a:solidFill>
                <a:highlight>
                  <a:srgbClr val="FFFFFF"/>
                </a:highlight>
                <a:latin typeface="Roboto"/>
                <a:ea typeface="Roboto"/>
                <a:cs typeface="Roboto"/>
                <a:sym typeface="Roboto"/>
                <a:hlinkClick r:id="rId13">
                  <a:extLst>
                    <a:ext uri="{A12FA001-AC4F-418D-AE19-62706E023703}">
                      <ahyp:hlinkClr val="tx"/>
                    </a:ext>
                  </a:extLst>
                </a:hlinkClick>
              </a:rPr>
              <a:t>https://ggplot2.tidyverse.org</a:t>
            </a:r>
            <a:r>
              <a:rPr lang="en-GB" sz="2800">
                <a:solidFill>
                  <a:srgbClr val="212529"/>
                </a:solidFill>
                <a:highlight>
                  <a:srgbClr val="FFFFFF"/>
                </a:highlight>
                <a:latin typeface="Roboto"/>
                <a:ea typeface="Roboto"/>
                <a:cs typeface="Roboto"/>
                <a:sym typeface="Roboto"/>
              </a:rPr>
              <a:t>.</a:t>
            </a:r>
            <a:endParaRPr sz="2800">
              <a:solidFill>
                <a:srgbClr val="212529"/>
              </a:solidFill>
              <a:highlight>
                <a:srgbClr val="FFFFFF"/>
              </a:highlight>
              <a:latin typeface="Roboto"/>
              <a:ea typeface="Roboto"/>
              <a:cs typeface="Roboto"/>
              <a:sym typeface="Roboto"/>
            </a:endParaRPr>
          </a:p>
          <a:p>
            <a:pPr indent="-273050" lvl="0" marL="457200" rtl="0" algn="l">
              <a:spcBef>
                <a:spcPts val="0"/>
              </a:spcBef>
              <a:spcAft>
                <a:spcPts val="0"/>
              </a:spcAft>
              <a:buClr>
                <a:srgbClr val="212529"/>
              </a:buClr>
              <a:buSzPct val="100000"/>
              <a:buFont typeface="Roboto"/>
              <a:buAutoNum type="arabicPeriod"/>
            </a:pPr>
            <a:r>
              <a:rPr lang="en-GB" sz="2800">
                <a:solidFill>
                  <a:srgbClr val="212529"/>
                </a:solidFill>
                <a:highlight>
                  <a:srgbClr val="FFFFFF"/>
                </a:highlight>
                <a:latin typeface="Roboto"/>
                <a:ea typeface="Roboto"/>
                <a:cs typeface="Roboto"/>
                <a:sym typeface="Roboto"/>
              </a:rPr>
              <a:t>Wickham H (2023). </a:t>
            </a:r>
            <a:r>
              <a:rPr i="1" lang="en-GB" sz="2800">
                <a:solidFill>
                  <a:srgbClr val="212529"/>
                </a:solidFill>
                <a:highlight>
                  <a:srgbClr val="FFFFFF"/>
                </a:highlight>
                <a:latin typeface="Roboto"/>
                <a:ea typeface="Roboto"/>
                <a:cs typeface="Roboto"/>
                <a:sym typeface="Roboto"/>
              </a:rPr>
              <a:t>forcats: Tools for Working with Categorical Variables (Factors)</a:t>
            </a:r>
            <a:r>
              <a:rPr lang="en-GB" sz="2800">
                <a:solidFill>
                  <a:srgbClr val="212529"/>
                </a:solidFill>
                <a:highlight>
                  <a:srgbClr val="FFFFFF"/>
                </a:highlight>
                <a:latin typeface="Roboto"/>
                <a:ea typeface="Roboto"/>
                <a:cs typeface="Roboto"/>
                <a:sym typeface="Roboto"/>
              </a:rPr>
              <a:t>. R package version 1.0.0, </a:t>
            </a:r>
            <a:r>
              <a:rPr lang="en-GB" sz="2800" u="sng">
                <a:solidFill>
                  <a:srgbClr val="0D6EFD"/>
                </a:solidFill>
                <a:highlight>
                  <a:srgbClr val="FFFFFF"/>
                </a:highlight>
                <a:latin typeface="Roboto"/>
                <a:ea typeface="Roboto"/>
                <a:cs typeface="Roboto"/>
                <a:sym typeface="Roboto"/>
                <a:hlinkClick r:id="rId14">
                  <a:extLst>
                    <a:ext uri="{A12FA001-AC4F-418D-AE19-62706E023703}">
                      <ahyp:hlinkClr val="tx"/>
                    </a:ext>
                  </a:extLst>
                </a:hlinkClick>
              </a:rPr>
              <a:t>https://CRAN.R-project.org/package=forcats</a:t>
            </a:r>
            <a:r>
              <a:rPr lang="en-GB" sz="2800">
                <a:solidFill>
                  <a:srgbClr val="212529"/>
                </a:solidFill>
                <a:highlight>
                  <a:srgbClr val="FFFFFF"/>
                </a:highlight>
                <a:latin typeface="Roboto"/>
                <a:ea typeface="Roboto"/>
                <a:cs typeface="Roboto"/>
                <a:sym typeface="Roboto"/>
              </a:rPr>
              <a:t>.</a:t>
            </a:r>
            <a:endParaRPr sz="2800">
              <a:solidFill>
                <a:srgbClr val="212529"/>
              </a:solidFill>
              <a:highlight>
                <a:srgbClr val="FFFFFF"/>
              </a:highlight>
              <a:latin typeface="Roboto"/>
              <a:ea typeface="Roboto"/>
              <a:cs typeface="Roboto"/>
              <a:sym typeface="Roboto"/>
            </a:endParaRPr>
          </a:p>
          <a:p>
            <a:pPr indent="-273050" lvl="0" marL="457200" rtl="0" algn="l">
              <a:spcBef>
                <a:spcPts val="0"/>
              </a:spcBef>
              <a:spcAft>
                <a:spcPts val="0"/>
              </a:spcAft>
              <a:buClr>
                <a:srgbClr val="212529"/>
              </a:buClr>
              <a:buSzPct val="100000"/>
              <a:buFont typeface="Roboto"/>
              <a:buAutoNum type="arabicPeriod"/>
            </a:pPr>
            <a:r>
              <a:rPr lang="en-GB" sz="2800">
                <a:solidFill>
                  <a:srgbClr val="212529"/>
                </a:solidFill>
                <a:highlight>
                  <a:srgbClr val="FFFFFF"/>
                </a:highlight>
                <a:latin typeface="Roboto"/>
                <a:ea typeface="Roboto"/>
                <a:cs typeface="Roboto"/>
                <a:sym typeface="Roboto"/>
              </a:rPr>
              <a:t>Wickham H (2023). </a:t>
            </a:r>
            <a:r>
              <a:rPr i="1" lang="en-GB" sz="2800">
                <a:solidFill>
                  <a:srgbClr val="212529"/>
                </a:solidFill>
                <a:highlight>
                  <a:srgbClr val="FFFFFF"/>
                </a:highlight>
                <a:latin typeface="Roboto"/>
                <a:ea typeface="Roboto"/>
                <a:cs typeface="Roboto"/>
                <a:sym typeface="Roboto"/>
              </a:rPr>
              <a:t>stringr: Simple, Consistent Wrappers for Common String Operations</a:t>
            </a:r>
            <a:r>
              <a:rPr lang="en-GB" sz="2800">
                <a:solidFill>
                  <a:srgbClr val="212529"/>
                </a:solidFill>
                <a:highlight>
                  <a:srgbClr val="FFFFFF"/>
                </a:highlight>
                <a:latin typeface="Roboto"/>
                <a:ea typeface="Roboto"/>
                <a:cs typeface="Roboto"/>
                <a:sym typeface="Roboto"/>
              </a:rPr>
              <a:t>. R package version 1.5.1, </a:t>
            </a:r>
            <a:r>
              <a:rPr lang="en-GB" sz="2800" u="sng">
                <a:solidFill>
                  <a:srgbClr val="0D6EFD"/>
                </a:solidFill>
                <a:highlight>
                  <a:srgbClr val="FFFFFF"/>
                </a:highlight>
                <a:latin typeface="Roboto"/>
                <a:ea typeface="Roboto"/>
                <a:cs typeface="Roboto"/>
                <a:sym typeface="Roboto"/>
                <a:hlinkClick r:id="rId15">
                  <a:extLst>
                    <a:ext uri="{A12FA001-AC4F-418D-AE19-62706E023703}">
                      <ahyp:hlinkClr val="tx"/>
                    </a:ext>
                  </a:extLst>
                </a:hlinkClick>
              </a:rPr>
              <a:t>https://CRAN.R-project.org/package=stringr</a:t>
            </a:r>
            <a:r>
              <a:rPr lang="en-GB" sz="2800">
                <a:solidFill>
                  <a:srgbClr val="212529"/>
                </a:solidFill>
                <a:highlight>
                  <a:srgbClr val="FFFFFF"/>
                </a:highlight>
                <a:latin typeface="Roboto"/>
                <a:ea typeface="Roboto"/>
                <a:cs typeface="Roboto"/>
                <a:sym typeface="Roboto"/>
              </a:rPr>
              <a:t>.</a:t>
            </a:r>
            <a:endParaRPr sz="2800">
              <a:solidFill>
                <a:srgbClr val="212529"/>
              </a:solidFill>
              <a:highlight>
                <a:srgbClr val="FFFFFF"/>
              </a:highlight>
              <a:latin typeface="Roboto"/>
              <a:ea typeface="Roboto"/>
              <a:cs typeface="Roboto"/>
              <a:sym typeface="Roboto"/>
            </a:endParaRPr>
          </a:p>
          <a:p>
            <a:pPr indent="-273050" lvl="0" marL="457200" rtl="0" algn="l">
              <a:spcBef>
                <a:spcPts val="0"/>
              </a:spcBef>
              <a:spcAft>
                <a:spcPts val="0"/>
              </a:spcAft>
              <a:buClr>
                <a:srgbClr val="212529"/>
              </a:buClr>
              <a:buSzPct val="100000"/>
              <a:buFont typeface="Roboto"/>
              <a:buAutoNum type="arabicPeriod"/>
            </a:pPr>
            <a:r>
              <a:rPr lang="en-GB" sz="2800">
                <a:solidFill>
                  <a:srgbClr val="212529"/>
                </a:solidFill>
                <a:highlight>
                  <a:srgbClr val="FFFFFF"/>
                </a:highlight>
                <a:latin typeface="Roboto"/>
                <a:ea typeface="Roboto"/>
                <a:cs typeface="Roboto"/>
                <a:sym typeface="Roboto"/>
              </a:rPr>
              <a:t>Wickham H, Averick M, Bryan J, Chang W, McGowan LD, François R, Grolemund G, Hayes A, Henry L, Hester J, Kuhn M, Pedersen TL, Miller E, Bache SM, Müller K, Ooms J, Robinson D, Seidel DP, Spinu V, Takahashi K, Vaughan D, Wilke C, Woo K, Yutani H (2019). “Welcome to the tidyverse.” </a:t>
            </a:r>
            <a:r>
              <a:rPr i="1" lang="en-GB" sz="2800">
                <a:solidFill>
                  <a:srgbClr val="212529"/>
                </a:solidFill>
                <a:highlight>
                  <a:srgbClr val="FFFFFF"/>
                </a:highlight>
                <a:latin typeface="Roboto"/>
                <a:ea typeface="Roboto"/>
                <a:cs typeface="Roboto"/>
                <a:sym typeface="Roboto"/>
              </a:rPr>
              <a:t>Journal of Open Source Software</a:t>
            </a:r>
            <a:r>
              <a:rPr lang="en-GB" sz="2800">
                <a:solidFill>
                  <a:srgbClr val="212529"/>
                </a:solidFill>
                <a:highlight>
                  <a:srgbClr val="FFFFFF"/>
                </a:highlight>
                <a:latin typeface="Roboto"/>
                <a:ea typeface="Roboto"/>
                <a:cs typeface="Roboto"/>
                <a:sym typeface="Roboto"/>
              </a:rPr>
              <a:t>, </a:t>
            </a:r>
            <a:r>
              <a:rPr i="1" lang="en-GB" sz="2800">
                <a:solidFill>
                  <a:srgbClr val="212529"/>
                </a:solidFill>
                <a:highlight>
                  <a:srgbClr val="FFFFFF"/>
                </a:highlight>
                <a:latin typeface="Roboto"/>
                <a:ea typeface="Roboto"/>
                <a:cs typeface="Roboto"/>
                <a:sym typeface="Roboto"/>
              </a:rPr>
              <a:t>4</a:t>
            </a:r>
            <a:r>
              <a:rPr lang="en-GB" sz="2800">
                <a:solidFill>
                  <a:srgbClr val="212529"/>
                </a:solidFill>
                <a:highlight>
                  <a:srgbClr val="FFFFFF"/>
                </a:highlight>
                <a:latin typeface="Roboto"/>
                <a:ea typeface="Roboto"/>
                <a:cs typeface="Roboto"/>
                <a:sym typeface="Roboto"/>
              </a:rPr>
              <a:t>(43), 1686. doi:10.21105/joss.01686 </a:t>
            </a:r>
            <a:r>
              <a:rPr lang="en-GB" sz="2800" u="sng">
                <a:solidFill>
                  <a:srgbClr val="0D6EFD"/>
                </a:solidFill>
                <a:highlight>
                  <a:srgbClr val="FFFFFF"/>
                </a:highlight>
                <a:latin typeface="Roboto"/>
                <a:ea typeface="Roboto"/>
                <a:cs typeface="Roboto"/>
                <a:sym typeface="Roboto"/>
                <a:hlinkClick r:id="rId16">
                  <a:extLst>
                    <a:ext uri="{A12FA001-AC4F-418D-AE19-62706E023703}">
                      <ahyp:hlinkClr val="tx"/>
                    </a:ext>
                  </a:extLst>
                </a:hlinkClick>
              </a:rPr>
              <a:t>https://doi.org/10.21105/joss.01686</a:t>
            </a:r>
            <a:r>
              <a:rPr lang="en-GB" sz="2800">
                <a:solidFill>
                  <a:srgbClr val="212529"/>
                </a:solidFill>
                <a:highlight>
                  <a:srgbClr val="FFFFFF"/>
                </a:highlight>
                <a:latin typeface="Roboto"/>
                <a:ea typeface="Roboto"/>
                <a:cs typeface="Roboto"/>
                <a:sym typeface="Roboto"/>
              </a:rPr>
              <a:t>.</a:t>
            </a:r>
            <a:endParaRPr sz="2800">
              <a:solidFill>
                <a:srgbClr val="212529"/>
              </a:solidFill>
              <a:highlight>
                <a:srgbClr val="FFFFFF"/>
              </a:highlight>
              <a:latin typeface="Roboto"/>
              <a:ea typeface="Roboto"/>
              <a:cs typeface="Roboto"/>
              <a:sym typeface="Roboto"/>
            </a:endParaRPr>
          </a:p>
          <a:p>
            <a:pPr indent="-273050" lvl="0" marL="457200" rtl="0" algn="l">
              <a:spcBef>
                <a:spcPts val="0"/>
              </a:spcBef>
              <a:spcAft>
                <a:spcPts val="0"/>
              </a:spcAft>
              <a:buClr>
                <a:srgbClr val="212529"/>
              </a:buClr>
              <a:buSzPct val="100000"/>
              <a:buFont typeface="Roboto"/>
              <a:buAutoNum type="arabicPeriod"/>
            </a:pPr>
            <a:r>
              <a:rPr lang="en-GB" sz="2800">
                <a:solidFill>
                  <a:srgbClr val="212529"/>
                </a:solidFill>
                <a:highlight>
                  <a:srgbClr val="FFFFFF"/>
                </a:highlight>
                <a:latin typeface="Roboto"/>
                <a:ea typeface="Roboto"/>
                <a:cs typeface="Roboto"/>
                <a:sym typeface="Roboto"/>
              </a:rPr>
              <a:t>Wickham H, François R, Henry L, Müller K, Vaughan D (2023). </a:t>
            </a:r>
            <a:r>
              <a:rPr i="1" lang="en-GB" sz="2800">
                <a:solidFill>
                  <a:srgbClr val="212529"/>
                </a:solidFill>
                <a:highlight>
                  <a:srgbClr val="FFFFFF"/>
                </a:highlight>
                <a:latin typeface="Roboto"/>
                <a:ea typeface="Roboto"/>
                <a:cs typeface="Roboto"/>
                <a:sym typeface="Roboto"/>
              </a:rPr>
              <a:t>dplyr: A Grammar of Data Manipulation</a:t>
            </a:r>
            <a:r>
              <a:rPr lang="en-GB" sz="2800">
                <a:solidFill>
                  <a:srgbClr val="212529"/>
                </a:solidFill>
                <a:highlight>
                  <a:srgbClr val="FFFFFF"/>
                </a:highlight>
                <a:latin typeface="Roboto"/>
                <a:ea typeface="Roboto"/>
                <a:cs typeface="Roboto"/>
                <a:sym typeface="Roboto"/>
              </a:rPr>
              <a:t>. R package version 1.1.4, </a:t>
            </a:r>
            <a:r>
              <a:rPr lang="en-GB" sz="2800" u="sng">
                <a:solidFill>
                  <a:srgbClr val="0D6EFD"/>
                </a:solidFill>
                <a:highlight>
                  <a:srgbClr val="FFFFFF"/>
                </a:highlight>
                <a:latin typeface="Roboto"/>
                <a:ea typeface="Roboto"/>
                <a:cs typeface="Roboto"/>
                <a:sym typeface="Roboto"/>
                <a:hlinkClick r:id="rId17">
                  <a:extLst>
                    <a:ext uri="{A12FA001-AC4F-418D-AE19-62706E023703}">
                      <ahyp:hlinkClr val="tx"/>
                    </a:ext>
                  </a:extLst>
                </a:hlinkClick>
              </a:rPr>
              <a:t>https://CRAN.R-project.org/package=dplyr</a:t>
            </a:r>
            <a:r>
              <a:rPr lang="en-GB" sz="2800">
                <a:solidFill>
                  <a:srgbClr val="212529"/>
                </a:solidFill>
                <a:highlight>
                  <a:srgbClr val="FFFFFF"/>
                </a:highlight>
                <a:latin typeface="Roboto"/>
                <a:ea typeface="Roboto"/>
                <a:cs typeface="Roboto"/>
                <a:sym typeface="Roboto"/>
              </a:rPr>
              <a:t>.</a:t>
            </a:r>
            <a:endParaRPr sz="2800">
              <a:solidFill>
                <a:srgbClr val="212529"/>
              </a:solidFill>
              <a:highlight>
                <a:srgbClr val="FFFFFF"/>
              </a:highlight>
              <a:latin typeface="Roboto"/>
              <a:ea typeface="Roboto"/>
              <a:cs typeface="Roboto"/>
              <a:sym typeface="Roboto"/>
            </a:endParaRPr>
          </a:p>
          <a:p>
            <a:pPr indent="-273050" lvl="0" marL="457200" rtl="0" algn="l">
              <a:spcBef>
                <a:spcPts val="0"/>
              </a:spcBef>
              <a:spcAft>
                <a:spcPts val="0"/>
              </a:spcAft>
              <a:buClr>
                <a:srgbClr val="212529"/>
              </a:buClr>
              <a:buSzPct val="100000"/>
              <a:buFont typeface="Roboto"/>
              <a:buAutoNum type="arabicPeriod"/>
            </a:pPr>
            <a:r>
              <a:rPr lang="en-GB" sz="2800">
                <a:solidFill>
                  <a:srgbClr val="212529"/>
                </a:solidFill>
                <a:highlight>
                  <a:srgbClr val="FFFFFF"/>
                </a:highlight>
                <a:latin typeface="Roboto"/>
                <a:ea typeface="Roboto"/>
                <a:cs typeface="Roboto"/>
                <a:sym typeface="Roboto"/>
              </a:rPr>
              <a:t>Wickham H, Henry L (2023). </a:t>
            </a:r>
            <a:r>
              <a:rPr i="1" lang="en-GB" sz="2800">
                <a:solidFill>
                  <a:srgbClr val="212529"/>
                </a:solidFill>
                <a:highlight>
                  <a:srgbClr val="FFFFFF"/>
                </a:highlight>
                <a:latin typeface="Roboto"/>
                <a:ea typeface="Roboto"/>
                <a:cs typeface="Roboto"/>
                <a:sym typeface="Roboto"/>
              </a:rPr>
              <a:t>purrr: Functional Programming Tools</a:t>
            </a:r>
            <a:r>
              <a:rPr lang="en-GB" sz="2800">
                <a:solidFill>
                  <a:srgbClr val="212529"/>
                </a:solidFill>
                <a:highlight>
                  <a:srgbClr val="FFFFFF"/>
                </a:highlight>
                <a:latin typeface="Roboto"/>
                <a:ea typeface="Roboto"/>
                <a:cs typeface="Roboto"/>
                <a:sym typeface="Roboto"/>
              </a:rPr>
              <a:t>. R package version 1.0.2, </a:t>
            </a:r>
            <a:r>
              <a:rPr lang="en-GB" sz="2800" u="sng">
                <a:solidFill>
                  <a:srgbClr val="0D6EFD"/>
                </a:solidFill>
                <a:highlight>
                  <a:srgbClr val="FFFFFF"/>
                </a:highlight>
                <a:latin typeface="Roboto"/>
                <a:ea typeface="Roboto"/>
                <a:cs typeface="Roboto"/>
                <a:sym typeface="Roboto"/>
                <a:hlinkClick r:id="rId18">
                  <a:extLst>
                    <a:ext uri="{A12FA001-AC4F-418D-AE19-62706E023703}">
                      <ahyp:hlinkClr val="tx"/>
                    </a:ext>
                  </a:extLst>
                </a:hlinkClick>
              </a:rPr>
              <a:t>https://CRAN.R-project.org/package=purrr</a:t>
            </a:r>
            <a:r>
              <a:rPr lang="en-GB" sz="2800">
                <a:solidFill>
                  <a:srgbClr val="212529"/>
                </a:solidFill>
                <a:highlight>
                  <a:srgbClr val="FFFFFF"/>
                </a:highlight>
                <a:latin typeface="Roboto"/>
                <a:ea typeface="Roboto"/>
                <a:cs typeface="Roboto"/>
                <a:sym typeface="Roboto"/>
              </a:rPr>
              <a:t>.</a:t>
            </a:r>
            <a:endParaRPr sz="2800">
              <a:solidFill>
                <a:srgbClr val="212529"/>
              </a:solidFill>
              <a:highlight>
                <a:srgbClr val="FFFFFF"/>
              </a:highlight>
              <a:latin typeface="Roboto"/>
              <a:ea typeface="Roboto"/>
              <a:cs typeface="Roboto"/>
              <a:sym typeface="Roboto"/>
            </a:endParaRPr>
          </a:p>
          <a:p>
            <a:pPr indent="-273050" lvl="0" marL="457200" rtl="0" algn="l">
              <a:spcBef>
                <a:spcPts val="0"/>
              </a:spcBef>
              <a:spcAft>
                <a:spcPts val="0"/>
              </a:spcAft>
              <a:buClr>
                <a:srgbClr val="212529"/>
              </a:buClr>
              <a:buSzPct val="100000"/>
              <a:buFont typeface="Roboto"/>
              <a:buAutoNum type="arabicPeriod"/>
            </a:pPr>
            <a:r>
              <a:rPr lang="en-GB" sz="2800">
                <a:solidFill>
                  <a:srgbClr val="212529"/>
                </a:solidFill>
                <a:highlight>
                  <a:srgbClr val="FFFFFF"/>
                </a:highlight>
                <a:latin typeface="Roboto"/>
                <a:ea typeface="Roboto"/>
                <a:cs typeface="Roboto"/>
                <a:sym typeface="Roboto"/>
              </a:rPr>
              <a:t>Wickham H, Hester J, Bryan J (2024). </a:t>
            </a:r>
            <a:r>
              <a:rPr i="1" lang="en-GB" sz="2800">
                <a:solidFill>
                  <a:srgbClr val="212529"/>
                </a:solidFill>
                <a:highlight>
                  <a:srgbClr val="FFFFFF"/>
                </a:highlight>
                <a:latin typeface="Roboto"/>
                <a:ea typeface="Roboto"/>
                <a:cs typeface="Roboto"/>
                <a:sym typeface="Roboto"/>
              </a:rPr>
              <a:t>readr: Read Rectangular Text Data</a:t>
            </a:r>
            <a:r>
              <a:rPr lang="en-GB" sz="2800">
                <a:solidFill>
                  <a:srgbClr val="212529"/>
                </a:solidFill>
                <a:highlight>
                  <a:srgbClr val="FFFFFF"/>
                </a:highlight>
                <a:latin typeface="Roboto"/>
                <a:ea typeface="Roboto"/>
                <a:cs typeface="Roboto"/>
                <a:sym typeface="Roboto"/>
              </a:rPr>
              <a:t>. R package version 2.1.5, </a:t>
            </a:r>
            <a:r>
              <a:rPr lang="en-GB" sz="2800" u="sng">
                <a:solidFill>
                  <a:srgbClr val="0D6EFD"/>
                </a:solidFill>
                <a:highlight>
                  <a:srgbClr val="FFFFFF"/>
                </a:highlight>
                <a:latin typeface="Roboto"/>
                <a:ea typeface="Roboto"/>
                <a:cs typeface="Roboto"/>
                <a:sym typeface="Roboto"/>
                <a:hlinkClick r:id="rId19">
                  <a:extLst>
                    <a:ext uri="{A12FA001-AC4F-418D-AE19-62706E023703}">
                      <ahyp:hlinkClr val="tx"/>
                    </a:ext>
                  </a:extLst>
                </a:hlinkClick>
              </a:rPr>
              <a:t>https://CRAN.R-project.org/package=readr</a:t>
            </a:r>
            <a:r>
              <a:rPr lang="en-GB" sz="2800">
                <a:solidFill>
                  <a:srgbClr val="212529"/>
                </a:solidFill>
                <a:highlight>
                  <a:srgbClr val="FFFFFF"/>
                </a:highlight>
                <a:latin typeface="Roboto"/>
                <a:ea typeface="Roboto"/>
                <a:cs typeface="Roboto"/>
                <a:sym typeface="Roboto"/>
              </a:rPr>
              <a:t>.</a:t>
            </a:r>
            <a:endParaRPr sz="2800">
              <a:solidFill>
                <a:srgbClr val="212529"/>
              </a:solidFill>
              <a:highlight>
                <a:srgbClr val="FFFFFF"/>
              </a:highlight>
              <a:latin typeface="Roboto"/>
              <a:ea typeface="Roboto"/>
              <a:cs typeface="Roboto"/>
              <a:sym typeface="Roboto"/>
            </a:endParaRPr>
          </a:p>
          <a:p>
            <a:pPr indent="-273050" lvl="0" marL="457200" rtl="0" algn="l">
              <a:spcBef>
                <a:spcPts val="0"/>
              </a:spcBef>
              <a:spcAft>
                <a:spcPts val="0"/>
              </a:spcAft>
              <a:buClr>
                <a:srgbClr val="212529"/>
              </a:buClr>
              <a:buSzPct val="100000"/>
              <a:buFont typeface="Roboto"/>
              <a:buAutoNum type="arabicPeriod"/>
            </a:pPr>
            <a:r>
              <a:rPr lang="en-GB" sz="2800">
                <a:solidFill>
                  <a:srgbClr val="212529"/>
                </a:solidFill>
                <a:highlight>
                  <a:srgbClr val="FFFFFF"/>
                </a:highlight>
                <a:latin typeface="Roboto"/>
                <a:ea typeface="Roboto"/>
                <a:cs typeface="Roboto"/>
                <a:sym typeface="Roboto"/>
              </a:rPr>
              <a:t>Wickham H, Vaughan D, Girlich M (2024). </a:t>
            </a:r>
            <a:r>
              <a:rPr i="1" lang="en-GB" sz="2800">
                <a:solidFill>
                  <a:srgbClr val="212529"/>
                </a:solidFill>
                <a:highlight>
                  <a:srgbClr val="FFFFFF"/>
                </a:highlight>
                <a:latin typeface="Roboto"/>
                <a:ea typeface="Roboto"/>
                <a:cs typeface="Roboto"/>
                <a:sym typeface="Roboto"/>
              </a:rPr>
              <a:t>tidyr: Tidy Messy Data</a:t>
            </a:r>
            <a:r>
              <a:rPr lang="en-GB" sz="2800">
                <a:solidFill>
                  <a:srgbClr val="212529"/>
                </a:solidFill>
                <a:highlight>
                  <a:srgbClr val="FFFFFF"/>
                </a:highlight>
                <a:latin typeface="Roboto"/>
                <a:ea typeface="Roboto"/>
                <a:cs typeface="Roboto"/>
                <a:sym typeface="Roboto"/>
              </a:rPr>
              <a:t>. R package version 1.3.1, </a:t>
            </a:r>
            <a:r>
              <a:rPr lang="en-GB" sz="2800" u="sng">
                <a:solidFill>
                  <a:srgbClr val="0D6EFD"/>
                </a:solidFill>
                <a:highlight>
                  <a:srgbClr val="FFFFFF"/>
                </a:highlight>
                <a:latin typeface="Roboto"/>
                <a:ea typeface="Roboto"/>
                <a:cs typeface="Roboto"/>
                <a:sym typeface="Roboto"/>
                <a:hlinkClick r:id="rId20">
                  <a:extLst>
                    <a:ext uri="{A12FA001-AC4F-418D-AE19-62706E023703}">
                      <ahyp:hlinkClr val="tx"/>
                    </a:ext>
                  </a:extLst>
                </a:hlinkClick>
              </a:rPr>
              <a:t>https://CRAN.R-project.org/package=tidyr</a:t>
            </a:r>
            <a:r>
              <a:rPr lang="en-GB" sz="2800">
                <a:solidFill>
                  <a:srgbClr val="212529"/>
                </a:solidFill>
                <a:highlight>
                  <a:srgbClr val="FFFFFF"/>
                </a:highlight>
                <a:latin typeface="Roboto"/>
                <a:ea typeface="Roboto"/>
                <a:cs typeface="Roboto"/>
                <a:sym typeface="Roboto"/>
              </a:rPr>
              <a:t>.</a:t>
            </a:r>
            <a:endParaRPr sz="2800">
              <a:solidFill>
                <a:srgbClr val="212529"/>
              </a:solidFill>
              <a:highlight>
                <a:srgbClr val="FFFFFF"/>
              </a:highlight>
              <a:latin typeface="Roboto"/>
              <a:ea typeface="Roboto"/>
              <a:cs typeface="Roboto"/>
              <a:sym typeface="Roboto"/>
            </a:endParaRPr>
          </a:p>
          <a:p>
            <a:pPr indent="-273050" lvl="0" marL="457200" rtl="0" algn="l">
              <a:spcBef>
                <a:spcPts val="0"/>
              </a:spcBef>
              <a:spcAft>
                <a:spcPts val="0"/>
              </a:spcAft>
              <a:buClr>
                <a:srgbClr val="212529"/>
              </a:buClr>
              <a:buSzPct val="100000"/>
              <a:buFont typeface="Roboto"/>
              <a:buAutoNum type="arabicPeriod"/>
            </a:pPr>
            <a:r>
              <a:rPr lang="en-GB" sz="2800">
                <a:solidFill>
                  <a:srgbClr val="212529"/>
                </a:solidFill>
                <a:highlight>
                  <a:srgbClr val="FFFFFF"/>
                </a:highlight>
                <a:latin typeface="Roboto"/>
                <a:ea typeface="Roboto"/>
                <a:cs typeface="Roboto"/>
                <a:sym typeface="Roboto"/>
              </a:rPr>
              <a:t>Xie Y, Cheng J, Tan X (2024). </a:t>
            </a:r>
            <a:r>
              <a:rPr i="1" lang="en-GB" sz="2800">
                <a:solidFill>
                  <a:srgbClr val="212529"/>
                </a:solidFill>
                <a:highlight>
                  <a:srgbClr val="FFFFFF"/>
                </a:highlight>
                <a:latin typeface="Roboto"/>
                <a:ea typeface="Roboto"/>
                <a:cs typeface="Roboto"/>
                <a:sym typeface="Roboto"/>
              </a:rPr>
              <a:t>DT: A Wrapper of the JavaScript Library ‘DataTables’</a:t>
            </a:r>
            <a:r>
              <a:rPr lang="en-GB" sz="2800">
                <a:solidFill>
                  <a:srgbClr val="212529"/>
                </a:solidFill>
                <a:highlight>
                  <a:srgbClr val="FFFFFF"/>
                </a:highlight>
                <a:latin typeface="Roboto"/>
                <a:ea typeface="Roboto"/>
                <a:cs typeface="Roboto"/>
                <a:sym typeface="Roboto"/>
              </a:rPr>
              <a:t>. R package version 0.33, </a:t>
            </a:r>
            <a:r>
              <a:rPr lang="en-GB" sz="2800" u="sng">
                <a:solidFill>
                  <a:srgbClr val="0D6EFD"/>
                </a:solidFill>
                <a:highlight>
                  <a:srgbClr val="FFFFFF"/>
                </a:highlight>
                <a:latin typeface="Roboto"/>
                <a:ea typeface="Roboto"/>
                <a:cs typeface="Roboto"/>
                <a:sym typeface="Roboto"/>
                <a:hlinkClick r:id="rId21">
                  <a:extLst>
                    <a:ext uri="{A12FA001-AC4F-418D-AE19-62706E023703}">
                      <ahyp:hlinkClr val="tx"/>
                    </a:ext>
                  </a:extLst>
                </a:hlinkClick>
              </a:rPr>
              <a:t>https://CRAN.R-project.org/package=DT</a:t>
            </a:r>
            <a:r>
              <a:rPr lang="en-GB" sz="2800">
                <a:solidFill>
                  <a:srgbClr val="212529"/>
                </a:solidFill>
                <a:highlight>
                  <a:srgbClr val="FFFFFF"/>
                </a:highlight>
                <a:latin typeface="Roboto"/>
                <a:ea typeface="Roboto"/>
                <a:cs typeface="Roboto"/>
                <a:sym typeface="Roboto"/>
              </a:rPr>
              <a:t>.</a:t>
            </a:r>
            <a:endParaRPr sz="28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chemeClr val="dk1"/>
              </a:solidFill>
            </a:endParaRPr>
          </a:p>
          <a:p>
            <a:pPr indent="0" lvl="0" marL="0" rtl="0" algn="l">
              <a:spcBef>
                <a:spcPts val="1200"/>
              </a:spcBef>
              <a:spcAft>
                <a:spcPts val="1200"/>
              </a:spcAft>
              <a:buNone/>
            </a:pPr>
            <a:r>
              <a:t/>
            </a:r>
            <a:endParaRPr sz="1600"/>
          </a:p>
        </p:txBody>
      </p:sp>
      <p:pic>
        <p:nvPicPr>
          <p:cNvPr id="324" name="Google Shape;324;p38"/>
          <p:cNvPicPr preferRelativeResize="0"/>
          <p:nvPr/>
        </p:nvPicPr>
        <p:blipFill>
          <a:blip r:embed="rId22">
            <a:alphaModFix/>
          </a:blip>
          <a:stretch>
            <a:fillRect/>
          </a:stretch>
        </p:blipFill>
        <p:spPr>
          <a:xfrm>
            <a:off x="5895975" y="0"/>
            <a:ext cx="3248025" cy="952500"/>
          </a:xfrm>
          <a:prstGeom prst="rect">
            <a:avLst/>
          </a:prstGeom>
          <a:noFill/>
          <a:ln>
            <a:noFill/>
          </a:ln>
        </p:spPr>
      </p:pic>
      <p:sp>
        <p:nvSpPr>
          <p:cNvPr id="325" name="Google Shape;325;p38"/>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23">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329" name="Shape 329"/>
        <p:cNvGrpSpPr/>
        <p:nvPr/>
      </p:nvGrpSpPr>
      <p:grpSpPr>
        <a:xfrm>
          <a:off x="0" y="0"/>
          <a:ext cx="0" cy="0"/>
          <a:chOff x="0" y="0"/>
          <a:chExt cx="0" cy="0"/>
        </a:xfrm>
      </p:grpSpPr>
      <p:sp>
        <p:nvSpPr>
          <p:cNvPr id="330" name="Google Shape;330;p3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End</a:t>
            </a:r>
            <a:endParaRPr/>
          </a:p>
        </p:txBody>
      </p:sp>
      <p:pic>
        <p:nvPicPr>
          <p:cNvPr id="331" name="Google Shape;331;p39"/>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332" name="Google Shape;332;p39"/>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56550" y="1065525"/>
            <a:ext cx="641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Measuring Wall Thickness</a:t>
            </a:r>
            <a:endParaRPr/>
          </a:p>
        </p:txBody>
      </p:sp>
      <p:sp>
        <p:nvSpPr>
          <p:cNvPr id="71" name="Google Shape;71;p15"/>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Wall thickness of heat exchanger tubes are typically measured using the Internal Rotary Inspection System (IRIS) method.</a:t>
            </a:r>
            <a:endParaRPr sz="1400"/>
          </a:p>
          <a:p>
            <a:pPr indent="0" lvl="0" marL="0" rtl="0" algn="l">
              <a:spcBef>
                <a:spcPts val="1200"/>
              </a:spcBef>
              <a:spcAft>
                <a:spcPts val="0"/>
              </a:spcAft>
              <a:buNone/>
            </a:pPr>
            <a:r>
              <a:rPr lang="en-GB" sz="1400"/>
              <a:t>It is an ultrasonic non-destructive method, and is able to detect corrosion and pitting on the tube surface along with thickness measurements.</a:t>
            </a:r>
            <a:endParaRPr sz="1400"/>
          </a:p>
          <a:p>
            <a:pPr indent="0" lvl="0" marL="0" rtl="0" algn="l">
              <a:spcBef>
                <a:spcPts val="1200"/>
              </a:spcBef>
              <a:spcAft>
                <a:spcPts val="0"/>
              </a:spcAft>
              <a:buNone/>
            </a:pPr>
            <a:r>
              <a:rPr lang="en-GB" sz="1400"/>
              <a:t>This method requires the tubes to be thoroughly cleaned before inspection. It also requires a constant water supply as a couplant.</a:t>
            </a:r>
            <a:endParaRPr sz="1400"/>
          </a:p>
          <a:p>
            <a:pPr indent="0" lvl="0" marL="0" rtl="0" algn="l">
              <a:spcBef>
                <a:spcPts val="1200"/>
              </a:spcBef>
              <a:spcAft>
                <a:spcPts val="0"/>
              </a:spcAft>
              <a:buNone/>
            </a:pPr>
            <a:r>
              <a:rPr lang="en-GB" sz="1400"/>
              <a:t>IRIS can be very time consuming, especially when there are thousands of tubes to inspect, delaying restart after a shutdown.</a:t>
            </a:r>
            <a:endParaRPr sz="1400"/>
          </a:p>
          <a:p>
            <a:pPr indent="0" lvl="0" marL="0" rtl="0" algn="l">
              <a:spcBef>
                <a:spcPts val="1200"/>
              </a:spcBef>
              <a:spcAft>
                <a:spcPts val="1200"/>
              </a:spcAft>
              <a:buNone/>
            </a:pPr>
            <a:r>
              <a:t/>
            </a:r>
            <a:endParaRPr/>
          </a:p>
        </p:txBody>
      </p:sp>
      <p:pic>
        <p:nvPicPr>
          <p:cNvPr id="72" name="Google Shape;72;p15"/>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73" name="Google Shape;73;p15"/>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
        <p:nvSpPr>
          <p:cNvPr id="74" name="Google Shape;74;p15"/>
          <p:cNvSpPr txBox="1"/>
          <p:nvPr/>
        </p:nvSpPr>
        <p:spPr>
          <a:xfrm>
            <a:off x="4111825" y="4373475"/>
            <a:ext cx="40893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EF0B0B"/>
                </a:solidFill>
                <a:latin typeface="Gloria Hallelujah"/>
                <a:ea typeface="Gloria Hallelujah"/>
                <a:cs typeface="Gloria Hallelujah"/>
                <a:sym typeface="Gloria Hallelujah"/>
              </a:rPr>
              <a:t>Can statistics come to the rescue?</a:t>
            </a:r>
            <a:endParaRPr sz="1700">
              <a:solidFill>
                <a:srgbClr val="EF0B0B"/>
              </a:solidFill>
              <a:latin typeface="Gloria Hallelujah"/>
              <a:ea typeface="Gloria Hallelujah"/>
              <a:cs typeface="Gloria Hallelujah"/>
              <a:sym typeface="Gloria Hallelujah"/>
            </a:endParaRPr>
          </a:p>
        </p:txBody>
      </p:sp>
      <p:sp>
        <p:nvSpPr>
          <p:cNvPr id="75" name="Google Shape;75;p15"/>
          <p:cNvSpPr/>
          <p:nvPr/>
        </p:nvSpPr>
        <p:spPr>
          <a:xfrm>
            <a:off x="3663250" y="4126750"/>
            <a:ext cx="373800" cy="426150"/>
          </a:xfrm>
          <a:custGeom>
            <a:rect b="b" l="l" r="r" t="t"/>
            <a:pathLst>
              <a:path extrusionOk="0" h="17046" w="14952">
                <a:moveTo>
                  <a:pt x="14952" y="17046"/>
                </a:moveTo>
                <a:cubicBezTo>
                  <a:pt x="7782" y="14656"/>
                  <a:pt x="2388" y="7171"/>
                  <a:pt x="0" y="0"/>
                </a:cubicBezTo>
              </a:path>
            </a:pathLst>
          </a:custGeom>
          <a:noFill/>
          <a:ln cap="flat" cmpd="sng" w="19050">
            <a:solidFill>
              <a:srgbClr val="F31212"/>
            </a:solidFill>
            <a:prstDash val="solid"/>
            <a:round/>
            <a:headEnd len="med" w="med" type="none"/>
            <a:tailEnd len="med" w="med" type="none"/>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56550" y="1065525"/>
            <a:ext cx="641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Extreme Value Analysis</a:t>
            </a:r>
            <a:endParaRPr/>
          </a:p>
        </p:txBody>
      </p:sp>
      <p:sp>
        <p:nvSpPr>
          <p:cNvPr id="81" name="Google Shape;81;p16"/>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Extreme Value Analysis (EVA) is a statistical method that can be used to estimate the wall thickness of the thinnest tube in a heat exchanger based on measurements from a sample of tubes (20 to 30 tubes).</a:t>
            </a:r>
            <a:endParaRPr sz="1400"/>
          </a:p>
          <a:p>
            <a:pPr indent="0" lvl="0" marL="0" rtl="0" algn="l">
              <a:spcBef>
                <a:spcPts val="1200"/>
              </a:spcBef>
              <a:spcAft>
                <a:spcPts val="0"/>
              </a:spcAft>
              <a:buNone/>
            </a:pPr>
            <a:r>
              <a:rPr lang="en-GB" sz="1400"/>
              <a:t>Wang (2006) presented a paper at a conference of The American Society of Mechanical Engineers (ASME) demonstrating this type of analysis.</a:t>
            </a:r>
            <a:endParaRPr sz="1400"/>
          </a:p>
          <a:p>
            <a:pPr indent="0" lvl="0" marL="0" rtl="0" algn="l">
              <a:spcBef>
                <a:spcPts val="1200"/>
              </a:spcBef>
              <a:spcAft>
                <a:spcPts val="0"/>
              </a:spcAft>
              <a:buNone/>
            </a:pPr>
            <a:r>
              <a:rPr lang="en-GB" sz="1400"/>
              <a:t>Wall thickness measurements from a sample of tubes are taken and the minimum thickness from each tube is recorded.  </a:t>
            </a:r>
            <a:endParaRPr sz="1400"/>
          </a:p>
          <a:p>
            <a:pPr indent="0" lvl="0" marL="0" rtl="0" algn="l">
              <a:spcBef>
                <a:spcPts val="1200"/>
              </a:spcBef>
              <a:spcAft>
                <a:spcPts val="0"/>
              </a:spcAft>
              <a:buNone/>
            </a:pPr>
            <a:r>
              <a:rPr lang="en-GB" sz="1400"/>
              <a:t>A Gumbel distribution is then fit to the recorded values and extrapolation is used to estimate the most extreme value (i.e. thinnest tube in the entire heat exchanger). </a:t>
            </a:r>
            <a:endParaRPr sz="1400"/>
          </a:p>
          <a:p>
            <a:pPr indent="0" lvl="0" marL="0" rtl="0" algn="l">
              <a:spcBef>
                <a:spcPts val="1200"/>
              </a:spcBef>
              <a:spcAft>
                <a:spcPts val="1200"/>
              </a:spcAft>
              <a:buNone/>
            </a:pPr>
            <a:r>
              <a:t/>
            </a:r>
            <a:endParaRPr/>
          </a:p>
        </p:txBody>
      </p:sp>
      <p:pic>
        <p:nvPicPr>
          <p:cNvPr id="82" name="Google Shape;82;p16"/>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83" name="Google Shape;83;p16"/>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356550" y="1065525"/>
            <a:ext cx="641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Extreme Value Analysis</a:t>
            </a:r>
            <a:endParaRPr/>
          </a:p>
        </p:txBody>
      </p:sp>
      <p:sp>
        <p:nvSpPr>
          <p:cNvPr id="89" name="Google Shape;89;p17"/>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Technical details regarding model parameter estimation, uncertainty quantification and goodness-of-fit assessments can be found in the Appendix to this document.</a:t>
            </a:r>
            <a:endParaRPr sz="1400"/>
          </a:p>
          <a:p>
            <a:pPr indent="0" lvl="0" marL="0" rtl="0" algn="l">
              <a:spcBef>
                <a:spcPts val="1200"/>
              </a:spcBef>
              <a:spcAft>
                <a:spcPts val="0"/>
              </a:spcAft>
              <a:buNone/>
            </a:pPr>
            <a:r>
              <a:rPr lang="en-GB" sz="1400"/>
              <a:t>EVA is available in commercial Integrity Management System (IMS) softwares (Cenosco, 2025). </a:t>
            </a:r>
            <a:endParaRPr sz="1400"/>
          </a:p>
          <a:p>
            <a:pPr indent="0" lvl="0" marL="0" rtl="0" algn="l">
              <a:spcBef>
                <a:spcPts val="1200"/>
              </a:spcBef>
              <a:spcAft>
                <a:spcPts val="0"/>
              </a:spcAft>
              <a:buNone/>
            </a:pPr>
            <a:r>
              <a:rPr lang="en-GB" sz="1400"/>
              <a:t>I built a web application that can perform EVA using the R open source software, based on the work by Wang (2006).</a:t>
            </a:r>
            <a:endParaRPr sz="1400"/>
          </a:p>
          <a:p>
            <a:pPr indent="0" lvl="0" marL="0" rtl="0" algn="l">
              <a:spcBef>
                <a:spcPts val="1200"/>
              </a:spcBef>
              <a:spcAft>
                <a:spcPts val="0"/>
              </a:spcAft>
              <a:buNone/>
            </a:pPr>
            <a:r>
              <a:rPr lang="en-GB" sz="1400"/>
              <a:t>The rest of this document demonstrates how to use this online application to perform EVA for a heat exchanger remaining life calculation.</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90" name="Google Shape;90;p17"/>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91" name="Google Shape;91;p17"/>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356550" y="1065525"/>
            <a:ext cx="641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Selecting Tubes to Sample</a:t>
            </a:r>
            <a:endParaRPr/>
          </a:p>
        </p:txBody>
      </p:sp>
      <p:sp>
        <p:nvSpPr>
          <p:cNvPr id="97" name="Google Shape;97;p18"/>
          <p:cNvSpPr txBox="1"/>
          <p:nvPr>
            <p:ph idx="1" type="body"/>
          </p:nvPr>
        </p:nvSpPr>
        <p:spPr>
          <a:xfrm>
            <a:off x="311700" y="1816675"/>
            <a:ext cx="8520600" cy="317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400"/>
              <a:t>The sample of tubes selected for measurement must be </a:t>
            </a:r>
            <a:r>
              <a:rPr lang="en-GB" sz="1400"/>
              <a:t>representative</a:t>
            </a:r>
            <a:r>
              <a:rPr lang="en-GB" sz="1400"/>
              <a:t> of the population of tubes in the heat exchanger. There should be no bias towards any one particular part of the exchanger i.e. convenience sampling.</a:t>
            </a:r>
            <a:endParaRPr sz="1400"/>
          </a:p>
          <a:p>
            <a:pPr indent="0" lvl="0" marL="0" rtl="0" algn="l">
              <a:spcBef>
                <a:spcPts val="1200"/>
              </a:spcBef>
              <a:spcAft>
                <a:spcPts val="0"/>
              </a:spcAft>
              <a:buNone/>
            </a:pPr>
            <a:r>
              <a:rPr lang="en-GB" sz="1400"/>
              <a:t>If there is any evidence to suggest that corrosion behaviour might be different in different areas (eg: top vs bottom, inlet vs outlet), then stratification must be employed. Each strata should be analyzed separately.</a:t>
            </a:r>
            <a:endParaRPr sz="1400"/>
          </a:p>
          <a:p>
            <a:pPr indent="0" lvl="0" marL="0" rtl="0" algn="l">
              <a:spcBef>
                <a:spcPts val="1200"/>
              </a:spcBef>
              <a:spcAft>
                <a:spcPts val="0"/>
              </a:spcAft>
              <a:buNone/>
            </a:pPr>
            <a:r>
              <a:rPr lang="en-GB" sz="1400"/>
              <a:t>It is important that the selected sample of tubes for EVA come from a homogenous population for unbiased results. </a:t>
            </a:r>
            <a:endParaRPr sz="1400"/>
          </a:p>
          <a:p>
            <a:pPr indent="0" lvl="0" marL="0" rtl="0" algn="l">
              <a:spcBef>
                <a:spcPts val="1200"/>
              </a:spcBef>
              <a:spcAft>
                <a:spcPts val="0"/>
              </a:spcAft>
              <a:buNone/>
            </a:pPr>
            <a:r>
              <a:rPr lang="en-GB" sz="1400"/>
              <a:t>Selecting tubes from a non-homogenous population can lead to misleading conclusions.</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400"/>
          </a:p>
        </p:txBody>
      </p:sp>
      <p:pic>
        <p:nvPicPr>
          <p:cNvPr id="98" name="Google Shape;98;p18"/>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99" name="Google Shape;99;p18"/>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03" name="Shape 103"/>
        <p:cNvGrpSpPr/>
        <p:nvPr/>
      </p:nvGrpSpPr>
      <p:grpSpPr>
        <a:xfrm>
          <a:off x="0" y="0"/>
          <a:ext cx="0" cy="0"/>
          <a:chOff x="0" y="0"/>
          <a:chExt cx="0" cy="0"/>
        </a:xfrm>
      </p:grpSpPr>
      <p:sp>
        <p:nvSpPr>
          <p:cNvPr id="104" name="Google Shape;104;p19"/>
          <p:cNvSpPr txBox="1"/>
          <p:nvPr>
            <p:ph type="title"/>
          </p:nvPr>
        </p:nvSpPr>
        <p:spPr>
          <a:xfrm>
            <a:off x="446275" y="706675"/>
            <a:ext cx="641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 Online App</a:t>
            </a:r>
            <a:endParaRPr/>
          </a:p>
        </p:txBody>
      </p:sp>
      <p:sp>
        <p:nvSpPr>
          <p:cNvPr id="105" name="Google Shape;105;p19"/>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p>
          <a:p>
            <a:pPr indent="0" lvl="0" marL="0" rtl="0" algn="l">
              <a:spcBef>
                <a:spcPts val="1200"/>
              </a:spcBef>
              <a:spcAft>
                <a:spcPts val="1200"/>
              </a:spcAft>
              <a:buNone/>
            </a:pPr>
            <a:r>
              <a:t/>
            </a:r>
            <a:endParaRPr sz="1400"/>
          </a:p>
        </p:txBody>
      </p:sp>
      <p:pic>
        <p:nvPicPr>
          <p:cNvPr id="106" name="Google Shape;106;p19"/>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107" name="Google Shape;107;p19"/>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pic>
        <p:nvPicPr>
          <p:cNvPr id="108" name="Google Shape;108;p19"/>
          <p:cNvPicPr preferRelativeResize="0"/>
          <p:nvPr/>
        </p:nvPicPr>
        <p:blipFill>
          <a:blip r:embed="rId5">
            <a:alphaModFix/>
          </a:blip>
          <a:stretch>
            <a:fillRect/>
          </a:stretch>
        </p:blipFill>
        <p:spPr>
          <a:xfrm>
            <a:off x="1046650" y="1418500"/>
            <a:ext cx="6803175" cy="3291400"/>
          </a:xfrm>
          <a:prstGeom prst="rect">
            <a:avLst/>
          </a:prstGeom>
          <a:noFill/>
          <a:ln>
            <a:noFill/>
          </a:ln>
        </p:spPr>
      </p:pic>
      <p:sp>
        <p:nvSpPr>
          <p:cNvPr id="109" name="Google Shape;109;p19"/>
          <p:cNvSpPr txBox="1"/>
          <p:nvPr/>
        </p:nvSpPr>
        <p:spPr>
          <a:xfrm>
            <a:off x="4724850" y="2332500"/>
            <a:ext cx="23475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2 ways to input</a:t>
            </a:r>
            <a:endParaRPr>
              <a:solidFill>
                <a:srgbClr val="F70808"/>
              </a:solidFill>
              <a:latin typeface="Gloria Hallelujah"/>
              <a:ea typeface="Gloria Hallelujah"/>
              <a:cs typeface="Gloria Hallelujah"/>
              <a:sym typeface="Gloria Hallelujah"/>
            </a:endParaRPr>
          </a:p>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 </a:t>
            </a:r>
            <a:r>
              <a:rPr lang="en-GB">
                <a:solidFill>
                  <a:srgbClr val="F70808"/>
                </a:solidFill>
                <a:latin typeface="Gloria Hallelujah"/>
                <a:ea typeface="Gloria Hallelujah"/>
                <a:cs typeface="Gloria Hallelujah"/>
                <a:sym typeface="Gloria Hallelujah"/>
              </a:rPr>
              <a:t>d</a:t>
            </a:r>
            <a:r>
              <a:rPr lang="en-GB">
                <a:solidFill>
                  <a:srgbClr val="F70808"/>
                </a:solidFill>
                <a:latin typeface="Gloria Hallelujah"/>
                <a:ea typeface="Gloria Hallelujah"/>
                <a:cs typeface="Gloria Hallelujah"/>
                <a:sym typeface="Gloria Hallelujah"/>
              </a:rPr>
              <a:t>ata: upload a </a:t>
            </a:r>
            <a:endParaRPr>
              <a:solidFill>
                <a:srgbClr val="F70808"/>
              </a:solidFill>
              <a:latin typeface="Gloria Hallelujah"/>
              <a:ea typeface="Gloria Hallelujah"/>
              <a:cs typeface="Gloria Hallelujah"/>
              <a:sym typeface="Gloria Hallelujah"/>
            </a:endParaRPr>
          </a:p>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.txt file or manually</a:t>
            </a:r>
            <a:endParaRPr>
              <a:solidFill>
                <a:srgbClr val="F70808"/>
              </a:solidFill>
              <a:latin typeface="Gloria Hallelujah"/>
              <a:ea typeface="Gloria Hallelujah"/>
              <a:cs typeface="Gloria Hallelujah"/>
              <a:sym typeface="Gloria Hallelujah"/>
            </a:endParaRPr>
          </a:p>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Input values.</a:t>
            </a:r>
            <a:endParaRPr>
              <a:solidFill>
                <a:srgbClr val="F70808"/>
              </a:solidFill>
              <a:latin typeface="Gloria Hallelujah"/>
              <a:ea typeface="Gloria Hallelujah"/>
              <a:cs typeface="Gloria Hallelujah"/>
              <a:sym typeface="Gloria Hallelujah"/>
            </a:endParaRPr>
          </a:p>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Note that the .txt file must contain one measurement per line.</a:t>
            </a:r>
            <a:endParaRPr>
              <a:solidFill>
                <a:srgbClr val="F70808"/>
              </a:solidFill>
              <a:latin typeface="Gloria Hallelujah"/>
              <a:ea typeface="Gloria Hallelujah"/>
              <a:cs typeface="Gloria Hallelujah"/>
              <a:sym typeface="Gloria Hallelujah"/>
            </a:endParaRPr>
          </a:p>
        </p:txBody>
      </p:sp>
      <p:sp>
        <p:nvSpPr>
          <p:cNvPr id="110" name="Google Shape;110;p19"/>
          <p:cNvSpPr/>
          <p:nvPr/>
        </p:nvSpPr>
        <p:spPr>
          <a:xfrm>
            <a:off x="2556800" y="2257750"/>
            <a:ext cx="1988625" cy="291575"/>
          </a:xfrm>
          <a:custGeom>
            <a:rect b="b" l="l" r="r" t="t"/>
            <a:pathLst>
              <a:path extrusionOk="0" h="11663" w="79545">
                <a:moveTo>
                  <a:pt x="0" y="0"/>
                </a:moveTo>
                <a:cubicBezTo>
                  <a:pt x="26798" y="0"/>
                  <a:pt x="52747" y="11663"/>
                  <a:pt x="79545" y="11663"/>
                </a:cubicBezTo>
              </a:path>
            </a:pathLst>
          </a:custGeom>
          <a:noFill/>
          <a:ln cap="flat" cmpd="sng" w="9525">
            <a:solidFill>
              <a:srgbClr val="F31212"/>
            </a:solidFill>
            <a:prstDash val="solid"/>
            <a:round/>
            <a:headEnd len="med" w="med" type="none"/>
            <a:tailEnd len="med" w="med" type="none"/>
          </a:ln>
        </p:spPr>
      </p:sp>
      <p:sp>
        <p:nvSpPr>
          <p:cNvPr id="111" name="Google Shape;111;p19"/>
          <p:cNvSpPr/>
          <p:nvPr/>
        </p:nvSpPr>
        <p:spPr>
          <a:xfrm>
            <a:off x="2459600" y="3005350"/>
            <a:ext cx="2100775" cy="418675"/>
          </a:xfrm>
          <a:custGeom>
            <a:rect b="b" l="l" r="r" t="t"/>
            <a:pathLst>
              <a:path extrusionOk="0" h="16747" w="84031">
                <a:moveTo>
                  <a:pt x="0" y="16747"/>
                </a:moveTo>
                <a:cubicBezTo>
                  <a:pt x="16790" y="16747"/>
                  <a:pt x="33345" y="12721"/>
                  <a:pt x="49940" y="10168"/>
                </a:cubicBezTo>
                <a:cubicBezTo>
                  <a:pt x="61660" y="8365"/>
                  <a:pt x="75646" y="8385"/>
                  <a:pt x="84031" y="0"/>
                </a:cubicBezTo>
              </a:path>
            </a:pathLst>
          </a:custGeom>
          <a:noFill/>
          <a:ln cap="flat" cmpd="sng" w="9525">
            <a:solidFill>
              <a:srgbClr val="F31212"/>
            </a:solidFill>
            <a:prstDash val="solid"/>
            <a:round/>
            <a:headEnd len="med" w="med" type="none"/>
            <a:tailEnd len="med" w="med" type="non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5" name="Shape 115"/>
        <p:cNvGrpSpPr/>
        <p:nvPr/>
      </p:nvGrpSpPr>
      <p:grpSpPr>
        <a:xfrm>
          <a:off x="0" y="0"/>
          <a:ext cx="0" cy="0"/>
          <a:chOff x="0" y="0"/>
          <a:chExt cx="0" cy="0"/>
        </a:xfrm>
      </p:grpSpPr>
      <p:sp>
        <p:nvSpPr>
          <p:cNvPr id="116" name="Google Shape;116;p20"/>
          <p:cNvSpPr txBox="1"/>
          <p:nvPr>
            <p:ph type="title"/>
          </p:nvPr>
        </p:nvSpPr>
        <p:spPr>
          <a:xfrm>
            <a:off x="446275" y="706675"/>
            <a:ext cx="641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 Online App</a:t>
            </a:r>
            <a:endParaRPr/>
          </a:p>
        </p:txBody>
      </p:sp>
      <p:sp>
        <p:nvSpPr>
          <p:cNvPr id="117" name="Google Shape;117;p20"/>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p>
          <a:p>
            <a:pPr indent="0" lvl="0" marL="0" rtl="0" algn="l">
              <a:spcBef>
                <a:spcPts val="1200"/>
              </a:spcBef>
              <a:spcAft>
                <a:spcPts val="1200"/>
              </a:spcAft>
              <a:buNone/>
            </a:pPr>
            <a:r>
              <a:t/>
            </a:r>
            <a:endParaRPr sz="1400"/>
          </a:p>
        </p:txBody>
      </p:sp>
      <p:pic>
        <p:nvPicPr>
          <p:cNvPr id="118" name="Google Shape;118;p20"/>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119" name="Google Shape;119;p20"/>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
        <p:nvSpPr>
          <p:cNvPr id="120" name="Google Shape;120;p20"/>
          <p:cNvSpPr txBox="1"/>
          <p:nvPr/>
        </p:nvSpPr>
        <p:spPr>
          <a:xfrm>
            <a:off x="4724850" y="2332500"/>
            <a:ext cx="23475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2 ways to input</a:t>
            </a:r>
            <a:endParaRPr>
              <a:solidFill>
                <a:srgbClr val="F70808"/>
              </a:solidFill>
              <a:latin typeface="Gloria Hallelujah"/>
              <a:ea typeface="Gloria Hallelujah"/>
              <a:cs typeface="Gloria Hallelujah"/>
              <a:sym typeface="Gloria Hallelujah"/>
            </a:endParaRPr>
          </a:p>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 data: upload a </a:t>
            </a:r>
            <a:endParaRPr>
              <a:solidFill>
                <a:srgbClr val="F70808"/>
              </a:solidFill>
              <a:latin typeface="Gloria Hallelujah"/>
              <a:ea typeface="Gloria Hallelujah"/>
              <a:cs typeface="Gloria Hallelujah"/>
              <a:sym typeface="Gloria Hallelujah"/>
            </a:endParaRPr>
          </a:p>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.txt file or manually</a:t>
            </a:r>
            <a:endParaRPr>
              <a:solidFill>
                <a:srgbClr val="F70808"/>
              </a:solidFill>
              <a:latin typeface="Gloria Hallelujah"/>
              <a:ea typeface="Gloria Hallelujah"/>
              <a:cs typeface="Gloria Hallelujah"/>
              <a:sym typeface="Gloria Hallelujah"/>
            </a:endParaRPr>
          </a:p>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Input values</a:t>
            </a:r>
            <a:endParaRPr>
              <a:solidFill>
                <a:srgbClr val="F70808"/>
              </a:solidFill>
              <a:latin typeface="Gloria Hallelujah"/>
              <a:ea typeface="Gloria Hallelujah"/>
              <a:cs typeface="Gloria Hallelujah"/>
              <a:sym typeface="Gloria Hallelujah"/>
            </a:endParaRPr>
          </a:p>
        </p:txBody>
      </p:sp>
      <p:sp>
        <p:nvSpPr>
          <p:cNvPr id="121" name="Google Shape;121;p20"/>
          <p:cNvSpPr/>
          <p:nvPr/>
        </p:nvSpPr>
        <p:spPr>
          <a:xfrm>
            <a:off x="2556800" y="2257750"/>
            <a:ext cx="1988625" cy="291575"/>
          </a:xfrm>
          <a:custGeom>
            <a:rect b="b" l="l" r="r" t="t"/>
            <a:pathLst>
              <a:path extrusionOk="0" h="11663" w="79545">
                <a:moveTo>
                  <a:pt x="0" y="0"/>
                </a:moveTo>
                <a:cubicBezTo>
                  <a:pt x="26798" y="0"/>
                  <a:pt x="52747" y="11663"/>
                  <a:pt x="79545" y="11663"/>
                </a:cubicBezTo>
              </a:path>
            </a:pathLst>
          </a:custGeom>
          <a:noFill/>
          <a:ln cap="flat" cmpd="sng" w="9525">
            <a:solidFill>
              <a:srgbClr val="F31212"/>
            </a:solidFill>
            <a:prstDash val="solid"/>
            <a:round/>
            <a:headEnd len="med" w="med" type="none"/>
            <a:tailEnd len="med" w="med" type="none"/>
          </a:ln>
        </p:spPr>
      </p:sp>
      <p:sp>
        <p:nvSpPr>
          <p:cNvPr id="122" name="Google Shape;122;p20"/>
          <p:cNvSpPr/>
          <p:nvPr/>
        </p:nvSpPr>
        <p:spPr>
          <a:xfrm>
            <a:off x="2459600" y="3005350"/>
            <a:ext cx="2100775" cy="418675"/>
          </a:xfrm>
          <a:custGeom>
            <a:rect b="b" l="l" r="r" t="t"/>
            <a:pathLst>
              <a:path extrusionOk="0" h="16747" w="84031">
                <a:moveTo>
                  <a:pt x="0" y="16747"/>
                </a:moveTo>
                <a:cubicBezTo>
                  <a:pt x="16790" y="16747"/>
                  <a:pt x="33345" y="12721"/>
                  <a:pt x="49940" y="10168"/>
                </a:cubicBezTo>
                <a:cubicBezTo>
                  <a:pt x="61660" y="8365"/>
                  <a:pt x="75646" y="8385"/>
                  <a:pt x="84031" y="0"/>
                </a:cubicBezTo>
              </a:path>
            </a:pathLst>
          </a:custGeom>
          <a:noFill/>
          <a:ln cap="flat" cmpd="sng" w="9525">
            <a:solidFill>
              <a:srgbClr val="F31212"/>
            </a:solidFill>
            <a:prstDash val="solid"/>
            <a:round/>
            <a:headEnd len="med" w="med" type="none"/>
            <a:tailEnd len="med" w="med" type="none"/>
          </a:ln>
        </p:spPr>
      </p:sp>
      <p:pic>
        <p:nvPicPr>
          <p:cNvPr id="123" name="Google Shape;123;p20"/>
          <p:cNvPicPr preferRelativeResize="0"/>
          <p:nvPr/>
        </p:nvPicPr>
        <p:blipFill>
          <a:blip r:embed="rId5">
            <a:alphaModFix/>
          </a:blip>
          <a:stretch>
            <a:fillRect/>
          </a:stretch>
        </p:blipFill>
        <p:spPr>
          <a:xfrm>
            <a:off x="1047600" y="1418400"/>
            <a:ext cx="6803998" cy="3290400"/>
          </a:xfrm>
          <a:prstGeom prst="rect">
            <a:avLst/>
          </a:prstGeom>
          <a:noFill/>
          <a:ln>
            <a:noFill/>
          </a:ln>
        </p:spPr>
      </p:pic>
      <p:sp>
        <p:nvSpPr>
          <p:cNvPr id="124" name="Google Shape;124;p20"/>
          <p:cNvSpPr txBox="1"/>
          <p:nvPr/>
        </p:nvSpPr>
        <p:spPr>
          <a:xfrm>
            <a:off x="1734450" y="2093250"/>
            <a:ext cx="23475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Data preview and histogram cards are auto populated after data upload/entry.</a:t>
            </a:r>
            <a:endParaRPr>
              <a:solidFill>
                <a:srgbClr val="F70808"/>
              </a:solidFill>
              <a:latin typeface="Gloria Hallelujah"/>
              <a:ea typeface="Gloria Hallelujah"/>
              <a:cs typeface="Gloria Hallelujah"/>
              <a:sym typeface="Gloria Hallelujah"/>
            </a:endParaRPr>
          </a:p>
        </p:txBody>
      </p:sp>
      <p:sp>
        <p:nvSpPr>
          <p:cNvPr id="125" name="Google Shape;125;p20"/>
          <p:cNvSpPr/>
          <p:nvPr/>
        </p:nvSpPr>
        <p:spPr>
          <a:xfrm>
            <a:off x="3947325" y="2093275"/>
            <a:ext cx="463525" cy="209350"/>
          </a:xfrm>
          <a:custGeom>
            <a:rect b="b" l="l" r="r" t="t"/>
            <a:pathLst>
              <a:path extrusionOk="0" h="8374" w="18541">
                <a:moveTo>
                  <a:pt x="0" y="8374"/>
                </a:moveTo>
                <a:cubicBezTo>
                  <a:pt x="5642" y="4611"/>
                  <a:pt x="12108" y="2144"/>
                  <a:pt x="18541" y="0"/>
                </a:cubicBezTo>
              </a:path>
            </a:pathLst>
          </a:custGeom>
          <a:noFill/>
          <a:ln cap="flat" cmpd="sng" w="9525">
            <a:solidFill>
              <a:srgbClr val="F31212"/>
            </a:solidFill>
            <a:prstDash val="solid"/>
            <a:round/>
            <a:headEnd len="med" w="med" type="none"/>
            <a:tailEnd len="med" w="med" type="none"/>
          </a:ln>
        </p:spPr>
      </p:sp>
      <p:sp>
        <p:nvSpPr>
          <p:cNvPr id="126" name="Google Shape;126;p20"/>
          <p:cNvSpPr/>
          <p:nvPr/>
        </p:nvSpPr>
        <p:spPr>
          <a:xfrm>
            <a:off x="3461400" y="3035275"/>
            <a:ext cx="1039175" cy="523300"/>
          </a:xfrm>
          <a:custGeom>
            <a:rect b="b" l="l" r="r" t="t"/>
            <a:pathLst>
              <a:path extrusionOk="0" h="20932" w="41567">
                <a:moveTo>
                  <a:pt x="0" y="0"/>
                </a:moveTo>
                <a:cubicBezTo>
                  <a:pt x="1288" y="15460"/>
                  <a:pt x="26054" y="20932"/>
                  <a:pt x="41567" y="20932"/>
                </a:cubicBezTo>
              </a:path>
            </a:pathLst>
          </a:custGeom>
          <a:noFill/>
          <a:ln cap="flat" cmpd="sng" w="9525">
            <a:solidFill>
              <a:srgbClr val="F31212"/>
            </a:solidFill>
            <a:prstDash val="solid"/>
            <a:round/>
            <a:headEnd len="med" w="med" type="none"/>
            <a:tailEnd len="med" w="med" type="none"/>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30" name="Shape 130"/>
        <p:cNvGrpSpPr/>
        <p:nvPr/>
      </p:nvGrpSpPr>
      <p:grpSpPr>
        <a:xfrm>
          <a:off x="0" y="0"/>
          <a:ext cx="0" cy="0"/>
          <a:chOff x="0" y="0"/>
          <a:chExt cx="0" cy="0"/>
        </a:xfrm>
      </p:grpSpPr>
      <p:sp>
        <p:nvSpPr>
          <p:cNvPr id="131" name="Google Shape;131;p21"/>
          <p:cNvSpPr txBox="1"/>
          <p:nvPr>
            <p:ph type="title"/>
          </p:nvPr>
        </p:nvSpPr>
        <p:spPr>
          <a:xfrm>
            <a:off x="446275" y="706675"/>
            <a:ext cx="6416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 Online App</a:t>
            </a:r>
            <a:endParaRPr/>
          </a:p>
        </p:txBody>
      </p:sp>
      <p:sp>
        <p:nvSpPr>
          <p:cNvPr id="132" name="Google Shape;132;p21"/>
          <p:cNvSpPr txBox="1"/>
          <p:nvPr>
            <p:ph idx="1" type="body"/>
          </p:nvPr>
        </p:nvSpPr>
        <p:spPr>
          <a:xfrm>
            <a:off x="311700" y="1816675"/>
            <a:ext cx="8520600" cy="317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p>
          <a:p>
            <a:pPr indent="0" lvl="0" marL="0" rtl="0" algn="l">
              <a:spcBef>
                <a:spcPts val="1200"/>
              </a:spcBef>
              <a:spcAft>
                <a:spcPts val="1200"/>
              </a:spcAft>
              <a:buNone/>
            </a:pPr>
            <a:r>
              <a:t/>
            </a:r>
            <a:endParaRPr sz="1400"/>
          </a:p>
        </p:txBody>
      </p:sp>
      <p:pic>
        <p:nvPicPr>
          <p:cNvPr id="133" name="Google Shape;133;p21"/>
          <p:cNvPicPr preferRelativeResize="0"/>
          <p:nvPr/>
        </p:nvPicPr>
        <p:blipFill>
          <a:blip r:embed="rId3">
            <a:alphaModFix/>
          </a:blip>
          <a:stretch>
            <a:fillRect/>
          </a:stretch>
        </p:blipFill>
        <p:spPr>
          <a:xfrm>
            <a:off x="5895975" y="0"/>
            <a:ext cx="3248025" cy="952500"/>
          </a:xfrm>
          <a:prstGeom prst="rect">
            <a:avLst/>
          </a:prstGeom>
          <a:noFill/>
          <a:ln>
            <a:noFill/>
          </a:ln>
        </p:spPr>
      </p:pic>
      <p:sp>
        <p:nvSpPr>
          <p:cNvPr id="134" name="Google Shape;134;p21"/>
          <p:cNvSpPr txBox="1"/>
          <p:nvPr/>
        </p:nvSpPr>
        <p:spPr>
          <a:xfrm>
            <a:off x="311700" y="4672525"/>
            <a:ext cx="2803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rgbClr val="5B0F00"/>
                </a:solidFill>
                <a:hlinkClick r:id="rId4">
                  <a:extLst>
                    <a:ext uri="{A12FA001-AC4F-418D-AE19-62706E023703}">
                      <ahyp:hlinkClr val="tx"/>
                    </a:ext>
                  </a:extLst>
                </a:hlinkClick>
              </a:rPr>
              <a:t>calgaryanalyticsltd.com</a:t>
            </a:r>
            <a:endParaRPr sz="1200">
              <a:solidFill>
                <a:srgbClr val="5B0F00"/>
              </a:solidFill>
            </a:endParaRPr>
          </a:p>
        </p:txBody>
      </p:sp>
      <p:sp>
        <p:nvSpPr>
          <p:cNvPr id="135" name="Google Shape;135;p21"/>
          <p:cNvSpPr txBox="1"/>
          <p:nvPr/>
        </p:nvSpPr>
        <p:spPr>
          <a:xfrm>
            <a:off x="4724850" y="2332500"/>
            <a:ext cx="23475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2 ways to input</a:t>
            </a:r>
            <a:endParaRPr>
              <a:solidFill>
                <a:srgbClr val="F70808"/>
              </a:solidFill>
              <a:latin typeface="Gloria Hallelujah"/>
              <a:ea typeface="Gloria Hallelujah"/>
              <a:cs typeface="Gloria Hallelujah"/>
              <a:sym typeface="Gloria Hallelujah"/>
            </a:endParaRPr>
          </a:p>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 data: upload a </a:t>
            </a:r>
            <a:endParaRPr>
              <a:solidFill>
                <a:srgbClr val="F70808"/>
              </a:solidFill>
              <a:latin typeface="Gloria Hallelujah"/>
              <a:ea typeface="Gloria Hallelujah"/>
              <a:cs typeface="Gloria Hallelujah"/>
              <a:sym typeface="Gloria Hallelujah"/>
            </a:endParaRPr>
          </a:p>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.txt file or manually</a:t>
            </a:r>
            <a:endParaRPr>
              <a:solidFill>
                <a:srgbClr val="F70808"/>
              </a:solidFill>
              <a:latin typeface="Gloria Hallelujah"/>
              <a:ea typeface="Gloria Hallelujah"/>
              <a:cs typeface="Gloria Hallelujah"/>
              <a:sym typeface="Gloria Hallelujah"/>
            </a:endParaRPr>
          </a:p>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Input values</a:t>
            </a:r>
            <a:endParaRPr>
              <a:solidFill>
                <a:srgbClr val="F70808"/>
              </a:solidFill>
              <a:latin typeface="Gloria Hallelujah"/>
              <a:ea typeface="Gloria Hallelujah"/>
              <a:cs typeface="Gloria Hallelujah"/>
              <a:sym typeface="Gloria Hallelujah"/>
            </a:endParaRPr>
          </a:p>
        </p:txBody>
      </p:sp>
      <p:sp>
        <p:nvSpPr>
          <p:cNvPr id="136" name="Google Shape;136;p21"/>
          <p:cNvSpPr/>
          <p:nvPr/>
        </p:nvSpPr>
        <p:spPr>
          <a:xfrm>
            <a:off x="2556800" y="2257750"/>
            <a:ext cx="1988625" cy="291575"/>
          </a:xfrm>
          <a:custGeom>
            <a:rect b="b" l="l" r="r" t="t"/>
            <a:pathLst>
              <a:path extrusionOk="0" h="11663" w="79545">
                <a:moveTo>
                  <a:pt x="0" y="0"/>
                </a:moveTo>
                <a:cubicBezTo>
                  <a:pt x="26798" y="0"/>
                  <a:pt x="52747" y="11663"/>
                  <a:pt x="79545" y="11663"/>
                </a:cubicBezTo>
              </a:path>
            </a:pathLst>
          </a:custGeom>
          <a:noFill/>
          <a:ln cap="flat" cmpd="sng" w="9525">
            <a:solidFill>
              <a:srgbClr val="F31212"/>
            </a:solidFill>
            <a:prstDash val="solid"/>
            <a:round/>
            <a:headEnd len="med" w="med" type="none"/>
            <a:tailEnd len="med" w="med" type="none"/>
          </a:ln>
        </p:spPr>
      </p:sp>
      <p:sp>
        <p:nvSpPr>
          <p:cNvPr id="137" name="Google Shape;137;p21"/>
          <p:cNvSpPr/>
          <p:nvPr/>
        </p:nvSpPr>
        <p:spPr>
          <a:xfrm>
            <a:off x="2459600" y="3005350"/>
            <a:ext cx="2100775" cy="418675"/>
          </a:xfrm>
          <a:custGeom>
            <a:rect b="b" l="l" r="r" t="t"/>
            <a:pathLst>
              <a:path extrusionOk="0" h="16747" w="84031">
                <a:moveTo>
                  <a:pt x="0" y="16747"/>
                </a:moveTo>
                <a:cubicBezTo>
                  <a:pt x="16790" y="16747"/>
                  <a:pt x="33345" y="12721"/>
                  <a:pt x="49940" y="10168"/>
                </a:cubicBezTo>
                <a:cubicBezTo>
                  <a:pt x="61660" y="8365"/>
                  <a:pt x="75646" y="8385"/>
                  <a:pt x="84031" y="0"/>
                </a:cubicBezTo>
              </a:path>
            </a:pathLst>
          </a:custGeom>
          <a:noFill/>
          <a:ln cap="flat" cmpd="sng" w="9525">
            <a:solidFill>
              <a:srgbClr val="F31212"/>
            </a:solidFill>
            <a:prstDash val="solid"/>
            <a:round/>
            <a:headEnd len="med" w="med" type="none"/>
            <a:tailEnd len="med" w="med" type="none"/>
          </a:ln>
        </p:spPr>
      </p:sp>
      <p:pic>
        <p:nvPicPr>
          <p:cNvPr id="138" name="Google Shape;138;p21"/>
          <p:cNvPicPr preferRelativeResize="0"/>
          <p:nvPr/>
        </p:nvPicPr>
        <p:blipFill>
          <a:blip r:embed="rId5">
            <a:alphaModFix/>
          </a:blip>
          <a:stretch>
            <a:fillRect/>
          </a:stretch>
        </p:blipFill>
        <p:spPr>
          <a:xfrm>
            <a:off x="1047600" y="1418400"/>
            <a:ext cx="6803998" cy="3290400"/>
          </a:xfrm>
          <a:prstGeom prst="rect">
            <a:avLst/>
          </a:prstGeom>
          <a:noFill/>
          <a:ln>
            <a:noFill/>
          </a:ln>
        </p:spPr>
      </p:pic>
      <p:sp>
        <p:nvSpPr>
          <p:cNvPr id="139" name="Google Shape;139;p21"/>
          <p:cNvSpPr txBox="1"/>
          <p:nvPr/>
        </p:nvSpPr>
        <p:spPr>
          <a:xfrm>
            <a:off x="2831100" y="2489500"/>
            <a:ext cx="23475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Ensure rest of the data is input correctly. </a:t>
            </a:r>
            <a:endParaRPr>
              <a:solidFill>
                <a:srgbClr val="F70808"/>
              </a:solidFill>
              <a:latin typeface="Gloria Hallelujah"/>
              <a:ea typeface="Gloria Hallelujah"/>
              <a:cs typeface="Gloria Hallelujah"/>
              <a:sym typeface="Gloria Hallelujah"/>
            </a:endParaRPr>
          </a:p>
        </p:txBody>
      </p:sp>
      <p:sp>
        <p:nvSpPr>
          <p:cNvPr id="140" name="Google Shape;140;p21"/>
          <p:cNvSpPr/>
          <p:nvPr/>
        </p:nvSpPr>
        <p:spPr>
          <a:xfrm>
            <a:off x="2242800" y="2070850"/>
            <a:ext cx="523325" cy="1659675"/>
          </a:xfrm>
          <a:custGeom>
            <a:rect b="b" l="l" r="r" t="t"/>
            <a:pathLst>
              <a:path extrusionOk="0" h="66387" w="20933">
                <a:moveTo>
                  <a:pt x="0" y="0"/>
                </a:moveTo>
                <a:cubicBezTo>
                  <a:pt x="4288" y="0"/>
                  <a:pt x="10134" y="165"/>
                  <a:pt x="12261" y="3888"/>
                </a:cubicBezTo>
                <a:cubicBezTo>
                  <a:pt x="15619" y="9764"/>
                  <a:pt x="14082" y="17317"/>
                  <a:pt x="15550" y="23924"/>
                </a:cubicBezTo>
                <a:cubicBezTo>
                  <a:pt x="15949" y="25718"/>
                  <a:pt x="17326" y="27808"/>
                  <a:pt x="19139" y="28110"/>
                </a:cubicBezTo>
                <a:cubicBezTo>
                  <a:pt x="19729" y="28208"/>
                  <a:pt x="21356" y="27687"/>
                  <a:pt x="20933" y="28110"/>
                </a:cubicBezTo>
                <a:cubicBezTo>
                  <a:pt x="17023" y="32020"/>
                  <a:pt x="12274" y="36370"/>
                  <a:pt x="11663" y="41866"/>
                </a:cubicBezTo>
                <a:cubicBezTo>
                  <a:pt x="10719" y="50359"/>
                  <a:pt x="12477" y="64315"/>
                  <a:pt x="4187" y="66387"/>
                </a:cubicBezTo>
              </a:path>
            </a:pathLst>
          </a:custGeom>
          <a:noFill/>
          <a:ln cap="flat" cmpd="sng" w="9525">
            <a:solidFill>
              <a:srgbClr val="F31212"/>
            </a:solidFill>
            <a:prstDash val="solid"/>
            <a:round/>
            <a:headEnd len="med" w="med" type="none"/>
            <a:tailEnd len="med" w="med" type="none"/>
          </a:ln>
        </p:spPr>
      </p:sp>
      <p:sp>
        <p:nvSpPr>
          <p:cNvPr id="141" name="Google Shape;141;p21"/>
          <p:cNvSpPr txBox="1"/>
          <p:nvPr/>
        </p:nvSpPr>
        <p:spPr>
          <a:xfrm>
            <a:off x="1196750" y="4122150"/>
            <a:ext cx="31842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70808"/>
                </a:solidFill>
                <a:latin typeface="Gloria Hallelujah"/>
                <a:ea typeface="Gloria Hallelujah"/>
                <a:cs typeface="Gloria Hallelujah"/>
                <a:sym typeface="Gloria Hallelujah"/>
              </a:rPr>
              <a:t>Renewal thickness is the minimum acceptable wall thickness for heat exchanger operation</a:t>
            </a:r>
            <a:endParaRPr>
              <a:solidFill>
                <a:srgbClr val="F70808"/>
              </a:solidFill>
              <a:latin typeface="Gloria Hallelujah"/>
              <a:ea typeface="Gloria Hallelujah"/>
              <a:cs typeface="Gloria Hallelujah"/>
              <a:sym typeface="Gloria Hallelujah"/>
            </a:endParaRPr>
          </a:p>
        </p:txBody>
      </p:sp>
      <p:sp>
        <p:nvSpPr>
          <p:cNvPr id="142" name="Google Shape;142;p21"/>
          <p:cNvSpPr/>
          <p:nvPr/>
        </p:nvSpPr>
        <p:spPr>
          <a:xfrm>
            <a:off x="848729" y="2564275"/>
            <a:ext cx="362375" cy="1921325"/>
          </a:xfrm>
          <a:custGeom>
            <a:rect b="b" l="l" r="r" t="t"/>
            <a:pathLst>
              <a:path extrusionOk="0" h="76853" w="14495">
                <a:moveTo>
                  <a:pt x="14496" y="76853"/>
                </a:moveTo>
                <a:cubicBezTo>
                  <a:pt x="11644" y="72863"/>
                  <a:pt x="7717" y="69578"/>
                  <a:pt x="5524" y="65191"/>
                </a:cubicBezTo>
                <a:cubicBezTo>
                  <a:pt x="-1803" y="50536"/>
                  <a:pt x="-459" y="32309"/>
                  <a:pt x="2235" y="16148"/>
                </a:cubicBezTo>
                <a:cubicBezTo>
                  <a:pt x="3224" y="10212"/>
                  <a:pt x="4600" y="1903"/>
                  <a:pt x="10309" y="0"/>
                </a:cubicBezTo>
              </a:path>
            </a:pathLst>
          </a:custGeom>
          <a:noFill/>
          <a:ln cap="flat" cmpd="sng" w="9525">
            <a:solidFill>
              <a:srgbClr val="F31212"/>
            </a:solidFill>
            <a:prstDash val="solid"/>
            <a:round/>
            <a:headEnd len="med" w="med" type="none"/>
            <a:tailEnd len="med" w="med" type="none"/>
          </a:ln>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