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3" r:id="rId7"/>
    <p:sldId id="266"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32" autoAdjust="0"/>
  </p:normalViewPr>
  <p:slideViewPr>
    <p:cSldViewPr snapToGrid="0">
      <p:cViewPr varScale="1">
        <p:scale>
          <a:sx n="79" d="100"/>
          <a:sy n="79" d="100"/>
        </p:scale>
        <p:origin x="10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01ABEF-8720-4C52-A71D-90B409C957E4}" type="doc">
      <dgm:prSet loTypeId="urn:microsoft.com/office/officeart/2005/8/layout/chevron2" loCatId="list" qsTypeId="urn:microsoft.com/office/officeart/2005/8/quickstyle/simple5" qsCatId="simple" csTypeId="urn:microsoft.com/office/officeart/2005/8/colors/colorful5" csCatId="colorful" phldr="1"/>
      <dgm:spPr/>
      <dgm:t>
        <a:bodyPr/>
        <a:lstStyle/>
        <a:p>
          <a:endParaRPr lang="en-IN"/>
        </a:p>
      </dgm:t>
    </dgm:pt>
    <dgm:pt modelId="{11097820-230A-4ED5-9C88-1325DEBEF50B}">
      <dgm:prSet phldrT="[Text]"/>
      <dgm:spPr/>
      <dgm:t>
        <a:bodyPr/>
        <a:lstStyle/>
        <a:p>
          <a:r>
            <a:rPr lang="en-IN" dirty="0" err="1"/>
            <a:t>Sklearn</a:t>
          </a:r>
          <a:endParaRPr lang="en-IN" dirty="0"/>
        </a:p>
      </dgm:t>
    </dgm:pt>
    <dgm:pt modelId="{335026F0-B967-4B2F-91D0-1EE6645CDEF1}" type="parTrans" cxnId="{E4CCF679-2301-4AC5-822E-CD5C57E3C832}">
      <dgm:prSet/>
      <dgm:spPr/>
      <dgm:t>
        <a:bodyPr/>
        <a:lstStyle/>
        <a:p>
          <a:endParaRPr lang="en-IN"/>
        </a:p>
      </dgm:t>
    </dgm:pt>
    <dgm:pt modelId="{BC0D6386-DE50-4A63-ACC5-EDACB44BD091}" type="sibTrans" cxnId="{E4CCF679-2301-4AC5-822E-CD5C57E3C832}">
      <dgm:prSet/>
      <dgm:spPr/>
      <dgm:t>
        <a:bodyPr/>
        <a:lstStyle/>
        <a:p>
          <a:endParaRPr lang="en-IN"/>
        </a:p>
      </dgm:t>
    </dgm:pt>
    <dgm:pt modelId="{1017AB3C-A6E6-45C2-A87E-E0E3B1390E97}">
      <dgm:prSet phldrT="[Text]"/>
      <dgm:spPr/>
      <dgm:t>
        <a:bodyPr/>
        <a:lstStyle/>
        <a:p>
          <a:r>
            <a:rPr lang="en-IN" dirty="0"/>
            <a:t>Data scaling and manipulation</a:t>
          </a:r>
        </a:p>
      </dgm:t>
    </dgm:pt>
    <dgm:pt modelId="{FD161337-6571-46FD-96C3-BF8F074673BA}" type="parTrans" cxnId="{5C402091-07B0-4ADE-B3CB-76FF9553BCB0}">
      <dgm:prSet/>
      <dgm:spPr/>
      <dgm:t>
        <a:bodyPr/>
        <a:lstStyle/>
        <a:p>
          <a:endParaRPr lang="en-IN"/>
        </a:p>
      </dgm:t>
    </dgm:pt>
    <dgm:pt modelId="{A8692B0A-D46A-4A1A-80CE-3BA33D8B1B68}" type="sibTrans" cxnId="{5C402091-07B0-4ADE-B3CB-76FF9553BCB0}">
      <dgm:prSet/>
      <dgm:spPr/>
      <dgm:t>
        <a:bodyPr/>
        <a:lstStyle/>
        <a:p>
          <a:endParaRPr lang="en-IN"/>
        </a:p>
      </dgm:t>
    </dgm:pt>
    <dgm:pt modelId="{EB332CC7-5B46-4043-AD89-2D7482E19457}">
      <dgm:prSet phldrT="[Text]"/>
      <dgm:spPr/>
      <dgm:t>
        <a:bodyPr/>
        <a:lstStyle/>
        <a:p>
          <a:r>
            <a:rPr lang="en-IN" b="0" dirty="0" err="1"/>
            <a:t>Imblearn</a:t>
          </a:r>
          <a:endParaRPr lang="en-IN" dirty="0"/>
        </a:p>
      </dgm:t>
    </dgm:pt>
    <dgm:pt modelId="{37F7ADE2-3B9B-43D9-8BB2-2E5F07F1E1FB}" type="parTrans" cxnId="{4CE7EC88-D3F3-4515-9052-F19A30175979}">
      <dgm:prSet/>
      <dgm:spPr/>
      <dgm:t>
        <a:bodyPr/>
        <a:lstStyle/>
        <a:p>
          <a:endParaRPr lang="en-IN"/>
        </a:p>
      </dgm:t>
    </dgm:pt>
    <dgm:pt modelId="{7842F04A-EB9D-4AC5-8BB8-DEBAD2C69D79}" type="sibTrans" cxnId="{4CE7EC88-D3F3-4515-9052-F19A30175979}">
      <dgm:prSet/>
      <dgm:spPr/>
      <dgm:t>
        <a:bodyPr/>
        <a:lstStyle/>
        <a:p>
          <a:endParaRPr lang="en-IN"/>
        </a:p>
      </dgm:t>
    </dgm:pt>
    <dgm:pt modelId="{471EE8B5-AE69-4F9E-B66F-EF32118B0ABF}">
      <dgm:prSet phldrT="[Text]"/>
      <dgm:spPr/>
      <dgm:t>
        <a:bodyPr/>
        <a:lstStyle/>
        <a:p>
          <a:r>
            <a:rPr lang="en-IN" dirty="0"/>
            <a:t>For up-sampling our dataset</a:t>
          </a:r>
        </a:p>
      </dgm:t>
    </dgm:pt>
    <dgm:pt modelId="{87638F25-8119-460D-8336-248199196A22}" type="parTrans" cxnId="{866CD844-52F7-4ADA-9247-C267F794FFCE}">
      <dgm:prSet/>
      <dgm:spPr/>
      <dgm:t>
        <a:bodyPr/>
        <a:lstStyle/>
        <a:p>
          <a:endParaRPr lang="en-IN"/>
        </a:p>
      </dgm:t>
    </dgm:pt>
    <dgm:pt modelId="{C5CBB9DA-2260-4B24-97E1-66307E124123}" type="sibTrans" cxnId="{866CD844-52F7-4ADA-9247-C267F794FFCE}">
      <dgm:prSet/>
      <dgm:spPr/>
      <dgm:t>
        <a:bodyPr/>
        <a:lstStyle/>
        <a:p>
          <a:endParaRPr lang="en-IN"/>
        </a:p>
      </dgm:t>
    </dgm:pt>
    <dgm:pt modelId="{8E695565-D196-4B16-842C-86497B4DE03E}">
      <dgm:prSet phldrT="[Text]"/>
      <dgm:spPr/>
      <dgm:t>
        <a:bodyPr/>
        <a:lstStyle/>
        <a:p>
          <a:r>
            <a:rPr lang="en-IN" dirty="0"/>
            <a:t>Pandas</a:t>
          </a:r>
        </a:p>
      </dgm:t>
    </dgm:pt>
    <dgm:pt modelId="{15999C00-01CC-445D-9107-CE45C360AC44}" type="parTrans" cxnId="{B00D8DCC-812E-490B-86FC-5D08402099EC}">
      <dgm:prSet/>
      <dgm:spPr/>
      <dgm:t>
        <a:bodyPr/>
        <a:lstStyle/>
        <a:p>
          <a:endParaRPr lang="en-IN"/>
        </a:p>
      </dgm:t>
    </dgm:pt>
    <dgm:pt modelId="{C61EBF8A-FB02-4A56-BF87-85E7031076F9}" type="sibTrans" cxnId="{B00D8DCC-812E-490B-86FC-5D08402099EC}">
      <dgm:prSet/>
      <dgm:spPr/>
      <dgm:t>
        <a:bodyPr/>
        <a:lstStyle/>
        <a:p>
          <a:endParaRPr lang="en-IN"/>
        </a:p>
      </dgm:t>
    </dgm:pt>
    <dgm:pt modelId="{6880C81F-1754-4280-9FF6-C540C92C68AB}">
      <dgm:prSet phldrT="[Text]"/>
      <dgm:spPr/>
      <dgm:t>
        <a:bodyPr/>
        <a:lstStyle/>
        <a:p>
          <a:r>
            <a:rPr lang="en-IN" dirty="0"/>
            <a:t>Manipulating data-frames</a:t>
          </a:r>
        </a:p>
      </dgm:t>
    </dgm:pt>
    <dgm:pt modelId="{CF4600F4-089C-474D-86CC-50FFB36E8FD4}" type="parTrans" cxnId="{1D840CDA-4015-4FC0-8B8A-6CA6BBF78A40}">
      <dgm:prSet/>
      <dgm:spPr/>
      <dgm:t>
        <a:bodyPr/>
        <a:lstStyle/>
        <a:p>
          <a:endParaRPr lang="en-IN"/>
        </a:p>
      </dgm:t>
    </dgm:pt>
    <dgm:pt modelId="{EE669CC4-823F-4569-9F18-7C2DEE6D8200}" type="sibTrans" cxnId="{1D840CDA-4015-4FC0-8B8A-6CA6BBF78A40}">
      <dgm:prSet/>
      <dgm:spPr/>
      <dgm:t>
        <a:bodyPr/>
        <a:lstStyle/>
        <a:p>
          <a:endParaRPr lang="en-IN"/>
        </a:p>
      </dgm:t>
    </dgm:pt>
    <dgm:pt modelId="{C2E04B95-7ED1-41F2-ABCA-82BEB445C113}">
      <dgm:prSet phldrT="[Text]"/>
      <dgm:spPr/>
      <dgm:t>
        <a:bodyPr/>
        <a:lstStyle/>
        <a:p>
          <a:r>
            <a:rPr lang="en-IN" dirty="0"/>
            <a:t>Creating model</a:t>
          </a:r>
        </a:p>
      </dgm:t>
    </dgm:pt>
    <dgm:pt modelId="{E7093691-A5D3-40F2-85E9-858A4636E37A}" type="parTrans" cxnId="{2AD6B11F-1980-4A67-A74B-C25B5BC8B771}">
      <dgm:prSet/>
      <dgm:spPr/>
      <dgm:t>
        <a:bodyPr/>
        <a:lstStyle/>
        <a:p>
          <a:endParaRPr lang="en-IN"/>
        </a:p>
      </dgm:t>
    </dgm:pt>
    <dgm:pt modelId="{10F4B909-BEF0-4E52-AC48-91D33ED65079}" type="sibTrans" cxnId="{2AD6B11F-1980-4A67-A74B-C25B5BC8B771}">
      <dgm:prSet/>
      <dgm:spPr/>
      <dgm:t>
        <a:bodyPr/>
        <a:lstStyle/>
        <a:p>
          <a:endParaRPr lang="en-IN"/>
        </a:p>
      </dgm:t>
    </dgm:pt>
    <dgm:pt modelId="{A9ECD238-40A5-403C-A37C-3BED0AAB3B3D}">
      <dgm:prSet phldrT="[Text]"/>
      <dgm:spPr/>
      <dgm:t>
        <a:bodyPr/>
        <a:lstStyle/>
        <a:p>
          <a:r>
            <a:rPr lang="en-IN" dirty="0"/>
            <a:t>Testing and verification of models</a:t>
          </a:r>
        </a:p>
      </dgm:t>
    </dgm:pt>
    <dgm:pt modelId="{0EDCB57C-B824-4606-A139-C4E8DE22571E}" type="parTrans" cxnId="{3663353D-5F60-4A6C-BA48-A8B14D93D8AD}">
      <dgm:prSet/>
      <dgm:spPr/>
      <dgm:t>
        <a:bodyPr/>
        <a:lstStyle/>
        <a:p>
          <a:endParaRPr lang="en-IN"/>
        </a:p>
      </dgm:t>
    </dgm:pt>
    <dgm:pt modelId="{E047FB89-F2B0-4630-813F-C8CF06C904A9}" type="sibTrans" cxnId="{3663353D-5F60-4A6C-BA48-A8B14D93D8AD}">
      <dgm:prSet/>
      <dgm:spPr/>
      <dgm:t>
        <a:bodyPr/>
        <a:lstStyle/>
        <a:p>
          <a:endParaRPr lang="en-IN"/>
        </a:p>
      </dgm:t>
    </dgm:pt>
    <dgm:pt modelId="{D3442CF1-5239-4AF7-A1FE-4754DB35D4BA}">
      <dgm:prSet phldrT="[Text]"/>
      <dgm:spPr/>
      <dgm:t>
        <a:bodyPr/>
        <a:lstStyle/>
        <a:p>
          <a:r>
            <a:rPr lang="en-IN" dirty="0"/>
            <a:t>Visualising dataset in tabular form</a:t>
          </a:r>
        </a:p>
      </dgm:t>
    </dgm:pt>
    <dgm:pt modelId="{CCE944E7-650A-4B8E-BB9A-1454D894BCC9}" type="parTrans" cxnId="{8FEA8D2E-F94A-481D-8196-DE66BEE92E08}">
      <dgm:prSet/>
      <dgm:spPr/>
      <dgm:t>
        <a:bodyPr/>
        <a:lstStyle/>
        <a:p>
          <a:endParaRPr lang="en-IN"/>
        </a:p>
      </dgm:t>
    </dgm:pt>
    <dgm:pt modelId="{04CCC94F-DD12-4058-B8D7-DC4172CC26F4}" type="sibTrans" cxnId="{8FEA8D2E-F94A-481D-8196-DE66BEE92E08}">
      <dgm:prSet/>
      <dgm:spPr/>
      <dgm:t>
        <a:bodyPr/>
        <a:lstStyle/>
        <a:p>
          <a:endParaRPr lang="en-IN"/>
        </a:p>
      </dgm:t>
    </dgm:pt>
    <dgm:pt modelId="{BF0FB59C-D754-4298-9D16-0702E840CC3A}">
      <dgm:prSet/>
      <dgm:spPr/>
      <dgm:t>
        <a:bodyPr/>
        <a:lstStyle/>
        <a:p>
          <a:r>
            <a:rPr lang="en-IN" b="0" dirty="0" err="1"/>
            <a:t>Numpy</a:t>
          </a:r>
          <a:endParaRPr lang="en-IN" b="0" dirty="0"/>
        </a:p>
      </dgm:t>
    </dgm:pt>
    <dgm:pt modelId="{D7351F02-37F2-46E6-860E-FD013EF83983}" type="parTrans" cxnId="{252ECA6A-7C87-4D60-B26E-D4075CA91AAD}">
      <dgm:prSet/>
      <dgm:spPr/>
      <dgm:t>
        <a:bodyPr/>
        <a:lstStyle/>
        <a:p>
          <a:endParaRPr lang="en-IN"/>
        </a:p>
      </dgm:t>
    </dgm:pt>
    <dgm:pt modelId="{EB1A780F-F579-46E5-960C-880ECEDC6B4C}" type="sibTrans" cxnId="{252ECA6A-7C87-4D60-B26E-D4075CA91AAD}">
      <dgm:prSet/>
      <dgm:spPr/>
      <dgm:t>
        <a:bodyPr/>
        <a:lstStyle/>
        <a:p>
          <a:endParaRPr lang="en-IN"/>
        </a:p>
      </dgm:t>
    </dgm:pt>
    <dgm:pt modelId="{07E0DF3E-A520-408C-8716-067CE5E2025B}">
      <dgm:prSet/>
      <dgm:spPr/>
      <dgm:t>
        <a:bodyPr/>
        <a:lstStyle/>
        <a:p>
          <a:r>
            <a:rPr lang="en-IN" dirty="0"/>
            <a:t>Faster computation</a:t>
          </a:r>
        </a:p>
      </dgm:t>
    </dgm:pt>
    <dgm:pt modelId="{451CAF30-8D55-4432-9368-B6DE24840926}" type="parTrans" cxnId="{06884C35-3FAE-41F5-8D36-327B9238B330}">
      <dgm:prSet/>
      <dgm:spPr/>
      <dgm:t>
        <a:bodyPr/>
        <a:lstStyle/>
        <a:p>
          <a:endParaRPr lang="en-IN"/>
        </a:p>
      </dgm:t>
    </dgm:pt>
    <dgm:pt modelId="{21EF5922-7DA1-4019-9450-C6717EDD30B2}" type="sibTrans" cxnId="{06884C35-3FAE-41F5-8D36-327B9238B330}">
      <dgm:prSet/>
      <dgm:spPr/>
      <dgm:t>
        <a:bodyPr/>
        <a:lstStyle/>
        <a:p>
          <a:endParaRPr lang="en-IN"/>
        </a:p>
      </dgm:t>
    </dgm:pt>
    <dgm:pt modelId="{8000C808-66CB-4378-818B-A14D99EA1A40}" type="pres">
      <dgm:prSet presAssocID="{3201ABEF-8720-4C52-A71D-90B409C957E4}" presName="linearFlow" presStyleCnt="0">
        <dgm:presLayoutVars>
          <dgm:dir/>
          <dgm:animLvl val="lvl"/>
          <dgm:resizeHandles val="exact"/>
        </dgm:presLayoutVars>
      </dgm:prSet>
      <dgm:spPr/>
    </dgm:pt>
    <dgm:pt modelId="{EC85062F-01DA-411F-911B-3DADE1F2BE63}" type="pres">
      <dgm:prSet presAssocID="{11097820-230A-4ED5-9C88-1325DEBEF50B}" presName="composite" presStyleCnt="0"/>
      <dgm:spPr/>
    </dgm:pt>
    <dgm:pt modelId="{9D4A517B-67F8-447E-874F-B126BEA3A1C8}" type="pres">
      <dgm:prSet presAssocID="{11097820-230A-4ED5-9C88-1325DEBEF50B}" presName="parentText" presStyleLbl="alignNode1" presStyleIdx="0" presStyleCnt="4">
        <dgm:presLayoutVars>
          <dgm:chMax val="1"/>
          <dgm:bulletEnabled val="1"/>
        </dgm:presLayoutVars>
      </dgm:prSet>
      <dgm:spPr/>
    </dgm:pt>
    <dgm:pt modelId="{A8B7AA64-2C93-4C76-8BFF-8280458C4F60}" type="pres">
      <dgm:prSet presAssocID="{11097820-230A-4ED5-9C88-1325DEBEF50B}" presName="descendantText" presStyleLbl="alignAcc1" presStyleIdx="0" presStyleCnt="4" custLinFactNeighborX="0" custLinFactNeighborY="-45">
        <dgm:presLayoutVars>
          <dgm:bulletEnabled val="1"/>
        </dgm:presLayoutVars>
      </dgm:prSet>
      <dgm:spPr/>
    </dgm:pt>
    <dgm:pt modelId="{E1EB79D5-72C9-4357-8736-D4A357F0C386}" type="pres">
      <dgm:prSet presAssocID="{BC0D6386-DE50-4A63-ACC5-EDACB44BD091}" presName="sp" presStyleCnt="0"/>
      <dgm:spPr/>
    </dgm:pt>
    <dgm:pt modelId="{5B96E3A2-7749-49DA-B501-5122F32B0686}" type="pres">
      <dgm:prSet presAssocID="{EB332CC7-5B46-4043-AD89-2D7482E19457}" presName="composite" presStyleCnt="0"/>
      <dgm:spPr/>
    </dgm:pt>
    <dgm:pt modelId="{E32EF409-0474-43F7-90F7-ACED0B0FDFE3}" type="pres">
      <dgm:prSet presAssocID="{EB332CC7-5B46-4043-AD89-2D7482E19457}" presName="parentText" presStyleLbl="alignNode1" presStyleIdx="1" presStyleCnt="4">
        <dgm:presLayoutVars>
          <dgm:chMax val="1"/>
          <dgm:bulletEnabled val="1"/>
        </dgm:presLayoutVars>
      </dgm:prSet>
      <dgm:spPr/>
    </dgm:pt>
    <dgm:pt modelId="{FBD9FB9F-7449-495C-91E0-B8E4C416E1CD}" type="pres">
      <dgm:prSet presAssocID="{EB332CC7-5B46-4043-AD89-2D7482E19457}" presName="descendantText" presStyleLbl="alignAcc1" presStyleIdx="1" presStyleCnt="4">
        <dgm:presLayoutVars>
          <dgm:bulletEnabled val="1"/>
        </dgm:presLayoutVars>
      </dgm:prSet>
      <dgm:spPr/>
    </dgm:pt>
    <dgm:pt modelId="{B03F7A69-343E-450D-BDF3-7B89D34F1CF6}" type="pres">
      <dgm:prSet presAssocID="{7842F04A-EB9D-4AC5-8BB8-DEBAD2C69D79}" presName="sp" presStyleCnt="0"/>
      <dgm:spPr/>
    </dgm:pt>
    <dgm:pt modelId="{486BA61A-6B4F-4CA9-ABF1-8BFF7F5E4F82}" type="pres">
      <dgm:prSet presAssocID="{8E695565-D196-4B16-842C-86497B4DE03E}" presName="composite" presStyleCnt="0"/>
      <dgm:spPr/>
    </dgm:pt>
    <dgm:pt modelId="{CB7F0339-FC27-4DD0-A1F9-79CC28596F25}" type="pres">
      <dgm:prSet presAssocID="{8E695565-D196-4B16-842C-86497B4DE03E}" presName="parentText" presStyleLbl="alignNode1" presStyleIdx="2" presStyleCnt="4">
        <dgm:presLayoutVars>
          <dgm:chMax val="1"/>
          <dgm:bulletEnabled val="1"/>
        </dgm:presLayoutVars>
      </dgm:prSet>
      <dgm:spPr/>
    </dgm:pt>
    <dgm:pt modelId="{0724F6EC-4BE5-4265-B4AD-E9C2D5772814}" type="pres">
      <dgm:prSet presAssocID="{8E695565-D196-4B16-842C-86497B4DE03E}" presName="descendantText" presStyleLbl="alignAcc1" presStyleIdx="2" presStyleCnt="4" custLinFactNeighborX="280" custLinFactNeighborY="1129">
        <dgm:presLayoutVars>
          <dgm:bulletEnabled val="1"/>
        </dgm:presLayoutVars>
      </dgm:prSet>
      <dgm:spPr/>
    </dgm:pt>
    <dgm:pt modelId="{2E6738EE-3741-49F1-95C5-17720E5408E1}" type="pres">
      <dgm:prSet presAssocID="{C61EBF8A-FB02-4A56-BF87-85E7031076F9}" presName="sp" presStyleCnt="0"/>
      <dgm:spPr/>
    </dgm:pt>
    <dgm:pt modelId="{0A52BC03-AE53-4697-91E2-B0AD0E92EFD2}" type="pres">
      <dgm:prSet presAssocID="{BF0FB59C-D754-4298-9D16-0702E840CC3A}" presName="composite" presStyleCnt="0"/>
      <dgm:spPr/>
    </dgm:pt>
    <dgm:pt modelId="{F828ADDE-CC55-41E2-A776-8B09B9955444}" type="pres">
      <dgm:prSet presAssocID="{BF0FB59C-D754-4298-9D16-0702E840CC3A}" presName="parentText" presStyleLbl="alignNode1" presStyleIdx="3" presStyleCnt="4">
        <dgm:presLayoutVars>
          <dgm:chMax val="1"/>
          <dgm:bulletEnabled val="1"/>
        </dgm:presLayoutVars>
      </dgm:prSet>
      <dgm:spPr/>
    </dgm:pt>
    <dgm:pt modelId="{70FEE39C-602E-43F3-9689-66C136B6AA17}" type="pres">
      <dgm:prSet presAssocID="{BF0FB59C-D754-4298-9D16-0702E840CC3A}" presName="descendantText" presStyleLbl="alignAcc1" presStyleIdx="3" presStyleCnt="4">
        <dgm:presLayoutVars>
          <dgm:bulletEnabled val="1"/>
        </dgm:presLayoutVars>
      </dgm:prSet>
      <dgm:spPr/>
    </dgm:pt>
  </dgm:ptLst>
  <dgm:cxnLst>
    <dgm:cxn modelId="{509AFE01-53D9-46C5-B407-225A446DB765}" type="presOf" srcId="{11097820-230A-4ED5-9C88-1325DEBEF50B}" destId="{9D4A517B-67F8-447E-874F-B126BEA3A1C8}" srcOrd="0" destOrd="0" presId="urn:microsoft.com/office/officeart/2005/8/layout/chevron2"/>
    <dgm:cxn modelId="{2AD6B11F-1980-4A67-A74B-C25B5BC8B771}" srcId="{11097820-230A-4ED5-9C88-1325DEBEF50B}" destId="{C2E04B95-7ED1-41F2-ABCA-82BEB445C113}" srcOrd="1" destOrd="0" parTransId="{E7093691-A5D3-40F2-85E9-858A4636E37A}" sibTransId="{10F4B909-BEF0-4E52-AC48-91D33ED65079}"/>
    <dgm:cxn modelId="{79A79D28-5ED2-4600-AD7C-90848E9F7542}" type="presOf" srcId="{8E695565-D196-4B16-842C-86497B4DE03E}" destId="{CB7F0339-FC27-4DD0-A1F9-79CC28596F25}" srcOrd="0" destOrd="0" presId="urn:microsoft.com/office/officeart/2005/8/layout/chevron2"/>
    <dgm:cxn modelId="{70B20E2B-1E6B-4FB0-A97F-2440FC7F19AC}" type="presOf" srcId="{07E0DF3E-A520-408C-8716-067CE5E2025B}" destId="{70FEE39C-602E-43F3-9689-66C136B6AA17}" srcOrd="0" destOrd="0" presId="urn:microsoft.com/office/officeart/2005/8/layout/chevron2"/>
    <dgm:cxn modelId="{48B3862E-1AB7-452D-BD03-6600458A8F9D}" type="presOf" srcId="{471EE8B5-AE69-4F9E-B66F-EF32118B0ABF}" destId="{FBD9FB9F-7449-495C-91E0-B8E4C416E1CD}" srcOrd="0" destOrd="0" presId="urn:microsoft.com/office/officeart/2005/8/layout/chevron2"/>
    <dgm:cxn modelId="{8FEA8D2E-F94A-481D-8196-DE66BEE92E08}" srcId="{8E695565-D196-4B16-842C-86497B4DE03E}" destId="{D3442CF1-5239-4AF7-A1FE-4754DB35D4BA}" srcOrd="0" destOrd="0" parTransId="{CCE944E7-650A-4B8E-BB9A-1454D894BCC9}" sibTransId="{04CCC94F-DD12-4058-B8D7-DC4172CC26F4}"/>
    <dgm:cxn modelId="{06884C35-3FAE-41F5-8D36-327B9238B330}" srcId="{BF0FB59C-D754-4298-9D16-0702E840CC3A}" destId="{07E0DF3E-A520-408C-8716-067CE5E2025B}" srcOrd="0" destOrd="0" parTransId="{451CAF30-8D55-4432-9368-B6DE24840926}" sibTransId="{21EF5922-7DA1-4019-9450-C6717EDD30B2}"/>
    <dgm:cxn modelId="{CD40783C-175F-4662-84E9-543F294D810F}" type="presOf" srcId="{D3442CF1-5239-4AF7-A1FE-4754DB35D4BA}" destId="{0724F6EC-4BE5-4265-B4AD-E9C2D5772814}" srcOrd="0" destOrd="0" presId="urn:microsoft.com/office/officeart/2005/8/layout/chevron2"/>
    <dgm:cxn modelId="{3663353D-5F60-4A6C-BA48-A8B14D93D8AD}" srcId="{11097820-230A-4ED5-9C88-1325DEBEF50B}" destId="{A9ECD238-40A5-403C-A37C-3BED0AAB3B3D}" srcOrd="2" destOrd="0" parTransId="{0EDCB57C-B824-4606-A139-C4E8DE22571E}" sibTransId="{E047FB89-F2B0-4630-813F-C8CF06C904A9}"/>
    <dgm:cxn modelId="{866CD844-52F7-4ADA-9247-C267F794FFCE}" srcId="{EB332CC7-5B46-4043-AD89-2D7482E19457}" destId="{471EE8B5-AE69-4F9E-B66F-EF32118B0ABF}" srcOrd="0" destOrd="0" parTransId="{87638F25-8119-460D-8336-248199196A22}" sibTransId="{C5CBB9DA-2260-4B24-97E1-66307E124123}"/>
    <dgm:cxn modelId="{252ECA6A-7C87-4D60-B26E-D4075CA91AAD}" srcId="{3201ABEF-8720-4C52-A71D-90B409C957E4}" destId="{BF0FB59C-D754-4298-9D16-0702E840CC3A}" srcOrd="3" destOrd="0" parTransId="{D7351F02-37F2-46E6-860E-FD013EF83983}" sibTransId="{EB1A780F-F579-46E5-960C-880ECEDC6B4C}"/>
    <dgm:cxn modelId="{7495756E-9731-4A40-8D23-B53F01EFA205}" type="presOf" srcId="{EB332CC7-5B46-4043-AD89-2D7482E19457}" destId="{E32EF409-0474-43F7-90F7-ACED0B0FDFE3}" srcOrd="0" destOrd="0" presId="urn:microsoft.com/office/officeart/2005/8/layout/chevron2"/>
    <dgm:cxn modelId="{E4CCF679-2301-4AC5-822E-CD5C57E3C832}" srcId="{3201ABEF-8720-4C52-A71D-90B409C957E4}" destId="{11097820-230A-4ED5-9C88-1325DEBEF50B}" srcOrd="0" destOrd="0" parTransId="{335026F0-B967-4B2F-91D0-1EE6645CDEF1}" sibTransId="{BC0D6386-DE50-4A63-ACC5-EDACB44BD091}"/>
    <dgm:cxn modelId="{D757B27F-79E1-4F6D-B9C4-CB6619259267}" type="presOf" srcId="{3201ABEF-8720-4C52-A71D-90B409C957E4}" destId="{8000C808-66CB-4378-818B-A14D99EA1A40}" srcOrd="0" destOrd="0" presId="urn:microsoft.com/office/officeart/2005/8/layout/chevron2"/>
    <dgm:cxn modelId="{4CE7EC88-D3F3-4515-9052-F19A30175979}" srcId="{3201ABEF-8720-4C52-A71D-90B409C957E4}" destId="{EB332CC7-5B46-4043-AD89-2D7482E19457}" srcOrd="1" destOrd="0" parTransId="{37F7ADE2-3B9B-43D9-8BB2-2E5F07F1E1FB}" sibTransId="{7842F04A-EB9D-4AC5-8BB8-DEBAD2C69D79}"/>
    <dgm:cxn modelId="{5C402091-07B0-4ADE-B3CB-76FF9553BCB0}" srcId="{11097820-230A-4ED5-9C88-1325DEBEF50B}" destId="{1017AB3C-A6E6-45C2-A87E-E0E3B1390E97}" srcOrd="0" destOrd="0" parTransId="{FD161337-6571-46FD-96C3-BF8F074673BA}" sibTransId="{A8692B0A-D46A-4A1A-80CE-3BA33D8B1B68}"/>
    <dgm:cxn modelId="{8542D0B5-904C-4C69-A995-AA07C39DC50B}" type="presOf" srcId="{1017AB3C-A6E6-45C2-A87E-E0E3B1390E97}" destId="{A8B7AA64-2C93-4C76-8BFF-8280458C4F60}" srcOrd="0" destOrd="0" presId="urn:microsoft.com/office/officeart/2005/8/layout/chevron2"/>
    <dgm:cxn modelId="{70C48BC9-77D4-478D-82FB-6DBC0FE008B9}" type="presOf" srcId="{6880C81F-1754-4280-9FF6-C540C92C68AB}" destId="{0724F6EC-4BE5-4265-B4AD-E9C2D5772814}" srcOrd="0" destOrd="1" presId="urn:microsoft.com/office/officeart/2005/8/layout/chevron2"/>
    <dgm:cxn modelId="{B00D8DCC-812E-490B-86FC-5D08402099EC}" srcId="{3201ABEF-8720-4C52-A71D-90B409C957E4}" destId="{8E695565-D196-4B16-842C-86497B4DE03E}" srcOrd="2" destOrd="0" parTransId="{15999C00-01CC-445D-9107-CE45C360AC44}" sibTransId="{C61EBF8A-FB02-4A56-BF87-85E7031076F9}"/>
    <dgm:cxn modelId="{555D3AD3-BC15-4FF0-921A-E692F9A2FCAA}" type="presOf" srcId="{C2E04B95-7ED1-41F2-ABCA-82BEB445C113}" destId="{A8B7AA64-2C93-4C76-8BFF-8280458C4F60}" srcOrd="0" destOrd="1" presId="urn:microsoft.com/office/officeart/2005/8/layout/chevron2"/>
    <dgm:cxn modelId="{1D840CDA-4015-4FC0-8B8A-6CA6BBF78A40}" srcId="{8E695565-D196-4B16-842C-86497B4DE03E}" destId="{6880C81F-1754-4280-9FF6-C540C92C68AB}" srcOrd="1" destOrd="0" parTransId="{CF4600F4-089C-474D-86CC-50FFB36E8FD4}" sibTransId="{EE669CC4-823F-4569-9F18-7C2DEE6D8200}"/>
    <dgm:cxn modelId="{4B20A7FA-1FB5-43A6-BE90-0740F8B90672}" type="presOf" srcId="{BF0FB59C-D754-4298-9D16-0702E840CC3A}" destId="{F828ADDE-CC55-41E2-A776-8B09B9955444}" srcOrd="0" destOrd="0" presId="urn:microsoft.com/office/officeart/2005/8/layout/chevron2"/>
    <dgm:cxn modelId="{E689DAFC-E81A-4B89-832E-B837A3D62F33}" type="presOf" srcId="{A9ECD238-40A5-403C-A37C-3BED0AAB3B3D}" destId="{A8B7AA64-2C93-4C76-8BFF-8280458C4F60}" srcOrd="0" destOrd="2" presId="urn:microsoft.com/office/officeart/2005/8/layout/chevron2"/>
    <dgm:cxn modelId="{2F3F5CA0-8402-45DF-B8B0-320909C990AA}" type="presParOf" srcId="{8000C808-66CB-4378-818B-A14D99EA1A40}" destId="{EC85062F-01DA-411F-911B-3DADE1F2BE63}" srcOrd="0" destOrd="0" presId="urn:microsoft.com/office/officeart/2005/8/layout/chevron2"/>
    <dgm:cxn modelId="{1E4CFDAA-4410-4C2C-BB84-73499EB7B9C4}" type="presParOf" srcId="{EC85062F-01DA-411F-911B-3DADE1F2BE63}" destId="{9D4A517B-67F8-447E-874F-B126BEA3A1C8}" srcOrd="0" destOrd="0" presId="urn:microsoft.com/office/officeart/2005/8/layout/chevron2"/>
    <dgm:cxn modelId="{A2375670-77B7-4AE1-B2FB-62DA996BAEAD}" type="presParOf" srcId="{EC85062F-01DA-411F-911B-3DADE1F2BE63}" destId="{A8B7AA64-2C93-4C76-8BFF-8280458C4F60}" srcOrd="1" destOrd="0" presId="urn:microsoft.com/office/officeart/2005/8/layout/chevron2"/>
    <dgm:cxn modelId="{51B94C11-2B01-4ECE-8315-1E41530337FE}" type="presParOf" srcId="{8000C808-66CB-4378-818B-A14D99EA1A40}" destId="{E1EB79D5-72C9-4357-8736-D4A357F0C386}" srcOrd="1" destOrd="0" presId="urn:microsoft.com/office/officeart/2005/8/layout/chevron2"/>
    <dgm:cxn modelId="{EC8A06C2-D88C-4100-B54F-717F0CB18017}" type="presParOf" srcId="{8000C808-66CB-4378-818B-A14D99EA1A40}" destId="{5B96E3A2-7749-49DA-B501-5122F32B0686}" srcOrd="2" destOrd="0" presId="urn:microsoft.com/office/officeart/2005/8/layout/chevron2"/>
    <dgm:cxn modelId="{803B56CA-5448-4AB3-B1B8-D4FC7970F319}" type="presParOf" srcId="{5B96E3A2-7749-49DA-B501-5122F32B0686}" destId="{E32EF409-0474-43F7-90F7-ACED0B0FDFE3}" srcOrd="0" destOrd="0" presId="urn:microsoft.com/office/officeart/2005/8/layout/chevron2"/>
    <dgm:cxn modelId="{EB2E9F20-5469-4198-9075-64B86464AD93}" type="presParOf" srcId="{5B96E3A2-7749-49DA-B501-5122F32B0686}" destId="{FBD9FB9F-7449-495C-91E0-B8E4C416E1CD}" srcOrd="1" destOrd="0" presId="urn:microsoft.com/office/officeart/2005/8/layout/chevron2"/>
    <dgm:cxn modelId="{A651B510-989B-4274-8C17-B9A2C394F243}" type="presParOf" srcId="{8000C808-66CB-4378-818B-A14D99EA1A40}" destId="{B03F7A69-343E-450D-BDF3-7B89D34F1CF6}" srcOrd="3" destOrd="0" presId="urn:microsoft.com/office/officeart/2005/8/layout/chevron2"/>
    <dgm:cxn modelId="{D1042D84-3BA1-4E60-B518-8FF07D4BD839}" type="presParOf" srcId="{8000C808-66CB-4378-818B-A14D99EA1A40}" destId="{486BA61A-6B4F-4CA9-ABF1-8BFF7F5E4F82}" srcOrd="4" destOrd="0" presId="urn:microsoft.com/office/officeart/2005/8/layout/chevron2"/>
    <dgm:cxn modelId="{3ECEA8F2-44E7-4FD6-A856-4AD42DD76E6A}" type="presParOf" srcId="{486BA61A-6B4F-4CA9-ABF1-8BFF7F5E4F82}" destId="{CB7F0339-FC27-4DD0-A1F9-79CC28596F25}" srcOrd="0" destOrd="0" presId="urn:microsoft.com/office/officeart/2005/8/layout/chevron2"/>
    <dgm:cxn modelId="{7214EAEA-82C0-4A6D-B194-9829F7CD42AD}" type="presParOf" srcId="{486BA61A-6B4F-4CA9-ABF1-8BFF7F5E4F82}" destId="{0724F6EC-4BE5-4265-B4AD-E9C2D5772814}" srcOrd="1" destOrd="0" presId="urn:microsoft.com/office/officeart/2005/8/layout/chevron2"/>
    <dgm:cxn modelId="{BE96A066-4AC6-4B65-8990-5BF89467307B}" type="presParOf" srcId="{8000C808-66CB-4378-818B-A14D99EA1A40}" destId="{2E6738EE-3741-49F1-95C5-17720E5408E1}" srcOrd="5" destOrd="0" presId="urn:microsoft.com/office/officeart/2005/8/layout/chevron2"/>
    <dgm:cxn modelId="{F1BD4203-EB6C-40A6-8EE0-B6B2D2D5B03E}" type="presParOf" srcId="{8000C808-66CB-4378-818B-A14D99EA1A40}" destId="{0A52BC03-AE53-4697-91E2-B0AD0E92EFD2}" srcOrd="6" destOrd="0" presId="urn:microsoft.com/office/officeart/2005/8/layout/chevron2"/>
    <dgm:cxn modelId="{8528526B-07B3-4F83-9F07-B27BBA93D9D8}" type="presParOf" srcId="{0A52BC03-AE53-4697-91E2-B0AD0E92EFD2}" destId="{F828ADDE-CC55-41E2-A776-8B09B9955444}" srcOrd="0" destOrd="0" presId="urn:microsoft.com/office/officeart/2005/8/layout/chevron2"/>
    <dgm:cxn modelId="{64DA498F-44BA-43C0-8260-1869371B806D}" type="presParOf" srcId="{0A52BC03-AE53-4697-91E2-B0AD0E92EFD2}" destId="{70FEE39C-602E-43F3-9689-66C136B6AA1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01ABEF-8720-4C52-A71D-90B409C957E4}" type="doc">
      <dgm:prSet loTypeId="urn:microsoft.com/office/officeart/2005/8/layout/chevron2" loCatId="list" qsTypeId="urn:microsoft.com/office/officeart/2005/8/quickstyle/simple5" qsCatId="simple" csTypeId="urn:microsoft.com/office/officeart/2005/8/colors/colorful5" csCatId="colorful" phldr="1"/>
      <dgm:spPr/>
      <dgm:t>
        <a:bodyPr/>
        <a:lstStyle/>
        <a:p>
          <a:endParaRPr lang="en-IN"/>
        </a:p>
      </dgm:t>
    </dgm:pt>
    <dgm:pt modelId="{11097820-230A-4ED5-9C88-1325DEBEF50B}">
      <dgm:prSet phldrT="[Text]"/>
      <dgm:spPr/>
      <dgm:t>
        <a:bodyPr/>
        <a:lstStyle/>
        <a:p>
          <a:r>
            <a:rPr lang="en-IN" dirty="0"/>
            <a:t>Matplotlib</a:t>
          </a:r>
        </a:p>
      </dgm:t>
    </dgm:pt>
    <dgm:pt modelId="{335026F0-B967-4B2F-91D0-1EE6645CDEF1}" type="parTrans" cxnId="{E4CCF679-2301-4AC5-822E-CD5C57E3C832}">
      <dgm:prSet/>
      <dgm:spPr/>
      <dgm:t>
        <a:bodyPr/>
        <a:lstStyle/>
        <a:p>
          <a:endParaRPr lang="en-IN"/>
        </a:p>
      </dgm:t>
    </dgm:pt>
    <dgm:pt modelId="{BC0D6386-DE50-4A63-ACC5-EDACB44BD091}" type="sibTrans" cxnId="{E4CCF679-2301-4AC5-822E-CD5C57E3C832}">
      <dgm:prSet/>
      <dgm:spPr/>
      <dgm:t>
        <a:bodyPr/>
        <a:lstStyle/>
        <a:p>
          <a:endParaRPr lang="en-IN"/>
        </a:p>
      </dgm:t>
    </dgm:pt>
    <dgm:pt modelId="{1017AB3C-A6E6-45C2-A87E-E0E3B1390E97}">
      <dgm:prSet phldrT="[Text]"/>
      <dgm:spPr/>
      <dgm:t>
        <a:bodyPr/>
        <a:lstStyle/>
        <a:p>
          <a:r>
            <a:rPr lang="en-IN" dirty="0"/>
            <a:t>Visualizing data in graph form</a:t>
          </a:r>
        </a:p>
      </dgm:t>
    </dgm:pt>
    <dgm:pt modelId="{FD161337-6571-46FD-96C3-BF8F074673BA}" type="parTrans" cxnId="{5C402091-07B0-4ADE-B3CB-76FF9553BCB0}">
      <dgm:prSet/>
      <dgm:spPr/>
      <dgm:t>
        <a:bodyPr/>
        <a:lstStyle/>
        <a:p>
          <a:endParaRPr lang="en-IN"/>
        </a:p>
      </dgm:t>
    </dgm:pt>
    <dgm:pt modelId="{A8692B0A-D46A-4A1A-80CE-3BA33D8B1B68}" type="sibTrans" cxnId="{5C402091-07B0-4ADE-B3CB-76FF9553BCB0}">
      <dgm:prSet/>
      <dgm:spPr/>
      <dgm:t>
        <a:bodyPr/>
        <a:lstStyle/>
        <a:p>
          <a:endParaRPr lang="en-IN"/>
        </a:p>
      </dgm:t>
    </dgm:pt>
    <dgm:pt modelId="{EB332CC7-5B46-4043-AD89-2D7482E19457}">
      <dgm:prSet phldrT="[Text]"/>
      <dgm:spPr/>
      <dgm:t>
        <a:bodyPr/>
        <a:lstStyle/>
        <a:p>
          <a:r>
            <a:rPr lang="en-IN" b="0" dirty="0"/>
            <a:t>Seaborn</a:t>
          </a:r>
          <a:endParaRPr lang="en-IN" dirty="0"/>
        </a:p>
      </dgm:t>
    </dgm:pt>
    <dgm:pt modelId="{37F7ADE2-3B9B-43D9-8BB2-2E5F07F1E1FB}" type="parTrans" cxnId="{4CE7EC88-D3F3-4515-9052-F19A30175979}">
      <dgm:prSet/>
      <dgm:spPr/>
      <dgm:t>
        <a:bodyPr/>
        <a:lstStyle/>
        <a:p>
          <a:endParaRPr lang="en-IN"/>
        </a:p>
      </dgm:t>
    </dgm:pt>
    <dgm:pt modelId="{7842F04A-EB9D-4AC5-8BB8-DEBAD2C69D79}" type="sibTrans" cxnId="{4CE7EC88-D3F3-4515-9052-F19A30175979}">
      <dgm:prSet/>
      <dgm:spPr/>
      <dgm:t>
        <a:bodyPr/>
        <a:lstStyle/>
        <a:p>
          <a:endParaRPr lang="en-IN"/>
        </a:p>
      </dgm:t>
    </dgm:pt>
    <dgm:pt modelId="{471EE8B5-AE69-4F9E-B66F-EF32118B0ABF}">
      <dgm:prSet phldrT="[Text]"/>
      <dgm:spPr/>
      <dgm:t>
        <a:bodyPr/>
        <a:lstStyle/>
        <a:p>
          <a:r>
            <a:rPr lang="en-IN" dirty="0"/>
            <a:t>For much prettier and interactive graphs</a:t>
          </a:r>
        </a:p>
      </dgm:t>
    </dgm:pt>
    <dgm:pt modelId="{87638F25-8119-460D-8336-248199196A22}" type="parTrans" cxnId="{866CD844-52F7-4ADA-9247-C267F794FFCE}">
      <dgm:prSet/>
      <dgm:spPr/>
      <dgm:t>
        <a:bodyPr/>
        <a:lstStyle/>
        <a:p>
          <a:endParaRPr lang="en-IN"/>
        </a:p>
      </dgm:t>
    </dgm:pt>
    <dgm:pt modelId="{C5CBB9DA-2260-4B24-97E1-66307E124123}" type="sibTrans" cxnId="{866CD844-52F7-4ADA-9247-C267F794FFCE}">
      <dgm:prSet/>
      <dgm:spPr/>
      <dgm:t>
        <a:bodyPr/>
        <a:lstStyle/>
        <a:p>
          <a:endParaRPr lang="en-IN"/>
        </a:p>
      </dgm:t>
    </dgm:pt>
    <dgm:pt modelId="{8E695565-D196-4B16-842C-86497B4DE03E}">
      <dgm:prSet phldrT="[Text]"/>
      <dgm:spPr/>
      <dgm:t>
        <a:bodyPr/>
        <a:lstStyle/>
        <a:p>
          <a:r>
            <a:rPr lang="en-IN" b="0" dirty="0" err="1"/>
            <a:t>prettytable</a:t>
          </a:r>
          <a:endParaRPr lang="en-IN" dirty="0"/>
        </a:p>
      </dgm:t>
    </dgm:pt>
    <dgm:pt modelId="{15999C00-01CC-445D-9107-CE45C360AC44}" type="parTrans" cxnId="{B00D8DCC-812E-490B-86FC-5D08402099EC}">
      <dgm:prSet/>
      <dgm:spPr/>
      <dgm:t>
        <a:bodyPr/>
        <a:lstStyle/>
        <a:p>
          <a:endParaRPr lang="en-IN"/>
        </a:p>
      </dgm:t>
    </dgm:pt>
    <dgm:pt modelId="{C61EBF8A-FB02-4A56-BF87-85E7031076F9}" type="sibTrans" cxnId="{B00D8DCC-812E-490B-86FC-5D08402099EC}">
      <dgm:prSet/>
      <dgm:spPr/>
      <dgm:t>
        <a:bodyPr/>
        <a:lstStyle/>
        <a:p>
          <a:endParaRPr lang="en-IN"/>
        </a:p>
      </dgm:t>
    </dgm:pt>
    <dgm:pt modelId="{D3442CF1-5239-4AF7-A1FE-4754DB35D4BA}">
      <dgm:prSet phldrT="[Text]"/>
      <dgm:spPr/>
      <dgm:t>
        <a:bodyPr/>
        <a:lstStyle/>
        <a:p>
          <a:r>
            <a:rPr lang="en-IN" dirty="0"/>
            <a:t>For printing tables more elegantly</a:t>
          </a:r>
        </a:p>
      </dgm:t>
    </dgm:pt>
    <dgm:pt modelId="{CCE944E7-650A-4B8E-BB9A-1454D894BCC9}" type="parTrans" cxnId="{8FEA8D2E-F94A-481D-8196-DE66BEE92E08}">
      <dgm:prSet/>
      <dgm:spPr/>
      <dgm:t>
        <a:bodyPr/>
        <a:lstStyle/>
        <a:p>
          <a:endParaRPr lang="en-IN"/>
        </a:p>
      </dgm:t>
    </dgm:pt>
    <dgm:pt modelId="{04CCC94F-DD12-4058-B8D7-DC4172CC26F4}" type="sibTrans" cxnId="{8FEA8D2E-F94A-481D-8196-DE66BEE92E08}">
      <dgm:prSet/>
      <dgm:spPr/>
      <dgm:t>
        <a:bodyPr/>
        <a:lstStyle/>
        <a:p>
          <a:endParaRPr lang="en-IN"/>
        </a:p>
      </dgm:t>
    </dgm:pt>
    <dgm:pt modelId="{3034C6AA-E56B-48BD-9BFC-C0956C92602F}">
      <dgm:prSet phldrT="[Text]"/>
      <dgm:spPr/>
      <dgm:t>
        <a:bodyPr/>
        <a:lstStyle/>
        <a:p>
          <a:endParaRPr lang="en-IN" dirty="0"/>
        </a:p>
      </dgm:t>
    </dgm:pt>
    <dgm:pt modelId="{7A1652D3-6F40-43ED-92B6-A5907363D736}" type="parTrans" cxnId="{2631995C-F908-4C4E-BCCB-EC22D9DC93C6}">
      <dgm:prSet/>
      <dgm:spPr/>
      <dgm:t>
        <a:bodyPr/>
        <a:lstStyle/>
        <a:p>
          <a:endParaRPr lang="en-IN"/>
        </a:p>
      </dgm:t>
    </dgm:pt>
    <dgm:pt modelId="{741B2CC0-8009-41DD-AEEF-4C58D33A4127}" type="sibTrans" cxnId="{2631995C-F908-4C4E-BCCB-EC22D9DC93C6}">
      <dgm:prSet/>
      <dgm:spPr/>
      <dgm:t>
        <a:bodyPr/>
        <a:lstStyle/>
        <a:p>
          <a:endParaRPr lang="en-IN"/>
        </a:p>
      </dgm:t>
    </dgm:pt>
    <dgm:pt modelId="{B17664A4-8680-48DA-AD6B-EF0F27845BAF}">
      <dgm:prSet phldrT="[Text]"/>
      <dgm:spPr/>
      <dgm:t>
        <a:bodyPr/>
        <a:lstStyle/>
        <a:p>
          <a:r>
            <a:rPr lang="en-IN" dirty="0"/>
            <a:t>For more freedom</a:t>
          </a:r>
        </a:p>
      </dgm:t>
    </dgm:pt>
    <dgm:pt modelId="{2582F1F4-ADCC-450B-AAC5-968AFA8E9B2E}" type="parTrans" cxnId="{9F025BF2-6739-464E-98DE-B41E0C060590}">
      <dgm:prSet/>
      <dgm:spPr/>
      <dgm:t>
        <a:bodyPr/>
        <a:lstStyle/>
        <a:p>
          <a:endParaRPr lang="en-IN"/>
        </a:p>
      </dgm:t>
    </dgm:pt>
    <dgm:pt modelId="{2F01671D-6625-47A4-804C-BC4F8E7AD210}" type="sibTrans" cxnId="{9F025BF2-6739-464E-98DE-B41E0C060590}">
      <dgm:prSet/>
      <dgm:spPr/>
      <dgm:t>
        <a:bodyPr/>
        <a:lstStyle/>
        <a:p>
          <a:endParaRPr lang="en-IN"/>
        </a:p>
      </dgm:t>
    </dgm:pt>
    <dgm:pt modelId="{8000C808-66CB-4378-818B-A14D99EA1A40}" type="pres">
      <dgm:prSet presAssocID="{3201ABEF-8720-4C52-A71D-90B409C957E4}" presName="linearFlow" presStyleCnt="0">
        <dgm:presLayoutVars>
          <dgm:dir/>
          <dgm:animLvl val="lvl"/>
          <dgm:resizeHandles val="exact"/>
        </dgm:presLayoutVars>
      </dgm:prSet>
      <dgm:spPr/>
    </dgm:pt>
    <dgm:pt modelId="{EC85062F-01DA-411F-911B-3DADE1F2BE63}" type="pres">
      <dgm:prSet presAssocID="{11097820-230A-4ED5-9C88-1325DEBEF50B}" presName="composite" presStyleCnt="0"/>
      <dgm:spPr/>
    </dgm:pt>
    <dgm:pt modelId="{9D4A517B-67F8-447E-874F-B126BEA3A1C8}" type="pres">
      <dgm:prSet presAssocID="{11097820-230A-4ED5-9C88-1325DEBEF50B}" presName="parentText" presStyleLbl="alignNode1" presStyleIdx="0" presStyleCnt="3">
        <dgm:presLayoutVars>
          <dgm:chMax val="1"/>
          <dgm:bulletEnabled val="1"/>
        </dgm:presLayoutVars>
      </dgm:prSet>
      <dgm:spPr/>
    </dgm:pt>
    <dgm:pt modelId="{A8B7AA64-2C93-4C76-8BFF-8280458C4F60}" type="pres">
      <dgm:prSet presAssocID="{11097820-230A-4ED5-9C88-1325DEBEF50B}" presName="descendantText" presStyleLbl="alignAcc1" presStyleIdx="0" presStyleCnt="3" custLinFactNeighborX="319" custLinFactNeighborY="-154">
        <dgm:presLayoutVars>
          <dgm:bulletEnabled val="1"/>
        </dgm:presLayoutVars>
      </dgm:prSet>
      <dgm:spPr/>
    </dgm:pt>
    <dgm:pt modelId="{E1EB79D5-72C9-4357-8736-D4A357F0C386}" type="pres">
      <dgm:prSet presAssocID="{BC0D6386-DE50-4A63-ACC5-EDACB44BD091}" presName="sp" presStyleCnt="0"/>
      <dgm:spPr/>
    </dgm:pt>
    <dgm:pt modelId="{5B96E3A2-7749-49DA-B501-5122F32B0686}" type="pres">
      <dgm:prSet presAssocID="{EB332CC7-5B46-4043-AD89-2D7482E19457}" presName="composite" presStyleCnt="0"/>
      <dgm:spPr/>
    </dgm:pt>
    <dgm:pt modelId="{E32EF409-0474-43F7-90F7-ACED0B0FDFE3}" type="pres">
      <dgm:prSet presAssocID="{EB332CC7-5B46-4043-AD89-2D7482E19457}" presName="parentText" presStyleLbl="alignNode1" presStyleIdx="1" presStyleCnt="3">
        <dgm:presLayoutVars>
          <dgm:chMax val="1"/>
          <dgm:bulletEnabled val="1"/>
        </dgm:presLayoutVars>
      </dgm:prSet>
      <dgm:spPr/>
    </dgm:pt>
    <dgm:pt modelId="{FBD9FB9F-7449-495C-91E0-B8E4C416E1CD}" type="pres">
      <dgm:prSet presAssocID="{EB332CC7-5B46-4043-AD89-2D7482E19457}" presName="descendantText" presStyleLbl="alignAcc1" presStyleIdx="1" presStyleCnt="3">
        <dgm:presLayoutVars>
          <dgm:bulletEnabled val="1"/>
        </dgm:presLayoutVars>
      </dgm:prSet>
      <dgm:spPr/>
    </dgm:pt>
    <dgm:pt modelId="{B03F7A69-343E-450D-BDF3-7B89D34F1CF6}" type="pres">
      <dgm:prSet presAssocID="{7842F04A-EB9D-4AC5-8BB8-DEBAD2C69D79}" presName="sp" presStyleCnt="0"/>
      <dgm:spPr/>
    </dgm:pt>
    <dgm:pt modelId="{486BA61A-6B4F-4CA9-ABF1-8BFF7F5E4F82}" type="pres">
      <dgm:prSet presAssocID="{8E695565-D196-4B16-842C-86497B4DE03E}" presName="composite" presStyleCnt="0"/>
      <dgm:spPr/>
    </dgm:pt>
    <dgm:pt modelId="{CB7F0339-FC27-4DD0-A1F9-79CC28596F25}" type="pres">
      <dgm:prSet presAssocID="{8E695565-D196-4B16-842C-86497B4DE03E}" presName="parentText" presStyleLbl="alignNode1" presStyleIdx="2" presStyleCnt="3">
        <dgm:presLayoutVars>
          <dgm:chMax val="1"/>
          <dgm:bulletEnabled val="1"/>
        </dgm:presLayoutVars>
      </dgm:prSet>
      <dgm:spPr/>
    </dgm:pt>
    <dgm:pt modelId="{0724F6EC-4BE5-4265-B4AD-E9C2D5772814}" type="pres">
      <dgm:prSet presAssocID="{8E695565-D196-4B16-842C-86497B4DE03E}" presName="descendantText" presStyleLbl="alignAcc1" presStyleIdx="2" presStyleCnt="3" custLinFactNeighborX="280" custLinFactNeighborY="1129">
        <dgm:presLayoutVars>
          <dgm:bulletEnabled val="1"/>
        </dgm:presLayoutVars>
      </dgm:prSet>
      <dgm:spPr/>
    </dgm:pt>
  </dgm:ptLst>
  <dgm:cxnLst>
    <dgm:cxn modelId="{509AFE01-53D9-46C5-B407-225A446DB765}" type="presOf" srcId="{11097820-230A-4ED5-9C88-1325DEBEF50B}" destId="{9D4A517B-67F8-447E-874F-B126BEA3A1C8}" srcOrd="0" destOrd="0" presId="urn:microsoft.com/office/officeart/2005/8/layout/chevron2"/>
    <dgm:cxn modelId="{B7CFE51C-A6E2-44EC-9DD3-DE0771E38C9B}" type="presOf" srcId="{3034C6AA-E56B-48BD-9BFC-C0956C92602F}" destId="{A8B7AA64-2C93-4C76-8BFF-8280458C4F60}" srcOrd="0" destOrd="2" presId="urn:microsoft.com/office/officeart/2005/8/layout/chevron2"/>
    <dgm:cxn modelId="{79A79D28-5ED2-4600-AD7C-90848E9F7542}" type="presOf" srcId="{8E695565-D196-4B16-842C-86497B4DE03E}" destId="{CB7F0339-FC27-4DD0-A1F9-79CC28596F25}" srcOrd="0" destOrd="0" presId="urn:microsoft.com/office/officeart/2005/8/layout/chevron2"/>
    <dgm:cxn modelId="{48B3862E-1AB7-452D-BD03-6600458A8F9D}" type="presOf" srcId="{471EE8B5-AE69-4F9E-B66F-EF32118B0ABF}" destId="{FBD9FB9F-7449-495C-91E0-B8E4C416E1CD}" srcOrd="0" destOrd="0" presId="urn:microsoft.com/office/officeart/2005/8/layout/chevron2"/>
    <dgm:cxn modelId="{8FEA8D2E-F94A-481D-8196-DE66BEE92E08}" srcId="{8E695565-D196-4B16-842C-86497B4DE03E}" destId="{D3442CF1-5239-4AF7-A1FE-4754DB35D4BA}" srcOrd="0" destOrd="0" parTransId="{CCE944E7-650A-4B8E-BB9A-1454D894BCC9}" sibTransId="{04CCC94F-DD12-4058-B8D7-DC4172CC26F4}"/>
    <dgm:cxn modelId="{CD40783C-175F-4662-84E9-543F294D810F}" type="presOf" srcId="{D3442CF1-5239-4AF7-A1FE-4754DB35D4BA}" destId="{0724F6EC-4BE5-4265-B4AD-E9C2D5772814}" srcOrd="0" destOrd="0" presId="urn:microsoft.com/office/officeart/2005/8/layout/chevron2"/>
    <dgm:cxn modelId="{2631995C-F908-4C4E-BCCB-EC22D9DC93C6}" srcId="{11097820-230A-4ED5-9C88-1325DEBEF50B}" destId="{3034C6AA-E56B-48BD-9BFC-C0956C92602F}" srcOrd="2" destOrd="0" parTransId="{7A1652D3-6F40-43ED-92B6-A5907363D736}" sibTransId="{741B2CC0-8009-41DD-AEEF-4C58D33A4127}"/>
    <dgm:cxn modelId="{866CD844-52F7-4ADA-9247-C267F794FFCE}" srcId="{EB332CC7-5B46-4043-AD89-2D7482E19457}" destId="{471EE8B5-AE69-4F9E-B66F-EF32118B0ABF}" srcOrd="0" destOrd="0" parTransId="{87638F25-8119-460D-8336-248199196A22}" sibTransId="{C5CBB9DA-2260-4B24-97E1-66307E124123}"/>
    <dgm:cxn modelId="{7495756E-9731-4A40-8D23-B53F01EFA205}" type="presOf" srcId="{EB332CC7-5B46-4043-AD89-2D7482E19457}" destId="{E32EF409-0474-43F7-90F7-ACED0B0FDFE3}" srcOrd="0" destOrd="0" presId="urn:microsoft.com/office/officeart/2005/8/layout/chevron2"/>
    <dgm:cxn modelId="{E4CCF679-2301-4AC5-822E-CD5C57E3C832}" srcId="{3201ABEF-8720-4C52-A71D-90B409C957E4}" destId="{11097820-230A-4ED5-9C88-1325DEBEF50B}" srcOrd="0" destOrd="0" parTransId="{335026F0-B967-4B2F-91D0-1EE6645CDEF1}" sibTransId="{BC0D6386-DE50-4A63-ACC5-EDACB44BD091}"/>
    <dgm:cxn modelId="{D757B27F-79E1-4F6D-B9C4-CB6619259267}" type="presOf" srcId="{3201ABEF-8720-4C52-A71D-90B409C957E4}" destId="{8000C808-66CB-4378-818B-A14D99EA1A40}" srcOrd="0" destOrd="0" presId="urn:microsoft.com/office/officeart/2005/8/layout/chevron2"/>
    <dgm:cxn modelId="{4CE7EC88-D3F3-4515-9052-F19A30175979}" srcId="{3201ABEF-8720-4C52-A71D-90B409C957E4}" destId="{EB332CC7-5B46-4043-AD89-2D7482E19457}" srcOrd="1" destOrd="0" parTransId="{37F7ADE2-3B9B-43D9-8BB2-2E5F07F1E1FB}" sibTransId="{7842F04A-EB9D-4AC5-8BB8-DEBAD2C69D79}"/>
    <dgm:cxn modelId="{5C402091-07B0-4ADE-B3CB-76FF9553BCB0}" srcId="{11097820-230A-4ED5-9C88-1325DEBEF50B}" destId="{1017AB3C-A6E6-45C2-A87E-E0E3B1390E97}" srcOrd="0" destOrd="0" parTransId="{FD161337-6571-46FD-96C3-BF8F074673BA}" sibTransId="{A8692B0A-D46A-4A1A-80CE-3BA33D8B1B68}"/>
    <dgm:cxn modelId="{1596D1AD-5532-49E9-B484-052B6D2FE5E8}" type="presOf" srcId="{B17664A4-8680-48DA-AD6B-EF0F27845BAF}" destId="{A8B7AA64-2C93-4C76-8BFF-8280458C4F60}" srcOrd="0" destOrd="1" presId="urn:microsoft.com/office/officeart/2005/8/layout/chevron2"/>
    <dgm:cxn modelId="{8542D0B5-904C-4C69-A995-AA07C39DC50B}" type="presOf" srcId="{1017AB3C-A6E6-45C2-A87E-E0E3B1390E97}" destId="{A8B7AA64-2C93-4C76-8BFF-8280458C4F60}" srcOrd="0" destOrd="0" presId="urn:microsoft.com/office/officeart/2005/8/layout/chevron2"/>
    <dgm:cxn modelId="{B00D8DCC-812E-490B-86FC-5D08402099EC}" srcId="{3201ABEF-8720-4C52-A71D-90B409C957E4}" destId="{8E695565-D196-4B16-842C-86497B4DE03E}" srcOrd="2" destOrd="0" parTransId="{15999C00-01CC-445D-9107-CE45C360AC44}" sibTransId="{C61EBF8A-FB02-4A56-BF87-85E7031076F9}"/>
    <dgm:cxn modelId="{9F025BF2-6739-464E-98DE-B41E0C060590}" srcId="{11097820-230A-4ED5-9C88-1325DEBEF50B}" destId="{B17664A4-8680-48DA-AD6B-EF0F27845BAF}" srcOrd="1" destOrd="0" parTransId="{2582F1F4-ADCC-450B-AAC5-968AFA8E9B2E}" sibTransId="{2F01671D-6625-47A4-804C-BC4F8E7AD210}"/>
    <dgm:cxn modelId="{2F3F5CA0-8402-45DF-B8B0-320909C990AA}" type="presParOf" srcId="{8000C808-66CB-4378-818B-A14D99EA1A40}" destId="{EC85062F-01DA-411F-911B-3DADE1F2BE63}" srcOrd="0" destOrd="0" presId="urn:microsoft.com/office/officeart/2005/8/layout/chevron2"/>
    <dgm:cxn modelId="{1E4CFDAA-4410-4C2C-BB84-73499EB7B9C4}" type="presParOf" srcId="{EC85062F-01DA-411F-911B-3DADE1F2BE63}" destId="{9D4A517B-67F8-447E-874F-B126BEA3A1C8}" srcOrd="0" destOrd="0" presId="urn:microsoft.com/office/officeart/2005/8/layout/chevron2"/>
    <dgm:cxn modelId="{A2375670-77B7-4AE1-B2FB-62DA996BAEAD}" type="presParOf" srcId="{EC85062F-01DA-411F-911B-3DADE1F2BE63}" destId="{A8B7AA64-2C93-4C76-8BFF-8280458C4F60}" srcOrd="1" destOrd="0" presId="urn:microsoft.com/office/officeart/2005/8/layout/chevron2"/>
    <dgm:cxn modelId="{51B94C11-2B01-4ECE-8315-1E41530337FE}" type="presParOf" srcId="{8000C808-66CB-4378-818B-A14D99EA1A40}" destId="{E1EB79D5-72C9-4357-8736-D4A357F0C386}" srcOrd="1" destOrd="0" presId="urn:microsoft.com/office/officeart/2005/8/layout/chevron2"/>
    <dgm:cxn modelId="{EC8A06C2-D88C-4100-B54F-717F0CB18017}" type="presParOf" srcId="{8000C808-66CB-4378-818B-A14D99EA1A40}" destId="{5B96E3A2-7749-49DA-B501-5122F32B0686}" srcOrd="2" destOrd="0" presId="urn:microsoft.com/office/officeart/2005/8/layout/chevron2"/>
    <dgm:cxn modelId="{803B56CA-5448-4AB3-B1B8-D4FC7970F319}" type="presParOf" srcId="{5B96E3A2-7749-49DA-B501-5122F32B0686}" destId="{E32EF409-0474-43F7-90F7-ACED0B0FDFE3}" srcOrd="0" destOrd="0" presId="urn:microsoft.com/office/officeart/2005/8/layout/chevron2"/>
    <dgm:cxn modelId="{EB2E9F20-5469-4198-9075-64B86464AD93}" type="presParOf" srcId="{5B96E3A2-7749-49DA-B501-5122F32B0686}" destId="{FBD9FB9F-7449-495C-91E0-B8E4C416E1CD}" srcOrd="1" destOrd="0" presId="urn:microsoft.com/office/officeart/2005/8/layout/chevron2"/>
    <dgm:cxn modelId="{A651B510-989B-4274-8C17-B9A2C394F243}" type="presParOf" srcId="{8000C808-66CB-4378-818B-A14D99EA1A40}" destId="{B03F7A69-343E-450D-BDF3-7B89D34F1CF6}" srcOrd="3" destOrd="0" presId="urn:microsoft.com/office/officeart/2005/8/layout/chevron2"/>
    <dgm:cxn modelId="{D1042D84-3BA1-4E60-B518-8FF07D4BD839}" type="presParOf" srcId="{8000C808-66CB-4378-818B-A14D99EA1A40}" destId="{486BA61A-6B4F-4CA9-ABF1-8BFF7F5E4F82}" srcOrd="4" destOrd="0" presId="urn:microsoft.com/office/officeart/2005/8/layout/chevron2"/>
    <dgm:cxn modelId="{3ECEA8F2-44E7-4FD6-A856-4AD42DD76E6A}" type="presParOf" srcId="{486BA61A-6B4F-4CA9-ABF1-8BFF7F5E4F82}" destId="{CB7F0339-FC27-4DD0-A1F9-79CC28596F25}" srcOrd="0" destOrd="0" presId="urn:microsoft.com/office/officeart/2005/8/layout/chevron2"/>
    <dgm:cxn modelId="{7214EAEA-82C0-4A6D-B194-9829F7CD42AD}" type="presParOf" srcId="{486BA61A-6B4F-4CA9-ABF1-8BFF7F5E4F82}" destId="{0724F6EC-4BE5-4265-B4AD-E9C2D5772814}"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A517B-67F8-447E-874F-B126BEA3A1C8}">
      <dsp:nvSpPr>
        <dsp:cNvPr id="0" name=""/>
        <dsp:cNvSpPr/>
      </dsp:nvSpPr>
      <dsp:spPr>
        <a:xfrm rot="5400000">
          <a:off x="-200516" y="202260"/>
          <a:ext cx="1336779" cy="935745"/>
        </a:xfrm>
        <a:prstGeom prst="chevron">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0000"/>
                <a:lumMod val="100000"/>
              </a:schemeClr>
            </a:gs>
            <a:gs pos="100000">
              <a:schemeClr val="accent5">
                <a:hueOff val="0"/>
                <a:satOff val="0"/>
                <a:lumOff val="0"/>
                <a:alphaOff val="0"/>
                <a:shade val="80000"/>
                <a:satMod val="100000"/>
                <a:lumMod val="99000"/>
              </a:schemeClr>
            </a:gs>
          </a:gsLst>
          <a:lin ang="27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err="1"/>
            <a:t>Sklearn</a:t>
          </a:r>
          <a:endParaRPr lang="en-IN" sz="1900" kern="1200" dirty="0"/>
        </a:p>
      </dsp:txBody>
      <dsp:txXfrm rot="-5400000">
        <a:off x="2" y="469616"/>
        <a:ext cx="935745" cy="401034"/>
      </dsp:txXfrm>
    </dsp:sp>
    <dsp:sp modelId="{A8B7AA64-2C93-4C76-8BFF-8280458C4F60}">
      <dsp:nvSpPr>
        <dsp:cNvPr id="0" name=""/>
        <dsp:cNvSpPr/>
      </dsp:nvSpPr>
      <dsp:spPr>
        <a:xfrm rot="5400000">
          <a:off x="1876259" y="-939162"/>
          <a:ext cx="868906" cy="2749935"/>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Data scaling and manipulation</a:t>
          </a:r>
        </a:p>
        <a:p>
          <a:pPr marL="114300" lvl="1" indent="-114300" algn="l" defTabSz="622300">
            <a:lnSpc>
              <a:spcPct val="90000"/>
            </a:lnSpc>
            <a:spcBef>
              <a:spcPct val="0"/>
            </a:spcBef>
            <a:spcAft>
              <a:spcPct val="15000"/>
            </a:spcAft>
            <a:buChar char="•"/>
          </a:pPr>
          <a:r>
            <a:rPr lang="en-IN" sz="1400" kern="1200" dirty="0"/>
            <a:t>Creating model</a:t>
          </a:r>
        </a:p>
        <a:p>
          <a:pPr marL="114300" lvl="1" indent="-114300" algn="l" defTabSz="622300">
            <a:lnSpc>
              <a:spcPct val="90000"/>
            </a:lnSpc>
            <a:spcBef>
              <a:spcPct val="0"/>
            </a:spcBef>
            <a:spcAft>
              <a:spcPct val="15000"/>
            </a:spcAft>
            <a:buChar char="•"/>
          </a:pPr>
          <a:r>
            <a:rPr lang="en-IN" sz="1400" kern="1200" dirty="0"/>
            <a:t>Testing and verification of models</a:t>
          </a:r>
        </a:p>
      </dsp:txBody>
      <dsp:txXfrm rot="-5400000">
        <a:off x="935745" y="43768"/>
        <a:ext cx="2707519" cy="784074"/>
      </dsp:txXfrm>
    </dsp:sp>
    <dsp:sp modelId="{E32EF409-0474-43F7-90F7-ACED0B0FDFE3}">
      <dsp:nvSpPr>
        <dsp:cNvPr id="0" name=""/>
        <dsp:cNvSpPr/>
      </dsp:nvSpPr>
      <dsp:spPr>
        <a:xfrm rot="5400000">
          <a:off x="-200516" y="1377132"/>
          <a:ext cx="1336779" cy="935745"/>
        </a:xfrm>
        <a:prstGeom prst="chevron">
          <a:avLst/>
        </a:prstGeom>
        <a:gradFill rotWithShape="0">
          <a:gsLst>
            <a:gs pos="0">
              <a:schemeClr val="accent5">
                <a:hueOff val="1620015"/>
                <a:satOff val="573"/>
                <a:lumOff val="5098"/>
                <a:alphaOff val="0"/>
                <a:tint val="97000"/>
                <a:satMod val="100000"/>
                <a:lumMod val="102000"/>
              </a:schemeClr>
            </a:gs>
            <a:gs pos="50000">
              <a:schemeClr val="accent5">
                <a:hueOff val="1620015"/>
                <a:satOff val="573"/>
                <a:lumOff val="5098"/>
                <a:alphaOff val="0"/>
                <a:shade val="100000"/>
                <a:satMod val="100000"/>
                <a:lumMod val="100000"/>
              </a:schemeClr>
            </a:gs>
            <a:gs pos="100000">
              <a:schemeClr val="accent5">
                <a:hueOff val="1620015"/>
                <a:satOff val="573"/>
                <a:lumOff val="5098"/>
                <a:alphaOff val="0"/>
                <a:shade val="80000"/>
                <a:satMod val="100000"/>
                <a:lumMod val="99000"/>
              </a:schemeClr>
            </a:gs>
          </a:gsLst>
          <a:lin ang="2700000" scaled="0"/>
        </a:gradFill>
        <a:ln w="9525" cap="flat" cmpd="sng" algn="ctr">
          <a:solidFill>
            <a:schemeClr val="accent5">
              <a:hueOff val="1620015"/>
              <a:satOff val="573"/>
              <a:lumOff val="5098"/>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0" kern="1200" dirty="0" err="1"/>
            <a:t>Imblearn</a:t>
          </a:r>
          <a:endParaRPr lang="en-IN" sz="1900" kern="1200" dirty="0"/>
        </a:p>
      </dsp:txBody>
      <dsp:txXfrm rot="-5400000">
        <a:off x="2" y="1644488"/>
        <a:ext cx="935745" cy="401034"/>
      </dsp:txXfrm>
    </dsp:sp>
    <dsp:sp modelId="{FBD9FB9F-7449-495C-91E0-B8E4C416E1CD}">
      <dsp:nvSpPr>
        <dsp:cNvPr id="0" name=""/>
        <dsp:cNvSpPr/>
      </dsp:nvSpPr>
      <dsp:spPr>
        <a:xfrm rot="5400000">
          <a:off x="1876259" y="236100"/>
          <a:ext cx="868906" cy="2749935"/>
        </a:xfrm>
        <a:prstGeom prst="round2SameRect">
          <a:avLst/>
        </a:prstGeom>
        <a:solidFill>
          <a:schemeClr val="lt1">
            <a:alpha val="90000"/>
            <a:hueOff val="0"/>
            <a:satOff val="0"/>
            <a:lumOff val="0"/>
            <a:alphaOff val="0"/>
          </a:schemeClr>
        </a:solidFill>
        <a:ln w="9525" cap="flat" cmpd="sng" algn="ctr">
          <a:solidFill>
            <a:schemeClr val="accent5">
              <a:hueOff val="1620015"/>
              <a:satOff val="573"/>
              <a:lumOff val="5098"/>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For up-sampling our dataset</a:t>
          </a:r>
        </a:p>
      </dsp:txBody>
      <dsp:txXfrm rot="-5400000">
        <a:off x="935745" y="1219030"/>
        <a:ext cx="2707519" cy="784074"/>
      </dsp:txXfrm>
    </dsp:sp>
    <dsp:sp modelId="{CB7F0339-FC27-4DD0-A1F9-79CC28596F25}">
      <dsp:nvSpPr>
        <dsp:cNvPr id="0" name=""/>
        <dsp:cNvSpPr/>
      </dsp:nvSpPr>
      <dsp:spPr>
        <a:xfrm rot="5400000">
          <a:off x="-200516" y="2552004"/>
          <a:ext cx="1336779" cy="935745"/>
        </a:xfrm>
        <a:prstGeom prst="chevron">
          <a:avLst/>
        </a:prstGeom>
        <a:gradFill rotWithShape="0">
          <a:gsLst>
            <a:gs pos="0">
              <a:schemeClr val="accent5">
                <a:hueOff val="3240030"/>
                <a:satOff val="1145"/>
                <a:lumOff val="10196"/>
                <a:alphaOff val="0"/>
                <a:tint val="97000"/>
                <a:satMod val="100000"/>
                <a:lumMod val="102000"/>
              </a:schemeClr>
            </a:gs>
            <a:gs pos="50000">
              <a:schemeClr val="accent5">
                <a:hueOff val="3240030"/>
                <a:satOff val="1145"/>
                <a:lumOff val="10196"/>
                <a:alphaOff val="0"/>
                <a:shade val="100000"/>
                <a:satMod val="100000"/>
                <a:lumMod val="100000"/>
              </a:schemeClr>
            </a:gs>
            <a:gs pos="100000">
              <a:schemeClr val="accent5">
                <a:hueOff val="3240030"/>
                <a:satOff val="1145"/>
                <a:lumOff val="10196"/>
                <a:alphaOff val="0"/>
                <a:shade val="80000"/>
                <a:satMod val="100000"/>
                <a:lumMod val="99000"/>
              </a:schemeClr>
            </a:gs>
          </a:gsLst>
          <a:lin ang="2700000" scaled="0"/>
        </a:gradFill>
        <a:ln w="9525" cap="flat" cmpd="sng" algn="ctr">
          <a:solidFill>
            <a:schemeClr val="accent5">
              <a:hueOff val="3240030"/>
              <a:satOff val="1145"/>
              <a:lumOff val="10196"/>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Pandas</a:t>
          </a:r>
        </a:p>
      </dsp:txBody>
      <dsp:txXfrm rot="-5400000">
        <a:off x="2" y="2819360"/>
        <a:ext cx="935745" cy="401034"/>
      </dsp:txXfrm>
    </dsp:sp>
    <dsp:sp modelId="{0724F6EC-4BE5-4265-B4AD-E9C2D5772814}">
      <dsp:nvSpPr>
        <dsp:cNvPr id="0" name=""/>
        <dsp:cNvSpPr/>
      </dsp:nvSpPr>
      <dsp:spPr>
        <a:xfrm rot="5400000">
          <a:off x="1876259" y="1420782"/>
          <a:ext cx="868906" cy="2749935"/>
        </a:xfrm>
        <a:prstGeom prst="round2SameRect">
          <a:avLst/>
        </a:prstGeom>
        <a:solidFill>
          <a:schemeClr val="lt1">
            <a:alpha val="90000"/>
            <a:hueOff val="0"/>
            <a:satOff val="0"/>
            <a:lumOff val="0"/>
            <a:alphaOff val="0"/>
          </a:schemeClr>
        </a:solidFill>
        <a:ln w="9525" cap="flat" cmpd="sng" algn="ctr">
          <a:solidFill>
            <a:schemeClr val="accent5">
              <a:hueOff val="3240030"/>
              <a:satOff val="1145"/>
              <a:lumOff val="10196"/>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Visualising dataset in tabular form</a:t>
          </a:r>
        </a:p>
        <a:p>
          <a:pPr marL="114300" lvl="1" indent="-114300" algn="l" defTabSz="622300">
            <a:lnSpc>
              <a:spcPct val="90000"/>
            </a:lnSpc>
            <a:spcBef>
              <a:spcPct val="0"/>
            </a:spcBef>
            <a:spcAft>
              <a:spcPct val="15000"/>
            </a:spcAft>
            <a:buChar char="•"/>
          </a:pPr>
          <a:r>
            <a:rPr lang="en-IN" sz="1400" kern="1200" dirty="0"/>
            <a:t>Manipulating data-frames</a:t>
          </a:r>
        </a:p>
      </dsp:txBody>
      <dsp:txXfrm rot="-5400000">
        <a:off x="935745" y="2403712"/>
        <a:ext cx="2707519" cy="784074"/>
      </dsp:txXfrm>
    </dsp:sp>
    <dsp:sp modelId="{F828ADDE-CC55-41E2-A776-8B09B9955444}">
      <dsp:nvSpPr>
        <dsp:cNvPr id="0" name=""/>
        <dsp:cNvSpPr/>
      </dsp:nvSpPr>
      <dsp:spPr>
        <a:xfrm rot="5400000">
          <a:off x="-200516" y="3726876"/>
          <a:ext cx="1336779" cy="935745"/>
        </a:xfrm>
        <a:prstGeom prst="chevron">
          <a:avLst/>
        </a:prstGeom>
        <a:gradFill rotWithShape="0">
          <a:gsLst>
            <a:gs pos="0">
              <a:schemeClr val="accent5">
                <a:hueOff val="4860045"/>
                <a:satOff val="1718"/>
                <a:lumOff val="15294"/>
                <a:alphaOff val="0"/>
                <a:tint val="97000"/>
                <a:satMod val="100000"/>
                <a:lumMod val="102000"/>
              </a:schemeClr>
            </a:gs>
            <a:gs pos="50000">
              <a:schemeClr val="accent5">
                <a:hueOff val="4860045"/>
                <a:satOff val="1718"/>
                <a:lumOff val="15294"/>
                <a:alphaOff val="0"/>
                <a:shade val="100000"/>
                <a:satMod val="100000"/>
                <a:lumMod val="100000"/>
              </a:schemeClr>
            </a:gs>
            <a:gs pos="100000">
              <a:schemeClr val="accent5">
                <a:hueOff val="4860045"/>
                <a:satOff val="1718"/>
                <a:lumOff val="15294"/>
                <a:alphaOff val="0"/>
                <a:shade val="80000"/>
                <a:satMod val="100000"/>
                <a:lumMod val="99000"/>
              </a:schemeClr>
            </a:gs>
          </a:gsLst>
          <a:lin ang="2700000" scaled="0"/>
        </a:gradFill>
        <a:ln w="9525" cap="flat" cmpd="sng" algn="ctr">
          <a:solidFill>
            <a:schemeClr val="accent5">
              <a:hueOff val="4860045"/>
              <a:satOff val="1718"/>
              <a:lumOff val="15294"/>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0" kern="1200" dirty="0" err="1"/>
            <a:t>Numpy</a:t>
          </a:r>
          <a:endParaRPr lang="en-IN" sz="1900" b="0" kern="1200" dirty="0"/>
        </a:p>
      </dsp:txBody>
      <dsp:txXfrm rot="-5400000">
        <a:off x="2" y="3994232"/>
        <a:ext cx="935745" cy="401034"/>
      </dsp:txXfrm>
    </dsp:sp>
    <dsp:sp modelId="{70FEE39C-602E-43F3-9689-66C136B6AA17}">
      <dsp:nvSpPr>
        <dsp:cNvPr id="0" name=""/>
        <dsp:cNvSpPr/>
      </dsp:nvSpPr>
      <dsp:spPr>
        <a:xfrm rot="5400000">
          <a:off x="1876259" y="2585844"/>
          <a:ext cx="868906" cy="2749935"/>
        </a:xfrm>
        <a:prstGeom prst="round2SameRect">
          <a:avLst/>
        </a:prstGeom>
        <a:solidFill>
          <a:schemeClr val="lt1">
            <a:alpha val="90000"/>
            <a:hueOff val="0"/>
            <a:satOff val="0"/>
            <a:lumOff val="0"/>
            <a:alphaOff val="0"/>
          </a:schemeClr>
        </a:solidFill>
        <a:ln w="9525" cap="flat" cmpd="sng" algn="ctr">
          <a:solidFill>
            <a:schemeClr val="accent5">
              <a:hueOff val="4860045"/>
              <a:satOff val="1718"/>
              <a:lumOff val="15294"/>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Faster computation</a:t>
          </a:r>
        </a:p>
      </dsp:txBody>
      <dsp:txXfrm rot="-5400000">
        <a:off x="935745" y="3568774"/>
        <a:ext cx="2707519" cy="784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A517B-67F8-447E-874F-B126BEA3A1C8}">
      <dsp:nvSpPr>
        <dsp:cNvPr id="0" name=""/>
        <dsp:cNvSpPr/>
      </dsp:nvSpPr>
      <dsp:spPr>
        <a:xfrm rot="5400000">
          <a:off x="-231672" y="232698"/>
          <a:ext cx="1544483" cy="1081138"/>
        </a:xfrm>
        <a:prstGeom prst="chevron">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0000"/>
                <a:lumMod val="100000"/>
              </a:schemeClr>
            </a:gs>
            <a:gs pos="100000">
              <a:schemeClr val="accent5">
                <a:hueOff val="0"/>
                <a:satOff val="0"/>
                <a:lumOff val="0"/>
                <a:alphaOff val="0"/>
                <a:shade val="80000"/>
                <a:satMod val="100000"/>
                <a:lumMod val="99000"/>
              </a:schemeClr>
            </a:gs>
          </a:gsLst>
          <a:lin ang="27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Matplotlib</a:t>
          </a:r>
        </a:p>
      </dsp:txBody>
      <dsp:txXfrm rot="-5400000">
        <a:off x="1" y="541594"/>
        <a:ext cx="1081138" cy="463345"/>
      </dsp:txXfrm>
    </dsp:sp>
    <dsp:sp modelId="{A8B7AA64-2C93-4C76-8BFF-8280458C4F60}">
      <dsp:nvSpPr>
        <dsp:cNvPr id="0" name=""/>
        <dsp:cNvSpPr/>
      </dsp:nvSpPr>
      <dsp:spPr>
        <a:xfrm rot="5400000">
          <a:off x="1651781" y="-570642"/>
          <a:ext cx="1003914" cy="2145199"/>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Visualizing data in graph form</a:t>
          </a:r>
        </a:p>
        <a:p>
          <a:pPr marL="114300" lvl="1" indent="-114300" algn="l" defTabSz="622300">
            <a:lnSpc>
              <a:spcPct val="90000"/>
            </a:lnSpc>
            <a:spcBef>
              <a:spcPct val="0"/>
            </a:spcBef>
            <a:spcAft>
              <a:spcPct val="15000"/>
            </a:spcAft>
            <a:buChar char="•"/>
          </a:pPr>
          <a:r>
            <a:rPr lang="en-IN" sz="1400" kern="1200" dirty="0"/>
            <a:t>For more freedom</a:t>
          </a:r>
        </a:p>
        <a:p>
          <a:pPr marL="114300" lvl="1" indent="-114300" algn="l" defTabSz="622300">
            <a:lnSpc>
              <a:spcPct val="90000"/>
            </a:lnSpc>
            <a:spcBef>
              <a:spcPct val="0"/>
            </a:spcBef>
            <a:spcAft>
              <a:spcPct val="15000"/>
            </a:spcAft>
            <a:buChar char="•"/>
          </a:pPr>
          <a:endParaRPr lang="en-IN" sz="1400" kern="1200" dirty="0"/>
        </a:p>
      </dsp:txBody>
      <dsp:txXfrm rot="-5400000">
        <a:off x="1081139" y="49007"/>
        <a:ext cx="2096192" cy="905900"/>
      </dsp:txXfrm>
    </dsp:sp>
    <dsp:sp modelId="{E32EF409-0474-43F7-90F7-ACED0B0FDFE3}">
      <dsp:nvSpPr>
        <dsp:cNvPr id="0" name=""/>
        <dsp:cNvSpPr/>
      </dsp:nvSpPr>
      <dsp:spPr>
        <a:xfrm rot="5400000">
          <a:off x="-231672" y="1563485"/>
          <a:ext cx="1544483" cy="1081138"/>
        </a:xfrm>
        <a:prstGeom prst="chevron">
          <a:avLst/>
        </a:prstGeom>
        <a:gradFill rotWithShape="0">
          <a:gsLst>
            <a:gs pos="0">
              <a:schemeClr val="accent5">
                <a:hueOff val="2430022"/>
                <a:satOff val="859"/>
                <a:lumOff val="7647"/>
                <a:alphaOff val="0"/>
                <a:tint val="97000"/>
                <a:satMod val="100000"/>
                <a:lumMod val="102000"/>
              </a:schemeClr>
            </a:gs>
            <a:gs pos="50000">
              <a:schemeClr val="accent5">
                <a:hueOff val="2430022"/>
                <a:satOff val="859"/>
                <a:lumOff val="7647"/>
                <a:alphaOff val="0"/>
                <a:shade val="100000"/>
                <a:satMod val="100000"/>
                <a:lumMod val="100000"/>
              </a:schemeClr>
            </a:gs>
            <a:gs pos="100000">
              <a:schemeClr val="accent5">
                <a:hueOff val="2430022"/>
                <a:satOff val="859"/>
                <a:lumOff val="7647"/>
                <a:alphaOff val="0"/>
                <a:shade val="80000"/>
                <a:satMod val="100000"/>
                <a:lumMod val="99000"/>
              </a:schemeClr>
            </a:gs>
          </a:gsLst>
          <a:lin ang="2700000" scaled="0"/>
        </a:gradFill>
        <a:ln w="9525" cap="flat" cmpd="sng" algn="ctr">
          <a:solidFill>
            <a:schemeClr val="accent5">
              <a:hueOff val="2430022"/>
              <a:satOff val="859"/>
              <a:lumOff val="7647"/>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dirty="0"/>
            <a:t>Seaborn</a:t>
          </a:r>
          <a:endParaRPr lang="en-IN" sz="1800" kern="1200" dirty="0"/>
        </a:p>
      </dsp:txBody>
      <dsp:txXfrm rot="-5400000">
        <a:off x="1" y="1872381"/>
        <a:ext cx="1081138" cy="463345"/>
      </dsp:txXfrm>
    </dsp:sp>
    <dsp:sp modelId="{FBD9FB9F-7449-495C-91E0-B8E4C416E1CD}">
      <dsp:nvSpPr>
        <dsp:cNvPr id="0" name=""/>
        <dsp:cNvSpPr/>
      </dsp:nvSpPr>
      <dsp:spPr>
        <a:xfrm rot="5400000">
          <a:off x="1651781" y="761170"/>
          <a:ext cx="1003914" cy="2145199"/>
        </a:xfrm>
        <a:prstGeom prst="round2SameRect">
          <a:avLst/>
        </a:prstGeom>
        <a:solidFill>
          <a:schemeClr val="lt1">
            <a:alpha val="90000"/>
            <a:hueOff val="0"/>
            <a:satOff val="0"/>
            <a:lumOff val="0"/>
            <a:alphaOff val="0"/>
          </a:schemeClr>
        </a:solidFill>
        <a:ln w="9525" cap="flat" cmpd="sng" algn="ctr">
          <a:solidFill>
            <a:schemeClr val="accent5">
              <a:hueOff val="2430022"/>
              <a:satOff val="859"/>
              <a:lumOff val="7647"/>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For much prettier and interactive graphs</a:t>
          </a:r>
        </a:p>
      </dsp:txBody>
      <dsp:txXfrm rot="-5400000">
        <a:off x="1081139" y="1380820"/>
        <a:ext cx="2096192" cy="905900"/>
      </dsp:txXfrm>
    </dsp:sp>
    <dsp:sp modelId="{CB7F0339-FC27-4DD0-A1F9-79CC28596F25}">
      <dsp:nvSpPr>
        <dsp:cNvPr id="0" name=""/>
        <dsp:cNvSpPr/>
      </dsp:nvSpPr>
      <dsp:spPr>
        <a:xfrm rot="5400000">
          <a:off x="-231672" y="2894272"/>
          <a:ext cx="1544483" cy="1081138"/>
        </a:xfrm>
        <a:prstGeom prst="chevron">
          <a:avLst/>
        </a:prstGeom>
        <a:gradFill rotWithShape="0">
          <a:gsLst>
            <a:gs pos="0">
              <a:schemeClr val="accent5">
                <a:hueOff val="4860045"/>
                <a:satOff val="1718"/>
                <a:lumOff val="15294"/>
                <a:alphaOff val="0"/>
                <a:tint val="97000"/>
                <a:satMod val="100000"/>
                <a:lumMod val="102000"/>
              </a:schemeClr>
            </a:gs>
            <a:gs pos="50000">
              <a:schemeClr val="accent5">
                <a:hueOff val="4860045"/>
                <a:satOff val="1718"/>
                <a:lumOff val="15294"/>
                <a:alphaOff val="0"/>
                <a:shade val="100000"/>
                <a:satMod val="100000"/>
                <a:lumMod val="100000"/>
              </a:schemeClr>
            </a:gs>
            <a:gs pos="100000">
              <a:schemeClr val="accent5">
                <a:hueOff val="4860045"/>
                <a:satOff val="1718"/>
                <a:lumOff val="15294"/>
                <a:alphaOff val="0"/>
                <a:shade val="80000"/>
                <a:satMod val="100000"/>
                <a:lumMod val="99000"/>
              </a:schemeClr>
            </a:gs>
          </a:gsLst>
          <a:lin ang="2700000" scaled="0"/>
        </a:gradFill>
        <a:ln w="9525" cap="flat" cmpd="sng" algn="ctr">
          <a:solidFill>
            <a:schemeClr val="accent5">
              <a:hueOff val="4860045"/>
              <a:satOff val="1718"/>
              <a:lumOff val="15294"/>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kern="1200" dirty="0" err="1"/>
            <a:t>prettytable</a:t>
          </a:r>
          <a:endParaRPr lang="en-IN" sz="1800" kern="1200" dirty="0"/>
        </a:p>
      </dsp:txBody>
      <dsp:txXfrm rot="-5400000">
        <a:off x="1" y="3203168"/>
        <a:ext cx="1081138" cy="463345"/>
      </dsp:txXfrm>
    </dsp:sp>
    <dsp:sp modelId="{0724F6EC-4BE5-4265-B4AD-E9C2D5772814}">
      <dsp:nvSpPr>
        <dsp:cNvPr id="0" name=""/>
        <dsp:cNvSpPr/>
      </dsp:nvSpPr>
      <dsp:spPr>
        <a:xfrm rot="5400000">
          <a:off x="1651781" y="2103290"/>
          <a:ext cx="1003914" cy="2145199"/>
        </a:xfrm>
        <a:prstGeom prst="round2SameRect">
          <a:avLst/>
        </a:prstGeom>
        <a:solidFill>
          <a:schemeClr val="lt1">
            <a:alpha val="90000"/>
            <a:hueOff val="0"/>
            <a:satOff val="0"/>
            <a:lumOff val="0"/>
            <a:alphaOff val="0"/>
          </a:schemeClr>
        </a:solidFill>
        <a:ln w="9525" cap="flat" cmpd="sng" algn="ctr">
          <a:solidFill>
            <a:schemeClr val="accent5">
              <a:hueOff val="4860045"/>
              <a:satOff val="1718"/>
              <a:lumOff val="15294"/>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For printing tables more elegantly</a:t>
          </a:r>
        </a:p>
      </dsp:txBody>
      <dsp:txXfrm rot="-5400000">
        <a:off x="1081139" y="2722940"/>
        <a:ext cx="2096192" cy="9059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3BDC9D03-76BB-4423-B7A1-3C0D53DAE003}" type="datetimeFigureOut">
              <a:rPr lang="en-IN" smtClean="0"/>
              <a:t>16-06-2022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39B3683-BCEB-4094-94D8-EA36BE3B5856}" type="slidenum">
              <a:rPr lang="en-IN" smtClean="0"/>
              <a:t>‹#›</a:t>
            </a:fld>
            <a:endParaRPr lang="en-IN"/>
          </a:p>
        </p:txBody>
      </p:sp>
    </p:spTree>
    <p:extLst>
      <p:ext uri="{BB962C8B-B14F-4D97-AF65-F5344CB8AC3E}">
        <p14:creationId xmlns:p14="http://schemas.microsoft.com/office/powerpoint/2010/main" val="3271067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C9D03-76BB-4423-B7A1-3C0D53DAE003}" type="datetimeFigureOut">
              <a:rPr lang="en-IN" smtClean="0"/>
              <a:t>16-06-2022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B3683-BCEB-4094-94D8-EA36BE3B5856}" type="slidenum">
              <a:rPr lang="en-IN" smtClean="0"/>
              <a:t>‹#›</a:t>
            </a:fld>
            <a:endParaRPr lang="en-IN"/>
          </a:p>
        </p:txBody>
      </p:sp>
    </p:spTree>
    <p:extLst>
      <p:ext uri="{BB962C8B-B14F-4D97-AF65-F5344CB8AC3E}">
        <p14:creationId xmlns:p14="http://schemas.microsoft.com/office/powerpoint/2010/main" val="405890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C9D03-76BB-4423-B7A1-3C0D53DAE003}" type="datetimeFigureOut">
              <a:rPr lang="en-IN" smtClean="0"/>
              <a:t>16-06-2022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B3683-BCEB-4094-94D8-EA36BE3B5856}" type="slidenum">
              <a:rPr lang="en-IN" smtClean="0"/>
              <a:t>‹#›</a:t>
            </a:fld>
            <a:endParaRPr lang="en-IN"/>
          </a:p>
        </p:txBody>
      </p:sp>
    </p:spTree>
    <p:extLst>
      <p:ext uri="{BB962C8B-B14F-4D97-AF65-F5344CB8AC3E}">
        <p14:creationId xmlns:p14="http://schemas.microsoft.com/office/powerpoint/2010/main" val="255437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C9D03-76BB-4423-B7A1-3C0D53DAE003}" type="datetimeFigureOut">
              <a:rPr lang="en-IN" smtClean="0"/>
              <a:t>16-06-2022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B3683-BCEB-4094-94D8-EA36BE3B5856}" type="slidenum">
              <a:rPr lang="en-IN" smtClean="0"/>
              <a:t>‹#›</a:t>
            </a:fld>
            <a:endParaRPr lang="en-IN"/>
          </a:p>
        </p:txBody>
      </p:sp>
    </p:spTree>
    <p:extLst>
      <p:ext uri="{BB962C8B-B14F-4D97-AF65-F5344CB8AC3E}">
        <p14:creationId xmlns:p14="http://schemas.microsoft.com/office/powerpoint/2010/main" val="292246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DC9D03-76BB-4423-B7A1-3C0D53DAE003}" type="datetimeFigureOut">
              <a:rPr lang="en-IN" smtClean="0"/>
              <a:t>16-06-2022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B3683-BCEB-4094-94D8-EA36BE3B5856}" type="slidenum">
              <a:rPr lang="en-IN" smtClean="0"/>
              <a:t>‹#›</a:t>
            </a:fld>
            <a:endParaRPr lang="en-IN"/>
          </a:p>
        </p:txBody>
      </p:sp>
    </p:spTree>
    <p:extLst>
      <p:ext uri="{BB962C8B-B14F-4D97-AF65-F5344CB8AC3E}">
        <p14:creationId xmlns:p14="http://schemas.microsoft.com/office/powerpoint/2010/main" val="163217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C9D03-76BB-4423-B7A1-3C0D53DAE003}" type="datetimeFigureOut">
              <a:rPr lang="en-IN" smtClean="0"/>
              <a:t>16-06-2022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B3683-BCEB-4094-94D8-EA36BE3B5856}" type="slidenum">
              <a:rPr lang="en-IN" smtClean="0"/>
              <a:t>‹#›</a:t>
            </a:fld>
            <a:endParaRPr lang="en-IN"/>
          </a:p>
        </p:txBody>
      </p:sp>
    </p:spTree>
    <p:extLst>
      <p:ext uri="{BB962C8B-B14F-4D97-AF65-F5344CB8AC3E}">
        <p14:creationId xmlns:p14="http://schemas.microsoft.com/office/powerpoint/2010/main" val="224341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DC9D03-76BB-4423-B7A1-3C0D53DAE003}" type="datetimeFigureOut">
              <a:rPr lang="en-IN" smtClean="0"/>
              <a:t>16-06-2022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9B3683-BCEB-4094-94D8-EA36BE3B5856}" type="slidenum">
              <a:rPr lang="en-IN" smtClean="0"/>
              <a:t>‹#›</a:t>
            </a:fld>
            <a:endParaRPr lang="en-IN"/>
          </a:p>
        </p:txBody>
      </p:sp>
    </p:spTree>
    <p:extLst>
      <p:ext uri="{BB962C8B-B14F-4D97-AF65-F5344CB8AC3E}">
        <p14:creationId xmlns:p14="http://schemas.microsoft.com/office/powerpoint/2010/main" val="275076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DC9D03-76BB-4423-B7A1-3C0D53DAE003}" type="datetimeFigureOut">
              <a:rPr lang="en-IN" smtClean="0"/>
              <a:t>16-06-2022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9B3683-BCEB-4094-94D8-EA36BE3B5856}" type="slidenum">
              <a:rPr lang="en-IN" smtClean="0"/>
              <a:t>‹#›</a:t>
            </a:fld>
            <a:endParaRPr lang="en-IN"/>
          </a:p>
        </p:txBody>
      </p:sp>
    </p:spTree>
    <p:extLst>
      <p:ext uri="{BB962C8B-B14F-4D97-AF65-F5344CB8AC3E}">
        <p14:creationId xmlns:p14="http://schemas.microsoft.com/office/powerpoint/2010/main" val="300534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C9D03-76BB-4423-B7A1-3C0D53DAE003}" type="datetimeFigureOut">
              <a:rPr lang="en-IN" smtClean="0"/>
              <a:t>16-06-2022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9B3683-BCEB-4094-94D8-EA36BE3B5856}" type="slidenum">
              <a:rPr lang="en-IN" smtClean="0"/>
              <a:t>‹#›</a:t>
            </a:fld>
            <a:endParaRPr lang="en-IN"/>
          </a:p>
        </p:txBody>
      </p:sp>
    </p:spTree>
    <p:extLst>
      <p:ext uri="{BB962C8B-B14F-4D97-AF65-F5344CB8AC3E}">
        <p14:creationId xmlns:p14="http://schemas.microsoft.com/office/powerpoint/2010/main" val="74634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BDC9D03-76BB-4423-B7A1-3C0D53DAE003}" type="datetimeFigureOut">
              <a:rPr lang="en-IN" smtClean="0"/>
              <a:t>16-06-2022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39B3683-BCEB-4094-94D8-EA36BE3B5856}" type="slidenum">
              <a:rPr lang="en-IN" smtClean="0"/>
              <a:t>‹#›</a:t>
            </a:fld>
            <a:endParaRPr lang="en-IN"/>
          </a:p>
        </p:txBody>
      </p:sp>
    </p:spTree>
    <p:extLst>
      <p:ext uri="{BB962C8B-B14F-4D97-AF65-F5344CB8AC3E}">
        <p14:creationId xmlns:p14="http://schemas.microsoft.com/office/powerpoint/2010/main" val="58658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BDC9D03-76BB-4423-B7A1-3C0D53DAE003}" type="datetimeFigureOut">
              <a:rPr lang="en-IN" smtClean="0"/>
              <a:t>16-06-2022</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39B3683-BCEB-4094-94D8-EA36BE3B5856}" type="slidenum">
              <a:rPr lang="en-IN" smtClean="0"/>
              <a:t>‹#›</a:t>
            </a:fld>
            <a:endParaRPr lang="en-IN"/>
          </a:p>
        </p:txBody>
      </p:sp>
    </p:spTree>
    <p:extLst>
      <p:ext uri="{BB962C8B-B14F-4D97-AF65-F5344CB8AC3E}">
        <p14:creationId xmlns:p14="http://schemas.microsoft.com/office/powerpoint/2010/main" val="109441516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BDC9D03-76BB-4423-B7A1-3C0D53DAE003}" type="datetimeFigureOut">
              <a:rPr lang="en-IN" smtClean="0"/>
              <a:t>16-06-2022</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39B3683-BCEB-4094-94D8-EA36BE3B5856}" type="slidenum">
              <a:rPr lang="en-IN" smtClean="0"/>
              <a:t>‹#›</a:t>
            </a:fld>
            <a:endParaRPr lang="en-IN"/>
          </a:p>
        </p:txBody>
      </p:sp>
    </p:spTree>
    <p:extLst>
      <p:ext uri="{BB962C8B-B14F-4D97-AF65-F5344CB8AC3E}">
        <p14:creationId xmlns:p14="http://schemas.microsoft.com/office/powerpoint/2010/main" val="3058831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hivachandel/kc-house-data?resource=download"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27AC9F-B694-F98C-8D5A-A82D47730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F0E17252-D743-FED7-5355-008C65627523}"/>
              </a:ext>
            </a:extLst>
          </p:cNvPr>
          <p:cNvSpPr txBox="1"/>
          <p:nvPr/>
        </p:nvSpPr>
        <p:spPr>
          <a:xfrm>
            <a:off x="168046" y="142679"/>
            <a:ext cx="4161453" cy="1200329"/>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What makes a House Affordable?</a:t>
            </a:r>
          </a:p>
        </p:txBody>
      </p:sp>
      <p:sp>
        <p:nvSpPr>
          <p:cNvPr id="7" name="TextBox 6">
            <a:extLst>
              <a:ext uri="{FF2B5EF4-FFF2-40B4-BE49-F238E27FC236}">
                <a16:creationId xmlns:a16="http://schemas.microsoft.com/office/drawing/2014/main" id="{87757D96-9847-0D0D-2BA5-B8E2472A0E65}"/>
              </a:ext>
            </a:extLst>
          </p:cNvPr>
          <p:cNvSpPr txBox="1"/>
          <p:nvPr/>
        </p:nvSpPr>
        <p:spPr>
          <a:xfrm>
            <a:off x="919594" y="1509104"/>
            <a:ext cx="5509486" cy="646331"/>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AI-1 Cohort-4 Project</a:t>
            </a:r>
          </a:p>
          <a:p>
            <a:r>
              <a:rPr lang="en-IN" sz="1600" dirty="0">
                <a:latin typeface="Times New Roman" panose="02020603050405020304" pitchFamily="18" charset="0"/>
                <a:cs typeface="Times New Roman" panose="02020603050405020304" pitchFamily="18" charset="0"/>
              </a:rPr>
              <a:t>By: Shishir Tripathi, Ruchin Dhama, Gursimran Singh, Rajat </a:t>
            </a:r>
          </a:p>
        </p:txBody>
      </p:sp>
      <p:pic>
        <p:nvPicPr>
          <p:cNvPr id="9" name="Picture 8">
            <a:extLst>
              <a:ext uri="{FF2B5EF4-FFF2-40B4-BE49-F238E27FC236}">
                <a16:creationId xmlns:a16="http://schemas.microsoft.com/office/drawing/2014/main" id="{FA059BBF-4CDA-5E12-2894-8333D2915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9149" y="223934"/>
            <a:ext cx="1037820" cy="10378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8865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6614-58D5-FD89-2453-8F25C1519DE2}"/>
              </a:ext>
            </a:extLst>
          </p:cNvPr>
          <p:cNvSpPr>
            <a:spLocks noGrp="1"/>
          </p:cNvSpPr>
          <p:nvPr>
            <p:ph type="title"/>
          </p:nvPr>
        </p:nvSpPr>
        <p:spPr>
          <a:xfrm>
            <a:off x="838200" y="79104"/>
            <a:ext cx="10515600" cy="950491"/>
          </a:xfrm>
        </p:spPr>
        <p:txBody>
          <a:bodyPr/>
          <a:lstStyle/>
          <a:p>
            <a:pPr algn="ctr"/>
            <a:r>
              <a:rPr lang="en-IN" b="1" dirty="0"/>
              <a:t>Introduction</a:t>
            </a:r>
          </a:p>
        </p:txBody>
      </p:sp>
      <p:sp>
        <p:nvSpPr>
          <p:cNvPr id="4" name="TextBox 3">
            <a:extLst>
              <a:ext uri="{FF2B5EF4-FFF2-40B4-BE49-F238E27FC236}">
                <a16:creationId xmlns:a16="http://schemas.microsoft.com/office/drawing/2014/main" id="{EC682D6D-47C1-8817-3DD2-CFBB3536E5AD}"/>
              </a:ext>
            </a:extLst>
          </p:cNvPr>
          <p:cNvSpPr txBox="1"/>
          <p:nvPr/>
        </p:nvSpPr>
        <p:spPr>
          <a:xfrm>
            <a:off x="587828" y="1315616"/>
            <a:ext cx="2688365" cy="461665"/>
          </a:xfrm>
          <a:prstGeom prst="rect">
            <a:avLst/>
          </a:prstGeom>
          <a:noFill/>
        </p:spPr>
        <p:txBody>
          <a:bodyPr wrap="none" rtlCol="0">
            <a:spAutoFit/>
          </a:bodyPr>
          <a:lstStyle/>
          <a:p>
            <a:r>
              <a:rPr lang="en-IN" sz="2400" u="sng" dirty="0">
                <a:latin typeface="Times New Roman" panose="02020603050405020304" pitchFamily="18" charset="0"/>
                <a:cs typeface="Times New Roman" panose="02020603050405020304" pitchFamily="18" charset="0"/>
              </a:rPr>
              <a:t>Problem Statement</a:t>
            </a:r>
            <a:r>
              <a:rPr lang="en-IN"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DCCC41A8-1BF8-366A-EEC0-17FE263B27EE}"/>
              </a:ext>
            </a:extLst>
          </p:cNvPr>
          <p:cNvSpPr txBox="1"/>
          <p:nvPr/>
        </p:nvSpPr>
        <p:spPr>
          <a:xfrm>
            <a:off x="587828" y="1781745"/>
            <a:ext cx="3620278" cy="5078313"/>
          </a:xfrm>
          <a:prstGeom prst="rect">
            <a:avLst/>
          </a:prstGeom>
          <a:noFill/>
        </p:spPr>
        <p:txBody>
          <a:bodyPr wrap="square" rtlCol="0">
            <a:spAutoFit/>
          </a:bodyPr>
          <a:lstStyle/>
          <a:p>
            <a:r>
              <a:rPr lang="en-IN" dirty="0"/>
              <a:t>* Buying anything in the market whose MRP is not set gets a lot harder when the buyer don’t even know what the price is affected by, like in the case of buying a House.</a:t>
            </a:r>
          </a:p>
          <a:p>
            <a:endParaRPr lang="en-IN" dirty="0"/>
          </a:p>
          <a:p>
            <a:r>
              <a:rPr lang="en-IN" dirty="0"/>
              <a:t>* Based on dataset and findings we want to:</a:t>
            </a:r>
          </a:p>
          <a:p>
            <a:pPr marL="285750" indent="-285750">
              <a:buFont typeface="Arial" panose="020B0604020202020204" pitchFamily="34" charset="0"/>
              <a:buChar char="•"/>
            </a:pPr>
            <a:r>
              <a:rPr lang="en-IN" dirty="0"/>
              <a:t>Explain what are the important factors of house(</a:t>
            </a:r>
            <a:r>
              <a:rPr lang="en-IN" dirty="0" err="1"/>
              <a:t>sqft</a:t>
            </a:r>
            <a:r>
              <a:rPr lang="en-IN" dirty="0"/>
              <a:t> area, floors condition etc.) which makes a house affordable.</a:t>
            </a:r>
          </a:p>
          <a:p>
            <a:pPr marL="285750" indent="-285750">
              <a:buFont typeface="Arial" panose="020B0604020202020204" pitchFamily="34" charset="0"/>
              <a:buChar char="•"/>
            </a:pPr>
            <a:r>
              <a:rPr lang="en-IN" dirty="0"/>
              <a:t>Show next time you go in market to buy house what you should pay more attention to.</a:t>
            </a:r>
          </a:p>
          <a:p>
            <a:pPr marL="285750" indent="-285750">
              <a:buFont typeface="Arial" panose="020B0604020202020204" pitchFamily="34" charset="0"/>
              <a:buChar char="•"/>
            </a:pPr>
            <a:r>
              <a:rPr lang="en-IN" dirty="0"/>
              <a:t>How to find a rough estimate of a house’s price.</a:t>
            </a:r>
          </a:p>
          <a:p>
            <a:endParaRPr lang="en-IN" dirty="0"/>
          </a:p>
        </p:txBody>
      </p:sp>
      <p:sp>
        <p:nvSpPr>
          <p:cNvPr id="6" name="TextBox 5">
            <a:extLst>
              <a:ext uri="{FF2B5EF4-FFF2-40B4-BE49-F238E27FC236}">
                <a16:creationId xmlns:a16="http://schemas.microsoft.com/office/drawing/2014/main" id="{89E21C8A-BF8A-58D6-EB8D-A7DC9E5DFF9E}"/>
              </a:ext>
            </a:extLst>
          </p:cNvPr>
          <p:cNvSpPr txBox="1"/>
          <p:nvPr/>
        </p:nvSpPr>
        <p:spPr>
          <a:xfrm>
            <a:off x="4624250" y="1315616"/>
            <a:ext cx="1471750" cy="461665"/>
          </a:xfrm>
          <a:prstGeom prst="rect">
            <a:avLst/>
          </a:prstGeom>
          <a:noFill/>
        </p:spPr>
        <p:txBody>
          <a:bodyPr wrap="none" rtlCol="0">
            <a:spAutoFit/>
          </a:bodyPr>
          <a:lstStyle/>
          <a:p>
            <a:r>
              <a:rPr lang="en-IN" sz="2400" u="sng" dirty="0">
                <a:latin typeface="Times New Roman" panose="02020603050405020304" pitchFamily="18" charset="0"/>
                <a:cs typeface="Times New Roman" panose="02020603050405020304" pitchFamily="18" charset="0"/>
              </a:rPr>
              <a:t>Approach</a:t>
            </a:r>
            <a:r>
              <a:rPr lang="en-IN" sz="24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1D28D19C-BFC1-5C5D-C2BF-52AE244BCEF7}"/>
              </a:ext>
            </a:extLst>
          </p:cNvPr>
          <p:cNvSpPr txBox="1"/>
          <p:nvPr/>
        </p:nvSpPr>
        <p:spPr>
          <a:xfrm>
            <a:off x="4624250" y="1777281"/>
            <a:ext cx="3620278" cy="4524315"/>
          </a:xfrm>
          <a:prstGeom prst="rect">
            <a:avLst/>
          </a:prstGeom>
          <a:noFill/>
        </p:spPr>
        <p:txBody>
          <a:bodyPr wrap="square" rtlCol="0">
            <a:spAutoFit/>
          </a:bodyPr>
          <a:lstStyle/>
          <a:p>
            <a:r>
              <a:rPr lang="en-IN" dirty="0"/>
              <a:t>* Steps we took:</a:t>
            </a:r>
          </a:p>
          <a:p>
            <a:endParaRPr lang="en-IN" dirty="0"/>
          </a:p>
          <a:p>
            <a:pPr marL="285750" indent="-285750">
              <a:buFont typeface="Arial" panose="020B0604020202020204" pitchFamily="34" charset="0"/>
              <a:buChar char="•"/>
            </a:pPr>
            <a:r>
              <a:rPr lang="en-IN" dirty="0"/>
              <a:t>Analyse how different factors affects the house prices.</a:t>
            </a:r>
          </a:p>
          <a:p>
            <a:pPr marL="285750" indent="-285750">
              <a:buFont typeface="Arial" panose="020B0604020202020204" pitchFamily="34" charset="0"/>
              <a:buChar char="•"/>
            </a:pPr>
            <a:r>
              <a:rPr lang="en-IN" dirty="0"/>
              <a:t>Figure out the correlation among the predictors themselves.</a:t>
            </a:r>
          </a:p>
          <a:p>
            <a:pPr marL="285750" indent="-285750">
              <a:buFont typeface="Arial" panose="020B0604020202020204" pitchFamily="34" charset="0"/>
              <a:buChar char="•"/>
            </a:pPr>
            <a:r>
              <a:rPr lang="en-IN" dirty="0"/>
              <a:t>Based on very basic algorithms (like logistic regression) make sure the predictors are sufficient enough to roughly predict a house’s price.</a:t>
            </a:r>
          </a:p>
          <a:p>
            <a:pPr marL="285750" indent="-285750">
              <a:buFont typeface="Arial" panose="020B0604020202020204" pitchFamily="34" charset="0"/>
              <a:buChar char="•"/>
            </a:pPr>
            <a:r>
              <a:rPr lang="en-IN" dirty="0"/>
              <a:t>Based on data turning it into classification problem (affordable vs not affordable).</a:t>
            </a:r>
          </a:p>
          <a:p>
            <a:pPr marL="285750" indent="-285750">
              <a:buFont typeface="Arial" panose="020B0604020202020204" pitchFamily="34" charset="0"/>
              <a:buChar char="•"/>
            </a:pPr>
            <a:r>
              <a:rPr lang="en-IN" dirty="0"/>
              <a:t>Finally results and how confident are we about our results.</a:t>
            </a:r>
          </a:p>
        </p:txBody>
      </p:sp>
      <p:sp>
        <p:nvSpPr>
          <p:cNvPr id="8" name="TextBox 7">
            <a:extLst>
              <a:ext uri="{FF2B5EF4-FFF2-40B4-BE49-F238E27FC236}">
                <a16:creationId xmlns:a16="http://schemas.microsoft.com/office/drawing/2014/main" id="{427BE208-B31E-1A56-89E8-A320219BBF31}"/>
              </a:ext>
            </a:extLst>
          </p:cNvPr>
          <p:cNvSpPr txBox="1"/>
          <p:nvPr/>
        </p:nvSpPr>
        <p:spPr>
          <a:xfrm>
            <a:off x="8528179" y="1301419"/>
            <a:ext cx="2533707" cy="461665"/>
          </a:xfrm>
          <a:prstGeom prst="rect">
            <a:avLst/>
          </a:prstGeom>
          <a:noFill/>
        </p:spPr>
        <p:txBody>
          <a:bodyPr wrap="none" rtlCol="0">
            <a:spAutoFit/>
          </a:bodyPr>
          <a:lstStyle/>
          <a:p>
            <a:r>
              <a:rPr lang="en-IN" sz="2400" u="sng" dirty="0">
                <a:latin typeface="Times New Roman" panose="02020603050405020304" pitchFamily="18" charset="0"/>
                <a:cs typeface="Times New Roman" panose="02020603050405020304" pitchFamily="18" charset="0"/>
              </a:rPr>
              <a:t>Chosen Algorithm</a:t>
            </a:r>
            <a:r>
              <a:rPr lang="en-IN" sz="24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78744289-5E37-9765-83F8-0B4495786117}"/>
              </a:ext>
            </a:extLst>
          </p:cNvPr>
          <p:cNvSpPr txBox="1"/>
          <p:nvPr/>
        </p:nvSpPr>
        <p:spPr>
          <a:xfrm>
            <a:off x="8528178" y="1777281"/>
            <a:ext cx="3387014" cy="4801314"/>
          </a:xfrm>
          <a:prstGeom prst="rect">
            <a:avLst/>
          </a:prstGeom>
          <a:noFill/>
        </p:spPr>
        <p:txBody>
          <a:bodyPr wrap="square" rtlCol="0">
            <a:spAutoFit/>
          </a:bodyPr>
          <a:lstStyle/>
          <a:p>
            <a:r>
              <a:rPr lang="en-IN" u="sng" dirty="0"/>
              <a:t>Linear/Logistic Regression: </a:t>
            </a:r>
            <a:r>
              <a:rPr lang="en-IN" dirty="0"/>
              <a:t>Using this type of model we tried to figure out whether or not our datapoints have some linear/polynomial relationship.</a:t>
            </a:r>
          </a:p>
          <a:p>
            <a:endParaRPr lang="en-IN" dirty="0"/>
          </a:p>
          <a:p>
            <a:r>
              <a:rPr lang="en-IN" u="sng" dirty="0"/>
              <a:t>KNN: </a:t>
            </a:r>
            <a:r>
              <a:rPr lang="en-IN" dirty="0"/>
              <a:t>Then we moved to KNN to make use of similarity amongst the more closer datapoints and based on that then predicting the price.</a:t>
            </a:r>
          </a:p>
          <a:p>
            <a:endParaRPr lang="en-IN" dirty="0"/>
          </a:p>
          <a:p>
            <a:r>
              <a:rPr lang="en-IN" u="sng" dirty="0"/>
              <a:t>Tree based: </a:t>
            </a:r>
            <a:r>
              <a:rPr lang="en-IN" dirty="0"/>
              <a:t>Finally we applied tree based algorithm to figure out underlying relationship as well as how well the neighbours define a datapoint.</a:t>
            </a:r>
          </a:p>
        </p:txBody>
      </p:sp>
    </p:spTree>
    <p:extLst>
      <p:ext uri="{BB962C8B-B14F-4D97-AF65-F5344CB8AC3E}">
        <p14:creationId xmlns:p14="http://schemas.microsoft.com/office/powerpoint/2010/main" val="256809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288A5F-6FE6-991E-E5AB-B670A5B8F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672" y="3826117"/>
            <a:ext cx="4368455" cy="3031883"/>
          </a:xfrm>
          <a:prstGeom prst="rect">
            <a:avLst/>
          </a:prstGeom>
        </p:spPr>
      </p:pic>
      <p:sp>
        <p:nvSpPr>
          <p:cNvPr id="2" name="Title 1">
            <a:extLst>
              <a:ext uri="{FF2B5EF4-FFF2-40B4-BE49-F238E27FC236}">
                <a16:creationId xmlns:a16="http://schemas.microsoft.com/office/drawing/2014/main" id="{7F7C3359-24E5-F6CE-D067-EA8A08DFE683}"/>
              </a:ext>
            </a:extLst>
          </p:cNvPr>
          <p:cNvSpPr>
            <a:spLocks noGrp="1"/>
          </p:cNvSpPr>
          <p:nvPr>
            <p:ph type="title"/>
          </p:nvPr>
        </p:nvSpPr>
        <p:spPr>
          <a:xfrm>
            <a:off x="838200" y="9047"/>
            <a:ext cx="10515600" cy="1099781"/>
          </a:xfrm>
        </p:spPr>
        <p:txBody>
          <a:bodyPr/>
          <a:lstStyle/>
          <a:p>
            <a:pPr algn="ctr"/>
            <a:r>
              <a:rPr lang="en-IN" dirty="0"/>
              <a:t>Methodology</a:t>
            </a:r>
          </a:p>
        </p:txBody>
      </p:sp>
      <p:sp>
        <p:nvSpPr>
          <p:cNvPr id="3" name="TextBox 2">
            <a:extLst>
              <a:ext uri="{FF2B5EF4-FFF2-40B4-BE49-F238E27FC236}">
                <a16:creationId xmlns:a16="http://schemas.microsoft.com/office/drawing/2014/main" id="{E2E8C145-32B9-C409-261B-B2E597323EB4}"/>
              </a:ext>
            </a:extLst>
          </p:cNvPr>
          <p:cNvSpPr txBox="1"/>
          <p:nvPr/>
        </p:nvSpPr>
        <p:spPr>
          <a:xfrm>
            <a:off x="460022" y="892678"/>
            <a:ext cx="3323026"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Dataset - </a:t>
            </a:r>
            <a:r>
              <a:rPr lang="en-IN" sz="2400" b="1"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kc_house_data</a:t>
            </a:r>
            <a:endParaRPr lang="en-IN" sz="2400" b="1"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B2361BF-0EC4-65BB-AD72-AD3E3F8B8791}"/>
              </a:ext>
            </a:extLst>
          </p:cNvPr>
          <p:cNvSpPr txBox="1"/>
          <p:nvPr/>
        </p:nvSpPr>
        <p:spPr>
          <a:xfrm>
            <a:off x="333348" y="2773574"/>
            <a:ext cx="5343457" cy="3693319"/>
          </a:xfrm>
          <a:prstGeom prst="rect">
            <a:avLst/>
          </a:prstGeom>
          <a:noFill/>
        </p:spPr>
        <p:txBody>
          <a:bodyPr wrap="square" rtlCol="0">
            <a:spAutoFit/>
          </a:bodyPr>
          <a:lstStyle/>
          <a:p>
            <a:pPr marL="285750" indent="-285750" algn="l">
              <a:buFont typeface="Arial" panose="020B0604020202020204" pitchFamily="34" charset="0"/>
              <a:buChar char="•"/>
            </a:pPr>
            <a:r>
              <a:rPr lang="en-US" b="1" i="0" dirty="0" err="1">
                <a:solidFill>
                  <a:srgbClr val="000000"/>
                </a:solidFill>
                <a:effectLst/>
                <a:cs typeface="Times New Roman" panose="02020603050405020304" pitchFamily="18" charset="0"/>
              </a:rPr>
              <a:t>sqft_lot</a:t>
            </a:r>
            <a:r>
              <a:rPr lang="en-US" b="1" i="0" dirty="0">
                <a:solidFill>
                  <a:srgbClr val="000000"/>
                </a:solidFill>
                <a:effectLst/>
                <a:cs typeface="Times New Roman" panose="02020603050405020304" pitchFamily="18" charset="0"/>
              </a:rPr>
              <a:t> </a:t>
            </a:r>
            <a:r>
              <a:rPr lang="en-US" b="0" i="0" dirty="0">
                <a:solidFill>
                  <a:srgbClr val="000000"/>
                </a:solidFill>
                <a:effectLst/>
                <a:cs typeface="Times New Roman" panose="02020603050405020304" pitchFamily="18" charset="0"/>
              </a:rPr>
              <a:t>- Square footage of the land space</a:t>
            </a:r>
          </a:p>
          <a:p>
            <a:pPr marL="285750" indent="-285750" algn="l">
              <a:buFont typeface="Arial" panose="020B0604020202020204" pitchFamily="34" charset="0"/>
              <a:buChar char="•"/>
            </a:pPr>
            <a:r>
              <a:rPr lang="en-US" b="1" i="0" dirty="0">
                <a:solidFill>
                  <a:srgbClr val="000000"/>
                </a:solidFill>
                <a:effectLst/>
                <a:cs typeface="Times New Roman" panose="02020603050405020304" pitchFamily="18" charset="0"/>
              </a:rPr>
              <a:t>floors</a:t>
            </a:r>
            <a:r>
              <a:rPr lang="en-US" b="0" i="0" dirty="0">
                <a:solidFill>
                  <a:srgbClr val="000000"/>
                </a:solidFill>
                <a:effectLst/>
                <a:cs typeface="Times New Roman" panose="02020603050405020304" pitchFamily="18" charset="0"/>
              </a:rPr>
              <a:t> - Number of floors</a:t>
            </a:r>
          </a:p>
          <a:p>
            <a:pPr marL="285750" indent="-285750" algn="l">
              <a:buFont typeface="Arial" panose="020B0604020202020204" pitchFamily="34" charset="0"/>
              <a:buChar char="•"/>
            </a:pPr>
            <a:r>
              <a:rPr lang="en-US" b="1" i="0" dirty="0">
                <a:solidFill>
                  <a:srgbClr val="000000"/>
                </a:solidFill>
                <a:effectLst/>
                <a:cs typeface="Times New Roman" panose="02020603050405020304" pitchFamily="18" charset="0"/>
              </a:rPr>
              <a:t>waterfront</a:t>
            </a:r>
            <a:r>
              <a:rPr lang="en-US" b="0" i="0" dirty="0">
                <a:solidFill>
                  <a:srgbClr val="000000"/>
                </a:solidFill>
                <a:effectLst/>
                <a:cs typeface="Times New Roman" panose="02020603050405020304" pitchFamily="18" charset="0"/>
              </a:rPr>
              <a:t> - A dummy variable for whether the apartment was overlooking the waterfront or not</a:t>
            </a:r>
          </a:p>
          <a:p>
            <a:pPr marL="285750" indent="-285750" algn="l">
              <a:buFont typeface="Arial" panose="020B0604020202020204" pitchFamily="34" charset="0"/>
              <a:buChar char="•"/>
            </a:pPr>
            <a:r>
              <a:rPr lang="en-US" b="1" i="0" dirty="0">
                <a:solidFill>
                  <a:srgbClr val="000000"/>
                </a:solidFill>
                <a:effectLst/>
                <a:cs typeface="Times New Roman" panose="02020603050405020304" pitchFamily="18" charset="0"/>
              </a:rPr>
              <a:t>view</a:t>
            </a:r>
            <a:r>
              <a:rPr lang="en-US" b="0" i="0" dirty="0">
                <a:solidFill>
                  <a:srgbClr val="000000"/>
                </a:solidFill>
                <a:effectLst/>
                <a:cs typeface="Times New Roman" panose="02020603050405020304" pitchFamily="18" charset="0"/>
              </a:rPr>
              <a:t> - An index from 0 to 4 of how good the view of the property was</a:t>
            </a:r>
          </a:p>
          <a:p>
            <a:pPr marL="285750" indent="-285750" algn="l">
              <a:buFont typeface="Arial" panose="020B0604020202020204" pitchFamily="34" charset="0"/>
              <a:buChar char="•"/>
            </a:pPr>
            <a:r>
              <a:rPr lang="en-US" b="1" i="0" dirty="0">
                <a:solidFill>
                  <a:srgbClr val="000000"/>
                </a:solidFill>
                <a:effectLst/>
                <a:cs typeface="Times New Roman" panose="02020603050405020304" pitchFamily="18" charset="0"/>
              </a:rPr>
              <a:t>condition</a:t>
            </a:r>
            <a:r>
              <a:rPr lang="en-US" b="0" i="0" dirty="0">
                <a:solidFill>
                  <a:srgbClr val="000000"/>
                </a:solidFill>
                <a:effectLst/>
                <a:cs typeface="Times New Roman" panose="02020603050405020304" pitchFamily="18" charset="0"/>
              </a:rPr>
              <a:t> - An index from 1 to 5 on the condition of the apartment.</a:t>
            </a:r>
          </a:p>
          <a:p>
            <a:pPr marL="285750" indent="-285750">
              <a:buFont typeface="Arial" panose="020B0604020202020204" pitchFamily="34" charset="0"/>
              <a:buChar char="•"/>
            </a:pPr>
            <a:r>
              <a:rPr lang="en-US" b="1" i="0" dirty="0">
                <a:solidFill>
                  <a:srgbClr val="000000"/>
                </a:solidFill>
                <a:effectLst/>
                <a:cs typeface="Times New Roman" panose="02020603050405020304" pitchFamily="18" charset="0"/>
              </a:rPr>
              <a:t>grade</a:t>
            </a:r>
            <a:r>
              <a:rPr lang="en-US" b="0" i="0" dirty="0">
                <a:solidFill>
                  <a:srgbClr val="000000"/>
                </a:solidFill>
                <a:effectLst/>
                <a:cs typeface="Times New Roman" panose="02020603050405020304" pitchFamily="18" charset="0"/>
              </a:rPr>
              <a:t> - An index from 1 to 13, where 1-3 falls short of building construction and design, 7 has an average level of construction and design, and 11-13 have a high quality level of construction and design.</a:t>
            </a:r>
          </a:p>
          <a:p>
            <a:endParaRPr lang="en-IN" dirty="0"/>
          </a:p>
        </p:txBody>
      </p:sp>
      <p:sp>
        <p:nvSpPr>
          <p:cNvPr id="5" name="TextBox 4">
            <a:extLst>
              <a:ext uri="{FF2B5EF4-FFF2-40B4-BE49-F238E27FC236}">
                <a16:creationId xmlns:a16="http://schemas.microsoft.com/office/drawing/2014/main" id="{42A2A202-C383-9B1A-CAEC-D4BDF001F04A}"/>
              </a:ext>
            </a:extLst>
          </p:cNvPr>
          <p:cNvSpPr txBox="1"/>
          <p:nvPr/>
        </p:nvSpPr>
        <p:spPr>
          <a:xfrm>
            <a:off x="5676805" y="2726742"/>
            <a:ext cx="6042582" cy="1200329"/>
          </a:xfrm>
          <a:prstGeom prst="rect">
            <a:avLst/>
          </a:prstGeom>
          <a:noFill/>
        </p:spPr>
        <p:txBody>
          <a:bodyPr wrap="square" rtlCol="0">
            <a:spAutoFit/>
          </a:bodyPr>
          <a:lstStyle/>
          <a:p>
            <a:pPr marL="285750" indent="-285750" algn="l">
              <a:buFont typeface="Arial" panose="020B0604020202020204" pitchFamily="34" charset="0"/>
              <a:buChar char="•"/>
            </a:pPr>
            <a:r>
              <a:rPr lang="en-US" b="1" i="0" dirty="0" err="1">
                <a:solidFill>
                  <a:srgbClr val="000000"/>
                </a:solidFill>
                <a:effectLst/>
                <a:cs typeface="Times New Roman" panose="02020603050405020304" pitchFamily="18" charset="0"/>
              </a:rPr>
              <a:t>sqft_above</a:t>
            </a:r>
            <a:r>
              <a:rPr lang="en-US" b="1" i="0" dirty="0">
                <a:solidFill>
                  <a:srgbClr val="000000"/>
                </a:solidFill>
                <a:effectLst/>
                <a:cs typeface="Times New Roman" panose="02020603050405020304" pitchFamily="18" charset="0"/>
              </a:rPr>
              <a:t> - </a:t>
            </a:r>
            <a:r>
              <a:rPr lang="en-US" b="0" i="0" dirty="0">
                <a:solidFill>
                  <a:srgbClr val="000000"/>
                </a:solidFill>
                <a:effectLst/>
                <a:cs typeface="Times New Roman" panose="02020603050405020304" pitchFamily="18" charset="0"/>
              </a:rPr>
              <a:t>The square footage of the interior housing space that is above ground level</a:t>
            </a:r>
          </a:p>
          <a:p>
            <a:pPr marL="285750" indent="-285750" algn="l">
              <a:buFont typeface="Arial" panose="020B0604020202020204" pitchFamily="34" charset="0"/>
              <a:buChar char="•"/>
            </a:pPr>
            <a:r>
              <a:rPr lang="en-US" b="1" i="0" dirty="0" err="1">
                <a:solidFill>
                  <a:srgbClr val="000000"/>
                </a:solidFill>
                <a:effectLst/>
                <a:cs typeface="Times New Roman" panose="02020603050405020304" pitchFamily="18" charset="0"/>
              </a:rPr>
              <a:t>sqft_basement</a:t>
            </a:r>
            <a:r>
              <a:rPr lang="en-US" b="1" i="0" dirty="0">
                <a:solidFill>
                  <a:srgbClr val="000000"/>
                </a:solidFill>
                <a:effectLst/>
                <a:cs typeface="Times New Roman" panose="02020603050405020304" pitchFamily="18" charset="0"/>
              </a:rPr>
              <a:t> </a:t>
            </a:r>
            <a:r>
              <a:rPr lang="en-US" b="0" i="0" dirty="0">
                <a:solidFill>
                  <a:srgbClr val="000000"/>
                </a:solidFill>
                <a:effectLst/>
                <a:cs typeface="Times New Roman" panose="02020603050405020304" pitchFamily="18" charset="0"/>
              </a:rPr>
              <a:t>- The square footage of the interior housing space that is below ground level</a:t>
            </a:r>
          </a:p>
        </p:txBody>
      </p:sp>
      <p:sp>
        <p:nvSpPr>
          <p:cNvPr id="6" name="TextBox 5">
            <a:extLst>
              <a:ext uri="{FF2B5EF4-FFF2-40B4-BE49-F238E27FC236}">
                <a16:creationId xmlns:a16="http://schemas.microsoft.com/office/drawing/2014/main" id="{2C7C404A-FB9F-E15C-DAA0-78D703A8012E}"/>
              </a:ext>
            </a:extLst>
          </p:cNvPr>
          <p:cNvSpPr txBox="1"/>
          <p:nvPr/>
        </p:nvSpPr>
        <p:spPr>
          <a:xfrm>
            <a:off x="460022" y="1463794"/>
            <a:ext cx="10397247" cy="1200329"/>
          </a:xfrm>
          <a:prstGeom prst="rect">
            <a:avLst/>
          </a:prstGeom>
          <a:noFill/>
        </p:spPr>
        <p:txBody>
          <a:bodyPr wrap="square" rtlCol="0">
            <a:spAutoFit/>
          </a:bodyPr>
          <a:lstStyle/>
          <a:p>
            <a:r>
              <a:rPr lang="en-US" b="0" i="0" dirty="0">
                <a:effectLst/>
                <a:cs typeface="Times New Roman" panose="02020603050405020304" pitchFamily="18" charset="0"/>
              </a:rPr>
              <a:t>The dataset consists of historic data of houses sold between May 2014 to May 2015 house prices in King County an area in the US State of Washington, this data also covers Seattle. The dataset was obtained from Kaggle</a:t>
            </a:r>
            <a:r>
              <a:rPr lang="en-US" b="0" i="1" dirty="0">
                <a:effectLst/>
                <a:cs typeface="Times New Roman" panose="02020603050405020304" pitchFamily="18" charset="0"/>
              </a:rPr>
              <a:t>. This data was published/released under CC0</a:t>
            </a:r>
            <a:r>
              <a:rPr lang="en-US" b="0" i="0" dirty="0">
                <a:effectLst/>
                <a:cs typeface="Times New Roman" panose="02020603050405020304" pitchFamily="18" charset="0"/>
              </a:rPr>
              <a:t>: Public Domain. The dataset consisted of 21 variables and 21613 observations. Following are few variables fro</a:t>
            </a:r>
            <a:r>
              <a:rPr lang="en-US" dirty="0">
                <a:cs typeface="Times New Roman" panose="02020603050405020304" pitchFamily="18" charset="0"/>
              </a:rPr>
              <a:t>m dataset</a:t>
            </a:r>
            <a:r>
              <a:rPr lang="en-US" b="0" i="0" dirty="0">
                <a:effectLst/>
                <a:cs typeface="Times New Roman" panose="02020603050405020304" pitchFamily="18" charset="0"/>
              </a:rPr>
              <a:t>:</a:t>
            </a:r>
            <a:endParaRPr lang="en-IN" dirty="0">
              <a:cs typeface="Times New Roman" panose="02020603050405020304" pitchFamily="18" charset="0"/>
            </a:endParaRPr>
          </a:p>
        </p:txBody>
      </p:sp>
      <p:sp>
        <p:nvSpPr>
          <p:cNvPr id="10" name="TextBox 9">
            <a:extLst>
              <a:ext uri="{FF2B5EF4-FFF2-40B4-BE49-F238E27FC236}">
                <a16:creationId xmlns:a16="http://schemas.microsoft.com/office/drawing/2014/main" id="{2D8A38C3-C25B-6571-7D99-9D9787F8F005}"/>
              </a:ext>
            </a:extLst>
          </p:cNvPr>
          <p:cNvSpPr txBox="1"/>
          <p:nvPr/>
        </p:nvSpPr>
        <p:spPr>
          <a:xfrm>
            <a:off x="5666562" y="4036522"/>
            <a:ext cx="2359843" cy="2862322"/>
          </a:xfrm>
          <a:prstGeom prst="rect">
            <a:avLst/>
          </a:prstGeom>
          <a:noFill/>
        </p:spPr>
        <p:txBody>
          <a:bodyPr wrap="square" rtlCol="0">
            <a:spAutoFit/>
          </a:bodyPr>
          <a:lstStyle/>
          <a:p>
            <a:pPr marL="285750" indent="-285750" algn="l">
              <a:buFont typeface="Arial" panose="020B0604020202020204" pitchFamily="34" charset="0"/>
              <a:buChar char="•"/>
            </a:pPr>
            <a:r>
              <a:rPr lang="en-US" b="1" i="0" dirty="0" err="1">
                <a:solidFill>
                  <a:srgbClr val="000000"/>
                </a:solidFill>
                <a:effectLst/>
                <a:cs typeface="Times New Roman" panose="02020603050405020304" pitchFamily="18" charset="0"/>
              </a:rPr>
              <a:t>yr_built</a:t>
            </a:r>
            <a:r>
              <a:rPr lang="en-US" b="1" i="0" dirty="0">
                <a:solidFill>
                  <a:srgbClr val="000000"/>
                </a:solidFill>
                <a:effectLst/>
                <a:cs typeface="Times New Roman" panose="02020603050405020304" pitchFamily="18" charset="0"/>
              </a:rPr>
              <a:t> </a:t>
            </a:r>
            <a:r>
              <a:rPr lang="en-US" b="0" i="0" dirty="0">
                <a:solidFill>
                  <a:srgbClr val="000000"/>
                </a:solidFill>
                <a:effectLst/>
                <a:cs typeface="Times New Roman" panose="02020603050405020304" pitchFamily="18" charset="0"/>
              </a:rPr>
              <a:t>- The year the house was initially built</a:t>
            </a:r>
          </a:p>
          <a:p>
            <a:pPr marL="285750" indent="-285750" algn="l">
              <a:buFont typeface="Arial" panose="020B0604020202020204" pitchFamily="34" charset="0"/>
              <a:buChar char="•"/>
            </a:pPr>
            <a:r>
              <a:rPr lang="en-US" b="1" i="0" dirty="0">
                <a:solidFill>
                  <a:srgbClr val="000000"/>
                </a:solidFill>
                <a:effectLst/>
                <a:cs typeface="Times New Roman" panose="02020603050405020304" pitchFamily="18" charset="0"/>
              </a:rPr>
              <a:t>sqft_living15 </a:t>
            </a:r>
            <a:r>
              <a:rPr lang="en-US" b="0" i="0" dirty="0">
                <a:solidFill>
                  <a:srgbClr val="000000"/>
                </a:solidFill>
                <a:effectLst/>
                <a:cs typeface="Times New Roman" panose="02020603050405020304" pitchFamily="18" charset="0"/>
              </a:rPr>
              <a:t>- The square footage of interior housing living space for the nearest 15 neighbors</a:t>
            </a:r>
          </a:p>
          <a:p>
            <a:endParaRPr lang="en-IN" dirty="0"/>
          </a:p>
        </p:txBody>
      </p:sp>
    </p:spTree>
    <p:extLst>
      <p:ext uri="{BB962C8B-B14F-4D97-AF65-F5344CB8AC3E}">
        <p14:creationId xmlns:p14="http://schemas.microsoft.com/office/powerpoint/2010/main" val="150900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3359-24E5-F6CE-D067-EA8A08DFE683}"/>
              </a:ext>
            </a:extLst>
          </p:cNvPr>
          <p:cNvSpPr>
            <a:spLocks noGrp="1"/>
          </p:cNvSpPr>
          <p:nvPr>
            <p:ph type="title"/>
          </p:nvPr>
        </p:nvSpPr>
        <p:spPr>
          <a:xfrm>
            <a:off x="838200" y="69921"/>
            <a:ext cx="10515600" cy="1099781"/>
          </a:xfrm>
        </p:spPr>
        <p:txBody>
          <a:bodyPr/>
          <a:lstStyle/>
          <a:p>
            <a:pPr algn="ctr"/>
            <a:r>
              <a:rPr lang="en-IN" dirty="0"/>
              <a:t>Methodology</a:t>
            </a:r>
          </a:p>
        </p:txBody>
      </p:sp>
      <p:sp>
        <p:nvSpPr>
          <p:cNvPr id="9" name="TextBox 8">
            <a:extLst>
              <a:ext uri="{FF2B5EF4-FFF2-40B4-BE49-F238E27FC236}">
                <a16:creationId xmlns:a16="http://schemas.microsoft.com/office/drawing/2014/main" id="{684F568C-8DD2-419F-7777-A0F6134C7179}"/>
              </a:ext>
            </a:extLst>
          </p:cNvPr>
          <p:cNvSpPr txBox="1"/>
          <p:nvPr/>
        </p:nvSpPr>
        <p:spPr>
          <a:xfrm>
            <a:off x="4512874" y="1203252"/>
            <a:ext cx="3166251" cy="461665"/>
          </a:xfrm>
          <a:prstGeom prst="rect">
            <a:avLst/>
          </a:prstGeom>
          <a:noFill/>
        </p:spPr>
        <p:txBody>
          <a:bodyPr wrap="none" rtlCol="0">
            <a:spAutoFit/>
          </a:bodyPr>
          <a:lstStyle/>
          <a:p>
            <a:r>
              <a:rPr lang="en-IN" sz="2400" u="sng" dirty="0">
                <a:latin typeface="Times New Roman" panose="02020603050405020304" pitchFamily="18" charset="0"/>
                <a:cs typeface="Times New Roman" panose="02020603050405020304" pitchFamily="18" charset="0"/>
              </a:rPr>
              <a:t>Code &amp; Packages Used</a:t>
            </a:r>
          </a:p>
        </p:txBody>
      </p:sp>
      <p:graphicFrame>
        <p:nvGraphicFramePr>
          <p:cNvPr id="15" name="Diagram 14">
            <a:extLst>
              <a:ext uri="{FF2B5EF4-FFF2-40B4-BE49-F238E27FC236}">
                <a16:creationId xmlns:a16="http://schemas.microsoft.com/office/drawing/2014/main" id="{06EDE83E-A99C-26FE-549E-93196940894E}"/>
              </a:ext>
            </a:extLst>
          </p:cNvPr>
          <p:cNvGraphicFramePr/>
          <p:nvPr>
            <p:extLst>
              <p:ext uri="{D42A27DB-BD31-4B8C-83A1-F6EECF244321}">
                <p14:modId xmlns:p14="http://schemas.microsoft.com/office/powerpoint/2010/main" val="1991018742"/>
              </p:ext>
            </p:extLst>
          </p:nvPr>
        </p:nvGraphicFramePr>
        <p:xfrm>
          <a:off x="1343518" y="1777282"/>
          <a:ext cx="3685681" cy="4864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a:extLst>
              <a:ext uri="{FF2B5EF4-FFF2-40B4-BE49-F238E27FC236}">
                <a16:creationId xmlns:a16="http://schemas.microsoft.com/office/drawing/2014/main" id="{123CC239-A6FC-5CAA-3D47-215DF7C7132A}"/>
              </a:ext>
            </a:extLst>
          </p:cNvPr>
          <p:cNvGraphicFramePr/>
          <p:nvPr>
            <p:extLst>
              <p:ext uri="{D42A27DB-BD31-4B8C-83A1-F6EECF244321}">
                <p14:modId xmlns:p14="http://schemas.microsoft.com/office/powerpoint/2010/main" val="2262820810"/>
              </p:ext>
            </p:extLst>
          </p:nvPr>
        </p:nvGraphicFramePr>
        <p:xfrm>
          <a:off x="6870973" y="2105668"/>
          <a:ext cx="3226338" cy="42081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7744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ECDA-9E08-854D-A32B-587E30629752}"/>
              </a:ext>
            </a:extLst>
          </p:cNvPr>
          <p:cNvSpPr>
            <a:spLocks noGrp="1"/>
          </p:cNvSpPr>
          <p:nvPr>
            <p:ph type="title"/>
          </p:nvPr>
        </p:nvSpPr>
        <p:spPr>
          <a:xfrm>
            <a:off x="1339985" y="29183"/>
            <a:ext cx="9512030" cy="787403"/>
          </a:xfrm>
        </p:spPr>
        <p:txBody>
          <a:bodyPr>
            <a:normAutofit/>
          </a:bodyPr>
          <a:lstStyle/>
          <a:p>
            <a:pPr algn="ctr"/>
            <a:r>
              <a:rPr lang="en-IN" sz="4800" dirty="0"/>
              <a:t>Exploratory Data Analysis</a:t>
            </a:r>
          </a:p>
        </p:txBody>
      </p:sp>
      <p:pic>
        <p:nvPicPr>
          <p:cNvPr id="4" name="Picture 3">
            <a:extLst>
              <a:ext uri="{FF2B5EF4-FFF2-40B4-BE49-F238E27FC236}">
                <a16:creationId xmlns:a16="http://schemas.microsoft.com/office/drawing/2014/main" id="{EE394E59-C2F3-93B4-DE2D-FF6BD2591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940" y="1331485"/>
            <a:ext cx="6173090" cy="5011487"/>
          </a:xfrm>
          <a:prstGeom prst="rect">
            <a:avLst/>
          </a:prstGeom>
        </p:spPr>
      </p:pic>
      <p:sp>
        <p:nvSpPr>
          <p:cNvPr id="5" name="TextBox 4">
            <a:extLst>
              <a:ext uri="{FF2B5EF4-FFF2-40B4-BE49-F238E27FC236}">
                <a16:creationId xmlns:a16="http://schemas.microsoft.com/office/drawing/2014/main" id="{992678D0-20F7-BBFE-1164-A9234F4C3762}"/>
              </a:ext>
            </a:extLst>
          </p:cNvPr>
          <p:cNvSpPr txBox="1"/>
          <p:nvPr/>
        </p:nvSpPr>
        <p:spPr>
          <a:xfrm>
            <a:off x="556181" y="1112363"/>
            <a:ext cx="4590854" cy="84841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Correlation of prices with other predictors</a:t>
            </a:r>
          </a:p>
        </p:txBody>
      </p:sp>
      <p:sp>
        <p:nvSpPr>
          <p:cNvPr id="6" name="TextBox 5">
            <a:extLst>
              <a:ext uri="{FF2B5EF4-FFF2-40B4-BE49-F238E27FC236}">
                <a16:creationId xmlns:a16="http://schemas.microsoft.com/office/drawing/2014/main" id="{320A73D2-4202-774A-4ACC-5BBFFBE65B02}"/>
              </a:ext>
            </a:extLst>
          </p:cNvPr>
          <p:cNvSpPr txBox="1"/>
          <p:nvPr/>
        </p:nvSpPr>
        <p:spPr>
          <a:xfrm>
            <a:off x="468632" y="2187320"/>
            <a:ext cx="4496586" cy="3693319"/>
          </a:xfrm>
          <a:prstGeom prst="rect">
            <a:avLst/>
          </a:prstGeom>
          <a:noFill/>
        </p:spPr>
        <p:txBody>
          <a:bodyPr wrap="square" rtlCol="0">
            <a:spAutoFit/>
          </a:bodyPr>
          <a:lstStyle/>
          <a:p>
            <a:pPr marL="285750" indent="-285750">
              <a:buFont typeface="Arial" panose="020B0604020202020204" pitchFamily="34" charset="0"/>
              <a:buChar char="•"/>
            </a:pPr>
            <a:r>
              <a:rPr lang="en-IN" dirty="0"/>
              <a:t>Here we can clearly see that variables like </a:t>
            </a:r>
            <a:r>
              <a:rPr lang="en-IN" dirty="0" err="1"/>
              <a:t>sqft_living</a:t>
            </a:r>
            <a:r>
              <a:rPr lang="en-IN" dirty="0"/>
              <a:t>, grade, sqft_living15 shows a great correlation with price which suggests the price is not only dependent on this particular house grade and size but also the houses near it.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It’s also interesting to note here that house renovated date is a better variable than the original date of built of a house.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Features like longitude and zip-code doesn’t correlates with price that much.</a:t>
            </a:r>
          </a:p>
        </p:txBody>
      </p:sp>
    </p:spTree>
    <p:extLst>
      <p:ext uri="{BB962C8B-B14F-4D97-AF65-F5344CB8AC3E}">
        <p14:creationId xmlns:p14="http://schemas.microsoft.com/office/powerpoint/2010/main" val="130275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ECDA-9E08-854D-A32B-587E30629752}"/>
              </a:ext>
            </a:extLst>
          </p:cNvPr>
          <p:cNvSpPr>
            <a:spLocks noGrp="1"/>
          </p:cNvSpPr>
          <p:nvPr>
            <p:ph type="title"/>
          </p:nvPr>
        </p:nvSpPr>
        <p:spPr>
          <a:xfrm>
            <a:off x="1069694" y="0"/>
            <a:ext cx="9854467" cy="719847"/>
          </a:xfrm>
        </p:spPr>
        <p:txBody>
          <a:bodyPr>
            <a:normAutofit/>
          </a:bodyPr>
          <a:lstStyle/>
          <a:p>
            <a:pPr algn="ctr"/>
            <a:r>
              <a:rPr lang="en-IN" sz="4800" dirty="0"/>
              <a:t>Exploratory Data Analysis</a:t>
            </a:r>
          </a:p>
        </p:txBody>
      </p:sp>
      <p:pic>
        <p:nvPicPr>
          <p:cNvPr id="4" name="Picture 3">
            <a:extLst>
              <a:ext uri="{FF2B5EF4-FFF2-40B4-BE49-F238E27FC236}">
                <a16:creationId xmlns:a16="http://schemas.microsoft.com/office/drawing/2014/main" id="{BB913ED3-A724-C516-624E-D2C043595383}"/>
              </a:ext>
            </a:extLst>
          </p:cNvPr>
          <p:cNvPicPr>
            <a:picLocks noChangeAspect="1"/>
          </p:cNvPicPr>
          <p:nvPr/>
        </p:nvPicPr>
        <p:blipFill>
          <a:blip r:embed="rId2"/>
          <a:stretch>
            <a:fillRect/>
          </a:stretch>
        </p:blipFill>
        <p:spPr>
          <a:xfrm>
            <a:off x="173662" y="1230570"/>
            <a:ext cx="5284660" cy="3010690"/>
          </a:xfrm>
          <a:prstGeom prst="rect">
            <a:avLst/>
          </a:prstGeom>
        </p:spPr>
      </p:pic>
      <p:sp>
        <p:nvSpPr>
          <p:cNvPr id="5" name="TextBox 4">
            <a:extLst>
              <a:ext uri="{FF2B5EF4-FFF2-40B4-BE49-F238E27FC236}">
                <a16:creationId xmlns:a16="http://schemas.microsoft.com/office/drawing/2014/main" id="{F1C9A2DB-2B42-CE52-2445-D5860CFC8A6C}"/>
              </a:ext>
            </a:extLst>
          </p:cNvPr>
          <p:cNvSpPr txBox="1"/>
          <p:nvPr/>
        </p:nvSpPr>
        <p:spPr>
          <a:xfrm>
            <a:off x="213034" y="666758"/>
            <a:ext cx="398753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Other interesting findings</a:t>
            </a:r>
          </a:p>
        </p:txBody>
      </p:sp>
      <p:sp>
        <p:nvSpPr>
          <p:cNvPr id="6" name="TextBox 5">
            <a:extLst>
              <a:ext uri="{FF2B5EF4-FFF2-40B4-BE49-F238E27FC236}">
                <a16:creationId xmlns:a16="http://schemas.microsoft.com/office/drawing/2014/main" id="{36EB2BD9-7591-F0FF-C0A3-37EAC6DB5344}"/>
              </a:ext>
            </a:extLst>
          </p:cNvPr>
          <p:cNvSpPr txBox="1"/>
          <p:nvPr/>
        </p:nvSpPr>
        <p:spPr>
          <a:xfrm>
            <a:off x="409130" y="4343407"/>
            <a:ext cx="5520128" cy="2308324"/>
          </a:xfrm>
          <a:prstGeom prst="rect">
            <a:avLst/>
          </a:prstGeom>
          <a:noFill/>
        </p:spPr>
        <p:txBody>
          <a:bodyPr wrap="square" rtlCol="0">
            <a:spAutoFit/>
          </a:bodyPr>
          <a:lstStyle/>
          <a:p>
            <a:pPr algn="l"/>
            <a:r>
              <a:rPr lang="en-US" i="0" dirty="0">
                <a:solidFill>
                  <a:srgbClr val="212121"/>
                </a:solidFill>
                <a:effectLst/>
              </a:rPr>
              <a:t>The scatter plot of price against the area of the house in </a:t>
            </a:r>
            <a:r>
              <a:rPr lang="en-US" i="0" dirty="0" err="1">
                <a:solidFill>
                  <a:srgbClr val="212121"/>
                </a:solidFill>
                <a:effectLst/>
              </a:rPr>
              <a:t>sq.ft</a:t>
            </a:r>
            <a:r>
              <a:rPr lang="en-US" i="0" dirty="0">
                <a:solidFill>
                  <a:srgbClr val="212121"/>
                </a:solidFill>
                <a:effectLst/>
              </a:rPr>
              <a:t>. shows a discernable linear trend. An interesting fact which emerged from classifying the houses according the year of building </a:t>
            </a:r>
            <a:r>
              <a:rPr lang="en-US" b="1" i="0" dirty="0">
                <a:solidFill>
                  <a:srgbClr val="212121"/>
                </a:solidFill>
                <a:effectLst/>
              </a:rPr>
              <a:t>shows that the older houses with the same amount of area generally have a significantly higher price, almost being doubled or tripled in many cases</a:t>
            </a:r>
            <a:r>
              <a:rPr lang="en-US" i="0" dirty="0">
                <a:solidFill>
                  <a:srgbClr val="212121"/>
                </a:solidFill>
                <a:effectLst/>
              </a:rPr>
              <a:t>.</a:t>
            </a:r>
          </a:p>
          <a:p>
            <a:pPr algn="l"/>
            <a:r>
              <a:rPr lang="en-US" i="0" dirty="0">
                <a:solidFill>
                  <a:srgbClr val="212121"/>
                </a:solidFill>
                <a:effectLst/>
              </a:rPr>
              <a:t>In general, we expect newer houses with to have a higher price, but that is certainly not the case we see here.</a:t>
            </a:r>
          </a:p>
        </p:txBody>
      </p:sp>
      <p:pic>
        <p:nvPicPr>
          <p:cNvPr id="7" name="Picture 6">
            <a:extLst>
              <a:ext uri="{FF2B5EF4-FFF2-40B4-BE49-F238E27FC236}">
                <a16:creationId xmlns:a16="http://schemas.microsoft.com/office/drawing/2014/main" id="{C884CF4C-4B98-C03C-B056-B092EE7E0CC2}"/>
              </a:ext>
            </a:extLst>
          </p:cNvPr>
          <p:cNvPicPr>
            <a:picLocks noChangeAspect="1"/>
          </p:cNvPicPr>
          <p:nvPr/>
        </p:nvPicPr>
        <p:blipFill>
          <a:blip r:embed="rId3"/>
          <a:stretch>
            <a:fillRect/>
          </a:stretch>
        </p:blipFill>
        <p:spPr>
          <a:xfrm>
            <a:off x="5996927" y="1230570"/>
            <a:ext cx="5982039" cy="3254933"/>
          </a:xfrm>
          <a:prstGeom prst="rect">
            <a:avLst/>
          </a:prstGeom>
        </p:spPr>
      </p:pic>
      <p:sp>
        <p:nvSpPr>
          <p:cNvPr id="8" name="TextBox 7">
            <a:extLst>
              <a:ext uri="{FF2B5EF4-FFF2-40B4-BE49-F238E27FC236}">
                <a16:creationId xmlns:a16="http://schemas.microsoft.com/office/drawing/2014/main" id="{B8CC0B7B-61DB-D6D8-5D5C-A92027D2A5A0}"/>
              </a:ext>
            </a:extLst>
          </p:cNvPr>
          <p:cNvSpPr txBox="1"/>
          <p:nvPr/>
        </p:nvSpPr>
        <p:spPr>
          <a:xfrm flipH="1">
            <a:off x="6747389" y="4775385"/>
            <a:ext cx="4809085" cy="1754326"/>
          </a:xfrm>
          <a:prstGeom prst="rect">
            <a:avLst/>
          </a:prstGeom>
          <a:noFill/>
        </p:spPr>
        <p:txBody>
          <a:bodyPr wrap="square" rtlCol="0">
            <a:spAutoFit/>
          </a:bodyPr>
          <a:lstStyle/>
          <a:p>
            <a:r>
              <a:rPr lang="en-US" i="0" dirty="0">
                <a:solidFill>
                  <a:srgbClr val="212121"/>
                </a:solidFill>
                <a:effectLst/>
              </a:rPr>
              <a:t>This plot very well indicates an </a:t>
            </a:r>
            <a:r>
              <a:rPr lang="en-US" b="1" i="0" dirty="0">
                <a:solidFill>
                  <a:srgbClr val="212121"/>
                </a:solidFill>
                <a:effectLst/>
              </a:rPr>
              <a:t>upward trend of prices as the construction grade of the House improves. This variable measures how good the design and construction of the House is</a:t>
            </a:r>
            <a:r>
              <a:rPr lang="en-US" i="0" dirty="0">
                <a:solidFill>
                  <a:srgbClr val="212121"/>
                </a:solidFill>
                <a:effectLst/>
              </a:rPr>
              <a:t>, which understandably equates to a higher mean price for a high grade.</a:t>
            </a:r>
            <a:endParaRPr lang="en-IN" dirty="0"/>
          </a:p>
        </p:txBody>
      </p:sp>
    </p:spTree>
    <p:extLst>
      <p:ext uri="{BB962C8B-B14F-4D97-AF65-F5344CB8AC3E}">
        <p14:creationId xmlns:p14="http://schemas.microsoft.com/office/powerpoint/2010/main" val="366858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ECDA-9E08-854D-A32B-587E30629752}"/>
              </a:ext>
            </a:extLst>
          </p:cNvPr>
          <p:cNvSpPr>
            <a:spLocks noGrp="1"/>
          </p:cNvSpPr>
          <p:nvPr>
            <p:ph type="title"/>
          </p:nvPr>
        </p:nvSpPr>
        <p:spPr>
          <a:xfrm>
            <a:off x="1069694" y="0"/>
            <a:ext cx="9854467" cy="719847"/>
          </a:xfrm>
        </p:spPr>
        <p:txBody>
          <a:bodyPr>
            <a:normAutofit/>
          </a:bodyPr>
          <a:lstStyle/>
          <a:p>
            <a:pPr algn="ctr"/>
            <a:r>
              <a:rPr lang="en-IN" sz="4800" dirty="0"/>
              <a:t>Exploratory Data Analysis</a:t>
            </a:r>
          </a:p>
        </p:txBody>
      </p:sp>
      <p:sp>
        <p:nvSpPr>
          <p:cNvPr id="8" name="TextBox 7">
            <a:extLst>
              <a:ext uri="{FF2B5EF4-FFF2-40B4-BE49-F238E27FC236}">
                <a16:creationId xmlns:a16="http://schemas.microsoft.com/office/drawing/2014/main" id="{B8CC0B7B-61DB-D6D8-5D5C-A92027D2A5A0}"/>
              </a:ext>
            </a:extLst>
          </p:cNvPr>
          <p:cNvSpPr txBox="1"/>
          <p:nvPr/>
        </p:nvSpPr>
        <p:spPr>
          <a:xfrm flipH="1">
            <a:off x="1352144" y="5145036"/>
            <a:ext cx="9572017" cy="1477328"/>
          </a:xfrm>
          <a:prstGeom prst="rect">
            <a:avLst/>
          </a:prstGeom>
          <a:noFill/>
        </p:spPr>
        <p:txBody>
          <a:bodyPr wrap="square" rtlCol="0">
            <a:spAutoFit/>
          </a:bodyPr>
          <a:lstStyle/>
          <a:p>
            <a:r>
              <a:rPr lang="en-US" dirty="0"/>
              <a:t>The plot for two features quantifying the area of living above ground and the area of basement, both of which show somewhat similar trends. </a:t>
            </a:r>
            <a:r>
              <a:rPr lang="en-US" b="1" dirty="0"/>
              <a:t>The more interesting fact here is the spread in area of basement with years. We see a lot of houses built recently with no basement area , while most older houses having the same and also possessing very large areas of basement as well</a:t>
            </a:r>
            <a:r>
              <a:rPr lang="en-US" dirty="0"/>
              <a:t>. This shows that there is a gradual decline towards preferring a basement while building a house</a:t>
            </a:r>
            <a:r>
              <a:rPr lang="en-US" i="0" dirty="0">
                <a:solidFill>
                  <a:srgbClr val="212121"/>
                </a:solidFill>
                <a:effectLst/>
              </a:rPr>
              <a:t>.</a:t>
            </a:r>
            <a:endParaRPr lang="en-IN" dirty="0"/>
          </a:p>
        </p:txBody>
      </p:sp>
      <p:pic>
        <p:nvPicPr>
          <p:cNvPr id="1026" name="Picture 2">
            <a:extLst>
              <a:ext uri="{FF2B5EF4-FFF2-40B4-BE49-F238E27FC236}">
                <a16:creationId xmlns:a16="http://schemas.microsoft.com/office/drawing/2014/main" id="{C7DFDFF4-55C6-393B-33D2-4135EC3509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51"/>
          <a:stretch/>
        </p:blipFill>
        <p:spPr bwMode="auto">
          <a:xfrm>
            <a:off x="1915413" y="719847"/>
            <a:ext cx="8163027" cy="403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40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ECDA-9E08-854D-A32B-587E30629752}"/>
              </a:ext>
            </a:extLst>
          </p:cNvPr>
          <p:cNvSpPr>
            <a:spLocks noGrp="1"/>
          </p:cNvSpPr>
          <p:nvPr>
            <p:ph type="title"/>
          </p:nvPr>
        </p:nvSpPr>
        <p:spPr>
          <a:xfrm>
            <a:off x="730493" y="-4784"/>
            <a:ext cx="10504954" cy="856671"/>
          </a:xfrm>
        </p:spPr>
        <p:txBody>
          <a:bodyPr>
            <a:normAutofit/>
          </a:bodyPr>
          <a:lstStyle/>
          <a:p>
            <a:pPr algn="ctr"/>
            <a:r>
              <a:rPr lang="en-IN" sz="4800" dirty="0"/>
              <a:t>Results</a:t>
            </a:r>
          </a:p>
        </p:txBody>
      </p:sp>
      <p:pic>
        <p:nvPicPr>
          <p:cNvPr id="3" name="Picture 2">
            <a:extLst>
              <a:ext uri="{FF2B5EF4-FFF2-40B4-BE49-F238E27FC236}">
                <a16:creationId xmlns:a16="http://schemas.microsoft.com/office/drawing/2014/main" id="{FD415A05-64DE-EA04-1CFF-79D2AAD6CF2B}"/>
              </a:ext>
            </a:extLst>
          </p:cNvPr>
          <p:cNvPicPr>
            <a:picLocks noChangeAspect="1"/>
          </p:cNvPicPr>
          <p:nvPr/>
        </p:nvPicPr>
        <p:blipFill>
          <a:blip r:embed="rId2"/>
          <a:stretch>
            <a:fillRect/>
          </a:stretch>
        </p:blipFill>
        <p:spPr>
          <a:xfrm>
            <a:off x="214167" y="1417310"/>
            <a:ext cx="3729057" cy="2570227"/>
          </a:xfrm>
          <a:prstGeom prst="rect">
            <a:avLst/>
          </a:prstGeom>
        </p:spPr>
      </p:pic>
      <p:sp>
        <p:nvSpPr>
          <p:cNvPr id="4" name="TextBox 3">
            <a:extLst>
              <a:ext uri="{FF2B5EF4-FFF2-40B4-BE49-F238E27FC236}">
                <a16:creationId xmlns:a16="http://schemas.microsoft.com/office/drawing/2014/main" id="{E5FBF863-08BD-C8A5-4601-0CBAAF1B0E0F}"/>
              </a:ext>
            </a:extLst>
          </p:cNvPr>
          <p:cNvSpPr txBox="1"/>
          <p:nvPr/>
        </p:nvSpPr>
        <p:spPr>
          <a:xfrm>
            <a:off x="360526" y="4232635"/>
            <a:ext cx="3729057" cy="2031325"/>
          </a:xfrm>
          <a:prstGeom prst="rect">
            <a:avLst/>
          </a:prstGeom>
          <a:noFill/>
        </p:spPr>
        <p:txBody>
          <a:bodyPr wrap="square" rtlCol="0">
            <a:spAutoFit/>
          </a:bodyPr>
          <a:lstStyle/>
          <a:p>
            <a:pPr algn="ctr"/>
            <a:r>
              <a:rPr lang="en-IN" b="1" dirty="0">
                <a:solidFill>
                  <a:srgbClr val="212121"/>
                </a:solidFill>
              </a:rPr>
              <a:t>Linear Regression with ridge regularization (alpha=100)</a:t>
            </a:r>
          </a:p>
          <a:p>
            <a:endParaRPr lang="en-IN" i="0" dirty="0">
              <a:solidFill>
                <a:srgbClr val="212121"/>
              </a:solidFill>
              <a:effectLst/>
            </a:endParaRPr>
          </a:p>
          <a:p>
            <a:pPr algn="ctr"/>
            <a:r>
              <a:rPr lang="en-IN" i="0" dirty="0">
                <a:solidFill>
                  <a:srgbClr val="212121"/>
                </a:solidFill>
                <a:effectLst/>
              </a:rPr>
              <a:t>MSE for training data 0.2925</a:t>
            </a:r>
          </a:p>
          <a:p>
            <a:pPr algn="ctr"/>
            <a:r>
              <a:rPr lang="en-IN" i="0" dirty="0">
                <a:solidFill>
                  <a:srgbClr val="212121"/>
                </a:solidFill>
                <a:effectLst/>
              </a:rPr>
              <a:t>MSE for testing data 0.3353</a:t>
            </a:r>
          </a:p>
          <a:p>
            <a:pPr algn="ctr"/>
            <a:r>
              <a:rPr lang="en-IN" i="0" dirty="0">
                <a:solidFill>
                  <a:srgbClr val="212121"/>
                </a:solidFill>
                <a:effectLst/>
              </a:rPr>
              <a:t>R2 score for training data 0.6959</a:t>
            </a:r>
          </a:p>
          <a:p>
            <a:pPr algn="ctr"/>
            <a:r>
              <a:rPr lang="en-IN" i="0" dirty="0">
                <a:solidFill>
                  <a:srgbClr val="212121"/>
                </a:solidFill>
                <a:effectLst/>
              </a:rPr>
              <a:t>R2 score for testing data 0.6920</a:t>
            </a:r>
            <a:endParaRPr lang="en-IN" dirty="0"/>
          </a:p>
        </p:txBody>
      </p:sp>
      <p:pic>
        <p:nvPicPr>
          <p:cNvPr id="6" name="Picture 5">
            <a:extLst>
              <a:ext uri="{FF2B5EF4-FFF2-40B4-BE49-F238E27FC236}">
                <a16:creationId xmlns:a16="http://schemas.microsoft.com/office/drawing/2014/main" id="{BDEF1DB2-16EC-D25D-60BA-92BEC4C0F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6181" y="1417310"/>
            <a:ext cx="3799634" cy="2636377"/>
          </a:xfrm>
          <a:prstGeom prst="rect">
            <a:avLst/>
          </a:prstGeom>
        </p:spPr>
      </p:pic>
      <p:sp>
        <p:nvSpPr>
          <p:cNvPr id="7" name="TextBox 6">
            <a:extLst>
              <a:ext uri="{FF2B5EF4-FFF2-40B4-BE49-F238E27FC236}">
                <a16:creationId xmlns:a16="http://schemas.microsoft.com/office/drawing/2014/main" id="{4CAFAA69-7E20-0A83-0B50-7C890D28DAA9}"/>
              </a:ext>
            </a:extLst>
          </p:cNvPr>
          <p:cNvSpPr txBox="1"/>
          <p:nvPr/>
        </p:nvSpPr>
        <p:spPr>
          <a:xfrm flipH="1">
            <a:off x="4231471" y="4232635"/>
            <a:ext cx="3729057" cy="2031325"/>
          </a:xfrm>
          <a:prstGeom prst="rect">
            <a:avLst/>
          </a:prstGeom>
          <a:noFill/>
        </p:spPr>
        <p:txBody>
          <a:bodyPr wrap="square" rtlCol="0">
            <a:spAutoFit/>
          </a:bodyPr>
          <a:lstStyle/>
          <a:p>
            <a:pPr algn="ctr"/>
            <a:r>
              <a:rPr lang="en-IN" b="1" i="0" dirty="0">
                <a:solidFill>
                  <a:srgbClr val="212121"/>
                </a:solidFill>
                <a:effectLst/>
              </a:rPr>
              <a:t>Polynomial regression with best degree = 2 </a:t>
            </a:r>
          </a:p>
          <a:p>
            <a:pPr algn="ctr"/>
            <a:endParaRPr lang="en-IN" b="0" i="0" dirty="0">
              <a:solidFill>
                <a:srgbClr val="212121"/>
              </a:solidFill>
              <a:effectLst/>
            </a:endParaRPr>
          </a:p>
          <a:p>
            <a:pPr algn="ctr"/>
            <a:r>
              <a:rPr lang="en-IN" b="0" i="0" dirty="0">
                <a:solidFill>
                  <a:srgbClr val="212121"/>
                </a:solidFill>
                <a:effectLst/>
              </a:rPr>
              <a:t>MSE for training data 0.1813 </a:t>
            </a:r>
          </a:p>
          <a:p>
            <a:pPr algn="ctr"/>
            <a:r>
              <a:rPr lang="en-IN" b="0" i="0" dirty="0">
                <a:solidFill>
                  <a:srgbClr val="212121"/>
                </a:solidFill>
                <a:effectLst/>
              </a:rPr>
              <a:t>MSE for testing data 0.2070 </a:t>
            </a:r>
          </a:p>
          <a:p>
            <a:pPr algn="ctr"/>
            <a:r>
              <a:rPr lang="en-IN" b="0" i="0" dirty="0">
                <a:solidFill>
                  <a:srgbClr val="212121"/>
                </a:solidFill>
                <a:effectLst/>
              </a:rPr>
              <a:t>R2 score for training data 0.8115 </a:t>
            </a:r>
          </a:p>
          <a:p>
            <a:pPr algn="ctr"/>
            <a:r>
              <a:rPr lang="en-IN" b="0" i="0" dirty="0">
                <a:solidFill>
                  <a:srgbClr val="212121"/>
                </a:solidFill>
                <a:effectLst/>
              </a:rPr>
              <a:t>R2 score for testing data 0.8099</a:t>
            </a:r>
            <a:endParaRPr lang="en-IN" dirty="0"/>
          </a:p>
        </p:txBody>
      </p:sp>
      <p:pic>
        <p:nvPicPr>
          <p:cNvPr id="9" name="Picture 8">
            <a:extLst>
              <a:ext uri="{FF2B5EF4-FFF2-40B4-BE49-F238E27FC236}">
                <a16:creationId xmlns:a16="http://schemas.microsoft.com/office/drawing/2014/main" id="{022E6BB2-B253-B41A-2F6A-0FDBC46944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3487" y="1417310"/>
            <a:ext cx="3799634" cy="2651617"/>
          </a:xfrm>
          <a:prstGeom prst="rect">
            <a:avLst/>
          </a:prstGeom>
        </p:spPr>
      </p:pic>
      <p:sp>
        <p:nvSpPr>
          <p:cNvPr id="12" name="TextBox 11">
            <a:extLst>
              <a:ext uri="{FF2B5EF4-FFF2-40B4-BE49-F238E27FC236}">
                <a16:creationId xmlns:a16="http://schemas.microsoft.com/office/drawing/2014/main" id="{5CB218E0-0ED3-BE87-969E-70AF4AB1BF1A}"/>
              </a:ext>
            </a:extLst>
          </p:cNvPr>
          <p:cNvSpPr txBox="1"/>
          <p:nvPr/>
        </p:nvSpPr>
        <p:spPr>
          <a:xfrm flipH="1">
            <a:off x="8213487" y="4232635"/>
            <a:ext cx="3729057" cy="2031325"/>
          </a:xfrm>
          <a:prstGeom prst="rect">
            <a:avLst/>
          </a:prstGeom>
          <a:noFill/>
        </p:spPr>
        <p:txBody>
          <a:bodyPr wrap="square" rtlCol="0">
            <a:spAutoFit/>
          </a:bodyPr>
          <a:lstStyle/>
          <a:p>
            <a:pPr algn="ctr"/>
            <a:r>
              <a:rPr lang="en-IN" b="1" i="0" dirty="0">
                <a:solidFill>
                  <a:srgbClr val="212121"/>
                </a:solidFill>
                <a:effectLst/>
              </a:rPr>
              <a:t>KNN regression with best </a:t>
            </a:r>
          </a:p>
          <a:p>
            <a:pPr algn="ctr"/>
            <a:r>
              <a:rPr lang="en-IN" b="1" dirty="0">
                <a:solidFill>
                  <a:srgbClr val="212121"/>
                </a:solidFill>
              </a:rPr>
              <a:t>neighbour</a:t>
            </a:r>
            <a:r>
              <a:rPr lang="en-IN" b="1" i="0" dirty="0">
                <a:solidFill>
                  <a:srgbClr val="212121"/>
                </a:solidFill>
                <a:effectLst/>
              </a:rPr>
              <a:t> = 6</a:t>
            </a:r>
          </a:p>
          <a:p>
            <a:pPr algn="ctr"/>
            <a:endParaRPr lang="en-IN" b="0" i="0" dirty="0">
              <a:solidFill>
                <a:srgbClr val="212121"/>
              </a:solidFill>
              <a:effectLst/>
            </a:endParaRPr>
          </a:p>
          <a:p>
            <a:pPr algn="ctr"/>
            <a:r>
              <a:rPr lang="en-IN" b="0" i="0" dirty="0">
                <a:solidFill>
                  <a:srgbClr val="212121"/>
                </a:solidFill>
                <a:effectLst/>
              </a:rPr>
              <a:t>MSE for training data 0.1456</a:t>
            </a:r>
          </a:p>
          <a:p>
            <a:pPr algn="ctr"/>
            <a:r>
              <a:rPr lang="en-IN" b="0" i="0" dirty="0">
                <a:solidFill>
                  <a:srgbClr val="212121"/>
                </a:solidFill>
                <a:effectLst/>
              </a:rPr>
              <a:t>MSE for testing data 0.2463</a:t>
            </a:r>
          </a:p>
          <a:p>
            <a:pPr algn="ctr"/>
            <a:r>
              <a:rPr lang="en-IN" b="0" i="0" dirty="0">
                <a:solidFill>
                  <a:srgbClr val="212121"/>
                </a:solidFill>
                <a:effectLst/>
              </a:rPr>
              <a:t>R2 score for training data 0.8486</a:t>
            </a:r>
          </a:p>
          <a:p>
            <a:pPr algn="ctr"/>
            <a:r>
              <a:rPr lang="en-IN" b="0" i="0" dirty="0">
                <a:solidFill>
                  <a:srgbClr val="212121"/>
                </a:solidFill>
                <a:effectLst/>
              </a:rPr>
              <a:t>R2 score for testing data 0.7738</a:t>
            </a:r>
            <a:endParaRPr lang="en-IN" dirty="0"/>
          </a:p>
        </p:txBody>
      </p:sp>
      <p:sp>
        <p:nvSpPr>
          <p:cNvPr id="13" name="TextBox 12">
            <a:extLst>
              <a:ext uri="{FF2B5EF4-FFF2-40B4-BE49-F238E27FC236}">
                <a16:creationId xmlns:a16="http://schemas.microsoft.com/office/drawing/2014/main" id="{0BA916BB-687E-2DA2-73B1-45997CD18383}"/>
              </a:ext>
            </a:extLst>
          </p:cNvPr>
          <p:cNvSpPr txBox="1"/>
          <p:nvPr/>
        </p:nvSpPr>
        <p:spPr>
          <a:xfrm>
            <a:off x="4691405" y="800002"/>
            <a:ext cx="2809187"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Regression Results:</a:t>
            </a:r>
          </a:p>
        </p:txBody>
      </p:sp>
    </p:spTree>
    <p:extLst>
      <p:ext uri="{BB962C8B-B14F-4D97-AF65-F5344CB8AC3E}">
        <p14:creationId xmlns:p14="http://schemas.microsoft.com/office/powerpoint/2010/main" val="420592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0F2BB64-ADF6-0BFA-0490-57998A49FAA8}"/>
              </a:ext>
            </a:extLst>
          </p:cNvPr>
          <p:cNvSpPr>
            <a:spLocks noGrp="1"/>
          </p:cNvSpPr>
          <p:nvPr>
            <p:ph type="title"/>
          </p:nvPr>
        </p:nvSpPr>
        <p:spPr>
          <a:xfrm>
            <a:off x="838200" y="186016"/>
            <a:ext cx="10515600" cy="898067"/>
          </a:xfrm>
        </p:spPr>
        <p:txBody>
          <a:bodyPr/>
          <a:lstStyle/>
          <a:p>
            <a:pPr algn="ctr"/>
            <a:r>
              <a:rPr lang="en-IN" dirty="0"/>
              <a:t>Result</a:t>
            </a:r>
          </a:p>
        </p:txBody>
      </p:sp>
      <p:sp>
        <p:nvSpPr>
          <p:cNvPr id="4" name="TextBox 3">
            <a:extLst>
              <a:ext uri="{FF2B5EF4-FFF2-40B4-BE49-F238E27FC236}">
                <a16:creationId xmlns:a16="http://schemas.microsoft.com/office/drawing/2014/main" id="{37394EAD-5313-4298-0043-ED1918CDE289}"/>
              </a:ext>
            </a:extLst>
          </p:cNvPr>
          <p:cNvSpPr txBox="1"/>
          <p:nvPr/>
        </p:nvSpPr>
        <p:spPr>
          <a:xfrm>
            <a:off x="4498156" y="946551"/>
            <a:ext cx="319568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Classification Results</a:t>
            </a:r>
          </a:p>
        </p:txBody>
      </p:sp>
    </p:spTree>
    <p:extLst>
      <p:ext uri="{BB962C8B-B14F-4D97-AF65-F5344CB8AC3E}">
        <p14:creationId xmlns:p14="http://schemas.microsoft.com/office/powerpoint/2010/main" val="63913443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223</TotalTime>
  <Words>996</Words>
  <Application>Microsoft Office PowerPoint</Application>
  <PresentationFormat>Widescreen</PresentationFormat>
  <Paragraphs>95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 Light</vt:lpstr>
      <vt:lpstr>Times New Roman</vt:lpstr>
      <vt:lpstr>Metropolitan</vt:lpstr>
      <vt:lpstr>PowerPoint Presentation</vt:lpstr>
      <vt:lpstr>Introduction</vt:lpstr>
      <vt:lpstr>Methodology</vt:lpstr>
      <vt:lpstr>Methodology</vt:lpstr>
      <vt:lpstr>Exploratory Data Analysis</vt:lpstr>
      <vt:lpstr>Exploratory Data Analysis</vt:lpstr>
      <vt:lpstr>Exploratory Data Analysis</vt:lpstr>
      <vt:lpstr>Results</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Ruchin Dhama</dc:creator>
  <cp:lastModifiedBy>shishir tripathi</cp:lastModifiedBy>
  <cp:revision>5</cp:revision>
  <dcterms:created xsi:type="dcterms:W3CDTF">2022-06-16T05:49:11Z</dcterms:created>
  <dcterms:modified xsi:type="dcterms:W3CDTF">2022-06-16T13:56:18Z</dcterms:modified>
</cp:coreProperties>
</file>