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Livvic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  <p:embeddedFont>
      <p:font typeface="Livvic SemiBol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Livvic-bold.fntdata"/><Relationship Id="rId21" Type="http://schemas.openxmlformats.org/officeDocument/2006/relationships/font" Target="fonts/Livvic-regular.fntdata"/><Relationship Id="rId24" Type="http://schemas.openxmlformats.org/officeDocument/2006/relationships/font" Target="fonts/Livvic-boldItalic.fntdata"/><Relationship Id="rId23" Type="http://schemas.openxmlformats.org/officeDocument/2006/relationships/font" Target="fonts/Livvic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ivvic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ivvicSemiBold-italic.fntdata"/><Relationship Id="rId30" Type="http://schemas.openxmlformats.org/officeDocument/2006/relationships/font" Target="fonts/LivvicSemi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ivvicSemi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fc16e713d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fc16e713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fc16e713d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fc16e713d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fc16e713d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fc16e713d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fc16e713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13fc16e713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Various tools and platforms used were: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Frontend: HTML5 for the web page, CSS3 for  designing , Javascript for adding functionalities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Backend: Django framework was used.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Model generation and training python and google colab was used on cloud and jupyter-notebook was used for locally.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fc16e713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fc16e713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fc16e713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fc16e713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fc16e713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fc16e713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fc16e713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fc16e713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fc16e713d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fc16e713d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fc16e713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fc16e713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30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656422" y="13944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656425" y="1886725"/>
            <a:ext cx="15639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3"/>
          <p:cNvSpPr txBox="1"/>
          <p:nvPr>
            <p:ph idx="2" type="ctrTitle"/>
          </p:nvPr>
        </p:nvSpPr>
        <p:spPr>
          <a:xfrm>
            <a:off x="2650710" y="13944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" name="Google Shape;64;p13"/>
          <p:cNvSpPr txBox="1"/>
          <p:nvPr>
            <p:ph idx="3" type="subTitle"/>
          </p:nvPr>
        </p:nvSpPr>
        <p:spPr>
          <a:xfrm>
            <a:off x="2610700" y="1886725"/>
            <a:ext cx="19614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4" type="ctrTitle"/>
          </p:nvPr>
        </p:nvSpPr>
        <p:spPr>
          <a:xfrm>
            <a:off x="4638106" y="13944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6" name="Google Shape;66;p13"/>
          <p:cNvSpPr txBox="1"/>
          <p:nvPr>
            <p:ph idx="5" type="subTitle"/>
          </p:nvPr>
        </p:nvSpPr>
        <p:spPr>
          <a:xfrm>
            <a:off x="4878076" y="1886725"/>
            <a:ext cx="16482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3"/>
          <p:cNvSpPr txBox="1"/>
          <p:nvPr>
            <p:ph idx="6" type="ctrTitle"/>
          </p:nvPr>
        </p:nvSpPr>
        <p:spPr>
          <a:xfrm rot="5400000">
            <a:off x="6865575" y="1466125"/>
            <a:ext cx="2553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" name="Google Shape;68;p13"/>
          <p:cNvSpPr txBox="1"/>
          <p:nvPr>
            <p:ph idx="7" type="ctrTitle"/>
          </p:nvPr>
        </p:nvSpPr>
        <p:spPr>
          <a:xfrm>
            <a:off x="656422" y="33678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9" name="Google Shape;69;p13"/>
          <p:cNvSpPr txBox="1"/>
          <p:nvPr>
            <p:ph idx="8" type="subTitle"/>
          </p:nvPr>
        </p:nvSpPr>
        <p:spPr>
          <a:xfrm>
            <a:off x="656425" y="3860125"/>
            <a:ext cx="15639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3"/>
          <p:cNvSpPr txBox="1"/>
          <p:nvPr>
            <p:ph idx="9" type="ctrTitle"/>
          </p:nvPr>
        </p:nvSpPr>
        <p:spPr>
          <a:xfrm>
            <a:off x="2650710" y="33678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1" name="Google Shape;71;p13"/>
          <p:cNvSpPr txBox="1"/>
          <p:nvPr>
            <p:ph idx="13" type="subTitle"/>
          </p:nvPr>
        </p:nvSpPr>
        <p:spPr>
          <a:xfrm>
            <a:off x="2610700" y="3860125"/>
            <a:ext cx="19614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3"/>
          <p:cNvSpPr txBox="1"/>
          <p:nvPr>
            <p:ph idx="14" type="ctrTitle"/>
          </p:nvPr>
        </p:nvSpPr>
        <p:spPr>
          <a:xfrm>
            <a:off x="4638106" y="33678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" name="Google Shape;73;p13"/>
          <p:cNvSpPr txBox="1"/>
          <p:nvPr>
            <p:ph idx="15" type="subTitle"/>
          </p:nvPr>
        </p:nvSpPr>
        <p:spPr>
          <a:xfrm>
            <a:off x="4878076" y="3860125"/>
            <a:ext cx="16482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Hurricane_Iota" TargetMode="External"/><Relationship Id="rId4" Type="http://schemas.openxmlformats.org/officeDocument/2006/relationships/hyperlink" Target="https://www.tensorflow.org/api_docs/python/tf/keras" TargetMode="External"/><Relationship Id="rId5" Type="http://schemas.openxmlformats.org/officeDocument/2006/relationships/hyperlink" Target="https://github.com/jacobgil/keras-cam/blob/master/cam.py" TargetMode="External"/><Relationship Id="rId6" Type="http://schemas.openxmlformats.org/officeDocument/2006/relationships/hyperlink" Target="https://colab.research.google.com/drive/1eyBBEbMSHn16DTrlkpmunztSRW64UKih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Livvic SemiBold"/>
                <a:ea typeface="Livvic SemiBold"/>
                <a:cs typeface="Livvic SemiBold"/>
                <a:sym typeface="Livvic SemiBold"/>
              </a:rPr>
              <a:t>Classification of Buildings Post Hurricane</a:t>
            </a:r>
            <a:endParaRPr sz="3200">
              <a:latin typeface="Livvic SemiBold"/>
              <a:ea typeface="Livvic SemiBold"/>
              <a:cs typeface="Livvic SemiBold"/>
              <a:sym typeface="Livvic SemiBold"/>
            </a:endParaRPr>
          </a:p>
        </p:txBody>
      </p:sp>
      <p:sp>
        <p:nvSpPr>
          <p:cNvPr id="79" name="Google Shape;79;p14"/>
          <p:cNvSpPr txBox="1"/>
          <p:nvPr>
            <p:ph idx="4294967295" type="subTitle"/>
          </p:nvPr>
        </p:nvSpPr>
        <p:spPr>
          <a:xfrm>
            <a:off x="311700" y="1900999"/>
            <a:ext cx="4260300" cy="16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TEAM OUTLIERS: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Nanda Krishna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Prayash Panda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Rajat Gaur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Shishir Tripathi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2275" y="1514875"/>
            <a:ext cx="5940024" cy="33412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81" name="Google Shape;81;p14"/>
          <p:cNvCxnSpPr/>
          <p:nvPr/>
        </p:nvCxnSpPr>
        <p:spPr>
          <a:xfrm>
            <a:off x="273325" y="1352500"/>
            <a:ext cx="3300" cy="37884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82" name="Google Shape;82;p14"/>
          <p:cNvCxnSpPr/>
          <p:nvPr/>
        </p:nvCxnSpPr>
        <p:spPr>
          <a:xfrm flipH="1" rot="10800000">
            <a:off x="5425" y="1310738"/>
            <a:ext cx="9133200" cy="18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33000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Livvic SemiBold"/>
                <a:ea typeface="Livvic SemiBold"/>
                <a:cs typeface="Livvic SemiBold"/>
                <a:sym typeface="Livvic SemiBold"/>
              </a:rPr>
              <a:t>Future Scope of Work</a:t>
            </a:r>
            <a:endParaRPr sz="3200">
              <a:latin typeface="Livvic SemiBold"/>
              <a:ea typeface="Livvic SemiBold"/>
              <a:cs typeface="Livvic SemiBold"/>
              <a:sym typeface="Livvic SemiBold"/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311700" y="1018500"/>
            <a:ext cx="85206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8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82B"/>
              </a:buClr>
              <a:buSzPts val="1600"/>
              <a:buFont typeface="Livvic SemiBold"/>
              <a:buChar char="●"/>
            </a:pPr>
            <a:r>
              <a:rPr lang="en" sz="1600">
                <a:solidFill>
                  <a:srgbClr val="29282B"/>
                </a:solidFill>
                <a:highlight>
                  <a:schemeClr val="lt1"/>
                </a:highlight>
                <a:latin typeface="Livvic SemiBold"/>
                <a:ea typeface="Livvic SemiBold"/>
                <a:cs typeface="Livvic SemiBold"/>
                <a:sym typeface="Livvic SemiBold"/>
              </a:rPr>
              <a:t>From this project we can even make an improvement for getting to know the total loss for a specific area and if we have a dataset which consists of even lateral view of the houses then there can be much more accurate predictions. </a:t>
            </a:r>
            <a:endParaRPr sz="1600">
              <a:solidFill>
                <a:srgbClr val="29282B"/>
              </a:solidFill>
              <a:highlight>
                <a:schemeClr val="lt1"/>
              </a:highlight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82B"/>
              </a:buClr>
              <a:buSzPts val="1600"/>
              <a:buFont typeface="Livvic SemiBold"/>
              <a:buChar char="●"/>
            </a:pPr>
            <a:r>
              <a:rPr lang="en" sz="1600">
                <a:solidFill>
                  <a:srgbClr val="29282B"/>
                </a:solidFill>
                <a:highlight>
                  <a:schemeClr val="lt1"/>
                </a:highlight>
                <a:latin typeface="Livvic SemiBold"/>
                <a:ea typeface="Livvic SemiBold"/>
                <a:cs typeface="Livvic SemiBold"/>
                <a:sym typeface="Livvic SemiBold"/>
              </a:rPr>
              <a:t>Also, if we can extend the study by including the coordinates as well which can be extracted through some other location based dataset which can give us even more accurate predictions.</a:t>
            </a:r>
            <a:endParaRPr sz="1600">
              <a:solidFill>
                <a:srgbClr val="29282B"/>
              </a:solidFill>
              <a:highlight>
                <a:schemeClr val="lt1"/>
              </a:highlight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82B"/>
              </a:buClr>
              <a:buSzPts val="1600"/>
              <a:buFont typeface="Livvic SemiBold"/>
              <a:buChar char="●"/>
            </a:pPr>
            <a:r>
              <a:rPr lang="en" sz="1600">
                <a:solidFill>
                  <a:srgbClr val="29282B"/>
                </a:solidFill>
                <a:highlight>
                  <a:schemeClr val="lt1"/>
                </a:highlight>
                <a:latin typeface="Livvic SemiBold"/>
                <a:ea typeface="Livvic SemiBold"/>
                <a:cs typeface="Livvic SemiBold"/>
                <a:sym typeface="Livvic SemiBold"/>
              </a:rPr>
              <a:t> We can also develop a web API platform which will take in images from a user and classify it automatically - this part can be included as model deployment with the help of platforms such as Heroku and Flask.</a:t>
            </a:r>
            <a:endParaRPr sz="1600">
              <a:solidFill>
                <a:srgbClr val="29282B"/>
              </a:solidFill>
              <a:highlight>
                <a:schemeClr val="lt1"/>
              </a:highlight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8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Livvic SemiBold"/>
                <a:ea typeface="Livvic SemiBold"/>
                <a:cs typeface="Livvic SemiBold"/>
                <a:sym typeface="Livvic SemiBold"/>
              </a:rPr>
              <a:t>References</a:t>
            </a:r>
            <a:endParaRPr sz="3200">
              <a:latin typeface="Livvic SemiBold"/>
              <a:ea typeface="Livvic SemiBold"/>
              <a:cs typeface="Livvic SemiBold"/>
              <a:sym typeface="Livvic SemiBold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311700" y="1253425"/>
            <a:ext cx="8520600" cy="3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8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82B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82B"/>
                </a:solidFill>
                <a:highlight>
                  <a:schemeClr val="lt1"/>
                </a:highlight>
                <a:latin typeface="Livvic SemiBold"/>
                <a:ea typeface="Livvic SemiBold"/>
                <a:cs typeface="Livvic SemiBold"/>
                <a:sym typeface="Livvic SemiBold"/>
              </a:rPr>
              <a:t>Dataset description and background research: </a:t>
            </a:r>
            <a:r>
              <a:rPr lang="en" sz="1600" u="sng">
                <a:solidFill>
                  <a:schemeClr val="hlink"/>
                </a:solidFill>
                <a:highlight>
                  <a:schemeClr val="lt1"/>
                </a:highlight>
                <a:latin typeface="Livvic SemiBold"/>
                <a:ea typeface="Livvic SemiBold"/>
                <a:cs typeface="Livvic SemiBold"/>
                <a:sym typeface="Livvic SemiBold"/>
                <a:hlinkClick r:id="rId3"/>
              </a:rPr>
              <a:t>https://en.wikipedia.org/wiki/Hurricane_Iota</a:t>
            </a:r>
            <a:endParaRPr sz="1600">
              <a:solidFill>
                <a:srgbClr val="29282B"/>
              </a:solidFill>
              <a:highlight>
                <a:schemeClr val="lt1"/>
              </a:highlight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indent="-330200" lvl="0" marL="457200" marR="66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82B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82B"/>
                </a:solidFill>
                <a:highlight>
                  <a:schemeClr val="lt1"/>
                </a:highlight>
                <a:latin typeface="Livvic SemiBold"/>
                <a:ea typeface="Livvic SemiBold"/>
                <a:cs typeface="Livvic SemiBold"/>
                <a:sym typeface="Livvic SemiBold"/>
              </a:rPr>
              <a:t>Keras functions and handling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Livvic SemiBold"/>
                <a:ea typeface="Livvic SemiBold"/>
                <a:cs typeface="Livvic SemiBold"/>
                <a:sym typeface="Livvic SemiBold"/>
              </a:rPr>
              <a:t>: </a:t>
            </a:r>
            <a:r>
              <a:rPr lang="en" sz="1600" u="sng">
                <a:solidFill>
                  <a:schemeClr val="hlink"/>
                </a:solidFill>
                <a:highlight>
                  <a:schemeClr val="lt1"/>
                </a:highlight>
                <a:latin typeface="Livvic SemiBold"/>
                <a:ea typeface="Livvic SemiBold"/>
                <a:cs typeface="Livvic SemiBold"/>
                <a:sym typeface="Livvic SemiBold"/>
                <a:hlinkClick r:id="rId4"/>
              </a:rPr>
              <a:t>https://www.tensorflow.org/api_docs/python/tf/keras</a:t>
            </a:r>
            <a:endParaRPr sz="1200" u="sng">
              <a:solidFill>
                <a:schemeClr val="hlink"/>
              </a:solidFill>
              <a:highlight>
                <a:srgbClr val="FFFFFF"/>
              </a:highlight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indent="-330200" lvl="0" marL="457200" marR="66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82B"/>
              </a:buClr>
              <a:buSzPts val="1600"/>
              <a:buFont typeface="Livvic SemiBold"/>
              <a:buChar char="●"/>
            </a:pPr>
            <a:r>
              <a:rPr lang="en" sz="1600">
                <a:solidFill>
                  <a:srgbClr val="29282B"/>
                </a:solidFill>
                <a:highlight>
                  <a:schemeClr val="lt1"/>
                </a:highlight>
                <a:latin typeface="Livvic SemiBold"/>
                <a:ea typeface="Livvic SemiBold"/>
                <a:cs typeface="Livvic SemiBold"/>
                <a:sym typeface="Livvic SemiBold"/>
              </a:rPr>
              <a:t>For the visualisation of the Class attribution map, we have taken reference from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Livvic SemiBold"/>
                <a:ea typeface="Livvic SemiBold"/>
                <a:cs typeface="Livvic SemiBold"/>
                <a:sym typeface="Livvic SemiBold"/>
              </a:rPr>
              <a:t> </a:t>
            </a:r>
            <a:r>
              <a:rPr lang="en" sz="1600" u="sng">
                <a:solidFill>
                  <a:schemeClr val="hlink"/>
                </a:solidFill>
                <a:highlight>
                  <a:schemeClr val="lt1"/>
                </a:highlight>
                <a:latin typeface="Livvic SemiBold"/>
                <a:ea typeface="Livvic SemiBold"/>
                <a:cs typeface="Livvic SemiBold"/>
                <a:sym typeface="Livvic SemiBold"/>
                <a:hlinkClick r:id="rId5"/>
              </a:rPr>
              <a:t>https://github.com/jacobgil/keras-cam/blob/master/cam.py</a:t>
            </a:r>
            <a:endParaRPr sz="1200" u="sng">
              <a:solidFill>
                <a:schemeClr val="hlink"/>
              </a:solidFill>
              <a:highlight>
                <a:srgbClr val="FFFFFF"/>
              </a:highlight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indent="-330200" lvl="0" marL="457200" marR="66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82B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82B"/>
                </a:solidFill>
                <a:highlight>
                  <a:schemeClr val="lt1"/>
                </a:highlight>
                <a:latin typeface="Livvic SemiBold"/>
                <a:ea typeface="Livvic SemiBold"/>
                <a:cs typeface="Livvic SemiBold"/>
                <a:sym typeface="Livvic SemiBold"/>
              </a:rPr>
              <a:t>MobileV2 Net Transfer Learning Approach: </a:t>
            </a:r>
            <a:r>
              <a:rPr lang="en" sz="1600" u="sng">
                <a:solidFill>
                  <a:schemeClr val="hlink"/>
                </a:solidFill>
                <a:highlight>
                  <a:schemeClr val="lt1"/>
                </a:highlight>
                <a:latin typeface="Livvic SemiBold"/>
                <a:ea typeface="Livvic SemiBold"/>
                <a:cs typeface="Livvic SemiBold"/>
                <a:sym typeface="Livvic SemiBold"/>
                <a:hlinkClick r:id="rId6"/>
              </a:rPr>
              <a:t>https://colab.research.google.com/drive/1eyBBEbMSHn16DTrlkpmunztSRW64UKih?usp=sharing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Livvic SemiBold"/>
                <a:ea typeface="Livvic SemiBold"/>
                <a:cs typeface="Livvic SemiBold"/>
                <a:sym typeface="Livvic SemiBold"/>
              </a:rPr>
              <a:t> </a:t>
            </a:r>
            <a:r>
              <a:rPr lang="en" sz="1600">
                <a:solidFill>
                  <a:srgbClr val="29282B"/>
                </a:solidFill>
                <a:highlight>
                  <a:schemeClr val="lt1"/>
                </a:highlight>
                <a:latin typeface="Livvic SemiBold"/>
                <a:ea typeface="Livvic SemiBold"/>
                <a:cs typeface="Livvic SemiBold"/>
                <a:sym typeface="Livvic SemiBold"/>
              </a:rPr>
              <a:t>(University Course Project on Pneumonia Images Classification using chest x-rays)</a:t>
            </a:r>
            <a:endParaRPr sz="1600">
              <a:solidFill>
                <a:srgbClr val="29282B"/>
              </a:solidFill>
              <a:highlight>
                <a:schemeClr val="lt1"/>
              </a:highlight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8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8" name="Google Shape;218;p24"/>
          <p:cNvCxnSpPr/>
          <p:nvPr/>
        </p:nvCxnSpPr>
        <p:spPr>
          <a:xfrm>
            <a:off x="311700" y="1281600"/>
            <a:ext cx="4500" cy="38619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19" name="Google Shape;219;p24"/>
          <p:cNvCxnSpPr/>
          <p:nvPr/>
        </p:nvCxnSpPr>
        <p:spPr>
          <a:xfrm flipH="1" rot="10800000">
            <a:off x="3625" y="1281600"/>
            <a:ext cx="9136800" cy="141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Livvic SemiBold"/>
                <a:ea typeface="Livvic SemiBold"/>
                <a:cs typeface="Livvic SemiBold"/>
                <a:sym typeface="Livvic SemiBold"/>
              </a:rPr>
              <a:t>Introduction</a:t>
            </a:r>
            <a:endParaRPr sz="3200">
              <a:latin typeface="Livvic SemiBold"/>
              <a:ea typeface="Livvic SemiBold"/>
              <a:cs typeface="Livvic SemiBold"/>
              <a:sym typeface="Livvic SemiBold"/>
            </a:endParaRPr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311725" y="1788375"/>
            <a:ext cx="4129200" cy="16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79717" lvl="0" marL="457200" rtl="0" algn="just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69796"/>
              <a:buFont typeface="Arial"/>
              <a:buChar char="●"/>
            </a:pPr>
            <a:r>
              <a:rPr lang="en" sz="1647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The Hurricane Dataset contains the satellite images of houses in a specific region post hurricane. This  project aims to determine whether a certain building in the image is damaged or not.</a:t>
            </a:r>
            <a:r>
              <a:rPr lang="en" sz="129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It contains images of following classes:</a:t>
            </a:r>
            <a:endParaRPr sz="1600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>
            <p:ph idx="2" type="body"/>
          </p:nvPr>
        </p:nvSpPr>
        <p:spPr>
          <a:xfrm>
            <a:off x="4924250" y="1935050"/>
            <a:ext cx="3999900" cy="30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82B"/>
              </a:buClr>
              <a:buSzPts val="1300"/>
              <a:buChar char="●"/>
            </a:pPr>
            <a:r>
              <a:rPr lang="en">
                <a:solidFill>
                  <a:srgbClr val="29282B"/>
                </a:solidFill>
              </a:rPr>
              <a:t>In this project we created two models; one was our own curated CNN model and another being the  pre-trained Transfer Learning model based on MobileNetV2.</a:t>
            </a:r>
            <a:endParaRPr>
              <a:solidFill>
                <a:srgbClr val="29282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82B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9282B"/>
              </a:solidFill>
            </a:endParaRPr>
          </a:p>
        </p:txBody>
      </p:sp>
      <p:cxnSp>
        <p:nvCxnSpPr>
          <p:cNvPr id="90" name="Google Shape;90;p15"/>
          <p:cNvCxnSpPr/>
          <p:nvPr/>
        </p:nvCxnSpPr>
        <p:spPr>
          <a:xfrm flipH="1" rot="10800000">
            <a:off x="5425" y="1306163"/>
            <a:ext cx="9133200" cy="18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33000"/>
              </a:srgbClr>
            </a:outerShdw>
          </a:effectLst>
        </p:spPr>
      </p:cxnSp>
      <p:sp>
        <p:nvSpPr>
          <p:cNvPr id="91" name="Google Shape;91;p15"/>
          <p:cNvSpPr txBox="1"/>
          <p:nvPr/>
        </p:nvSpPr>
        <p:spPr>
          <a:xfrm>
            <a:off x="4352950" y="2508075"/>
            <a:ext cx="578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" name="Google Shape;92;p15"/>
          <p:cNvCxnSpPr/>
          <p:nvPr/>
        </p:nvCxnSpPr>
        <p:spPr>
          <a:xfrm>
            <a:off x="4744825" y="1306175"/>
            <a:ext cx="20100" cy="38103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93" name="Google Shape;93;p15"/>
          <p:cNvCxnSpPr/>
          <p:nvPr/>
        </p:nvCxnSpPr>
        <p:spPr>
          <a:xfrm flipH="1">
            <a:off x="287975" y="1347150"/>
            <a:ext cx="9000" cy="375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925" y="3464175"/>
            <a:ext cx="1582950" cy="1582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5" name="Google Shape;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0900" y="3464175"/>
            <a:ext cx="1582950" cy="1582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6" name="Google Shape;96;p15"/>
          <p:cNvSpPr txBox="1"/>
          <p:nvPr/>
        </p:nvSpPr>
        <p:spPr>
          <a:xfrm>
            <a:off x="529900" y="3079275"/>
            <a:ext cx="1690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ivvic"/>
              <a:buChar char="●"/>
            </a:pPr>
            <a:r>
              <a:rPr b="1" lang="en" sz="1300">
                <a:latin typeface="Livvic"/>
                <a:ea typeface="Livvic"/>
                <a:cs typeface="Livvic"/>
                <a:sym typeface="Livvic"/>
              </a:rPr>
              <a:t>No Damage</a:t>
            </a:r>
            <a:endParaRPr b="1" sz="13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2685813" y="3079275"/>
            <a:ext cx="144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ivvic"/>
              <a:buChar char="●"/>
            </a:pPr>
            <a:r>
              <a:rPr b="1" lang="en" sz="1300">
                <a:latin typeface="Livvic"/>
                <a:ea typeface="Livvic"/>
                <a:cs typeface="Livvic"/>
                <a:sym typeface="Livvic"/>
              </a:rPr>
              <a:t>Damage</a:t>
            </a:r>
            <a:endParaRPr b="1" sz="13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311725" y="1445525"/>
            <a:ext cx="3608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ivvic"/>
                <a:ea typeface="Livvic"/>
                <a:cs typeface="Livvic"/>
                <a:sym typeface="Livvic"/>
              </a:rPr>
              <a:t>Problem Statement and Dataset:</a:t>
            </a:r>
            <a:endParaRPr b="1" sz="15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4924250" y="1421863"/>
            <a:ext cx="300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ivvic"/>
                <a:ea typeface="Livvic"/>
                <a:cs typeface="Livvic"/>
                <a:sym typeface="Livvic"/>
              </a:rPr>
              <a:t>Approaches :</a:t>
            </a:r>
            <a:endParaRPr b="1" sz="1500">
              <a:latin typeface="Livvic"/>
              <a:ea typeface="Livvic"/>
              <a:cs typeface="Livvic"/>
              <a:sym typeface="Livvic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15900" y="3495125"/>
            <a:ext cx="3810550" cy="1439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4996913" y="396694"/>
            <a:ext cx="3017100" cy="4171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565950" y="371425"/>
            <a:ext cx="3479100" cy="4295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/>
          <p:nvPr>
            <p:ph idx="6" type="ctrTitle"/>
          </p:nvPr>
        </p:nvSpPr>
        <p:spPr>
          <a:xfrm rot="5400000">
            <a:off x="6057994" y="2464219"/>
            <a:ext cx="47268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Code &amp; Packages Used:</a:t>
            </a:r>
            <a:endParaRPr/>
          </a:p>
        </p:txBody>
      </p:sp>
      <p:grpSp>
        <p:nvGrpSpPr>
          <p:cNvPr id="108" name="Google Shape;108;p16"/>
          <p:cNvGrpSpPr/>
          <p:nvPr/>
        </p:nvGrpSpPr>
        <p:grpSpPr>
          <a:xfrm>
            <a:off x="704250" y="748575"/>
            <a:ext cx="3090441" cy="3738243"/>
            <a:chOff x="2" y="1353"/>
            <a:chExt cx="3685678" cy="4861806"/>
          </a:xfrm>
        </p:grpSpPr>
        <p:sp>
          <p:nvSpPr>
            <p:cNvPr id="109" name="Google Shape;109;p16"/>
            <p:cNvSpPr/>
            <p:nvPr/>
          </p:nvSpPr>
          <p:spPr>
            <a:xfrm rot="5400000">
              <a:off x="-200504" y="202293"/>
              <a:ext cx="1336800" cy="9357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 cap="flat" cmpd="sng" w="9525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2" y="469616"/>
              <a:ext cx="9357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050" lIns="9050" spcFirstLastPara="1" rIns="9050" wrap="square" tIns="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">
                  <a:solidFill>
                    <a:schemeClr val="lt1"/>
                  </a:solidFill>
                  <a:latin typeface="Livvic"/>
                  <a:ea typeface="Livvic"/>
                  <a:cs typeface="Livvic"/>
                  <a:sym typeface="Livvic"/>
                </a:rPr>
                <a:t>Sklearn</a:t>
              </a:r>
              <a:endParaRPr sz="1500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 rot="5400000">
              <a:off x="1876379" y="-939147"/>
              <a:ext cx="868800" cy="2749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0"/>
              </a:schemeClr>
            </a:solidFill>
            <a:ln cap="flat" cmpd="sng" w="9525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 txBox="1"/>
            <p:nvPr/>
          </p:nvSpPr>
          <p:spPr>
            <a:xfrm>
              <a:off x="935745" y="43768"/>
              <a:ext cx="2707500" cy="78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50" lIns="74675" spcFirstLastPara="1" rIns="6650" wrap="square" tIns="6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Livvic"/>
                <a:ea typeface="Livvic"/>
                <a:cs typeface="Livvic"/>
                <a:sym typeface="Livvic"/>
              </a:endParaRPr>
            </a:p>
            <a:p>
              <a:pPr indent="-88900" lvl="1" marL="889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Livvic"/>
                <a:buChar char="•"/>
              </a:pPr>
              <a:r>
                <a:rPr i="0" lang="en" sz="1000" u="none" cap="none" strike="noStrike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Testing and </a:t>
              </a:r>
              <a:r>
                <a:rPr lang="en" sz="1000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evaluation </a:t>
              </a:r>
              <a:r>
                <a:rPr i="0" lang="en" sz="1000" u="none" cap="none" strike="noStrike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of models using metrics and classification report</a:t>
              </a:r>
              <a:endParaRPr sz="1000"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 rot="5400000">
              <a:off x="-200504" y="1377165"/>
              <a:ext cx="1336800" cy="9357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67CFBD"/>
                </a:gs>
                <a:gs pos="50000">
                  <a:srgbClr val="49CEBA"/>
                </a:gs>
                <a:gs pos="100000">
                  <a:srgbClr val="39BDA8"/>
                </a:gs>
              </a:gsLst>
              <a:lin ang="5400012" scaled="0"/>
            </a:gradFill>
            <a:ln cap="flat" cmpd="sng" w="9525">
              <a:solidFill>
                <a:srgbClr val="50C9B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 txBox="1"/>
            <p:nvPr/>
          </p:nvSpPr>
          <p:spPr>
            <a:xfrm>
              <a:off x="2" y="1644488"/>
              <a:ext cx="9357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050" lIns="9050" spcFirstLastPara="1" rIns="9050" wrap="square" tIns="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Tensorflow</a:t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 rot="5400000">
              <a:off x="1876379" y="236115"/>
              <a:ext cx="868800" cy="2749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0"/>
              </a:schemeClr>
            </a:solidFill>
            <a:ln cap="flat" cmpd="sng" w="9525">
              <a:solidFill>
                <a:srgbClr val="50C9B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935745" y="1219030"/>
              <a:ext cx="2707500" cy="78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50" lIns="74675" spcFirstLastPara="1" rIns="6650" wrap="square" tIns="6650">
              <a:noAutofit/>
            </a:bodyPr>
            <a:lstStyle/>
            <a:p>
              <a:pPr indent="-95250" lvl="1" marL="88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ivvic"/>
                <a:buChar char="•"/>
              </a:pPr>
              <a:r>
                <a:rPr lang="en" sz="1100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Using keras API for building Sequential CNN models.</a:t>
              </a:r>
              <a:endParaRPr sz="1100"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 rot="5400000">
              <a:off x="-200504" y="2552037"/>
              <a:ext cx="1336800" cy="9357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61C475"/>
                </a:gs>
                <a:gs pos="50000">
                  <a:srgbClr val="42C25D"/>
                </a:gs>
                <a:gs pos="100000">
                  <a:srgbClr val="33B14F"/>
                </a:gs>
              </a:gsLst>
              <a:lin ang="5400012" scaled="0"/>
            </a:gradFill>
            <a:ln cap="flat" cmpd="sng" w="9525">
              <a:solidFill>
                <a:srgbClr val="48BD6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 txBox="1"/>
            <p:nvPr/>
          </p:nvSpPr>
          <p:spPr>
            <a:xfrm>
              <a:off x="2" y="2819360"/>
              <a:ext cx="9357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050" lIns="9050" spcFirstLastPara="1" rIns="9050" wrap="square" tIns="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Pandas</a:t>
              </a:r>
              <a:endParaRPr sz="1100"/>
            </a:p>
          </p:txBody>
        </p:sp>
        <p:sp>
          <p:nvSpPr>
            <p:cNvPr id="119" name="Google Shape;119;p16"/>
            <p:cNvSpPr/>
            <p:nvPr/>
          </p:nvSpPr>
          <p:spPr>
            <a:xfrm rot="5400000">
              <a:off x="1876379" y="1420797"/>
              <a:ext cx="868800" cy="2749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0"/>
              </a:schemeClr>
            </a:solidFill>
            <a:ln cap="flat" cmpd="sng" w="9525">
              <a:solidFill>
                <a:srgbClr val="48BD6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935745" y="2403712"/>
              <a:ext cx="2707500" cy="78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50" lIns="74675" spcFirstLastPara="1" rIns="6650" wrap="square" tIns="6650">
              <a:noAutofit/>
            </a:bodyPr>
            <a:lstStyle/>
            <a:p>
              <a:pPr indent="-95250" lvl="1" marL="88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ivvic"/>
                <a:buChar char="•"/>
              </a:pPr>
              <a:r>
                <a:rPr i="0" lang="en" sz="1100" u="none" cap="none" strike="noStrike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Visualising dataset in tabular form</a:t>
              </a:r>
              <a:endParaRPr sz="1100">
                <a:latin typeface="Livvic"/>
                <a:ea typeface="Livvic"/>
                <a:cs typeface="Livvic"/>
                <a:sym typeface="Livvic"/>
              </a:endParaRPr>
            </a:p>
            <a:p>
              <a:pPr indent="-95250" lvl="1" marL="889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ivvic"/>
                <a:buChar char="•"/>
              </a:pPr>
              <a:r>
                <a:rPr i="0" lang="en" sz="1100" u="none" cap="none" strike="noStrike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Manipulating data-frames</a:t>
              </a:r>
              <a:endParaRPr sz="1100"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 rot="5400000">
              <a:off x="-200504" y="3726909"/>
              <a:ext cx="1336800" cy="9357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7EB55F"/>
                </a:gs>
                <a:gs pos="50000">
                  <a:srgbClr val="6EB03F"/>
                </a:gs>
                <a:gs pos="100000">
                  <a:srgbClr val="5F9F34"/>
                </a:gs>
              </a:gsLst>
              <a:lin ang="5400012" scaled="0"/>
            </a:gradFill>
            <a:ln cap="flat" cmpd="sng" w="9525">
              <a:solidFill>
                <a:srgbClr val="6FAB4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2" y="3994232"/>
              <a:ext cx="9357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050" lIns="9050" spcFirstLastPara="1" rIns="9050" wrap="square" tIns="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Numpy</a:t>
              </a:r>
              <a:endParaRPr b="0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 rot="5400000">
              <a:off x="1876379" y="2585859"/>
              <a:ext cx="868800" cy="2749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0"/>
              </a:schemeClr>
            </a:solidFill>
            <a:ln cap="flat" cmpd="sng" w="9525">
              <a:solidFill>
                <a:srgbClr val="6FAB4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935745" y="3568774"/>
              <a:ext cx="2707500" cy="78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50" lIns="74675" spcFirstLastPara="1" rIns="6650" wrap="square" tIns="6650">
              <a:noAutofit/>
            </a:bodyPr>
            <a:lstStyle/>
            <a:p>
              <a:pPr indent="-95250" lvl="1" marL="88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ivvic"/>
                <a:buChar char="•"/>
              </a:pPr>
              <a:r>
                <a:rPr i="0" lang="en" sz="1100" u="none" cap="none" strike="noStrike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Faster computation</a:t>
              </a:r>
              <a:endParaRPr sz="1100">
                <a:latin typeface="Livvic"/>
                <a:ea typeface="Livvic"/>
                <a:cs typeface="Livvic"/>
                <a:sym typeface="Livvic"/>
              </a:endParaRPr>
            </a:p>
          </p:txBody>
        </p:sp>
      </p:grpSp>
      <p:grpSp>
        <p:nvGrpSpPr>
          <p:cNvPr id="125" name="Google Shape;125;p16"/>
          <p:cNvGrpSpPr/>
          <p:nvPr/>
        </p:nvGrpSpPr>
        <p:grpSpPr>
          <a:xfrm>
            <a:off x="5295584" y="904670"/>
            <a:ext cx="2419799" cy="3155249"/>
            <a:chOff x="-61" y="1"/>
            <a:chExt cx="3226399" cy="4206999"/>
          </a:xfrm>
        </p:grpSpPr>
        <p:sp>
          <p:nvSpPr>
            <p:cNvPr id="126" name="Google Shape;126;p16"/>
            <p:cNvSpPr/>
            <p:nvPr/>
          </p:nvSpPr>
          <p:spPr>
            <a:xfrm rot="5400000">
              <a:off x="-231662" y="232626"/>
              <a:ext cx="1544400" cy="10812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 cap="flat" cmpd="sng" w="9525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 txBox="1"/>
            <p:nvPr/>
          </p:nvSpPr>
          <p:spPr>
            <a:xfrm>
              <a:off x="1" y="541594"/>
              <a:ext cx="10812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75" lIns="8575" spcFirstLastPara="1" rIns="8575" wrap="square" tIns="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Matplotlib</a:t>
              </a:r>
              <a:endParaRPr sz="1100"/>
            </a:p>
          </p:txBody>
        </p:sp>
        <p:sp>
          <p:nvSpPr>
            <p:cNvPr id="128" name="Google Shape;128;p16"/>
            <p:cNvSpPr/>
            <p:nvPr/>
          </p:nvSpPr>
          <p:spPr>
            <a:xfrm rot="5400000">
              <a:off x="1651788" y="-570749"/>
              <a:ext cx="1003800" cy="2145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0"/>
              </a:schemeClr>
            </a:solidFill>
            <a:ln cap="flat" cmpd="sng" w="9525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1081139" y="49007"/>
              <a:ext cx="2096100" cy="90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50" lIns="74675" spcFirstLastPara="1" rIns="6650" wrap="square" tIns="6650">
              <a:noAutofit/>
            </a:bodyPr>
            <a:lstStyle/>
            <a:p>
              <a:pPr indent="0" lvl="0" marL="6858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  <a:p>
              <a:pPr indent="-95250" lvl="1" marL="88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ivvic"/>
                <a:buChar char="•"/>
              </a:pPr>
              <a:r>
                <a:rPr i="0" lang="en" sz="1100" u="none" cap="none" strike="noStrike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Visualizing data in </a:t>
              </a:r>
              <a:r>
                <a:rPr lang="en" sz="1100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easily interpretable plots.</a:t>
              </a:r>
              <a:endParaRPr sz="1100">
                <a:latin typeface="Livvic"/>
                <a:ea typeface="Livvic"/>
                <a:cs typeface="Livvic"/>
                <a:sym typeface="Livvic"/>
              </a:endParaRPr>
            </a:p>
            <a:p>
              <a:pPr indent="-25400" lvl="1" marL="889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i="0" sz="11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 rot="5400000">
              <a:off x="-231661" y="1563413"/>
              <a:ext cx="1544400" cy="10812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65C998"/>
                </a:gs>
                <a:gs pos="50000">
                  <a:srgbClr val="46C78C"/>
                </a:gs>
                <a:gs pos="100000">
                  <a:srgbClr val="35B87B"/>
                </a:gs>
              </a:gsLst>
              <a:lin ang="5400012" scaled="0"/>
            </a:gradFill>
            <a:ln cap="flat" cmpd="sng" w="9525">
              <a:solidFill>
                <a:srgbClr val="4CC38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 txBox="1"/>
            <p:nvPr/>
          </p:nvSpPr>
          <p:spPr>
            <a:xfrm>
              <a:off x="1" y="1872381"/>
              <a:ext cx="10812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75" lIns="8575" spcFirstLastPara="1" rIns="8575" wrap="square" tIns="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OpenCV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 rot="5400000">
              <a:off x="1651788" y="761063"/>
              <a:ext cx="1003800" cy="2145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0"/>
              </a:schemeClr>
            </a:solidFill>
            <a:ln cap="flat" cmpd="sng" w="9525">
              <a:solidFill>
                <a:srgbClr val="4CC38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 txBox="1"/>
            <p:nvPr/>
          </p:nvSpPr>
          <p:spPr>
            <a:xfrm>
              <a:off x="1081139" y="1380820"/>
              <a:ext cx="2096100" cy="90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50" lIns="74675" spcFirstLastPara="1" rIns="6650" wrap="square" tIns="6650">
              <a:noAutofit/>
            </a:bodyPr>
            <a:lstStyle/>
            <a:p>
              <a:pPr indent="-95250" lvl="1" marL="88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ivvic"/>
                <a:buChar char="•"/>
              </a:pPr>
              <a:r>
                <a:rPr i="0" lang="en" sz="1100" u="none" cap="none" strike="noStrike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For </a:t>
              </a:r>
              <a:r>
                <a:rPr lang="en" sz="1100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visualising Grad-CAM heatmaps with useful colormaps </a:t>
              </a:r>
              <a:endParaRPr sz="1100"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 rot="5400000">
              <a:off x="-231662" y="2894200"/>
              <a:ext cx="1544400" cy="10812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7EB55F"/>
                </a:gs>
                <a:gs pos="50000">
                  <a:srgbClr val="6EB03F"/>
                </a:gs>
                <a:gs pos="100000">
                  <a:srgbClr val="5F9F34"/>
                </a:gs>
              </a:gsLst>
              <a:lin ang="5400012" scaled="0"/>
            </a:gradFill>
            <a:ln cap="flat" cmpd="sng" w="9525">
              <a:solidFill>
                <a:srgbClr val="6FAB4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 txBox="1"/>
            <p:nvPr/>
          </p:nvSpPr>
          <p:spPr>
            <a:xfrm>
              <a:off x="1" y="3203168"/>
              <a:ext cx="10812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75" lIns="8575" spcFirstLastPara="1" rIns="8575" wrap="square" tIns="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tf-keras-vis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 rot="5400000">
              <a:off x="1651788" y="2103183"/>
              <a:ext cx="1003800" cy="2145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0"/>
              </a:schemeClr>
            </a:solidFill>
            <a:ln cap="flat" cmpd="sng" w="9525">
              <a:solidFill>
                <a:srgbClr val="6FAB4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 txBox="1"/>
            <p:nvPr/>
          </p:nvSpPr>
          <p:spPr>
            <a:xfrm>
              <a:off x="1081139" y="2722940"/>
              <a:ext cx="2096100" cy="90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50" lIns="74675" spcFirstLastPara="1" rIns="6650" wrap="square" tIns="6650">
              <a:noAutofit/>
            </a:bodyPr>
            <a:lstStyle/>
            <a:p>
              <a:pPr indent="-88900" lvl="1" marL="88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Livvic"/>
                <a:buChar char="•"/>
              </a:pPr>
              <a:r>
                <a:rPr lang="en" sz="1000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Making Visualisations for the CNN such as Grad-CAM</a:t>
              </a:r>
              <a:endParaRPr sz="1000">
                <a:latin typeface="Livvic"/>
                <a:ea typeface="Livvic"/>
                <a:cs typeface="Livvic"/>
                <a:sym typeface="Livvic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311700" y="4812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Livvic SemiBold"/>
                <a:ea typeface="Livvic SemiBold"/>
                <a:cs typeface="Livvic SemiBold"/>
                <a:sym typeface="Livvic SemiBold"/>
              </a:rPr>
              <a:t>Methodology</a:t>
            </a:r>
            <a:endParaRPr sz="3200">
              <a:latin typeface="Livvic SemiBold"/>
              <a:ea typeface="Livvic SemiBold"/>
              <a:cs typeface="Livvic SemiBold"/>
              <a:sym typeface="Livvic SemiBold"/>
            </a:endParaRPr>
          </a:p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311700" y="1289100"/>
            <a:ext cx="3999900" cy="32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9282B"/>
                </a:solidFill>
                <a:latin typeface="Livvic"/>
                <a:ea typeface="Livvic"/>
                <a:cs typeface="Livvic"/>
                <a:sym typeface="Livvic"/>
              </a:rPr>
              <a:t>Customized CNN</a:t>
            </a:r>
            <a:r>
              <a:rPr lang="en" sz="1600">
                <a:solidFill>
                  <a:srgbClr val="29282B"/>
                </a:solidFill>
              </a:rPr>
              <a:t> :</a:t>
            </a:r>
            <a:endParaRPr sz="1600">
              <a:solidFill>
                <a:srgbClr val="29282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82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9282B"/>
              </a:solidFill>
            </a:endParaRPr>
          </a:p>
        </p:txBody>
      </p:sp>
      <p:sp>
        <p:nvSpPr>
          <p:cNvPr id="144" name="Google Shape;144;p17"/>
          <p:cNvSpPr txBox="1"/>
          <p:nvPr>
            <p:ph idx="2" type="body"/>
          </p:nvPr>
        </p:nvSpPr>
        <p:spPr>
          <a:xfrm>
            <a:off x="4832400" y="1289100"/>
            <a:ext cx="3999900" cy="32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9282B"/>
                </a:solidFill>
                <a:latin typeface="Livvic"/>
                <a:ea typeface="Livvic"/>
                <a:cs typeface="Livvic"/>
                <a:sym typeface="Livvic"/>
              </a:rPr>
              <a:t>Pre-trained MobileNetV2</a:t>
            </a:r>
            <a:r>
              <a:rPr lang="en" sz="1600">
                <a:solidFill>
                  <a:srgbClr val="29282B"/>
                </a:solidFill>
              </a:rPr>
              <a:t> :</a:t>
            </a:r>
            <a:endParaRPr sz="1600">
              <a:solidFill>
                <a:srgbClr val="29282B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9282B"/>
              </a:solidFill>
            </a:endParaRPr>
          </a:p>
        </p:txBody>
      </p:sp>
      <p:pic>
        <p:nvPicPr>
          <p:cNvPr id="145" name="Google Shape;14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13" y="2452125"/>
            <a:ext cx="4280474" cy="1544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46" name="Google Shape;146;p17"/>
          <p:cNvCxnSpPr/>
          <p:nvPr/>
        </p:nvCxnSpPr>
        <p:spPr>
          <a:xfrm>
            <a:off x="4570650" y="1289100"/>
            <a:ext cx="2700" cy="387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47" name="Google Shape;147;p17"/>
          <p:cNvCxnSpPr/>
          <p:nvPr/>
        </p:nvCxnSpPr>
        <p:spPr>
          <a:xfrm flipH="1" rot="10800000">
            <a:off x="5425" y="1302288"/>
            <a:ext cx="9129300" cy="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33000"/>
              </a:srgbClr>
            </a:outerShdw>
          </a:effectLst>
        </p:spPr>
      </p:cxnSp>
      <p:pic>
        <p:nvPicPr>
          <p:cNvPr id="148" name="Google Shape;14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125" y="1848225"/>
            <a:ext cx="4442600" cy="2733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Livvic SemiBold"/>
                <a:ea typeface="Livvic SemiBold"/>
                <a:cs typeface="Livvic SemiBold"/>
                <a:sym typeface="Livvic SemiBold"/>
              </a:rPr>
              <a:t>Customized CNN Model Results</a:t>
            </a:r>
            <a:endParaRPr sz="3200">
              <a:latin typeface="Livvic SemiBold"/>
              <a:ea typeface="Livvic SemiBold"/>
              <a:cs typeface="Livvic SemiBold"/>
              <a:sym typeface="Livvic SemiBold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25" y="1375650"/>
            <a:ext cx="3648145" cy="3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 rotWithShape="1">
          <a:blip r:embed="rId4">
            <a:alphaModFix/>
          </a:blip>
          <a:srcRect b="27673" l="18122" r="39487" t="43321"/>
          <a:stretch/>
        </p:blipFill>
        <p:spPr>
          <a:xfrm>
            <a:off x="4650163" y="1805500"/>
            <a:ext cx="4228949" cy="123374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 txBox="1"/>
          <p:nvPr/>
        </p:nvSpPr>
        <p:spPr>
          <a:xfrm>
            <a:off x="5157600" y="2699288"/>
            <a:ext cx="29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4525225" y="1360550"/>
            <a:ext cx="43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ivvic SemiBold"/>
                <a:ea typeface="Livvic SemiBold"/>
                <a:cs typeface="Livvic SemiBold"/>
                <a:sym typeface="Livvic SemiBold"/>
              </a:rPr>
              <a:t>Classification Report for Balanced Test Set:</a:t>
            </a:r>
            <a:endParaRPr sz="1600">
              <a:latin typeface="Livvic SemiBold"/>
              <a:ea typeface="Livvic SemiBold"/>
              <a:cs typeface="Livvic SemiBold"/>
              <a:sym typeface="Livvic SemiBold"/>
            </a:endParaRPr>
          </a:p>
        </p:txBody>
      </p:sp>
      <p:pic>
        <p:nvPicPr>
          <p:cNvPr id="158" name="Google Shape;158;p18"/>
          <p:cNvPicPr preferRelativeResize="0"/>
          <p:nvPr/>
        </p:nvPicPr>
        <p:blipFill rotWithShape="1">
          <a:blip r:embed="rId5">
            <a:alphaModFix/>
          </a:blip>
          <a:srcRect b="39999" l="18175" r="40908" t="34521"/>
          <a:stretch/>
        </p:blipFill>
        <p:spPr>
          <a:xfrm>
            <a:off x="4633975" y="3612950"/>
            <a:ext cx="4261325" cy="13105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18"/>
          <p:cNvCxnSpPr/>
          <p:nvPr/>
        </p:nvCxnSpPr>
        <p:spPr>
          <a:xfrm>
            <a:off x="4176975" y="1301725"/>
            <a:ext cx="4500" cy="38619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60" name="Google Shape;160;p18"/>
          <p:cNvCxnSpPr/>
          <p:nvPr/>
        </p:nvCxnSpPr>
        <p:spPr>
          <a:xfrm flipH="1" rot="10800000">
            <a:off x="3625" y="1301725"/>
            <a:ext cx="9136800" cy="141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61" name="Google Shape;161;p18"/>
          <p:cNvSpPr txBox="1"/>
          <p:nvPr/>
        </p:nvSpPr>
        <p:spPr>
          <a:xfrm>
            <a:off x="4633975" y="3039250"/>
            <a:ext cx="4228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ivvic SemiBold"/>
                <a:ea typeface="Livvic SemiBold"/>
                <a:cs typeface="Livvic SemiBold"/>
                <a:sym typeface="Livvic SemiBold"/>
              </a:rPr>
              <a:t>Classification Report for Imbalanced Test Set: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258300" y="3797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ivvic SemiBold"/>
                <a:ea typeface="Livvic SemiBold"/>
                <a:cs typeface="Livvic SemiBold"/>
                <a:sym typeface="Livvic SemiBold"/>
              </a:rPr>
              <a:t>Visualisation for Customised CNN Model</a:t>
            </a:r>
            <a:endParaRPr sz="3000">
              <a:latin typeface="Livvic SemiBold"/>
              <a:ea typeface="Livvic SemiBold"/>
              <a:cs typeface="Livvic SemiBold"/>
              <a:sym typeface="Livvic SemiBold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5944550" y="1300100"/>
            <a:ext cx="204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9282B"/>
                </a:solidFill>
                <a:latin typeface="Livvic SemiBold"/>
                <a:ea typeface="Livvic SemiBold"/>
                <a:cs typeface="Livvic SemiBold"/>
                <a:sym typeface="Livvic SemiBold"/>
              </a:rPr>
              <a:t>Saliency Maps</a:t>
            </a:r>
            <a:endParaRPr sz="2000">
              <a:solidFill>
                <a:srgbClr val="29282B"/>
              </a:solidFill>
              <a:latin typeface="Livvic SemiBold"/>
              <a:ea typeface="Livvic SemiBold"/>
              <a:cs typeface="Livvic SemiBold"/>
              <a:sym typeface="Livvic SemiBold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1332600" y="1307900"/>
            <a:ext cx="2040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82B"/>
                </a:solidFill>
                <a:latin typeface="Livvic SemiBold"/>
                <a:ea typeface="Livvic SemiBold"/>
                <a:cs typeface="Livvic SemiBold"/>
                <a:sym typeface="Livvic SemiBold"/>
              </a:rPr>
              <a:t>Grad-CAM</a:t>
            </a:r>
            <a:endParaRPr sz="1900">
              <a:solidFill>
                <a:srgbClr val="29282B"/>
              </a:solidFill>
              <a:latin typeface="Livvic SemiBold"/>
              <a:ea typeface="Livvic SemiBold"/>
              <a:cs typeface="Livvic SemiBold"/>
              <a:sym typeface="Livvic SemiBold"/>
            </a:endParaRPr>
          </a:p>
        </p:txBody>
      </p:sp>
      <p:pic>
        <p:nvPicPr>
          <p:cNvPr id="169" name="Google Shape;169;p19"/>
          <p:cNvPicPr preferRelativeResize="0"/>
          <p:nvPr/>
        </p:nvPicPr>
        <p:blipFill rotWithShape="1">
          <a:blip r:embed="rId3">
            <a:alphaModFix/>
          </a:blip>
          <a:srcRect b="33484" l="0" r="64066" t="0"/>
          <a:stretch/>
        </p:blipFill>
        <p:spPr>
          <a:xfrm>
            <a:off x="214700" y="1730925"/>
            <a:ext cx="2103901" cy="31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 rotWithShape="1">
          <a:blip r:embed="rId4">
            <a:alphaModFix/>
          </a:blip>
          <a:srcRect b="0" l="0" r="71050" t="33306"/>
          <a:stretch/>
        </p:blipFill>
        <p:spPr>
          <a:xfrm>
            <a:off x="4798375" y="1862175"/>
            <a:ext cx="1545575" cy="310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 rotWithShape="1">
          <a:blip r:embed="rId3">
            <a:alphaModFix/>
          </a:blip>
          <a:srcRect b="29562" l="75050" r="0" t="0"/>
          <a:stretch/>
        </p:blipFill>
        <p:spPr>
          <a:xfrm>
            <a:off x="2434875" y="1681125"/>
            <a:ext cx="1453150" cy="34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 rotWithShape="1">
          <a:blip r:embed="rId4">
            <a:alphaModFix/>
          </a:blip>
          <a:srcRect b="-2406" l="54969" r="0" t="33058"/>
          <a:stretch/>
        </p:blipFill>
        <p:spPr>
          <a:xfrm>
            <a:off x="6618623" y="1862175"/>
            <a:ext cx="2355201" cy="3166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19"/>
          <p:cNvCxnSpPr/>
          <p:nvPr/>
        </p:nvCxnSpPr>
        <p:spPr>
          <a:xfrm>
            <a:off x="4340950" y="1307900"/>
            <a:ext cx="4500" cy="38619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74" name="Google Shape;174;p19"/>
          <p:cNvCxnSpPr/>
          <p:nvPr/>
        </p:nvCxnSpPr>
        <p:spPr>
          <a:xfrm flipH="1" rot="10800000">
            <a:off x="3625" y="1301725"/>
            <a:ext cx="9136800" cy="141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Livvic SemiBold"/>
                <a:ea typeface="Livvic SemiBold"/>
                <a:cs typeface="Livvic SemiBold"/>
                <a:sym typeface="Livvic SemiBold"/>
              </a:rPr>
              <a:t>Pre-Trained </a:t>
            </a:r>
            <a:r>
              <a:rPr lang="en" sz="3100">
                <a:latin typeface="Livvic SemiBold"/>
                <a:ea typeface="Livvic SemiBold"/>
                <a:cs typeface="Livvic SemiBold"/>
                <a:sym typeface="Livvic SemiBold"/>
              </a:rPr>
              <a:t>MobileNetV2 Model</a:t>
            </a:r>
            <a:endParaRPr sz="3100">
              <a:latin typeface="Livvic SemiBold"/>
              <a:ea typeface="Livvic SemiBold"/>
              <a:cs typeface="Livvic SemiBold"/>
              <a:sym typeface="Livvic SemiBold"/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75" y="1492925"/>
            <a:ext cx="4067025" cy="3542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1" name="Google Shape;1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0200" y="1721912"/>
            <a:ext cx="3824786" cy="1301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2" name="Google Shape;18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0200" y="3620875"/>
            <a:ext cx="3823675" cy="1383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83" name="Google Shape;183;p20"/>
          <p:cNvCxnSpPr/>
          <p:nvPr/>
        </p:nvCxnSpPr>
        <p:spPr>
          <a:xfrm flipH="1" rot="10800000">
            <a:off x="3625" y="1301725"/>
            <a:ext cx="9136800" cy="141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84" name="Google Shape;184;p20"/>
          <p:cNvCxnSpPr/>
          <p:nvPr/>
        </p:nvCxnSpPr>
        <p:spPr>
          <a:xfrm>
            <a:off x="4636150" y="1315813"/>
            <a:ext cx="4500" cy="38619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85" name="Google Shape;185;p20"/>
          <p:cNvSpPr txBox="1"/>
          <p:nvPr/>
        </p:nvSpPr>
        <p:spPr>
          <a:xfrm>
            <a:off x="4705175" y="1299625"/>
            <a:ext cx="433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ivvic SemiBold"/>
                <a:ea typeface="Livvic SemiBold"/>
                <a:cs typeface="Livvic SemiBold"/>
                <a:sym typeface="Livvic SemiBold"/>
              </a:rPr>
              <a:t>Classification Report for Balanced Test Set:</a:t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4830400" y="3023600"/>
            <a:ext cx="4116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ivvic SemiBold"/>
                <a:ea typeface="Livvic SemiBold"/>
                <a:cs typeface="Livvic SemiBold"/>
                <a:sym typeface="Livvic SemiBold"/>
              </a:rPr>
              <a:t>Classification Report for Imbalanced Test Set: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311700" y="5085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5">
                <a:latin typeface="Livvic SemiBold"/>
                <a:ea typeface="Livvic SemiBold"/>
                <a:cs typeface="Livvic SemiBold"/>
                <a:sym typeface="Livvic SemiBold"/>
              </a:rPr>
              <a:t>Visualisation for Pre-trained model</a:t>
            </a:r>
            <a:endParaRPr sz="3355"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 txBox="1"/>
          <p:nvPr/>
        </p:nvSpPr>
        <p:spPr>
          <a:xfrm>
            <a:off x="402850" y="1348850"/>
            <a:ext cx="369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9282B"/>
                </a:solidFill>
                <a:latin typeface="Livvic"/>
                <a:ea typeface="Livvic"/>
                <a:cs typeface="Livvic"/>
                <a:sym typeface="Livvic"/>
              </a:rPr>
              <a:t>GradCAM</a:t>
            </a:r>
            <a:endParaRPr b="1" sz="2000">
              <a:solidFill>
                <a:srgbClr val="29282B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5004050" y="1348850"/>
            <a:ext cx="369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9282B"/>
                </a:solidFill>
                <a:latin typeface="Livvic"/>
                <a:ea typeface="Livvic"/>
                <a:cs typeface="Livvic"/>
                <a:sym typeface="Livvic"/>
              </a:rPr>
              <a:t>Saliency Maps</a:t>
            </a:r>
            <a:endParaRPr b="1" sz="2000">
              <a:solidFill>
                <a:srgbClr val="29282B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pic>
        <p:nvPicPr>
          <p:cNvPr id="194" name="Google Shape;194;p21"/>
          <p:cNvPicPr preferRelativeResize="0"/>
          <p:nvPr/>
        </p:nvPicPr>
        <p:blipFill rotWithShape="1">
          <a:blip r:embed="rId3">
            <a:alphaModFix/>
          </a:blip>
          <a:srcRect b="33065" l="0" r="69392" t="0"/>
          <a:stretch/>
        </p:blipFill>
        <p:spPr>
          <a:xfrm>
            <a:off x="215000" y="1841453"/>
            <a:ext cx="1619295" cy="298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 rotWithShape="1">
          <a:blip r:embed="rId4">
            <a:alphaModFix/>
          </a:blip>
          <a:srcRect b="33818" l="55146" r="0" t="0"/>
          <a:stretch/>
        </p:blipFill>
        <p:spPr>
          <a:xfrm>
            <a:off x="6835925" y="1993575"/>
            <a:ext cx="1996375" cy="28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 rotWithShape="1">
          <a:blip r:embed="rId3">
            <a:alphaModFix/>
          </a:blip>
          <a:srcRect b="32827" l="76133" r="0" t="0"/>
          <a:stretch/>
        </p:blipFill>
        <p:spPr>
          <a:xfrm>
            <a:off x="2612025" y="1777050"/>
            <a:ext cx="1312350" cy="311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 rotWithShape="1">
          <a:blip r:embed="rId4">
            <a:alphaModFix/>
          </a:blip>
          <a:srcRect b="33818" l="0" r="71080" t="0"/>
          <a:stretch/>
        </p:blipFill>
        <p:spPr>
          <a:xfrm>
            <a:off x="4938663" y="1938150"/>
            <a:ext cx="1312351" cy="28919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21"/>
          <p:cNvCxnSpPr/>
          <p:nvPr/>
        </p:nvCxnSpPr>
        <p:spPr>
          <a:xfrm>
            <a:off x="4340950" y="1307900"/>
            <a:ext cx="4500" cy="38619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99" name="Google Shape;199;p21"/>
          <p:cNvCxnSpPr/>
          <p:nvPr/>
        </p:nvCxnSpPr>
        <p:spPr>
          <a:xfrm flipH="1" rot="10800000">
            <a:off x="3625" y="1301725"/>
            <a:ext cx="9136800" cy="141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311700" y="4920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Livvic SemiBold"/>
                <a:ea typeface="Livvic SemiBold"/>
                <a:cs typeface="Livvic SemiBold"/>
                <a:sym typeface="Livvic SemiBold"/>
              </a:rPr>
              <a:t>Conclusion</a:t>
            </a:r>
            <a:endParaRPr sz="3200">
              <a:latin typeface="Livvic SemiBold"/>
              <a:ea typeface="Livvic SemiBold"/>
              <a:cs typeface="Livvic SemiBold"/>
              <a:sym typeface="Livvic SemiBold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302975" y="1479625"/>
            <a:ext cx="8625900" cy="4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82B"/>
              </a:buClr>
              <a:buSzPts val="1400"/>
              <a:buFont typeface="Livvic SemiBold"/>
              <a:buChar char="●"/>
            </a:pPr>
            <a:r>
              <a:rPr lang="en">
                <a:solidFill>
                  <a:srgbClr val="29282B"/>
                </a:solidFill>
                <a:highlight>
                  <a:schemeClr val="lt1"/>
                </a:highlight>
                <a:latin typeface="Livvic SemiBold"/>
                <a:ea typeface="Livvic SemiBold"/>
                <a:cs typeface="Livvic SemiBold"/>
                <a:sym typeface="Livvic SemiBold"/>
              </a:rPr>
              <a:t>Our findings suggest us that using the transfer learning approach, the SoTA model - MobilenetV2 has outperformed the customised CNN model for the classification of buildings in terms of accuracy, recall and overall f1-scores.</a:t>
            </a:r>
            <a:endParaRPr>
              <a:solidFill>
                <a:srgbClr val="29282B"/>
              </a:solidFill>
              <a:highlight>
                <a:schemeClr val="lt1"/>
              </a:highlight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82B"/>
              </a:solidFill>
              <a:highlight>
                <a:schemeClr val="lt1"/>
              </a:highlight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82B"/>
              </a:buClr>
              <a:buSzPts val="1400"/>
              <a:buFont typeface="Livvic SemiBold"/>
              <a:buChar char="●"/>
            </a:pPr>
            <a:r>
              <a:rPr lang="en">
                <a:solidFill>
                  <a:srgbClr val="29282B"/>
                </a:solidFill>
                <a:highlight>
                  <a:schemeClr val="lt1"/>
                </a:highlight>
                <a:latin typeface="Livvic SemiBold"/>
                <a:ea typeface="Livvic SemiBold"/>
                <a:cs typeface="Livvic SemiBold"/>
                <a:sym typeface="Livvic SemiBold"/>
              </a:rPr>
              <a:t>The visualizations done with the help of saliency maps have suggested that the  SoTA model could capture more </a:t>
            </a:r>
            <a:r>
              <a:rPr lang="en">
                <a:solidFill>
                  <a:srgbClr val="29282B"/>
                </a:solidFill>
                <a:highlight>
                  <a:schemeClr val="lt1"/>
                </a:highlight>
                <a:latin typeface="Livvic SemiBold"/>
                <a:ea typeface="Livvic SemiBold"/>
                <a:cs typeface="Livvic SemiBold"/>
                <a:sym typeface="Livvic SemiBold"/>
              </a:rPr>
              <a:t>important</a:t>
            </a:r>
            <a:r>
              <a:rPr lang="en">
                <a:solidFill>
                  <a:srgbClr val="29282B"/>
                </a:solidFill>
                <a:highlight>
                  <a:schemeClr val="lt1"/>
                </a:highlight>
                <a:latin typeface="Livvic SemiBold"/>
                <a:ea typeface="Livvic SemiBold"/>
                <a:cs typeface="Livvic SemiBold"/>
                <a:sym typeface="Livvic SemiBold"/>
              </a:rPr>
              <a:t> features in the classification task.</a:t>
            </a:r>
            <a:endParaRPr>
              <a:solidFill>
                <a:srgbClr val="29282B"/>
              </a:solidFill>
              <a:highlight>
                <a:schemeClr val="lt1"/>
              </a:highlight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82B"/>
              </a:solidFill>
              <a:highlight>
                <a:schemeClr val="lt1"/>
              </a:highlight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82B"/>
              </a:buClr>
              <a:buSzPts val="1400"/>
              <a:buFont typeface="Livvic SemiBold"/>
              <a:buChar char="●"/>
            </a:pPr>
            <a:r>
              <a:rPr lang="en">
                <a:solidFill>
                  <a:srgbClr val="29282B"/>
                </a:solidFill>
                <a:highlight>
                  <a:schemeClr val="lt1"/>
                </a:highlight>
                <a:latin typeface="Livvic SemiBold"/>
                <a:ea typeface="Livvic SemiBold"/>
                <a:cs typeface="Livvic SemiBold"/>
                <a:sym typeface="Livvic SemiBold"/>
              </a:rPr>
              <a:t>With regards to the task in hand, the MobileNetV2 based model does a significantly better job of classifying damaged houses on both test datasets. Most importantly, it shows great recall score for the </a:t>
            </a:r>
            <a:r>
              <a:rPr lang="en">
                <a:solidFill>
                  <a:srgbClr val="29282B"/>
                </a:solidFill>
                <a:highlight>
                  <a:schemeClr val="lt1"/>
                </a:highlight>
                <a:latin typeface="Livvic SemiBold"/>
                <a:ea typeface="Livvic SemiBold"/>
                <a:cs typeface="Livvic SemiBold"/>
                <a:sym typeface="Livvic SemiBold"/>
              </a:rPr>
              <a:t>imbalanced class (Not Damaged), which prioritises the correct detection of such houses in-order to avoid unnecessary allocation of supplies in real world.</a:t>
            </a:r>
            <a:endParaRPr>
              <a:solidFill>
                <a:srgbClr val="29282B"/>
              </a:solidFill>
              <a:highlight>
                <a:schemeClr val="lt1"/>
              </a:highlight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8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8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