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41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264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3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02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6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9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298A-1AAD-418A-AEA5-14A8510F6E2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A62B0C-8439-4690-837A-5B0E97D36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4057" y="4368799"/>
            <a:ext cx="2984726" cy="2148115"/>
          </a:xfrm>
        </p:spPr>
        <p:txBody>
          <a:bodyPr>
            <a:normAutofit fontScale="92500" lnSpcReduction="10000"/>
          </a:bodyPr>
          <a:lstStyle/>
          <a:p>
            <a:r>
              <a:rPr lang="en-US" sz="2300" b="1" u="sng" dirty="0">
                <a:latin typeface="+mj-lt"/>
                <a:cs typeface="Times New Roman" panose="02020603050405020304" pitchFamily="18" charset="0"/>
              </a:rPr>
              <a:t>Created by: </a:t>
            </a:r>
            <a:endParaRPr lang="en-US" sz="2300" b="1" u="sng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sz="2300" dirty="0" smtClean="0">
                <a:cs typeface="Times New Roman" panose="02020603050405020304" pitchFamily="18" charset="0"/>
              </a:rPr>
              <a:t>- Ashok </a:t>
            </a:r>
            <a:r>
              <a:rPr lang="en-US" sz="2300" dirty="0" err="1">
                <a:cs typeface="Times New Roman" panose="02020603050405020304" pitchFamily="18" charset="0"/>
              </a:rPr>
              <a:t>Rimal</a:t>
            </a:r>
            <a:r>
              <a:rPr lang="en-US" sz="2300" dirty="0">
                <a:cs typeface="Times New Roman" panose="02020603050405020304" pitchFamily="18" charset="0"/>
              </a:rPr>
              <a:t>   </a:t>
            </a:r>
          </a:p>
          <a:p>
            <a:r>
              <a:rPr lang="en-US" sz="2300" dirty="0" smtClean="0">
                <a:cs typeface="Times New Roman" panose="02020603050405020304" pitchFamily="18" charset="0"/>
              </a:rPr>
              <a:t>- </a:t>
            </a:r>
            <a:r>
              <a:rPr lang="en-US" sz="2300" dirty="0" err="1" smtClean="0">
                <a:cs typeface="Times New Roman" panose="02020603050405020304" pitchFamily="18" charset="0"/>
              </a:rPr>
              <a:t>Abishekh</a:t>
            </a:r>
            <a:r>
              <a:rPr lang="en-US" sz="2300" dirty="0" smtClean="0">
                <a:cs typeface="Times New Roman" panose="02020603050405020304" pitchFamily="18" charset="0"/>
              </a:rPr>
              <a:t> </a:t>
            </a:r>
            <a:r>
              <a:rPr lang="en-US" sz="2300" dirty="0">
                <a:cs typeface="Times New Roman" panose="02020603050405020304" pitchFamily="18" charset="0"/>
              </a:rPr>
              <a:t>Nepal</a:t>
            </a:r>
          </a:p>
          <a:p>
            <a:pPr>
              <a:buFontTx/>
              <a:buChar char="-"/>
            </a:pPr>
            <a:r>
              <a:rPr lang="en-US" sz="2300" dirty="0" smtClean="0">
                <a:cs typeface="Times New Roman" panose="02020603050405020304" pitchFamily="18" charset="0"/>
              </a:rPr>
              <a:t> Shishir </a:t>
            </a:r>
            <a:r>
              <a:rPr lang="en-US" sz="2300" dirty="0">
                <a:cs typeface="Times New Roman" panose="02020603050405020304" pitchFamily="18" charset="0"/>
              </a:rPr>
              <a:t>Pandey</a:t>
            </a:r>
          </a:p>
          <a:p>
            <a:pPr>
              <a:buFontTx/>
              <a:buChar char="-"/>
            </a:pPr>
            <a:r>
              <a:rPr lang="en-US" sz="2300" dirty="0" smtClean="0">
                <a:cs typeface="Times New Roman" panose="02020603050405020304" pitchFamily="18" charset="0"/>
              </a:rPr>
              <a:t> </a:t>
            </a:r>
            <a:r>
              <a:rPr lang="en-US" sz="2300" dirty="0" err="1" smtClean="0">
                <a:cs typeface="Times New Roman" panose="02020603050405020304" pitchFamily="18" charset="0"/>
              </a:rPr>
              <a:t>Rajan</a:t>
            </a:r>
            <a:r>
              <a:rPr lang="en-US" sz="2300" dirty="0" smtClean="0"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cs typeface="Times New Roman" panose="02020603050405020304" pitchFamily="18" charset="0"/>
              </a:rPr>
              <a:t>Gaire</a:t>
            </a:r>
            <a:endParaRPr lang="en-US" sz="23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922088" y="1848283"/>
            <a:ext cx="74312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VAT Management System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6324" y="2877708"/>
            <a:ext cx="3662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 Programming</a:t>
            </a:r>
          </a:p>
        </p:txBody>
      </p:sp>
    </p:spTree>
    <p:extLst>
      <p:ext uri="{BB962C8B-B14F-4D97-AF65-F5344CB8AC3E}">
        <p14:creationId xmlns:p14="http://schemas.microsoft.com/office/powerpoint/2010/main" val="5996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224" y="779611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ADD SALES RECORD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4" y="1747335"/>
            <a:ext cx="7331347" cy="45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224" y="736069"/>
            <a:ext cx="373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SALES RECORD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4" y="1665013"/>
            <a:ext cx="7839347" cy="48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224" y="765097"/>
            <a:ext cx="570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MODIFY ADDED </a:t>
            </a:r>
            <a:r>
              <a:rPr lang="en-US" sz="2800" smtClean="0"/>
              <a:t>SALES </a:t>
            </a:r>
            <a:r>
              <a:rPr lang="en-US" sz="2800" smtClean="0"/>
              <a:t>RECORD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3" y="1654095"/>
            <a:ext cx="7302319" cy="47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224" y="765097"/>
            <a:ext cx="684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SALES RECORD AFTER MODIFIED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3" y="1784723"/>
            <a:ext cx="7418433" cy="47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224" y="765097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DELETE SALES RECORD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3" y="1906992"/>
            <a:ext cx="7621633" cy="46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96839" y="595478"/>
            <a:ext cx="9603275" cy="1334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400" b="1" u="sng" dirty="0" smtClean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Study: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Organizations got benefited from using a VAT  Management System?</a:t>
            </a: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96838" y="2364075"/>
            <a:ext cx="9603275" cy="4094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Before U</a:t>
            </a:r>
            <a:r>
              <a:rPr lang="en-GB" b="1" dirty="0" smtClean="0">
                <a:solidFill>
                  <a:schemeClr val="tx1"/>
                </a:solidFill>
              </a:rPr>
              <a:t>sing The “</a:t>
            </a:r>
            <a:r>
              <a:rPr lang="en-GB" b="1" i="1" dirty="0" smtClean="0">
                <a:solidFill>
                  <a:schemeClr val="tx1"/>
                </a:solidFill>
              </a:rPr>
              <a:t>VAT Measurement System</a:t>
            </a:r>
            <a:r>
              <a:rPr lang="en-GB" b="1" dirty="0">
                <a:solidFill>
                  <a:schemeClr val="tx1"/>
                </a:solidFill>
              </a:rPr>
              <a:t>”,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  <a:p>
            <a:r>
              <a:rPr lang="en-GB" sz="2000" dirty="0">
                <a:solidFill>
                  <a:schemeClr val="tx1"/>
                </a:solidFill>
              </a:rPr>
              <a:t>The </a:t>
            </a:r>
            <a:r>
              <a:rPr lang="en-GB" sz="2000" dirty="0" smtClean="0">
                <a:solidFill>
                  <a:schemeClr val="tx1"/>
                </a:solidFill>
              </a:rPr>
              <a:t>organizations were </a:t>
            </a:r>
            <a:r>
              <a:rPr lang="en-GB" sz="2000" dirty="0">
                <a:solidFill>
                  <a:schemeClr val="tx1"/>
                </a:solidFill>
              </a:rPr>
              <a:t>using a manual billing system. This was inefficient and time-consuming, and it often led to </a:t>
            </a:r>
            <a:r>
              <a:rPr lang="en-GB" sz="2000" dirty="0" smtClean="0">
                <a:solidFill>
                  <a:schemeClr val="tx1"/>
                </a:solidFill>
              </a:rPr>
              <a:t>errors while recording data 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</a:t>
            </a:r>
            <a:r>
              <a:rPr lang="en-GB" b="1" dirty="0" smtClean="0">
                <a:solidFill>
                  <a:schemeClr val="tx1"/>
                </a:solidFill>
              </a:rPr>
              <a:t>After Implementing The “</a:t>
            </a:r>
            <a:r>
              <a:rPr lang="en-GB" b="1" i="1" dirty="0" smtClean="0">
                <a:solidFill>
                  <a:schemeClr val="tx1"/>
                </a:solidFill>
              </a:rPr>
              <a:t>VAT Measurement System</a:t>
            </a:r>
            <a:r>
              <a:rPr lang="en-GB" b="1" dirty="0">
                <a:solidFill>
                  <a:schemeClr val="tx1"/>
                </a:solidFill>
              </a:rPr>
              <a:t>”,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sz="2000" dirty="0">
                <a:solidFill>
                  <a:schemeClr val="tx1"/>
                </a:solidFill>
              </a:rPr>
              <a:t>  </a:t>
            </a:r>
            <a:r>
              <a:rPr lang="en-GB" sz="2000" i="1" dirty="0" smtClean="0">
                <a:solidFill>
                  <a:schemeClr val="tx1"/>
                </a:solidFill>
              </a:rPr>
              <a:t>Businesses </a:t>
            </a:r>
            <a:r>
              <a:rPr lang="en-GB" sz="2000" i="1" dirty="0">
                <a:solidFill>
                  <a:schemeClr val="tx1"/>
                </a:solidFill>
              </a:rPr>
              <a:t>can saw a number of </a:t>
            </a:r>
            <a:r>
              <a:rPr lang="en-GB" sz="2000" i="1" dirty="0" smtClean="0">
                <a:solidFill>
                  <a:schemeClr val="tx1"/>
                </a:solidFill>
              </a:rPr>
              <a:t>benefits:</a:t>
            </a:r>
            <a:endParaRPr lang="en-GB" sz="2000" i="1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The billing process became much more efficient, and errors were reduced. </a:t>
            </a:r>
            <a:endParaRPr lang="en-GB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can </a:t>
            </a:r>
            <a:r>
              <a:rPr lang="en-US" sz="2000" dirty="0">
                <a:solidFill>
                  <a:schemeClr val="tx1"/>
                </a:solidFill>
              </a:rPr>
              <a:t>help them to make informed business decisions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2000" dirty="0">
                <a:solidFill>
                  <a:schemeClr val="tx1"/>
                </a:solidFill>
              </a:rPr>
              <a:t>The </a:t>
            </a:r>
            <a:r>
              <a:rPr lang="en-GB" sz="2000" dirty="0" smtClean="0">
                <a:solidFill>
                  <a:schemeClr val="tx1"/>
                </a:solidFill>
              </a:rPr>
              <a:t>organizations were </a:t>
            </a:r>
            <a:r>
              <a:rPr lang="en-GB" sz="2000" dirty="0">
                <a:solidFill>
                  <a:schemeClr val="tx1"/>
                </a:solidFill>
              </a:rPr>
              <a:t>able to track its sales and inventory more </a:t>
            </a:r>
            <a:r>
              <a:rPr lang="en-GB" sz="2000" dirty="0" smtClean="0">
                <a:solidFill>
                  <a:schemeClr val="tx1"/>
                </a:solidFill>
              </a:rPr>
              <a:t>effectively.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222" y="1930400"/>
            <a:ext cx="8915400" cy="377762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At last we conclude that system has overcome the limitation of handling the task of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VAT MEASUREMENT System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. This system has made it easier to record the details and calculate the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VAT bills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of the costumer in easier and convenient manner. This program </a:t>
            </a:r>
            <a:r>
              <a:rPr 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can handle 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the task in more effective way.</a:t>
            </a:r>
            <a:endParaRPr lang="en-GB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93222" y="579395"/>
            <a:ext cx="9603275" cy="774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400" b="1" u="sng" dirty="0" smtClean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4400" b="1" u="sng" dirty="0">
              <a:solidFill>
                <a:srgbClr val="A530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9109" y="2410155"/>
            <a:ext cx="6919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A53010"/>
                </a:solidFill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4400" b="1" u="sng" dirty="0">
                <a:solidFill>
                  <a:srgbClr val="A53010"/>
                </a:solidFill>
                <a:latin typeface="+mj-lt"/>
                <a:cs typeface="Times New Roman" panose="02020603050405020304" pitchFamily="18" charset="0"/>
              </a:rPr>
              <a:t>HANK</a:t>
            </a:r>
            <a:r>
              <a:rPr lang="en-US" sz="4400" b="1" u="sng" dirty="0">
                <a:solidFill>
                  <a:srgbClr val="A53010"/>
                </a:solidFill>
                <a:latin typeface="+mj-lt"/>
              </a:rPr>
              <a:t> </a:t>
            </a:r>
            <a:r>
              <a:rPr lang="en-US" sz="5400" b="1" u="sng" dirty="0">
                <a:solidFill>
                  <a:srgbClr val="A53010"/>
                </a:solidFill>
                <a:latin typeface="+mj-lt"/>
              </a:rPr>
              <a:t>Y</a:t>
            </a:r>
            <a:r>
              <a:rPr lang="en-US" sz="4400" b="1" u="sng" dirty="0">
                <a:solidFill>
                  <a:srgbClr val="A53010"/>
                </a:solidFill>
                <a:latin typeface="+mj-lt"/>
              </a:rPr>
              <a:t>OU !</a:t>
            </a:r>
            <a:endParaRPr lang="en-GB" sz="4400" b="1" u="sng" dirty="0">
              <a:solidFill>
                <a:srgbClr val="A5301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03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VAT </a:t>
            </a:r>
            <a:r>
              <a:rPr lang="en-US" sz="2400" dirty="0"/>
              <a:t>Management System is a powerful tool businesses use to manage their Value Added Tax (VAT) </a:t>
            </a:r>
            <a:r>
              <a:rPr lang="en-US" sz="2400" dirty="0" smtClean="0"/>
              <a:t>responsibilities.</a:t>
            </a:r>
          </a:p>
          <a:p>
            <a:r>
              <a:rPr lang="en-US" sz="2400" dirty="0" smtClean="0"/>
              <a:t>It is </a:t>
            </a:r>
            <a:r>
              <a:rPr lang="en-US" sz="2400" dirty="0"/>
              <a:t>a software application that helps businesses to calculate, track, and report </a:t>
            </a:r>
            <a:r>
              <a:rPr lang="en-US" sz="2400" dirty="0" smtClean="0"/>
              <a:t>VAT.</a:t>
            </a:r>
          </a:p>
          <a:p>
            <a:r>
              <a:rPr lang="en-US" sz="2400" dirty="0"/>
              <a:t>It can also help businesses to comply with VAT regulations.</a:t>
            </a:r>
            <a:endParaRPr lang="en-US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 smtClean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u="sng" dirty="0">
              <a:solidFill>
                <a:srgbClr val="A530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 smtClean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Some Features</a:t>
            </a:r>
            <a:endParaRPr lang="en-US" sz="4400" u="sng" dirty="0">
              <a:solidFill>
                <a:srgbClr val="A530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cs typeface="Times New Roman" panose="02020603050405020304" pitchFamily="18" charset="0"/>
              </a:rPr>
              <a:t>Accurate </a:t>
            </a:r>
            <a:r>
              <a:rPr lang="en-US" sz="2800" dirty="0">
                <a:cs typeface="Times New Roman" panose="02020603050405020304" pitchFamily="18" charset="0"/>
              </a:rPr>
              <a:t>VAT Calculation</a:t>
            </a:r>
          </a:p>
          <a:p>
            <a:r>
              <a:rPr lang="en-US" sz="2800" dirty="0" smtClean="0">
                <a:cs typeface="Times New Roman" panose="02020603050405020304" pitchFamily="18" charset="0"/>
              </a:rPr>
              <a:t> Efficient </a:t>
            </a:r>
            <a:r>
              <a:rPr lang="en-US" sz="2800" dirty="0">
                <a:cs typeface="Times New Roman" panose="02020603050405020304" pitchFamily="18" charset="0"/>
              </a:rPr>
              <a:t>Record-Keeping</a:t>
            </a:r>
          </a:p>
          <a:p>
            <a:r>
              <a:rPr lang="en-US" sz="2800" dirty="0" smtClean="0">
                <a:cs typeface="Times New Roman" panose="02020603050405020304" pitchFamily="18" charset="0"/>
              </a:rPr>
              <a:t> Real-time </a:t>
            </a:r>
            <a:r>
              <a:rPr lang="en-US" sz="2800" dirty="0">
                <a:cs typeface="Times New Roman" panose="02020603050405020304" pitchFamily="18" charset="0"/>
              </a:rPr>
              <a:t>Tracking</a:t>
            </a:r>
          </a:p>
          <a:p>
            <a:r>
              <a:rPr lang="en-US" sz="2800" dirty="0" smtClean="0">
                <a:cs typeface="Times New Roman" panose="02020603050405020304" pitchFamily="18" charset="0"/>
              </a:rPr>
              <a:t> Automated </a:t>
            </a:r>
            <a:r>
              <a:rPr lang="en-US" sz="2800" dirty="0">
                <a:cs typeface="Times New Roman" panose="02020603050405020304" pitchFamily="18" charset="0"/>
              </a:rPr>
              <a:t>Reminders</a:t>
            </a:r>
          </a:p>
          <a:p>
            <a:r>
              <a:rPr lang="en-US" sz="2800" dirty="0" smtClean="0">
                <a:cs typeface="Times New Roman" panose="02020603050405020304" pitchFamily="18" charset="0"/>
              </a:rPr>
              <a:t> Tax </a:t>
            </a:r>
            <a:r>
              <a:rPr lang="en-US" sz="2800" dirty="0">
                <a:cs typeface="Times New Roman" panose="02020603050405020304" pitchFamily="18" charset="0"/>
              </a:rPr>
              <a:t>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725" y="191588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Ensure accurate and timely calculation of </a:t>
            </a:r>
            <a:r>
              <a:rPr lang="en-US" sz="2400" dirty="0" smtClean="0"/>
              <a:t>VAT.</a:t>
            </a:r>
          </a:p>
          <a:p>
            <a:r>
              <a:rPr lang="en-US" sz="2400" dirty="0"/>
              <a:t>Track VAT payable and receivable, input and output </a:t>
            </a:r>
            <a:r>
              <a:rPr lang="en-US" sz="2400" dirty="0" smtClean="0"/>
              <a:t>VAT.</a:t>
            </a:r>
            <a:endParaRPr lang="en-US" sz="2400" dirty="0"/>
          </a:p>
          <a:p>
            <a:r>
              <a:rPr lang="en-US" sz="2400" dirty="0"/>
              <a:t>Generate VAT reports, such as VAT returns and VAT </a:t>
            </a:r>
            <a:r>
              <a:rPr lang="en-US" sz="2400" dirty="0" smtClean="0"/>
              <a:t>registers.</a:t>
            </a:r>
            <a:endParaRPr lang="en-US" sz="2400" dirty="0"/>
          </a:p>
          <a:p>
            <a:r>
              <a:rPr lang="en-US" sz="2400" dirty="0"/>
              <a:t>Automate the VAT management process, saving businesses time and </a:t>
            </a:r>
            <a:r>
              <a:rPr lang="en-US" sz="2400" dirty="0" smtClean="0"/>
              <a:t>money.</a:t>
            </a:r>
          </a:p>
          <a:p>
            <a:r>
              <a:rPr lang="en-US" sz="2400" dirty="0" smtClean="0"/>
              <a:t>Help businesses </a:t>
            </a:r>
            <a:r>
              <a:rPr lang="en-US" sz="2400" dirty="0"/>
              <a:t>to make better decisions about their VAT </a:t>
            </a:r>
            <a:r>
              <a:rPr lang="en-US" sz="2400" dirty="0" smtClean="0"/>
              <a:t>management.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8725" y="671977"/>
            <a:ext cx="9603275" cy="7086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 smtClean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sz="4400" b="1" u="sng" dirty="0">
              <a:solidFill>
                <a:srgbClr val="A530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725" y="1872343"/>
            <a:ext cx="8915400" cy="3777622"/>
          </a:xfrm>
        </p:spPr>
        <p:txBody>
          <a:bodyPr/>
          <a:lstStyle/>
          <a:p>
            <a:r>
              <a:rPr lang="en-US" sz="2400" dirty="0"/>
              <a:t>The calculation of value added </a:t>
            </a:r>
            <a:r>
              <a:rPr lang="en-US" sz="2400" dirty="0" smtClean="0"/>
              <a:t>at </a:t>
            </a:r>
            <a:r>
              <a:rPr lang="en-US" sz="2400" dirty="0"/>
              <a:t>every stage is not an easy task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Technical issues, such as software bugs or hardware </a:t>
            </a:r>
            <a:r>
              <a:rPr lang="en-US" sz="2400" dirty="0" smtClean="0"/>
              <a:t>failures </a:t>
            </a:r>
            <a:r>
              <a:rPr lang="en-US" sz="2400" dirty="0"/>
              <a:t>can cause errors </a:t>
            </a:r>
            <a:r>
              <a:rPr lang="en-US" sz="2400" dirty="0" smtClean="0"/>
              <a:t>on the </a:t>
            </a:r>
            <a:r>
              <a:rPr lang="en-US" sz="2400" dirty="0"/>
              <a:t>VAT records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VAT Management Systems </a:t>
            </a:r>
            <a:r>
              <a:rPr lang="en-US" sz="2400" dirty="0"/>
              <a:t>can be expensive to implement and </a:t>
            </a:r>
            <a:r>
              <a:rPr lang="en-US" sz="2400" dirty="0" smtClean="0"/>
              <a:t>maintain.</a:t>
            </a:r>
          </a:p>
          <a:p>
            <a:r>
              <a:rPr lang="en-US" sz="2400" dirty="0"/>
              <a:t> VAT calculation systems may not be able to handle all types of VAT </a:t>
            </a:r>
            <a:r>
              <a:rPr lang="en-US" sz="2400" dirty="0" smtClean="0"/>
              <a:t>transactions.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8725" y="637452"/>
            <a:ext cx="9603275" cy="766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400" b="1" u="sng" dirty="0" smtClean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GB" sz="4400" b="1" u="sng" dirty="0">
              <a:solidFill>
                <a:srgbClr val="A530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5381" y="587736"/>
            <a:ext cx="7468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0-Level: Data Flow Diagram</a:t>
            </a:r>
            <a:endParaRPr lang="en-GB" sz="4400" b="1" u="sng" dirty="0">
              <a:solidFill>
                <a:srgbClr val="A530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32392" y="3136900"/>
            <a:ext cx="2127932" cy="21279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76514" y="3136900"/>
            <a:ext cx="3396343" cy="21279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072066" y="3136900"/>
            <a:ext cx="0" cy="212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7619" y="3877700"/>
            <a:ext cx="250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VAT Management System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315120" y="4031588"/>
            <a:ext cx="108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Admin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089047" y="3136900"/>
            <a:ext cx="2127932" cy="21279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51747" y="3752264"/>
            <a:ext cx="1402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File i.e.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Svat.dat,pvat.dat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5" idx="6"/>
            <a:endCxn id="7" idx="1"/>
          </p:cNvCxnSpPr>
          <p:nvPr/>
        </p:nvCxnSpPr>
        <p:spPr>
          <a:xfrm>
            <a:off x="3860324" y="4200866"/>
            <a:ext cx="91619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0" idx="2"/>
          </p:cNvCxnSpPr>
          <p:nvPr/>
        </p:nvCxnSpPr>
        <p:spPr>
          <a:xfrm>
            <a:off x="8172857" y="4200866"/>
            <a:ext cx="91619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5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7524" y="200842"/>
            <a:ext cx="3983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A530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GB" sz="4400" b="1" u="sng" dirty="0">
              <a:solidFill>
                <a:srgbClr val="A5301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5" y="2045424"/>
            <a:ext cx="8305492" cy="42392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3225" y="1244069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LOGIN MENU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92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93225" y="678012"/>
            <a:ext cx="225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MAIN MENU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5" y="2085520"/>
            <a:ext cx="7920906" cy="40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225" y="663498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SALES MENU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5" y="2104797"/>
            <a:ext cx="8249780" cy="41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194</TotalTime>
  <Words>406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Wisp</vt:lpstr>
      <vt:lpstr>VAT Management System</vt:lpstr>
      <vt:lpstr>PowerPoint Presentation</vt:lpstr>
      <vt:lpstr>List Of Some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VAT Management System</dc:title>
  <dc:creator>Dell123</dc:creator>
  <cp:lastModifiedBy>Dell123</cp:lastModifiedBy>
  <cp:revision>69</cp:revision>
  <dcterms:created xsi:type="dcterms:W3CDTF">2023-09-30T11:52:17Z</dcterms:created>
  <dcterms:modified xsi:type="dcterms:W3CDTF">2023-10-01T14:51:35Z</dcterms:modified>
</cp:coreProperties>
</file>