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63" r:id="rId4"/>
    <p:sldId id="318" r:id="rId5"/>
    <p:sldId id="320" r:id="rId6"/>
    <p:sldId id="347" r:id="rId7"/>
    <p:sldId id="364" r:id="rId8"/>
    <p:sldId id="331" r:id="rId9"/>
    <p:sldId id="321" r:id="rId10"/>
    <p:sldId id="322" r:id="rId11"/>
    <p:sldId id="365" r:id="rId12"/>
    <p:sldId id="310" r:id="rId13"/>
    <p:sldId id="325" r:id="rId14"/>
    <p:sldId id="260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70" y="72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90C146F8-785E-4357-89E6-5E2DAB1904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684E8-EFC5-4377-9100-E2ABBB9E5E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878F75C-38C4-446A-B23A-06334235612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D4A67-1414-47F5-B5C1-3185747F7D5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3AD577DF-DF85-454F-BDBF-23209987934F}"/>
              </a:ext>
            </a:extLst>
          </p:cNvPr>
          <p:cNvGrpSpPr/>
          <p:nvPr userDrawn="1"/>
        </p:nvGrpSpPr>
        <p:grpSpPr>
          <a:xfrm>
            <a:off x="772528" y="2049261"/>
            <a:ext cx="2249349" cy="3954238"/>
            <a:chOff x="4871870" y="1763729"/>
            <a:chExt cx="2448272" cy="4303935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977273B1-644C-4645-AABB-179031C2146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0E56E3F-48AE-47B3-8C2E-9FD14A7E4A3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915F00-E4FB-4F04-A92B-517AC284A98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03D2C95-E196-4FAC-AD62-42DEA2377A7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974296E-583C-48DF-91A2-8FFA857C7DED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024CA893-4AE4-49A1-8B5D-CD95875B6DA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" name="Picture Placeholder 2">
              <a:extLst>
                <a:ext uri="{FF2B5EF4-FFF2-40B4-BE49-F238E27FC236}">
                  <a16:creationId xmlns:a16="http://schemas.microsoft.com/office/drawing/2014/main" id="{3BB5BB93-F976-4215-A6F1-B0D5EFCEF701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3AB80860-A297-4DAD-AAE7-38F186BA67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5F01346D-41B4-4635-A65B-D14C19699D2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42863" y="2412995"/>
            <a:ext cx="1918562" cy="3185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CF88C7B-B8EA-43A6-8678-AF268289A1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288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571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836712"/>
            <a:ext cx="12192000" cy="711077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04797"/>
            <a:ext cx="12191999" cy="57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8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06E47833-EA54-4B75-BE6B-4C9356A977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89153" y="830338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BFAA4E01-2BD5-4B03-88A7-337F27D418F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03513" y="830338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73E4E795-5EEE-4740-A183-83C37E7CE5B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17873" y="830337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B740AC6-8F21-4A94-839D-C0FFBF79FA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233" y="830336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5990891-A407-4083-90D9-EDB81A1D283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87337" y="1254229"/>
            <a:ext cx="11504663" cy="29955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052B485F-EA15-4698-9895-28C209313AFC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C4FB6C6-B749-4587-B3B4-09BD00EBAAF6}"/>
              </a:ext>
            </a:extLst>
          </p:cNvPr>
          <p:cNvSpPr/>
          <p:nvPr userDrawn="1"/>
        </p:nvSpPr>
        <p:spPr>
          <a:xfrm>
            <a:off x="7769438" y="3261741"/>
            <a:ext cx="4422562" cy="172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D2B33C8-78A4-4ABB-938C-C8B4EF619B0B}"/>
              </a:ext>
            </a:extLst>
          </p:cNvPr>
          <p:cNvGrpSpPr/>
          <p:nvPr userDrawn="1"/>
        </p:nvGrpSpPr>
        <p:grpSpPr>
          <a:xfrm>
            <a:off x="4057675" y="1772818"/>
            <a:ext cx="3867113" cy="3041550"/>
            <a:chOff x="2444748" y="555044"/>
            <a:chExt cx="7282046" cy="5727455"/>
          </a:xfrm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EC648F6-8D3C-49A7-9CD4-F134D31A0B76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657002FD-B659-4676-A5F3-CD98885D52FE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9F59F015-3FBC-4C5E-83BB-CDEF4CC3D12A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6F0F37F5-F7D4-4A15-B23E-F44504BFE495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C717899C-A9F8-4538-B189-1D93A0ADE242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AF681879-E332-4667-A3DD-D285370C6011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D975E02C-E219-40F8-B258-7BB8FDEB2479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258962D9-524F-42E6-AA6E-C9B50F490963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D60EF0F3-CB71-4497-9834-6FEE9CF693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03257" y="1895562"/>
            <a:ext cx="3599245" cy="212148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A24ADF49-0093-4BF3-A045-0F3461FBDF8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114449" y="3260426"/>
            <a:ext cx="1045514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A154447-C4FE-4332-8D76-49A02E250B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1363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1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9612" y="222460"/>
            <a:ext cx="49340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Project: Analysis of Airbnb Data Using Power BI </a:t>
            </a:r>
            <a:endParaRPr lang="en-IN" sz="5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FBB3D-0A57-4590-B51E-3378BF172DA6}"/>
              </a:ext>
            </a:extLst>
          </p:cNvPr>
          <p:cNvSpPr txBox="1"/>
          <p:nvPr/>
        </p:nvSpPr>
        <p:spPr>
          <a:xfrm>
            <a:off x="8828308" y="2530481"/>
            <a:ext cx="312525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 – Shishir kherod</a:t>
            </a:r>
          </a:p>
          <a:p>
            <a:endParaRPr lang="en-US" altLang="ko-KR" sz="1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ko-KR" sz="14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Email – kherodshishir@gmail.com</a:t>
            </a:r>
          </a:p>
          <a:p>
            <a:endParaRPr lang="en-US" altLang="ko-KR" sz="1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ko-KR" sz="14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Course – ABADS</a:t>
            </a:r>
          </a:p>
          <a:p>
            <a:endParaRPr lang="en-US" altLang="ko-KR" sz="1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ko-KR" sz="14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Batch – Batch 11</a:t>
            </a:r>
          </a:p>
          <a:p>
            <a:endParaRPr lang="en-US" altLang="ko-KR" sz="1400" b="1" dirty="0">
              <a:solidFill>
                <a:schemeClr val="accent1"/>
              </a:solidFill>
              <a:latin typeface="+mj-lt"/>
            </a:endParaRPr>
          </a:p>
          <a:p>
            <a:endParaRPr lang="ko-KR" altLang="en-US" sz="14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691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5810" y="106596"/>
            <a:ext cx="4296854" cy="724247"/>
          </a:xfrm>
        </p:spPr>
        <p:txBody>
          <a:bodyPr/>
          <a:lstStyle/>
          <a:p>
            <a:r>
              <a:rPr lang="en-IN" sz="2400" dirty="0" smtClean="0"/>
              <a:t>Property Type Price Analysis</a:t>
            </a:r>
          </a:p>
        </p:txBody>
      </p:sp>
      <p:grpSp>
        <p:nvGrpSpPr>
          <p:cNvPr id="24" name="Group 73">
            <a:extLst>
              <a:ext uri="{FF2B5EF4-FFF2-40B4-BE49-F238E27FC236}">
                <a16:creationId xmlns:a16="http://schemas.microsoft.com/office/drawing/2014/main" id="{76B42DB2-14A3-4D46-8039-AB66A4489F58}"/>
              </a:ext>
            </a:extLst>
          </p:cNvPr>
          <p:cNvGrpSpPr/>
          <p:nvPr/>
        </p:nvGrpSpPr>
        <p:grpSpPr>
          <a:xfrm>
            <a:off x="399473" y="1540870"/>
            <a:ext cx="2585267" cy="4118440"/>
            <a:chOff x="3052558" y="488760"/>
            <a:chExt cx="2706608" cy="4118440"/>
          </a:xfrm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FDEE4657-B93F-4885-A640-28D3E7F4A154}"/>
                </a:ext>
              </a:extLst>
            </p:cNvPr>
            <p:cNvSpPr/>
            <p:nvPr/>
          </p:nvSpPr>
          <p:spPr>
            <a:xfrm>
              <a:off x="3052558" y="488760"/>
              <a:ext cx="2706608" cy="4118440"/>
            </a:xfrm>
            <a:custGeom>
              <a:avLst/>
              <a:gdLst>
                <a:gd name="connsiteX0" fmla="*/ 130869 w 1881086"/>
                <a:gd name="connsiteY0" fmla="*/ 0 h 3024336"/>
                <a:gd name="connsiteX1" fmla="*/ 1453307 w 1881086"/>
                <a:gd name="connsiteY1" fmla="*/ 0 h 3024336"/>
                <a:gd name="connsiteX2" fmla="*/ 1584176 w 1881086"/>
                <a:gd name="connsiteY2" fmla="*/ 130869 h 3024336"/>
                <a:gd name="connsiteX3" fmla="*/ 1584176 w 1881086"/>
                <a:gd name="connsiteY3" fmla="*/ 131000 h 3024336"/>
                <a:gd name="connsiteX4" fmla="*/ 1881086 w 1881086"/>
                <a:gd name="connsiteY4" fmla="*/ 1538919 h 3024336"/>
                <a:gd name="connsiteX5" fmla="*/ 1574806 w 1881086"/>
                <a:gd name="connsiteY5" fmla="*/ 2939881 h 3024336"/>
                <a:gd name="connsiteX6" fmla="*/ 1453307 w 1881086"/>
                <a:gd name="connsiteY6" fmla="*/ 3024336 h 3024336"/>
                <a:gd name="connsiteX7" fmla="*/ 130869 w 1881086"/>
                <a:gd name="connsiteY7" fmla="*/ 3024336 h 3024336"/>
                <a:gd name="connsiteX8" fmla="*/ 0 w 1881086"/>
                <a:gd name="connsiteY8" fmla="*/ 2893467 h 3024336"/>
                <a:gd name="connsiteX9" fmla="*/ 0 w 1881086"/>
                <a:gd name="connsiteY9" fmla="*/ 130869 h 3024336"/>
                <a:gd name="connsiteX10" fmla="*/ 130869 w 1881086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588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2078588" y="1531925"/>
                  </a:lnTo>
                  <a:cubicBezTo>
                    <a:pt x="1925291" y="2033885"/>
                    <a:pt x="1742733" y="2465900"/>
                    <a:pt x="1574806" y="2939881"/>
                  </a:cubicBez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accent1"/>
                </a:solidFill>
              </a:endParaRPr>
            </a:p>
          </p:txBody>
        </p:sp>
        <p:sp>
          <p:nvSpPr>
            <p:cNvPr id="26" name="Diamond 75">
              <a:extLst>
                <a:ext uri="{FF2B5EF4-FFF2-40B4-BE49-F238E27FC236}">
                  <a16:creationId xmlns:a16="http://schemas.microsoft.com/office/drawing/2014/main" id="{D8C0571C-3617-43F7-B9E2-914447AC33AE}"/>
                </a:ext>
              </a:extLst>
            </p:cNvPr>
            <p:cNvSpPr/>
            <p:nvPr/>
          </p:nvSpPr>
          <p:spPr>
            <a:xfrm>
              <a:off x="4869947" y="1250150"/>
              <a:ext cx="889219" cy="2677657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5257DA-AC44-47BC-8876-35539732A20E}"/>
                </a:ext>
              </a:extLst>
            </p:cNvPr>
            <p:cNvSpPr txBox="1"/>
            <p:nvPr/>
          </p:nvSpPr>
          <p:spPr>
            <a:xfrm>
              <a:off x="3237370" y="1009097"/>
              <a:ext cx="1632577" cy="350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The </a:t>
              </a:r>
              <a:r>
                <a:rPr lang="en-IN" sz="1400" dirty="0"/>
                <a:t>task involves the creation of a visual tree map that displays average prices for various room and property types with specific attention given to the property type associated with the highest prices for </a:t>
              </a:r>
              <a:r>
                <a:rPr lang="en-IN" sz="1400" b="1" dirty="0"/>
                <a:t>entire places</a:t>
              </a:r>
              <a:r>
                <a:rPr lang="en-IN" sz="1400" dirty="0"/>
                <a:t>. </a:t>
              </a:r>
            </a:p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762" y="750498"/>
            <a:ext cx="8942329" cy="58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C0BA28D-4514-43E4-AD58-C6C9E327D6BF}"/>
              </a:ext>
            </a:extLst>
          </p:cNvPr>
          <p:cNvSpPr/>
          <p:nvPr/>
        </p:nvSpPr>
        <p:spPr>
          <a:xfrm flipH="1">
            <a:off x="5910352" y="2272653"/>
            <a:ext cx="3572966" cy="812205"/>
          </a:xfrm>
          <a:prstGeom prst="homePlate">
            <a:avLst/>
          </a:prstGeom>
          <a:gradFill>
            <a:gsLst>
              <a:gs pos="46000">
                <a:schemeClr val="accent2"/>
              </a:gs>
              <a:gs pos="94000">
                <a:schemeClr val="accent2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6F11C626-578C-4091-970B-23FEF23F48EA}"/>
              </a:ext>
            </a:extLst>
          </p:cNvPr>
          <p:cNvSpPr/>
          <p:nvPr/>
        </p:nvSpPr>
        <p:spPr>
          <a:xfrm flipH="1">
            <a:off x="5917493" y="3175312"/>
            <a:ext cx="3572966" cy="820626"/>
          </a:xfrm>
          <a:prstGeom prst="homePlate">
            <a:avLst/>
          </a:prstGeom>
          <a:gradFill>
            <a:gsLst>
              <a:gs pos="46000">
                <a:schemeClr val="accent3"/>
              </a:gs>
              <a:gs pos="94000">
                <a:schemeClr val="accent3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41CC673-312C-4BE1-B125-43198A74BC0C}"/>
              </a:ext>
            </a:extLst>
          </p:cNvPr>
          <p:cNvSpPr/>
          <p:nvPr/>
        </p:nvSpPr>
        <p:spPr>
          <a:xfrm flipH="1">
            <a:off x="5910352" y="4097547"/>
            <a:ext cx="3572966" cy="809119"/>
          </a:xfrm>
          <a:prstGeom prst="homePlate">
            <a:avLst/>
          </a:prstGeom>
          <a:gradFill>
            <a:gsLst>
              <a:gs pos="46000">
                <a:schemeClr val="accent4"/>
              </a:gs>
              <a:gs pos="94000">
                <a:schemeClr val="accent4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C9272C34-5F13-45FC-8D08-093A82A71B6F}"/>
              </a:ext>
            </a:extLst>
          </p:cNvPr>
          <p:cNvSpPr/>
          <p:nvPr/>
        </p:nvSpPr>
        <p:spPr>
          <a:xfrm flipH="1">
            <a:off x="5910352" y="5008275"/>
            <a:ext cx="3572966" cy="781942"/>
          </a:xfrm>
          <a:prstGeom prst="homePlate">
            <a:avLst/>
          </a:prstGeom>
          <a:gradFill>
            <a:gsLst>
              <a:gs pos="46000">
                <a:schemeClr val="accent5"/>
              </a:gs>
              <a:gs pos="94000">
                <a:schemeClr val="accent5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77443A5-06C8-4E52-A04E-76018071B495}"/>
              </a:ext>
            </a:extLst>
          </p:cNvPr>
          <p:cNvSpPr/>
          <p:nvPr/>
        </p:nvSpPr>
        <p:spPr>
          <a:xfrm flipH="1">
            <a:off x="5910352" y="1390851"/>
            <a:ext cx="3572966" cy="772493"/>
          </a:xfrm>
          <a:prstGeom prst="homePlate">
            <a:avLst/>
          </a:prstGeom>
          <a:gradFill>
            <a:gsLst>
              <a:gs pos="46000">
                <a:schemeClr val="accent1"/>
              </a:gs>
              <a:gs pos="94000">
                <a:schemeClr val="accent1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731584-00A4-4A06-B76B-EFB40488CE05}"/>
              </a:ext>
            </a:extLst>
          </p:cNvPr>
          <p:cNvGrpSpPr/>
          <p:nvPr/>
        </p:nvGrpSpPr>
        <p:grpSpPr>
          <a:xfrm>
            <a:off x="8514635" y="918980"/>
            <a:ext cx="2824323" cy="5082361"/>
            <a:chOff x="7115736" y="1951051"/>
            <a:chExt cx="2824323" cy="4281288"/>
          </a:xfrm>
          <a:effectLst/>
        </p:grpSpPr>
        <p:sp>
          <p:nvSpPr>
            <p:cNvPr id="9" name="Frame 4">
              <a:extLst>
                <a:ext uri="{FF2B5EF4-FFF2-40B4-BE49-F238E27FC236}">
                  <a16:creationId xmlns:a16="http://schemas.microsoft.com/office/drawing/2014/main" id="{B268AECB-BA3A-4435-B7C3-BECA7BA8A00E}"/>
                </a:ext>
              </a:extLst>
            </p:cNvPr>
            <p:cNvSpPr/>
            <p:nvPr/>
          </p:nvSpPr>
          <p:spPr>
            <a:xfrm rot="120000">
              <a:off x="7827871" y="5517124"/>
              <a:ext cx="1407076" cy="7152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isometricOffAxis1Left">
                <a:rot lat="1140000" lon="3000000" rev="120000"/>
              </a:camera>
              <a:lightRig rig="soft" dir="t">
                <a:rot lat="0" lon="0" rev="9000000"/>
              </a:lightRig>
            </a:scene3d>
            <a:sp3d extrusionH="13208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Frame 5">
              <a:extLst>
                <a:ext uri="{FF2B5EF4-FFF2-40B4-BE49-F238E27FC236}">
                  <a16:creationId xmlns:a16="http://schemas.microsoft.com/office/drawing/2014/main" id="{13105019-D680-40EC-A55E-E67590C7F2BC}"/>
                </a:ext>
              </a:extLst>
            </p:cNvPr>
            <p:cNvSpPr/>
            <p:nvPr/>
          </p:nvSpPr>
          <p:spPr>
            <a:xfrm rot="120000">
              <a:off x="7826034" y="4750948"/>
              <a:ext cx="1407076" cy="7152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Left">
                <a:rot lat="1140000" lon="3000000" rev="120000"/>
              </a:camera>
              <a:lightRig rig="soft" dir="t">
                <a:rot lat="0" lon="0" rev="9000000"/>
              </a:lightRig>
            </a:scene3d>
            <a:sp3d extrusionH="13208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Frame 6">
              <a:extLst>
                <a:ext uri="{FF2B5EF4-FFF2-40B4-BE49-F238E27FC236}">
                  <a16:creationId xmlns:a16="http://schemas.microsoft.com/office/drawing/2014/main" id="{ED86A8E6-CFC5-456E-B6B7-7A8D38BAE205}"/>
                </a:ext>
              </a:extLst>
            </p:cNvPr>
            <p:cNvSpPr/>
            <p:nvPr/>
          </p:nvSpPr>
          <p:spPr>
            <a:xfrm rot="120000">
              <a:off x="7824197" y="3984771"/>
              <a:ext cx="1407076" cy="7152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Left">
                <a:rot lat="1140000" lon="3000000" rev="120000"/>
              </a:camera>
              <a:lightRig rig="soft" dir="t">
                <a:rot lat="0" lon="0" rev="9000000"/>
              </a:lightRig>
            </a:scene3d>
            <a:sp3d extrusionH="1320800" contourW="635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Frame 7">
              <a:extLst>
                <a:ext uri="{FF2B5EF4-FFF2-40B4-BE49-F238E27FC236}">
                  <a16:creationId xmlns:a16="http://schemas.microsoft.com/office/drawing/2014/main" id="{A5456EAA-7935-4DFA-9BE3-D0A657DAA036}"/>
                </a:ext>
              </a:extLst>
            </p:cNvPr>
            <p:cNvSpPr/>
            <p:nvPr/>
          </p:nvSpPr>
          <p:spPr>
            <a:xfrm rot="120000">
              <a:off x="7831879" y="3218926"/>
              <a:ext cx="1407076" cy="7152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isometricOffAxis1Left">
                <a:rot lat="1140000" lon="3000000" rev="120000"/>
              </a:camera>
              <a:lightRig rig="soft" dir="t">
                <a:rot lat="0" lon="0" rev="9000000"/>
              </a:lightRig>
            </a:scene3d>
            <a:sp3d extrusionH="13208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Up 28">
              <a:extLst>
                <a:ext uri="{FF2B5EF4-FFF2-40B4-BE49-F238E27FC236}">
                  <a16:creationId xmlns:a16="http://schemas.microsoft.com/office/drawing/2014/main" id="{C1C60B8F-4F83-4540-8183-A726FBB6CA61}"/>
                </a:ext>
              </a:extLst>
            </p:cNvPr>
            <p:cNvSpPr/>
            <p:nvPr/>
          </p:nvSpPr>
          <p:spPr>
            <a:xfrm rot="120000">
              <a:off x="7115736" y="1951051"/>
              <a:ext cx="2824323" cy="1235618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1Left">
                <a:rot lat="1140000" lon="3000000" rev="120000"/>
              </a:camera>
              <a:lightRig rig="threePt" dir="t">
                <a:rot lat="0" lon="0" rev="12600000"/>
              </a:lightRig>
            </a:scene3d>
            <a:sp3d extrusionH="13208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DA656D-7DB8-4C69-9B93-155707105038}"/>
              </a:ext>
            </a:extLst>
          </p:cNvPr>
          <p:cNvSpPr txBox="1"/>
          <p:nvPr/>
        </p:nvSpPr>
        <p:spPr>
          <a:xfrm>
            <a:off x="6436856" y="2463561"/>
            <a:ext cx="275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Mexico city - Highest rating 94.84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Bangkok - Highest Average Price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D42F8-6ED9-4BD4-9D9C-1972842FEF56}"/>
              </a:ext>
            </a:extLst>
          </p:cNvPr>
          <p:cNvSpPr txBox="1"/>
          <p:nvPr/>
        </p:nvSpPr>
        <p:spPr>
          <a:xfrm>
            <a:off x="6436856" y="3349733"/>
            <a:ext cx="302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Paris - 465K Check-in Review Score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New York - 260K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Check-in Review Score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87CA4-0501-4462-AD32-E4626542BFC6}"/>
              </a:ext>
            </a:extLst>
          </p:cNvPr>
          <p:cNvSpPr txBox="1"/>
          <p:nvPr/>
        </p:nvSpPr>
        <p:spPr>
          <a:xfrm>
            <a:off x="6436856" y="4260335"/>
            <a:ext cx="275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Paris - 21K Instantly Bookable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Rome -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16K Instantly Bookable</a:t>
            </a:r>
          </a:p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0D343-4FB7-4E6E-9756-DCEB6EF8BDD6}"/>
              </a:ext>
            </a:extLst>
          </p:cNvPr>
          <p:cNvSpPr txBox="1"/>
          <p:nvPr/>
        </p:nvSpPr>
        <p:spPr>
          <a:xfrm>
            <a:off x="6440023" y="5168413"/>
            <a:ext cx="275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Paris - 50K Verified Host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Hong Kong -  4K Verified Host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Frame 17">
            <a:extLst>
              <a:ext uri="{FF2B5EF4-FFF2-40B4-BE49-F238E27FC236}">
                <a16:creationId xmlns:a16="http://schemas.microsoft.com/office/drawing/2014/main" id="{A5220ED3-F20F-4B57-99D3-0E06576A72AB}"/>
              </a:ext>
            </a:extLst>
          </p:cNvPr>
          <p:cNvSpPr/>
          <p:nvPr/>
        </p:nvSpPr>
        <p:spPr>
          <a:xfrm>
            <a:off x="9743473" y="5391600"/>
            <a:ext cx="366321" cy="3704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CFD3B0-DE15-4846-8A63-4A87C82152E5}"/>
              </a:ext>
            </a:extLst>
          </p:cNvPr>
          <p:cNvGrpSpPr/>
          <p:nvPr/>
        </p:nvGrpSpPr>
        <p:grpSpPr>
          <a:xfrm>
            <a:off x="716121" y="1398281"/>
            <a:ext cx="5264748" cy="937350"/>
            <a:chOff x="801246" y="2280802"/>
            <a:chExt cx="4110762" cy="9373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EE3616-B3E8-4C91-B4D9-A94ED2FA1DE4}"/>
                </a:ext>
              </a:extLst>
            </p:cNvPr>
            <p:cNvSpPr txBox="1"/>
            <p:nvPr/>
          </p:nvSpPr>
          <p:spPr>
            <a:xfrm>
              <a:off x="801246" y="2280802"/>
              <a:ext cx="2104865" cy="2646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Listing ID’s by Year</a:t>
              </a:r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4D66D6-0AE4-4001-B69C-AA8FFC5C2712}"/>
                </a:ext>
              </a:extLst>
            </p:cNvPr>
            <p:cNvSpPr txBox="1"/>
            <p:nvPr/>
          </p:nvSpPr>
          <p:spPr>
            <a:xfrm>
              <a:off x="801246" y="2571821"/>
              <a:ext cx="4008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presented Bar chart shows the number of Airbnb registered with respect to year. The maximum of which is registered in year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2018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2019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672E62-D113-4171-B946-72F74DF7C8D6}"/>
                </a:ext>
              </a:extLst>
            </p:cNvPr>
            <p:cNvSpPr txBox="1"/>
            <p:nvPr/>
          </p:nvSpPr>
          <p:spPr>
            <a:xfrm>
              <a:off x="3007995" y="2280802"/>
              <a:ext cx="1904013" cy="2646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 Chart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2DFA5-BDFE-4100-9160-DFF0EC72FECF}"/>
              </a:ext>
            </a:extLst>
          </p:cNvPr>
          <p:cNvGrpSpPr/>
          <p:nvPr/>
        </p:nvGrpSpPr>
        <p:grpSpPr>
          <a:xfrm>
            <a:off x="716121" y="2299814"/>
            <a:ext cx="5389555" cy="1208193"/>
            <a:chOff x="801246" y="2194625"/>
            <a:chExt cx="4008879" cy="120819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C7E109-86AC-4B3F-89D8-7D4FE65A30AD}"/>
                </a:ext>
              </a:extLst>
            </p:cNvPr>
            <p:cNvSpPr txBox="1"/>
            <p:nvPr/>
          </p:nvSpPr>
          <p:spPr>
            <a:xfrm>
              <a:off x="801246" y="2194625"/>
              <a:ext cx="2104865" cy="437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 dirty="0" smtClean="0">
                  <a:solidFill>
                    <a:schemeClr val="accent2"/>
                  </a:solidFill>
                  <a:cs typeface="Arial" pitchFamily="34" charset="0"/>
                </a:rPr>
                <a:t>Avg. Price &amp; Review by City &amp; Room type</a:t>
              </a:r>
              <a:endParaRPr lang="en-US" altLang="ko-KR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B83E93-01AF-4BBE-B174-14484E49F981}"/>
                </a:ext>
              </a:extLst>
            </p:cNvPr>
            <p:cNvSpPr txBox="1"/>
            <p:nvPr/>
          </p:nvSpPr>
          <p:spPr>
            <a:xfrm>
              <a:off x="801246" y="2571821"/>
              <a:ext cx="40088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chart shows the average price and review rating according to the cities and room type.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Mexico City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 the Highest rating whereas Bangkok has the highest Average price 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A45BC-A26A-4752-93ED-630CFF8568CB}"/>
                </a:ext>
              </a:extLst>
            </p:cNvPr>
            <p:cNvSpPr txBox="1"/>
            <p:nvPr/>
          </p:nvSpPr>
          <p:spPr>
            <a:xfrm>
              <a:off x="2906111" y="2194625"/>
              <a:ext cx="1904013" cy="437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Line and Stacked Column Chart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7526C3C-A43B-447C-A861-20FAA9E8AE78}"/>
              </a:ext>
            </a:extLst>
          </p:cNvPr>
          <p:cNvGrpSpPr/>
          <p:nvPr/>
        </p:nvGrpSpPr>
        <p:grpSpPr>
          <a:xfrm>
            <a:off x="702673" y="3370189"/>
            <a:ext cx="5277723" cy="627191"/>
            <a:chOff x="801246" y="2203211"/>
            <a:chExt cx="4120896" cy="105589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703B2D-997E-4462-8882-CC71303D1E22}"/>
                </a:ext>
              </a:extLst>
            </p:cNvPr>
            <p:cNvSpPr txBox="1"/>
            <p:nvPr/>
          </p:nvSpPr>
          <p:spPr>
            <a:xfrm>
              <a:off x="801246" y="2212225"/>
              <a:ext cx="2289999" cy="2646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Sum of Review Check-in By city</a:t>
              </a:r>
              <a:endParaRPr lang="en-US" altLang="ko-KR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98FBCF-CB8C-49E4-B60E-3014AF17F87D}"/>
                </a:ext>
              </a:extLst>
            </p:cNvPr>
            <p:cNvSpPr txBox="1"/>
            <p:nvPr/>
          </p:nvSpPr>
          <p:spPr>
            <a:xfrm>
              <a:off x="801246" y="2481878"/>
              <a:ext cx="4008879" cy="77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respective pie chart shows the sum of Check-in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eview score by city where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Paris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has the most review score followed by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 York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city.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94435E-0E0E-43A0-B6C9-67F850E6CA88}"/>
                </a:ext>
              </a:extLst>
            </p:cNvPr>
            <p:cNvSpPr txBox="1"/>
            <p:nvPr/>
          </p:nvSpPr>
          <p:spPr>
            <a:xfrm>
              <a:off x="3018129" y="2203211"/>
              <a:ext cx="1904013" cy="2646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Pie Chart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9669DA0-7D71-423C-ABF8-300873975E25}"/>
              </a:ext>
            </a:extLst>
          </p:cNvPr>
          <p:cNvGrpSpPr/>
          <p:nvPr/>
        </p:nvGrpSpPr>
        <p:grpSpPr>
          <a:xfrm>
            <a:off x="716121" y="3990342"/>
            <a:ext cx="5264748" cy="1023527"/>
            <a:chOff x="801246" y="2194625"/>
            <a:chExt cx="4110762" cy="10235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64351C-EF7A-470C-BCA8-ED543D427EE6}"/>
                </a:ext>
              </a:extLst>
            </p:cNvPr>
            <p:cNvSpPr txBox="1"/>
            <p:nvPr/>
          </p:nvSpPr>
          <p:spPr>
            <a:xfrm>
              <a:off x="801246" y="2194625"/>
              <a:ext cx="2104865" cy="437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 dirty="0" smtClean="0">
                  <a:solidFill>
                    <a:schemeClr val="accent4"/>
                  </a:solidFill>
                  <a:cs typeface="Arial" pitchFamily="34" charset="0"/>
                </a:rPr>
                <a:t>Count of Airbnb by city and Instant Bookable</a:t>
              </a:r>
              <a:endParaRPr lang="en-US" altLang="ko-KR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C86D32-9D6B-4452-AA56-CF0B6ADEF1AD}"/>
                </a:ext>
              </a:extLst>
            </p:cNvPr>
            <p:cNvSpPr txBox="1"/>
            <p:nvPr/>
          </p:nvSpPr>
          <p:spPr>
            <a:xfrm>
              <a:off x="801246" y="2571821"/>
              <a:ext cx="4008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 the Chart shows the number of Airbnb in the city which can be booked instantly and how many cannot.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Paris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has the highest Airbnb which can be booked instantly followed by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Rome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city.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9971DD-19EC-4348-AD57-984AF322EE1E}"/>
                </a:ext>
              </a:extLst>
            </p:cNvPr>
            <p:cNvSpPr txBox="1"/>
            <p:nvPr/>
          </p:nvSpPr>
          <p:spPr>
            <a:xfrm>
              <a:off x="3007995" y="2280802"/>
              <a:ext cx="1904013" cy="2646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Stacked Column Chart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FE9A7C2-8C60-42D7-B61F-9F724AB0A275}"/>
              </a:ext>
            </a:extLst>
          </p:cNvPr>
          <p:cNvGrpSpPr/>
          <p:nvPr/>
        </p:nvGrpSpPr>
        <p:grpSpPr>
          <a:xfrm>
            <a:off x="727281" y="5040200"/>
            <a:ext cx="5253115" cy="937350"/>
            <a:chOff x="801246" y="2280802"/>
            <a:chExt cx="4101680" cy="9373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66A8C7-DB3F-4BAB-8A69-FA572205DF7F}"/>
                </a:ext>
              </a:extLst>
            </p:cNvPr>
            <p:cNvSpPr txBox="1"/>
            <p:nvPr/>
          </p:nvSpPr>
          <p:spPr>
            <a:xfrm>
              <a:off x="801246" y="2280802"/>
              <a:ext cx="2197667" cy="2646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 dirty="0" smtClean="0">
                  <a:solidFill>
                    <a:schemeClr val="accent5"/>
                  </a:solidFill>
                  <a:cs typeface="Arial" pitchFamily="34" charset="0"/>
                </a:rPr>
                <a:t>Number of Verified Host by city</a:t>
              </a:r>
              <a:endParaRPr lang="en-US" altLang="ko-KR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308360-A639-49EE-A759-4755799A7DB2}"/>
                </a:ext>
              </a:extLst>
            </p:cNvPr>
            <p:cNvSpPr txBox="1"/>
            <p:nvPr/>
          </p:nvSpPr>
          <p:spPr>
            <a:xfrm>
              <a:off x="801246" y="2571821"/>
              <a:ext cx="4008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chart shows the number of verified Host in different cities.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Paris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has the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most Verified host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followed whereas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Hong Kong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City has the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lowest Verified Host.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6D594-913A-494A-AF5E-5B19FCB75A99}"/>
                </a:ext>
              </a:extLst>
            </p:cNvPr>
            <p:cNvSpPr txBox="1"/>
            <p:nvPr/>
          </p:nvSpPr>
          <p:spPr>
            <a:xfrm>
              <a:off x="2998913" y="2293968"/>
              <a:ext cx="1904013" cy="2646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Line Chart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59073"/>
            <a:ext cx="11573197" cy="724247"/>
          </a:xfrm>
        </p:spPr>
        <p:txBody>
          <a:bodyPr/>
          <a:lstStyle/>
          <a:p>
            <a:r>
              <a:rPr lang="en-US" sz="2400" dirty="0" smtClean="0"/>
              <a:t>Crafting a Comprehensive City Insights Report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DA656D-7DB8-4C69-9B93-155707105038}"/>
              </a:ext>
            </a:extLst>
          </p:cNvPr>
          <p:cNvSpPr txBox="1"/>
          <p:nvPr/>
        </p:nvSpPr>
        <p:spPr>
          <a:xfrm>
            <a:off x="6436856" y="1590401"/>
            <a:ext cx="245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2018 - 265643 Airbnb Registered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2019 - 263137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Airbnb Registered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9682582" y="2568255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813800" y="3504034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9670648" y="1669711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9635571" y="4367538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25" y="0"/>
            <a:ext cx="12137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0" y="3037273"/>
            <a:ext cx="47991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277" y="279124"/>
            <a:ext cx="5053539" cy="724247"/>
          </a:xfrm>
        </p:spPr>
        <p:txBody>
          <a:bodyPr/>
          <a:lstStyle/>
          <a:p>
            <a:r>
              <a:rPr lang="en-US" sz="5000" b="1" dirty="0" smtClean="0"/>
              <a:t>Use of Power BI</a:t>
            </a:r>
            <a:endParaRPr lang="en-US" sz="5000" b="1" dirty="0"/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DEDC94F7-3D19-481A-BBC8-0B146D25E5A9}"/>
              </a:ext>
            </a:extLst>
          </p:cNvPr>
          <p:cNvSpPr/>
          <p:nvPr/>
        </p:nvSpPr>
        <p:spPr>
          <a:xfrm rot="18900000">
            <a:off x="1501876" y="3583945"/>
            <a:ext cx="930377" cy="893632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030F85B6-32AB-4712-9147-DDA6D88EE5F2}"/>
              </a:ext>
            </a:extLst>
          </p:cNvPr>
          <p:cNvSpPr/>
          <p:nvPr/>
        </p:nvSpPr>
        <p:spPr>
          <a:xfrm rot="18900000">
            <a:off x="2656653" y="3597742"/>
            <a:ext cx="932691" cy="89131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73A392F7-95F1-450F-85B0-05C21AF9D5A4}"/>
              </a:ext>
            </a:extLst>
          </p:cNvPr>
          <p:cNvSpPr/>
          <p:nvPr/>
        </p:nvSpPr>
        <p:spPr>
          <a:xfrm rot="18900000">
            <a:off x="3850107" y="3576056"/>
            <a:ext cx="886592" cy="937414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2EE4748-72EE-40B4-8135-A966C10A86E7}"/>
              </a:ext>
            </a:extLst>
          </p:cNvPr>
          <p:cNvSpPr/>
          <p:nvPr/>
        </p:nvSpPr>
        <p:spPr>
          <a:xfrm rot="18900000">
            <a:off x="5025086" y="3580336"/>
            <a:ext cx="897873" cy="926134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91C942-122F-4B9B-9E82-F545B94A291F}"/>
              </a:ext>
            </a:extLst>
          </p:cNvPr>
          <p:cNvSpPr/>
          <p:nvPr/>
        </p:nvSpPr>
        <p:spPr>
          <a:xfrm rot="18900000">
            <a:off x="6133266" y="3591564"/>
            <a:ext cx="909813" cy="914195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238FFA8-3E1F-4BF1-BBA9-0B93AA27B2A1}"/>
              </a:ext>
            </a:extLst>
          </p:cNvPr>
          <p:cNvSpPr/>
          <p:nvPr/>
        </p:nvSpPr>
        <p:spPr>
          <a:xfrm rot="18900000">
            <a:off x="7295240" y="3590766"/>
            <a:ext cx="905269" cy="905270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D0905-9B5D-4BEC-97B8-B977AC47751A}"/>
              </a:ext>
            </a:extLst>
          </p:cNvPr>
          <p:cNvSpPr txBox="1"/>
          <p:nvPr/>
        </p:nvSpPr>
        <p:spPr>
          <a:xfrm>
            <a:off x="230726" y="2885182"/>
            <a:ext cx="14315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to Data Sources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01B46-93CB-4C18-9FC0-402D8FEFA638}"/>
              </a:ext>
            </a:extLst>
          </p:cNvPr>
          <p:cNvSpPr txBox="1"/>
          <p:nvPr/>
        </p:nvSpPr>
        <p:spPr>
          <a:xfrm>
            <a:off x="1181792" y="4924820"/>
            <a:ext cx="15705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 and Clean Data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17F07-AD48-4D2A-80E6-7A28C6C24568}"/>
              </a:ext>
            </a:extLst>
          </p:cNvPr>
          <p:cNvSpPr txBox="1"/>
          <p:nvPr/>
        </p:nvSpPr>
        <p:spPr>
          <a:xfrm>
            <a:off x="2116913" y="2887194"/>
            <a:ext cx="20121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Modeling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74667-8C3D-4B2A-AB86-01668CA642B1}"/>
              </a:ext>
            </a:extLst>
          </p:cNvPr>
          <p:cNvSpPr txBox="1"/>
          <p:nvPr/>
        </p:nvSpPr>
        <p:spPr>
          <a:xfrm>
            <a:off x="3287318" y="4923972"/>
            <a:ext cx="20121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Visualizations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419B6A-31CF-47A3-8B17-F137407FCF83}"/>
              </a:ext>
            </a:extLst>
          </p:cNvPr>
          <p:cNvSpPr txBox="1"/>
          <p:nvPr/>
        </p:nvSpPr>
        <p:spPr>
          <a:xfrm>
            <a:off x="4467937" y="2885182"/>
            <a:ext cx="20121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Enhance with DAX Calculations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06F094-B2D6-4EEA-90F4-5FF0D5A627B9}"/>
              </a:ext>
            </a:extLst>
          </p:cNvPr>
          <p:cNvSpPr txBox="1"/>
          <p:nvPr/>
        </p:nvSpPr>
        <p:spPr>
          <a:xfrm>
            <a:off x="5582087" y="4924702"/>
            <a:ext cx="20121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Analysis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44236-0A36-48FB-8B7B-C472E4E0B13E}"/>
              </a:ext>
            </a:extLst>
          </p:cNvPr>
          <p:cNvSpPr txBox="1"/>
          <p:nvPr/>
        </p:nvSpPr>
        <p:spPr>
          <a:xfrm>
            <a:off x="1949630" y="381509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chemeClr val="bg1"/>
                </a:solidFill>
              </a:rPr>
              <a:t>02</a:t>
            </a:r>
            <a:endParaRPr lang="en-US" altLang="ko-KR" sz="27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34BA3-0FA9-4646-9088-EC4CF26AF5E7}"/>
              </a:ext>
            </a:extLst>
          </p:cNvPr>
          <p:cNvSpPr txBox="1"/>
          <p:nvPr/>
        </p:nvSpPr>
        <p:spPr>
          <a:xfrm>
            <a:off x="3124137" y="381509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chemeClr val="bg1"/>
                </a:solidFill>
              </a:rPr>
              <a:t>03</a:t>
            </a:r>
            <a:endParaRPr lang="en-US" altLang="ko-KR" sz="27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D9DA1-DB71-4B18-8E85-5647313D74E0}"/>
              </a:ext>
            </a:extLst>
          </p:cNvPr>
          <p:cNvSpPr txBox="1"/>
          <p:nvPr/>
        </p:nvSpPr>
        <p:spPr>
          <a:xfrm>
            <a:off x="4256750" y="3835652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C2998A-7B47-4449-90E7-96A9DA808158}"/>
              </a:ext>
            </a:extLst>
          </p:cNvPr>
          <p:cNvSpPr txBox="1"/>
          <p:nvPr/>
        </p:nvSpPr>
        <p:spPr>
          <a:xfrm>
            <a:off x="5466880" y="3837012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chemeClr val="bg1"/>
                </a:solidFill>
              </a:rPr>
              <a:t>05</a:t>
            </a:r>
            <a:endParaRPr lang="en-US" altLang="ko-KR" sz="27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CAA4E8-2E15-45AF-9CC7-680422A9E6D0}"/>
              </a:ext>
            </a:extLst>
          </p:cNvPr>
          <p:cNvSpPr txBox="1"/>
          <p:nvPr/>
        </p:nvSpPr>
        <p:spPr>
          <a:xfrm>
            <a:off x="7744106" y="3835652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chemeClr val="bg1"/>
                </a:solidFill>
              </a:rPr>
              <a:t>07</a:t>
            </a:r>
            <a:endParaRPr lang="en-US" altLang="ko-KR" sz="27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D05B17-F18F-4155-9AC3-E7113B08752A}"/>
              </a:ext>
            </a:extLst>
          </p:cNvPr>
          <p:cNvSpPr txBox="1"/>
          <p:nvPr/>
        </p:nvSpPr>
        <p:spPr>
          <a:xfrm>
            <a:off x="6577496" y="381509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chemeClr val="bg1"/>
                </a:solidFill>
              </a:rPr>
              <a:t>06</a:t>
            </a:r>
            <a:endParaRPr lang="en-US" altLang="ko-KR" sz="2700" b="1" dirty="0">
              <a:solidFill>
                <a:schemeClr val="bg1"/>
              </a:solidFill>
            </a:endParaRP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B238FFA8-3E1F-4BF1-BBA9-0B93AA27B2A1}"/>
              </a:ext>
            </a:extLst>
          </p:cNvPr>
          <p:cNvSpPr/>
          <p:nvPr/>
        </p:nvSpPr>
        <p:spPr>
          <a:xfrm rot="18900000">
            <a:off x="389303" y="3565488"/>
            <a:ext cx="905269" cy="905270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DEDC94F7-3D19-481A-BBC8-0B146D25E5A9}"/>
              </a:ext>
            </a:extLst>
          </p:cNvPr>
          <p:cNvSpPr/>
          <p:nvPr/>
        </p:nvSpPr>
        <p:spPr>
          <a:xfrm rot="18900000">
            <a:off x="8445078" y="3601845"/>
            <a:ext cx="930377" cy="893632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244236-0A36-48FB-8B7B-C472E4E0B13E}"/>
              </a:ext>
            </a:extLst>
          </p:cNvPr>
          <p:cNvSpPr txBox="1"/>
          <p:nvPr/>
        </p:nvSpPr>
        <p:spPr>
          <a:xfrm>
            <a:off x="835480" y="3810373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chemeClr val="bg1"/>
                </a:solidFill>
              </a:rPr>
              <a:t>01</a:t>
            </a:r>
            <a:endParaRPr lang="en-US" altLang="ko-KR" sz="27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244236-0A36-48FB-8B7B-C472E4E0B13E}"/>
              </a:ext>
            </a:extLst>
          </p:cNvPr>
          <p:cNvSpPr txBox="1"/>
          <p:nvPr/>
        </p:nvSpPr>
        <p:spPr>
          <a:xfrm>
            <a:off x="8909272" y="3810373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chemeClr val="bg1"/>
                </a:solidFill>
              </a:rPr>
              <a:t>08</a:t>
            </a:r>
            <a:endParaRPr lang="en-US" altLang="ko-KR" sz="27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19B6A-31CF-47A3-8B17-F137407FCF83}"/>
              </a:ext>
            </a:extLst>
          </p:cNvPr>
          <p:cNvSpPr txBox="1"/>
          <p:nvPr/>
        </p:nvSpPr>
        <p:spPr>
          <a:xfrm>
            <a:off x="7903187" y="4923972"/>
            <a:ext cx="20121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and Collaborate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419B6A-31CF-47A3-8B17-F137407FCF83}"/>
              </a:ext>
            </a:extLst>
          </p:cNvPr>
          <p:cNvSpPr txBox="1"/>
          <p:nvPr/>
        </p:nvSpPr>
        <p:spPr>
          <a:xfrm>
            <a:off x="6738021" y="2889141"/>
            <a:ext cx="20121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Dashboards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7060" y="1184485"/>
            <a:ext cx="112990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Power BI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as a business analytics tool developed by Microsoft, doesn't strictly adhere to a specific methodology like CRISP-DM, but it does provide a framework for guiding users through the process of creating meaningful insights from data. The general process in Power BI can be summarized as follows</a:t>
            </a:r>
            <a:r>
              <a:rPr lang="en-IN" dirty="0">
                <a:solidFill>
                  <a:srgbClr val="D1D5DB"/>
                </a:solidFill>
                <a:latin typeface="Söhne"/>
              </a:rPr>
              <a:t>:</a:t>
            </a:r>
            <a:endParaRPr lang="en-IN" dirty="0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030F85B6-32AB-4712-9147-DDA6D88EE5F2}"/>
              </a:ext>
            </a:extLst>
          </p:cNvPr>
          <p:cNvSpPr/>
          <p:nvPr/>
        </p:nvSpPr>
        <p:spPr>
          <a:xfrm rot="18900000">
            <a:off x="9555381" y="3603003"/>
            <a:ext cx="932691" cy="89131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244236-0A36-48FB-8B7B-C472E4E0B13E}"/>
              </a:ext>
            </a:extLst>
          </p:cNvPr>
          <p:cNvSpPr txBox="1"/>
          <p:nvPr/>
        </p:nvSpPr>
        <p:spPr>
          <a:xfrm>
            <a:off x="10021398" y="3810373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chemeClr val="bg1"/>
                </a:solidFill>
              </a:rPr>
              <a:t>09</a:t>
            </a:r>
            <a:endParaRPr lang="en-US" altLang="ko-KR" sz="27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419B6A-31CF-47A3-8B17-F137407FCF83}"/>
              </a:ext>
            </a:extLst>
          </p:cNvPr>
          <p:cNvSpPr txBox="1"/>
          <p:nvPr/>
        </p:nvSpPr>
        <p:spPr>
          <a:xfrm>
            <a:off x="9015313" y="2885182"/>
            <a:ext cx="20121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Publish to Power BI Service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60" y="5478818"/>
            <a:ext cx="11299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Söhne"/>
              </a:rPr>
              <a:t>Keep in mind that this process is iterative, and you may go back and forth between steps as you refine your analysis and visualizations. Power BI provides a user-friendly interface, powerful analytics capabilities, and integration with other Microsoft products, making it a popular choice for business intelligence and data analytics.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411" b="23411"/>
          <a:stretch>
            <a:fillRect/>
          </a:stretch>
        </p:blipFill>
        <p:spPr>
          <a:xfrm>
            <a:off x="0" y="1713554"/>
            <a:ext cx="12192000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CE2F3B8E-CAD2-4F22-9DD5-FA55F3A17A07}"/>
              </a:ext>
            </a:extLst>
          </p:cNvPr>
          <p:cNvGrpSpPr/>
          <p:nvPr/>
        </p:nvGrpSpPr>
        <p:grpSpPr>
          <a:xfrm>
            <a:off x="724148" y="1517496"/>
            <a:ext cx="2709212" cy="4680520"/>
            <a:chOff x="827584" y="1340768"/>
            <a:chExt cx="2736304" cy="4680520"/>
          </a:xfrm>
        </p:grpSpPr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D8DE0E80-0910-44F9-BF88-9680FE186289}"/>
                </a:ext>
              </a:extLst>
            </p:cNvPr>
            <p:cNvSpPr/>
            <p:nvPr/>
          </p:nvSpPr>
          <p:spPr>
            <a:xfrm>
              <a:off x="827584" y="1340768"/>
              <a:ext cx="2736304" cy="211832"/>
            </a:xfrm>
            <a:custGeom>
              <a:avLst/>
              <a:gdLst>
                <a:gd name="connsiteX0" fmla="*/ 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0 w 2736304"/>
                <a:gd name="connsiteY4" fmla="*/ 0 h 211832"/>
                <a:gd name="connsiteX0" fmla="*/ 22098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220980 w 2736304"/>
                <a:gd name="connsiteY4" fmla="*/ 0 h 21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304" h="211832">
                  <a:moveTo>
                    <a:pt x="220980" y="0"/>
                  </a:moveTo>
                  <a:lnTo>
                    <a:pt x="2736304" y="0"/>
                  </a:lnTo>
                  <a:lnTo>
                    <a:pt x="2736304" y="211832"/>
                  </a:lnTo>
                  <a:lnTo>
                    <a:pt x="0" y="211832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CC98239-2B37-4BB2-9F7C-63239C5D7E59}"/>
                </a:ext>
              </a:extLst>
            </p:cNvPr>
            <p:cNvSpPr/>
            <p:nvPr/>
          </p:nvSpPr>
          <p:spPr>
            <a:xfrm>
              <a:off x="1043608" y="1340768"/>
              <a:ext cx="2520280" cy="4680520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C43B5B-3960-421E-B722-CA641F6760FF}"/>
              </a:ext>
            </a:extLst>
          </p:cNvPr>
          <p:cNvSpPr txBox="1"/>
          <p:nvPr/>
        </p:nvSpPr>
        <p:spPr>
          <a:xfrm>
            <a:off x="1011947" y="2585714"/>
            <a:ext cx="2347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3600" dirty="0" smtClean="0">
                <a:solidFill>
                  <a:schemeClr val="bg1"/>
                </a:solidFill>
                <a:cs typeface="Arial" pitchFamily="34" charset="0"/>
              </a:rPr>
              <a:t>Business</a:t>
            </a:r>
          </a:p>
          <a:p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600" dirty="0" smtClean="0">
                <a:solidFill>
                  <a:schemeClr val="bg1"/>
                </a:solidFill>
                <a:cs typeface="Arial" pitchFamily="34" charset="0"/>
              </a:rPr>
              <a:t>Objective</a:t>
            </a:r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971AB1F1-8EA1-4690-A0A2-B5EC25B35166}"/>
              </a:ext>
            </a:extLst>
          </p:cNvPr>
          <p:cNvSpPr/>
          <p:nvPr/>
        </p:nvSpPr>
        <p:spPr>
          <a:xfrm>
            <a:off x="1092076" y="2183068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21">
            <a:extLst>
              <a:ext uri="{FF2B5EF4-FFF2-40B4-BE49-F238E27FC236}">
                <a16:creationId xmlns:a16="http://schemas.microsoft.com/office/drawing/2014/main" id="{2FD9A9C9-18AB-4041-B970-26F48AA1C5E0}"/>
              </a:ext>
            </a:extLst>
          </p:cNvPr>
          <p:cNvSpPr/>
          <p:nvPr/>
        </p:nvSpPr>
        <p:spPr>
          <a:xfrm rot="10800000">
            <a:off x="2802912" y="3821906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40302" y="2724213"/>
            <a:ext cx="85447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 objective is to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Airbnb data to reveal insights into user experiences and satisfaction levels with the numerous listed stays, all accomplished using Power BI. </a:t>
            </a: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270940" y="240339"/>
            <a:ext cx="322217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Project Goals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9057417B-0C81-4DED-A753-2A1EBD9EB5A6}"/>
              </a:ext>
            </a:extLst>
          </p:cNvPr>
          <p:cNvGrpSpPr/>
          <p:nvPr/>
        </p:nvGrpSpPr>
        <p:grpSpPr>
          <a:xfrm>
            <a:off x="6114671" y="182378"/>
            <a:ext cx="6077328" cy="870376"/>
            <a:chOff x="4805832" y="1059154"/>
            <a:chExt cx="7141763" cy="1372414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E4AC6EFF-A9C3-4CD6-8DD9-E23DB4D3C0FA}"/>
                </a:ext>
              </a:extLst>
            </p:cNvPr>
            <p:cNvSpPr/>
            <p:nvPr/>
          </p:nvSpPr>
          <p:spPr>
            <a:xfrm>
              <a:off x="4805833" y="1846353"/>
              <a:ext cx="6391247" cy="5852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Pentagon 1">
              <a:extLst>
                <a:ext uri="{FF2B5EF4-FFF2-40B4-BE49-F238E27FC236}">
                  <a16:creationId xmlns:a16="http://schemas.microsoft.com/office/drawing/2014/main" id="{C887B8B6-9F10-4776-B189-047B2EB09574}"/>
                </a:ext>
              </a:extLst>
            </p:cNvPr>
            <p:cNvSpPr/>
            <p:nvPr/>
          </p:nvSpPr>
          <p:spPr>
            <a:xfrm>
              <a:off x="5309666" y="1063935"/>
              <a:ext cx="1104522" cy="70283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2A3F7-8C72-41E7-9E8F-B1AE6C0324C4}"/>
                </a:ext>
              </a:extLst>
            </p:cNvPr>
            <p:cNvSpPr txBox="1"/>
            <p:nvPr/>
          </p:nvSpPr>
          <p:spPr>
            <a:xfrm>
              <a:off x="6717153" y="1900309"/>
              <a:ext cx="5230442" cy="436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Assessing District &amp; City Location Scores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Parallelogram 7">
              <a:extLst>
                <a:ext uri="{FF2B5EF4-FFF2-40B4-BE49-F238E27FC236}">
                  <a16:creationId xmlns:a16="http://schemas.microsoft.com/office/drawing/2014/main" id="{379169B4-8442-4043-B209-E86947568FE7}"/>
                </a:ext>
              </a:extLst>
            </p:cNvPr>
            <p:cNvSpPr/>
            <p:nvPr/>
          </p:nvSpPr>
          <p:spPr>
            <a:xfrm rot="5400000" flipH="1">
              <a:off x="4377634" y="1487352"/>
              <a:ext cx="1372411" cy="516016"/>
            </a:xfrm>
            <a:prstGeom prst="parallelogram">
              <a:avLst>
                <a:gd name="adj" fmla="val 961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6152D7-152A-4953-A573-B6C808CCB40E}"/>
                </a:ext>
              </a:extLst>
            </p:cNvPr>
            <p:cNvSpPr txBox="1"/>
            <p:nvPr/>
          </p:nvSpPr>
          <p:spPr>
            <a:xfrm>
              <a:off x="5361264" y="1064260"/>
              <a:ext cx="779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90B70BE9-3BBE-4167-A154-D0F4084D2206}"/>
              </a:ext>
            </a:extLst>
          </p:cNvPr>
          <p:cNvGrpSpPr/>
          <p:nvPr/>
        </p:nvGrpSpPr>
        <p:grpSpPr>
          <a:xfrm>
            <a:off x="6114672" y="1107744"/>
            <a:ext cx="6077327" cy="910210"/>
            <a:chOff x="4780729" y="1231218"/>
            <a:chExt cx="7141761" cy="1405240"/>
          </a:xfrm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2C6160B7-DE89-4075-A5FB-41CFEBD42E0E}"/>
                </a:ext>
              </a:extLst>
            </p:cNvPr>
            <p:cNvSpPr/>
            <p:nvPr/>
          </p:nvSpPr>
          <p:spPr>
            <a:xfrm>
              <a:off x="4780729" y="2051242"/>
              <a:ext cx="6391247" cy="5852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Pentagon 13">
              <a:extLst>
                <a:ext uri="{FF2B5EF4-FFF2-40B4-BE49-F238E27FC236}">
                  <a16:creationId xmlns:a16="http://schemas.microsoft.com/office/drawing/2014/main" id="{D81BB7E6-4690-4CEF-843E-B170D9504343}"/>
                </a:ext>
              </a:extLst>
            </p:cNvPr>
            <p:cNvSpPr/>
            <p:nvPr/>
          </p:nvSpPr>
          <p:spPr>
            <a:xfrm>
              <a:off x="5296743" y="1266506"/>
              <a:ext cx="1104522" cy="68085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F6D8A8-6A0B-464D-89C5-7DE94F240D84}"/>
                </a:ext>
              </a:extLst>
            </p:cNvPr>
            <p:cNvSpPr txBox="1"/>
            <p:nvPr/>
          </p:nvSpPr>
          <p:spPr>
            <a:xfrm>
              <a:off x="6692048" y="2112075"/>
              <a:ext cx="5230442" cy="42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Examining Host Response Time Impact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Parallelogram 15">
              <a:extLst>
                <a:ext uri="{FF2B5EF4-FFF2-40B4-BE49-F238E27FC236}">
                  <a16:creationId xmlns:a16="http://schemas.microsoft.com/office/drawing/2014/main" id="{5BB17CB3-3D64-4B1A-B71C-75DC2E120B37}"/>
                </a:ext>
              </a:extLst>
            </p:cNvPr>
            <p:cNvSpPr/>
            <p:nvPr/>
          </p:nvSpPr>
          <p:spPr>
            <a:xfrm rot="5400000" flipH="1">
              <a:off x="4380596" y="1674124"/>
              <a:ext cx="1322639" cy="509654"/>
            </a:xfrm>
            <a:prstGeom prst="parallelogram">
              <a:avLst>
                <a:gd name="adj" fmla="val 9619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201999-8A2B-42DA-B749-E60060F91556}"/>
                </a:ext>
              </a:extLst>
            </p:cNvPr>
            <p:cNvSpPr txBox="1"/>
            <p:nvPr/>
          </p:nvSpPr>
          <p:spPr>
            <a:xfrm>
              <a:off x="5339781" y="1231218"/>
              <a:ext cx="779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BB9902E9-E6FF-4168-BF6A-0C686917E1D2}"/>
              </a:ext>
            </a:extLst>
          </p:cNvPr>
          <p:cNvGrpSpPr/>
          <p:nvPr/>
        </p:nvGrpSpPr>
        <p:grpSpPr>
          <a:xfrm>
            <a:off x="6087711" y="2087594"/>
            <a:ext cx="5465633" cy="845272"/>
            <a:chOff x="4752777" y="1306867"/>
            <a:chExt cx="6419199" cy="1329591"/>
          </a:xfrm>
        </p:grpSpPr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3873F8FD-A95C-4566-9DEF-E80E3C733873}"/>
                </a:ext>
              </a:extLst>
            </p:cNvPr>
            <p:cNvSpPr/>
            <p:nvPr/>
          </p:nvSpPr>
          <p:spPr>
            <a:xfrm>
              <a:off x="4780729" y="2051242"/>
              <a:ext cx="6391247" cy="5852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Pentagon 21">
              <a:extLst>
                <a:ext uri="{FF2B5EF4-FFF2-40B4-BE49-F238E27FC236}">
                  <a16:creationId xmlns:a16="http://schemas.microsoft.com/office/drawing/2014/main" id="{DDC4D8B4-5666-4FEB-86D0-D8401AB3D665}"/>
                </a:ext>
              </a:extLst>
            </p:cNvPr>
            <p:cNvSpPr/>
            <p:nvPr/>
          </p:nvSpPr>
          <p:spPr>
            <a:xfrm>
              <a:off x="5285039" y="1306867"/>
              <a:ext cx="1104522" cy="63767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FD9E3E-20C7-406A-84CE-0B6B0BEA4BA9}"/>
                </a:ext>
              </a:extLst>
            </p:cNvPr>
            <p:cNvSpPr txBox="1"/>
            <p:nvPr/>
          </p:nvSpPr>
          <p:spPr>
            <a:xfrm>
              <a:off x="6694650" y="2086777"/>
              <a:ext cx="3044631" cy="43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Visualizing Airbnb Listing Prices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Parallelogram 23">
              <a:extLst>
                <a:ext uri="{FF2B5EF4-FFF2-40B4-BE49-F238E27FC236}">
                  <a16:creationId xmlns:a16="http://schemas.microsoft.com/office/drawing/2014/main" id="{BB492DB5-1FAD-4920-857C-847FB1FE9B14}"/>
                </a:ext>
              </a:extLst>
            </p:cNvPr>
            <p:cNvSpPr/>
            <p:nvPr/>
          </p:nvSpPr>
          <p:spPr>
            <a:xfrm rot="5400000" flipH="1">
              <a:off x="4356447" y="1704922"/>
              <a:ext cx="1327865" cy="535205"/>
            </a:xfrm>
            <a:prstGeom prst="parallelogram">
              <a:avLst>
                <a:gd name="adj" fmla="val 9619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3185C5-8671-404A-AE45-FA643291B9C3}"/>
                </a:ext>
              </a:extLst>
            </p:cNvPr>
            <p:cNvSpPr txBox="1"/>
            <p:nvPr/>
          </p:nvSpPr>
          <p:spPr>
            <a:xfrm>
              <a:off x="5339550" y="1308593"/>
              <a:ext cx="779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7">
            <a:extLst>
              <a:ext uri="{FF2B5EF4-FFF2-40B4-BE49-F238E27FC236}">
                <a16:creationId xmlns:a16="http://schemas.microsoft.com/office/drawing/2014/main" id="{81D92956-D402-42BF-8AB4-E9B9A3FCFCD5}"/>
              </a:ext>
            </a:extLst>
          </p:cNvPr>
          <p:cNvGrpSpPr/>
          <p:nvPr/>
        </p:nvGrpSpPr>
        <p:grpSpPr>
          <a:xfrm>
            <a:off x="6087710" y="3003442"/>
            <a:ext cx="5465634" cy="887219"/>
            <a:chOff x="4780729" y="1337077"/>
            <a:chExt cx="6391247" cy="1299381"/>
          </a:xfrm>
        </p:grpSpPr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1CFF0094-C299-4EB1-9BE3-FF6518CA2A52}"/>
                </a:ext>
              </a:extLst>
            </p:cNvPr>
            <p:cNvSpPr/>
            <p:nvPr/>
          </p:nvSpPr>
          <p:spPr>
            <a:xfrm>
              <a:off x="4780729" y="2051242"/>
              <a:ext cx="6391247" cy="5852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Pentagon 29">
              <a:extLst>
                <a:ext uri="{FF2B5EF4-FFF2-40B4-BE49-F238E27FC236}">
                  <a16:creationId xmlns:a16="http://schemas.microsoft.com/office/drawing/2014/main" id="{930AA34B-72D5-4833-8797-ED65CD7591EE}"/>
                </a:ext>
              </a:extLst>
            </p:cNvPr>
            <p:cNvSpPr/>
            <p:nvPr/>
          </p:nvSpPr>
          <p:spPr>
            <a:xfrm>
              <a:off x="5310674" y="1362086"/>
              <a:ext cx="1104521" cy="588476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5B0296-DA86-4EB0-B8FD-5977A16F94C1}"/>
                </a:ext>
              </a:extLst>
            </p:cNvPr>
            <p:cNvSpPr txBox="1"/>
            <p:nvPr/>
          </p:nvSpPr>
          <p:spPr>
            <a:xfrm>
              <a:off x="6714148" y="2124057"/>
              <a:ext cx="3163643" cy="405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Analyzing Composite Scores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Parallelogram 31">
              <a:extLst>
                <a:ext uri="{FF2B5EF4-FFF2-40B4-BE49-F238E27FC236}">
                  <a16:creationId xmlns:a16="http://schemas.microsoft.com/office/drawing/2014/main" id="{FBE4CEC0-DC67-46F2-8E02-95FD0B74BC26}"/>
                </a:ext>
              </a:extLst>
            </p:cNvPr>
            <p:cNvSpPr/>
            <p:nvPr/>
          </p:nvSpPr>
          <p:spPr>
            <a:xfrm rot="5400000" flipH="1">
              <a:off x="4414957" y="1716143"/>
              <a:ext cx="1276540" cy="544995"/>
            </a:xfrm>
            <a:prstGeom prst="parallelogram">
              <a:avLst>
                <a:gd name="adj" fmla="val 9619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05EADE-A5C0-4F73-90ED-C074B3CB964F}"/>
                </a:ext>
              </a:extLst>
            </p:cNvPr>
            <p:cNvSpPr txBox="1"/>
            <p:nvPr/>
          </p:nvSpPr>
          <p:spPr>
            <a:xfrm>
              <a:off x="5365049" y="1337077"/>
              <a:ext cx="77966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9057417B-0C81-4DED-A753-2A1EBD9EB5A6}"/>
              </a:ext>
            </a:extLst>
          </p:cNvPr>
          <p:cNvGrpSpPr/>
          <p:nvPr/>
        </p:nvGrpSpPr>
        <p:grpSpPr>
          <a:xfrm>
            <a:off x="6087710" y="3967437"/>
            <a:ext cx="5446167" cy="909652"/>
            <a:chOff x="4797027" y="1030432"/>
            <a:chExt cx="6400053" cy="1434346"/>
          </a:xfrm>
        </p:grpSpPr>
        <p:sp>
          <p:nvSpPr>
            <p:cNvPr id="39" name="Rectangle 8">
              <a:extLst>
                <a:ext uri="{FF2B5EF4-FFF2-40B4-BE49-F238E27FC236}">
                  <a16:creationId xmlns:a16="http://schemas.microsoft.com/office/drawing/2014/main" id="{E4AC6EFF-A9C3-4CD6-8DD9-E23DB4D3C0FA}"/>
                </a:ext>
              </a:extLst>
            </p:cNvPr>
            <p:cNvSpPr/>
            <p:nvPr/>
          </p:nvSpPr>
          <p:spPr>
            <a:xfrm>
              <a:off x="4805833" y="1813746"/>
              <a:ext cx="6391247" cy="651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Pentagon 1">
              <a:extLst>
                <a:ext uri="{FF2B5EF4-FFF2-40B4-BE49-F238E27FC236}">
                  <a16:creationId xmlns:a16="http://schemas.microsoft.com/office/drawing/2014/main" id="{C887B8B6-9F10-4776-B189-047B2EB09574}"/>
                </a:ext>
              </a:extLst>
            </p:cNvPr>
            <p:cNvSpPr/>
            <p:nvPr/>
          </p:nvSpPr>
          <p:spPr>
            <a:xfrm>
              <a:off x="5384142" y="1030432"/>
              <a:ext cx="1104522" cy="674918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42A3F7-8C72-41E7-9E8F-B1AE6C0324C4}"/>
                </a:ext>
              </a:extLst>
            </p:cNvPr>
            <p:cNvSpPr txBox="1"/>
            <p:nvPr/>
          </p:nvSpPr>
          <p:spPr>
            <a:xfrm>
              <a:off x="6740030" y="1920612"/>
              <a:ext cx="3725044" cy="436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Calculating Listing Age and Host Tenure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Parallelogram 7">
              <a:extLst>
                <a:ext uri="{FF2B5EF4-FFF2-40B4-BE49-F238E27FC236}">
                  <a16:creationId xmlns:a16="http://schemas.microsoft.com/office/drawing/2014/main" id="{379169B4-8442-4043-B209-E86947568FE7}"/>
                </a:ext>
              </a:extLst>
            </p:cNvPr>
            <p:cNvSpPr/>
            <p:nvPr/>
          </p:nvSpPr>
          <p:spPr>
            <a:xfrm rot="5400000" flipH="1">
              <a:off x="4373412" y="1454048"/>
              <a:ext cx="1434344" cy="587113"/>
            </a:xfrm>
            <a:prstGeom prst="parallelogram">
              <a:avLst>
                <a:gd name="adj" fmla="val 942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6152D7-152A-4953-A573-B6C808CCB40E}"/>
                </a:ext>
              </a:extLst>
            </p:cNvPr>
            <p:cNvSpPr txBox="1"/>
            <p:nvPr/>
          </p:nvSpPr>
          <p:spPr>
            <a:xfrm>
              <a:off x="5384142" y="1030432"/>
              <a:ext cx="779665" cy="72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11">
            <a:extLst>
              <a:ext uri="{FF2B5EF4-FFF2-40B4-BE49-F238E27FC236}">
                <a16:creationId xmlns:a16="http://schemas.microsoft.com/office/drawing/2014/main" id="{90B70BE9-3BBE-4167-A154-D0F4084D2206}"/>
              </a:ext>
            </a:extLst>
          </p:cNvPr>
          <p:cNvGrpSpPr/>
          <p:nvPr/>
        </p:nvGrpSpPr>
        <p:grpSpPr>
          <a:xfrm>
            <a:off x="6095205" y="4953865"/>
            <a:ext cx="5438672" cy="910210"/>
            <a:chOff x="4780729" y="1231218"/>
            <a:chExt cx="6391247" cy="1405240"/>
          </a:xfrm>
        </p:grpSpPr>
        <p:sp>
          <p:nvSpPr>
            <p:cNvPr id="45" name="Rectangle 12">
              <a:extLst>
                <a:ext uri="{FF2B5EF4-FFF2-40B4-BE49-F238E27FC236}">
                  <a16:creationId xmlns:a16="http://schemas.microsoft.com/office/drawing/2014/main" id="{2C6160B7-DE89-4075-A5FB-41CFEBD42E0E}"/>
                </a:ext>
              </a:extLst>
            </p:cNvPr>
            <p:cNvSpPr/>
            <p:nvPr/>
          </p:nvSpPr>
          <p:spPr>
            <a:xfrm>
              <a:off x="4780729" y="2051242"/>
              <a:ext cx="6391247" cy="5852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Pentagon 13">
              <a:extLst>
                <a:ext uri="{FF2B5EF4-FFF2-40B4-BE49-F238E27FC236}">
                  <a16:creationId xmlns:a16="http://schemas.microsoft.com/office/drawing/2014/main" id="{D81BB7E6-4690-4CEF-843E-B170D9504343}"/>
                </a:ext>
              </a:extLst>
            </p:cNvPr>
            <p:cNvSpPr/>
            <p:nvPr/>
          </p:nvSpPr>
          <p:spPr>
            <a:xfrm>
              <a:off x="5296743" y="1266506"/>
              <a:ext cx="1104522" cy="68085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F6D8A8-6A0B-464D-89C5-7DE94F240D84}"/>
                </a:ext>
              </a:extLst>
            </p:cNvPr>
            <p:cNvSpPr txBox="1"/>
            <p:nvPr/>
          </p:nvSpPr>
          <p:spPr>
            <a:xfrm>
              <a:off x="6714925" y="2123577"/>
              <a:ext cx="2751859" cy="42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Property Type Price Analysis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Parallelogram 15">
              <a:extLst>
                <a:ext uri="{FF2B5EF4-FFF2-40B4-BE49-F238E27FC236}">
                  <a16:creationId xmlns:a16="http://schemas.microsoft.com/office/drawing/2014/main" id="{5BB17CB3-3D64-4B1A-B71C-75DC2E120B37}"/>
                </a:ext>
              </a:extLst>
            </p:cNvPr>
            <p:cNvSpPr/>
            <p:nvPr/>
          </p:nvSpPr>
          <p:spPr>
            <a:xfrm rot="5400000" flipH="1">
              <a:off x="4380596" y="1674124"/>
              <a:ext cx="1322639" cy="509654"/>
            </a:xfrm>
            <a:prstGeom prst="parallelogram">
              <a:avLst>
                <a:gd name="adj" fmla="val 9619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9201999-8A2B-42DA-B749-E60060F91556}"/>
                </a:ext>
              </a:extLst>
            </p:cNvPr>
            <p:cNvSpPr txBox="1"/>
            <p:nvPr/>
          </p:nvSpPr>
          <p:spPr>
            <a:xfrm>
              <a:off x="5339781" y="1231218"/>
              <a:ext cx="779665" cy="71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19">
            <a:extLst>
              <a:ext uri="{FF2B5EF4-FFF2-40B4-BE49-F238E27FC236}">
                <a16:creationId xmlns:a16="http://schemas.microsoft.com/office/drawing/2014/main" id="{BB9902E9-E6FF-4168-BF6A-0C686917E1D2}"/>
              </a:ext>
            </a:extLst>
          </p:cNvPr>
          <p:cNvGrpSpPr/>
          <p:nvPr/>
        </p:nvGrpSpPr>
        <p:grpSpPr>
          <a:xfrm>
            <a:off x="6081723" y="5909975"/>
            <a:ext cx="6110276" cy="869817"/>
            <a:chOff x="4752777" y="1268258"/>
            <a:chExt cx="7176310" cy="1368200"/>
          </a:xfrm>
        </p:grpSpPr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3873F8FD-A95C-4566-9DEF-E80E3C733873}"/>
                </a:ext>
              </a:extLst>
            </p:cNvPr>
            <p:cNvSpPr/>
            <p:nvPr/>
          </p:nvSpPr>
          <p:spPr>
            <a:xfrm>
              <a:off x="4780729" y="2051242"/>
              <a:ext cx="6391247" cy="5852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Pentagon 21">
              <a:extLst>
                <a:ext uri="{FF2B5EF4-FFF2-40B4-BE49-F238E27FC236}">
                  <a16:creationId xmlns:a16="http://schemas.microsoft.com/office/drawing/2014/main" id="{DDC4D8B4-5666-4FEB-86D0-D8401AB3D665}"/>
                </a:ext>
              </a:extLst>
            </p:cNvPr>
            <p:cNvSpPr/>
            <p:nvPr/>
          </p:nvSpPr>
          <p:spPr>
            <a:xfrm>
              <a:off x="5285039" y="1306867"/>
              <a:ext cx="1104522" cy="63767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FD9E3E-20C7-406A-84CE-0B6B0BEA4BA9}"/>
                </a:ext>
              </a:extLst>
            </p:cNvPr>
            <p:cNvSpPr txBox="1"/>
            <p:nvPr/>
          </p:nvSpPr>
          <p:spPr>
            <a:xfrm>
              <a:off x="6698644" y="2116691"/>
              <a:ext cx="5230443" cy="43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Crafting a Comprehensive City Insights Report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Parallelogram 23">
              <a:extLst>
                <a:ext uri="{FF2B5EF4-FFF2-40B4-BE49-F238E27FC236}">
                  <a16:creationId xmlns:a16="http://schemas.microsoft.com/office/drawing/2014/main" id="{BB492DB5-1FAD-4920-857C-847FB1FE9B14}"/>
                </a:ext>
              </a:extLst>
            </p:cNvPr>
            <p:cNvSpPr/>
            <p:nvPr/>
          </p:nvSpPr>
          <p:spPr>
            <a:xfrm rot="5400000" flipH="1">
              <a:off x="4356447" y="1704922"/>
              <a:ext cx="1327865" cy="535205"/>
            </a:xfrm>
            <a:prstGeom prst="parallelogram">
              <a:avLst>
                <a:gd name="adj" fmla="val 9619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3185C5-8671-404A-AE45-FA643291B9C3}"/>
                </a:ext>
              </a:extLst>
            </p:cNvPr>
            <p:cNvSpPr txBox="1"/>
            <p:nvPr/>
          </p:nvSpPr>
          <p:spPr>
            <a:xfrm>
              <a:off x="5343471" y="1268258"/>
              <a:ext cx="779666" cy="7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032807" y="198456"/>
            <a:ext cx="5984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Assessing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City &amp; District 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Scores </a:t>
            </a:r>
          </a:p>
        </p:txBody>
      </p:sp>
      <p:sp>
        <p:nvSpPr>
          <p:cNvPr id="36" name="Chevron 2">
            <a:extLst>
              <a:ext uri="{FF2B5EF4-FFF2-40B4-BE49-F238E27FC236}">
                <a16:creationId xmlns:a16="http://schemas.microsoft.com/office/drawing/2014/main" id="{962A0E2E-8BEE-4C77-BB76-47ED27D985D3}"/>
              </a:ext>
            </a:extLst>
          </p:cNvPr>
          <p:cNvSpPr/>
          <p:nvPr/>
        </p:nvSpPr>
        <p:spPr>
          <a:xfrm>
            <a:off x="210954" y="2609570"/>
            <a:ext cx="1587556" cy="33742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Chevron 37">
            <a:extLst>
              <a:ext uri="{FF2B5EF4-FFF2-40B4-BE49-F238E27FC236}">
                <a16:creationId xmlns:a16="http://schemas.microsoft.com/office/drawing/2014/main" id="{10829331-9F8B-42B2-AC2B-9AC21513805E}"/>
              </a:ext>
            </a:extLst>
          </p:cNvPr>
          <p:cNvSpPr/>
          <p:nvPr/>
        </p:nvSpPr>
        <p:spPr>
          <a:xfrm>
            <a:off x="210959" y="1214619"/>
            <a:ext cx="1587556" cy="360151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Chevron 38">
            <a:extLst>
              <a:ext uri="{FF2B5EF4-FFF2-40B4-BE49-F238E27FC236}">
                <a16:creationId xmlns:a16="http://schemas.microsoft.com/office/drawing/2014/main" id="{EAB984BC-0012-4AE8-8238-8E8812EFB3C6}"/>
              </a:ext>
            </a:extLst>
          </p:cNvPr>
          <p:cNvSpPr/>
          <p:nvPr/>
        </p:nvSpPr>
        <p:spPr>
          <a:xfrm>
            <a:off x="210959" y="746557"/>
            <a:ext cx="1587556" cy="35134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Chevron 39">
            <a:extLst>
              <a:ext uri="{FF2B5EF4-FFF2-40B4-BE49-F238E27FC236}">
                <a16:creationId xmlns:a16="http://schemas.microsoft.com/office/drawing/2014/main" id="{9F08F313-81CD-43C6-89D4-3451017D7D3D}"/>
              </a:ext>
            </a:extLst>
          </p:cNvPr>
          <p:cNvSpPr/>
          <p:nvPr/>
        </p:nvSpPr>
        <p:spPr>
          <a:xfrm>
            <a:off x="210954" y="2149957"/>
            <a:ext cx="1587556" cy="34048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Chevron 40">
            <a:extLst>
              <a:ext uri="{FF2B5EF4-FFF2-40B4-BE49-F238E27FC236}">
                <a16:creationId xmlns:a16="http://schemas.microsoft.com/office/drawing/2014/main" id="{5D5961FB-AD8D-4406-8EFC-4B1CE25CED63}"/>
              </a:ext>
            </a:extLst>
          </p:cNvPr>
          <p:cNvSpPr/>
          <p:nvPr/>
        </p:nvSpPr>
        <p:spPr>
          <a:xfrm>
            <a:off x="210959" y="1691483"/>
            <a:ext cx="1587556" cy="350211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Chevron 2">
            <a:extLst>
              <a:ext uri="{FF2B5EF4-FFF2-40B4-BE49-F238E27FC236}">
                <a16:creationId xmlns:a16="http://schemas.microsoft.com/office/drawing/2014/main" id="{98E639F9-67B4-4749-9C43-F20FF10FCE54}"/>
              </a:ext>
            </a:extLst>
          </p:cNvPr>
          <p:cNvSpPr/>
          <p:nvPr/>
        </p:nvSpPr>
        <p:spPr>
          <a:xfrm>
            <a:off x="205056" y="3075781"/>
            <a:ext cx="1587556" cy="34320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196789" y="1734346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216172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196789" y="3116513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141572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196789" y="1250344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256693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196789" y="2645883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157190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164521" y="2185817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198972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196789" y="785579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464616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80825" y="770574"/>
            <a:ext cx="183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Paris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55562" y="1257447"/>
            <a:ext cx="171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New York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37234" y="3106995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Mexico City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14988" y="1725868"/>
            <a:ext cx="171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Sydney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24999" y="2637289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Rio de Janeiro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92180" y="2172295"/>
            <a:ext cx="1717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Rome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Chevron 38">
            <a:extLst>
              <a:ext uri="{FF2B5EF4-FFF2-40B4-BE49-F238E27FC236}">
                <a16:creationId xmlns:a16="http://schemas.microsoft.com/office/drawing/2014/main" id="{EAB984BC-0012-4AE8-8238-8E8812EFB3C6}"/>
              </a:ext>
            </a:extLst>
          </p:cNvPr>
          <p:cNvSpPr/>
          <p:nvPr/>
        </p:nvSpPr>
        <p:spPr>
          <a:xfrm>
            <a:off x="205056" y="3559941"/>
            <a:ext cx="1587556" cy="35134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Chevron 37">
            <a:extLst>
              <a:ext uri="{FF2B5EF4-FFF2-40B4-BE49-F238E27FC236}">
                <a16:creationId xmlns:a16="http://schemas.microsoft.com/office/drawing/2014/main" id="{10829331-9F8B-42B2-AC2B-9AC21513805E}"/>
              </a:ext>
            </a:extLst>
          </p:cNvPr>
          <p:cNvSpPr/>
          <p:nvPr/>
        </p:nvSpPr>
        <p:spPr>
          <a:xfrm>
            <a:off x="205056" y="4051659"/>
            <a:ext cx="1587556" cy="360151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Chevron 40">
            <a:extLst>
              <a:ext uri="{FF2B5EF4-FFF2-40B4-BE49-F238E27FC236}">
                <a16:creationId xmlns:a16="http://schemas.microsoft.com/office/drawing/2014/main" id="{5D5961FB-AD8D-4406-8EFC-4B1CE25CED63}"/>
              </a:ext>
            </a:extLst>
          </p:cNvPr>
          <p:cNvSpPr/>
          <p:nvPr/>
        </p:nvSpPr>
        <p:spPr>
          <a:xfrm>
            <a:off x="205056" y="4521630"/>
            <a:ext cx="1587556" cy="350211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Chevron 39">
            <a:extLst>
              <a:ext uri="{FF2B5EF4-FFF2-40B4-BE49-F238E27FC236}">
                <a16:creationId xmlns:a16="http://schemas.microsoft.com/office/drawing/2014/main" id="{9F08F313-81CD-43C6-89D4-3451017D7D3D}"/>
              </a:ext>
            </a:extLst>
          </p:cNvPr>
          <p:cNvSpPr/>
          <p:nvPr/>
        </p:nvSpPr>
        <p:spPr>
          <a:xfrm>
            <a:off x="205056" y="4976020"/>
            <a:ext cx="1587556" cy="34048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37234" y="3597115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Cape Town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37234" y="4105490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Istanbul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55824" y="4552179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Bangkok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80825" y="5009777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Hong Kong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198133" y="3597114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130196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196789" y="4087445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105821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196789" y="4563088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103244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C3D360-EB85-4686-B585-488E7A116E57}"/>
              </a:ext>
            </a:extLst>
          </p:cNvPr>
          <p:cNvSpPr txBox="1"/>
          <p:nvPr/>
        </p:nvSpPr>
        <p:spPr>
          <a:xfrm>
            <a:off x="1196789" y="5003514"/>
            <a:ext cx="183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36108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84" y="746557"/>
            <a:ext cx="9604071" cy="5369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6642" y="3234906"/>
            <a:ext cx="18633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As per the Stacked column  chart, the statistics shows that </a:t>
            </a:r>
            <a:r>
              <a:rPr lang="en-IN" sz="1200" b="1" dirty="0" smtClean="0"/>
              <a:t>Hong Kong </a:t>
            </a:r>
            <a:r>
              <a:rPr lang="en-IN" sz="1200" dirty="0" smtClean="0"/>
              <a:t>city has the least favourable location score with total of just </a:t>
            </a:r>
            <a:r>
              <a:rPr lang="en-IN" sz="1200" b="1" dirty="0" smtClean="0"/>
              <a:t>36108</a:t>
            </a:r>
            <a:r>
              <a:rPr lang="en-IN" sz="1200" dirty="0" smtClean="0"/>
              <a:t>.</a:t>
            </a:r>
          </a:p>
          <a:p>
            <a:r>
              <a:rPr lang="en-IN" sz="1200" dirty="0" smtClean="0"/>
              <a:t>Also </a:t>
            </a:r>
            <a:r>
              <a:rPr lang="en-IN" sz="1200" b="1" dirty="0" smtClean="0"/>
              <a:t>Paris</a:t>
            </a:r>
            <a:r>
              <a:rPr lang="en-IN" sz="1200" dirty="0" smtClean="0"/>
              <a:t> city has the most favourable location score with the total of </a:t>
            </a:r>
            <a:r>
              <a:rPr lang="en-IN" sz="1200" b="1" dirty="0" smtClean="0"/>
              <a:t>464616.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181613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4" y="889351"/>
            <a:ext cx="8022566" cy="556218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-267648"/>
            <a:ext cx="11573197" cy="724247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sz="2400" dirty="0"/>
              <a:t>Examining Host Response Time </a:t>
            </a:r>
            <a:r>
              <a:rPr lang="en-IN" sz="2400" dirty="0" smtClean="0"/>
              <a:t>Impact </a:t>
            </a:r>
            <a:endParaRPr lang="en-IN" sz="2400" dirty="0"/>
          </a:p>
          <a:p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50974"/>
              </p:ext>
            </p:extLst>
          </p:nvPr>
        </p:nvGraphicFramePr>
        <p:xfrm>
          <a:off x="1829103" y="889349"/>
          <a:ext cx="1759485" cy="53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8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Count</a:t>
                      </a:r>
                      <a:r>
                        <a:rPr lang="en-US" altLang="ko-KR" sz="11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of Host ID / Count of Review Score Rating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83K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/ 66K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29K / 21K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23K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/ 16K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15K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/ 8K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09401" y="3393447"/>
            <a:ext cx="14397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Calibri" pitchFamily="34" charset="0"/>
              </a:rPr>
              <a:t>Within an hour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401" y="4050072"/>
            <a:ext cx="143971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Calibri" pitchFamily="34" charset="0"/>
              </a:rPr>
              <a:t>Within a few hours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9401" y="4896759"/>
            <a:ext cx="14397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Calibri" pitchFamily="34" charset="0"/>
              </a:rPr>
              <a:t>Within a day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9401" y="5553384"/>
            <a:ext cx="143971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Calibri" pitchFamily="34" charset="0"/>
              </a:rPr>
              <a:t>A few days or more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99939" y="3746825"/>
            <a:ext cx="1656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The Clustered Column Chart here shows that </a:t>
            </a:r>
            <a:r>
              <a:rPr lang="en-IN" sz="1200" b="1" dirty="0" smtClean="0"/>
              <a:t>83K</a:t>
            </a:r>
            <a:r>
              <a:rPr lang="en-IN" sz="1200" dirty="0" smtClean="0"/>
              <a:t> of the host response time is </a:t>
            </a:r>
            <a:r>
              <a:rPr lang="en-IN" sz="1200" b="1" dirty="0" smtClean="0"/>
              <a:t>within an hour.</a:t>
            </a:r>
          </a:p>
          <a:p>
            <a:r>
              <a:rPr lang="en-IN" sz="1200" dirty="0" smtClean="0"/>
              <a:t>Also the host with maximum review score rating of </a:t>
            </a:r>
            <a:r>
              <a:rPr lang="en-IN" sz="1200" b="1" dirty="0" smtClean="0"/>
              <a:t>66K</a:t>
            </a:r>
            <a:r>
              <a:rPr lang="en-IN" sz="1200" dirty="0" smtClean="0"/>
              <a:t> response </a:t>
            </a:r>
            <a:r>
              <a:rPr lang="en-IN" sz="1200" b="1" dirty="0" smtClean="0"/>
              <a:t>within an hour</a:t>
            </a:r>
            <a:r>
              <a:rPr lang="en-IN" sz="1200" dirty="0" smtClean="0"/>
              <a:t>.</a:t>
            </a:r>
          </a:p>
          <a:p>
            <a:r>
              <a:rPr lang="en-IN" sz="1200" dirty="0" smtClean="0"/>
              <a:t>So customers prefer host which response quickly to their queries.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-362124"/>
            <a:ext cx="11573197" cy="724247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sz="2400" dirty="0"/>
              <a:t>Visualizing Airbnb Listing </a:t>
            </a:r>
            <a:r>
              <a:rPr lang="en-IN" sz="2400" dirty="0" smtClean="0"/>
              <a:t>Prices</a:t>
            </a:r>
            <a:r>
              <a:rPr lang="en-IN" dirty="0" smtClean="0"/>
              <a:t> </a:t>
            </a:r>
            <a:endParaRPr lang="en-IN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28C99E-520E-492B-A4AF-684751554A4D}"/>
              </a:ext>
            </a:extLst>
          </p:cNvPr>
          <p:cNvSpPr txBox="1"/>
          <p:nvPr/>
        </p:nvSpPr>
        <p:spPr>
          <a:xfrm flipH="1">
            <a:off x="2712145" y="1961117"/>
            <a:ext cx="859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$2405.12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D46F8-0637-4AFD-A298-088A6EA3E93B}"/>
              </a:ext>
            </a:extLst>
          </p:cNvPr>
          <p:cNvSpPr txBox="1"/>
          <p:nvPr/>
        </p:nvSpPr>
        <p:spPr>
          <a:xfrm flipH="1">
            <a:off x="717037" y="1942968"/>
            <a:ext cx="117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Cape Town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D4E1D4-571B-4763-ADAE-FC58733772E2}"/>
              </a:ext>
            </a:extLst>
          </p:cNvPr>
          <p:cNvSpPr txBox="1"/>
          <p:nvPr/>
        </p:nvSpPr>
        <p:spPr>
          <a:xfrm flipH="1">
            <a:off x="2712145" y="2274605"/>
            <a:ext cx="121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/>
                </a:solidFill>
              </a:rPr>
              <a:t>$2078.28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EB916A-A766-4796-9BBC-ACB30B7C8484}"/>
              </a:ext>
            </a:extLst>
          </p:cNvPr>
          <p:cNvSpPr txBox="1"/>
          <p:nvPr/>
        </p:nvSpPr>
        <p:spPr>
          <a:xfrm flipH="1">
            <a:off x="709977" y="2278919"/>
            <a:ext cx="117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Bangkok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F8FD0-8360-4F49-80CC-276AE4E38982}"/>
              </a:ext>
            </a:extLst>
          </p:cNvPr>
          <p:cNvSpPr txBox="1"/>
          <p:nvPr/>
        </p:nvSpPr>
        <p:spPr>
          <a:xfrm flipH="1">
            <a:off x="2712145" y="2969181"/>
            <a:ext cx="121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/>
                </a:solidFill>
              </a:rPr>
              <a:t>$746.17</a:t>
            </a:r>
            <a:endParaRPr lang="en-US" altLang="ko-KR" sz="1200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19DEB8-05CD-44D0-A06B-AB141BA3542A}"/>
              </a:ext>
            </a:extLst>
          </p:cNvPr>
          <p:cNvSpPr txBox="1"/>
          <p:nvPr/>
        </p:nvSpPr>
        <p:spPr>
          <a:xfrm flipH="1">
            <a:off x="703962" y="3628155"/>
            <a:ext cx="117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Istanbul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A18BAD-D322-4FD6-9744-4A4F33AEE34A}"/>
              </a:ext>
            </a:extLst>
          </p:cNvPr>
          <p:cNvSpPr txBox="1"/>
          <p:nvPr/>
        </p:nvSpPr>
        <p:spPr>
          <a:xfrm flipH="1">
            <a:off x="2712145" y="2621893"/>
            <a:ext cx="121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$1149.25</a:t>
            </a:r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12E70F-BC6D-49F1-A709-FE435DBC14AA}"/>
              </a:ext>
            </a:extLst>
          </p:cNvPr>
          <p:cNvSpPr txBox="1"/>
          <p:nvPr/>
        </p:nvSpPr>
        <p:spPr>
          <a:xfrm flipH="1">
            <a:off x="703962" y="4961580"/>
            <a:ext cx="117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Rome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Connector 26">
            <a:extLst>
              <a:ext uri="{FF2B5EF4-FFF2-40B4-BE49-F238E27FC236}">
                <a16:creationId xmlns:a16="http://schemas.microsoft.com/office/drawing/2014/main" id="{3924D46D-BEDF-4F10-8D03-21A8695F0B80}"/>
              </a:ext>
            </a:extLst>
          </p:cNvPr>
          <p:cNvCxnSpPr>
            <a:cxnSpLocks/>
          </p:cNvCxnSpPr>
          <p:nvPr/>
        </p:nvCxnSpPr>
        <p:spPr>
          <a:xfrm flipH="1">
            <a:off x="1889185" y="2099617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6">
            <a:extLst>
              <a:ext uri="{FF2B5EF4-FFF2-40B4-BE49-F238E27FC236}">
                <a16:creationId xmlns:a16="http://schemas.microsoft.com/office/drawing/2014/main" id="{1DF2A64D-8ED4-4CF2-B675-72E4EA866C97}"/>
              </a:ext>
            </a:extLst>
          </p:cNvPr>
          <p:cNvCxnSpPr>
            <a:cxnSpLocks/>
          </p:cNvCxnSpPr>
          <p:nvPr/>
        </p:nvCxnSpPr>
        <p:spPr>
          <a:xfrm flipH="1">
            <a:off x="1882125" y="2417999"/>
            <a:ext cx="822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id="{D675E17B-FF97-4413-8324-675B5C2F489E}"/>
              </a:ext>
            </a:extLst>
          </p:cNvPr>
          <p:cNvCxnSpPr>
            <a:cxnSpLocks/>
          </p:cNvCxnSpPr>
          <p:nvPr/>
        </p:nvCxnSpPr>
        <p:spPr>
          <a:xfrm flipH="1">
            <a:off x="1882125" y="2750598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92A8D6BF-0ED5-4B0F-A8BA-040D7E40395F}"/>
              </a:ext>
            </a:extLst>
          </p:cNvPr>
          <p:cNvCxnSpPr>
            <a:cxnSpLocks/>
          </p:cNvCxnSpPr>
          <p:nvPr/>
        </p:nvCxnSpPr>
        <p:spPr>
          <a:xfrm flipH="1">
            <a:off x="1882125" y="3086768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A2C85C-5547-4C96-90D8-3AB228CAD239}"/>
              </a:ext>
            </a:extLst>
          </p:cNvPr>
          <p:cNvSpPr txBox="1"/>
          <p:nvPr/>
        </p:nvSpPr>
        <p:spPr>
          <a:xfrm flipH="1">
            <a:off x="2712145" y="3304401"/>
            <a:ext cx="121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$742.59</a:t>
            </a:r>
            <a:endParaRPr lang="en-US" altLang="ko-KR" sz="1200" dirty="0">
              <a:solidFill>
                <a:schemeClr val="accent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DB4426-CF70-4165-9774-1123B3CD22C3}"/>
              </a:ext>
            </a:extLst>
          </p:cNvPr>
          <p:cNvSpPr txBox="1"/>
          <p:nvPr/>
        </p:nvSpPr>
        <p:spPr>
          <a:xfrm flipH="1">
            <a:off x="717037" y="4626288"/>
            <a:ext cx="117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Paris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Connector 26">
            <a:extLst>
              <a:ext uri="{FF2B5EF4-FFF2-40B4-BE49-F238E27FC236}">
                <a16:creationId xmlns:a16="http://schemas.microsoft.com/office/drawing/2014/main" id="{08751A22-945D-46C3-A671-512963FB3C67}"/>
              </a:ext>
            </a:extLst>
          </p:cNvPr>
          <p:cNvCxnSpPr>
            <a:cxnSpLocks/>
          </p:cNvCxnSpPr>
          <p:nvPr/>
        </p:nvCxnSpPr>
        <p:spPr>
          <a:xfrm flipH="1">
            <a:off x="1876110" y="5107039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B916A-A766-4796-9BBC-ACB30B7C8484}"/>
              </a:ext>
            </a:extLst>
          </p:cNvPr>
          <p:cNvSpPr txBox="1"/>
          <p:nvPr/>
        </p:nvSpPr>
        <p:spPr>
          <a:xfrm flipH="1">
            <a:off x="709977" y="2612099"/>
            <a:ext cx="117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Mexico City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EB916A-A766-4796-9BBC-ACB30B7C8484}"/>
              </a:ext>
            </a:extLst>
          </p:cNvPr>
          <p:cNvSpPr txBox="1"/>
          <p:nvPr/>
        </p:nvSpPr>
        <p:spPr>
          <a:xfrm flipH="1">
            <a:off x="703962" y="3963686"/>
            <a:ext cx="117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Sydney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EB916A-A766-4796-9BBC-ACB30B7C8484}"/>
              </a:ext>
            </a:extLst>
          </p:cNvPr>
          <p:cNvSpPr txBox="1"/>
          <p:nvPr/>
        </p:nvSpPr>
        <p:spPr>
          <a:xfrm flipH="1">
            <a:off x="709977" y="2951974"/>
            <a:ext cx="117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Hong Kong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B916A-A766-4796-9BBC-ACB30B7C8484}"/>
              </a:ext>
            </a:extLst>
          </p:cNvPr>
          <p:cNvSpPr txBox="1"/>
          <p:nvPr/>
        </p:nvSpPr>
        <p:spPr>
          <a:xfrm flipH="1">
            <a:off x="717037" y="3291849"/>
            <a:ext cx="125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Rio de Janeiro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EB916A-A766-4796-9BBC-ACB30B7C8484}"/>
              </a:ext>
            </a:extLst>
          </p:cNvPr>
          <p:cNvSpPr txBox="1"/>
          <p:nvPr/>
        </p:nvSpPr>
        <p:spPr>
          <a:xfrm flipH="1">
            <a:off x="717037" y="4299177"/>
            <a:ext cx="117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92A8D6BF-0ED5-4B0F-A8BA-040D7E40395F}"/>
              </a:ext>
            </a:extLst>
          </p:cNvPr>
          <p:cNvCxnSpPr>
            <a:cxnSpLocks/>
          </p:cNvCxnSpPr>
          <p:nvPr/>
        </p:nvCxnSpPr>
        <p:spPr>
          <a:xfrm flipH="1">
            <a:off x="1889185" y="3434057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92A8D6BF-0ED5-4B0F-A8BA-040D7E40395F}"/>
              </a:ext>
            </a:extLst>
          </p:cNvPr>
          <p:cNvCxnSpPr>
            <a:cxnSpLocks/>
          </p:cNvCxnSpPr>
          <p:nvPr/>
        </p:nvCxnSpPr>
        <p:spPr>
          <a:xfrm flipH="1">
            <a:off x="1882125" y="3766655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92A8D6BF-0ED5-4B0F-A8BA-040D7E40395F}"/>
              </a:ext>
            </a:extLst>
          </p:cNvPr>
          <p:cNvCxnSpPr>
            <a:cxnSpLocks/>
          </p:cNvCxnSpPr>
          <p:nvPr/>
        </p:nvCxnSpPr>
        <p:spPr>
          <a:xfrm flipH="1">
            <a:off x="1876110" y="4099606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92A8D6BF-0ED5-4B0F-A8BA-040D7E40395F}"/>
              </a:ext>
            </a:extLst>
          </p:cNvPr>
          <p:cNvCxnSpPr>
            <a:cxnSpLocks/>
          </p:cNvCxnSpPr>
          <p:nvPr/>
        </p:nvCxnSpPr>
        <p:spPr>
          <a:xfrm flipH="1">
            <a:off x="1876110" y="4450115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6">
            <a:extLst>
              <a:ext uri="{FF2B5EF4-FFF2-40B4-BE49-F238E27FC236}">
                <a16:creationId xmlns:a16="http://schemas.microsoft.com/office/drawing/2014/main" id="{92A8D6BF-0ED5-4B0F-A8BA-040D7E40395F}"/>
              </a:ext>
            </a:extLst>
          </p:cNvPr>
          <p:cNvCxnSpPr>
            <a:cxnSpLocks/>
          </p:cNvCxnSpPr>
          <p:nvPr/>
        </p:nvCxnSpPr>
        <p:spPr>
          <a:xfrm flipH="1">
            <a:off x="1876110" y="4775746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63" y="1112809"/>
            <a:ext cx="8152861" cy="508958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28C99E-520E-492B-A4AF-684751554A4D}"/>
              </a:ext>
            </a:extLst>
          </p:cNvPr>
          <p:cNvSpPr txBox="1"/>
          <p:nvPr/>
        </p:nvSpPr>
        <p:spPr>
          <a:xfrm flipH="1">
            <a:off x="2699070" y="3642470"/>
            <a:ext cx="859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$532.56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D4E1D4-571B-4763-ADAE-FC58733772E2}"/>
              </a:ext>
            </a:extLst>
          </p:cNvPr>
          <p:cNvSpPr txBox="1"/>
          <p:nvPr/>
        </p:nvSpPr>
        <p:spPr>
          <a:xfrm flipH="1">
            <a:off x="2699070" y="3963686"/>
            <a:ext cx="121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/>
                </a:solidFill>
              </a:rPr>
              <a:t>$222.01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A18BAD-D322-4FD6-9744-4A4F33AEE34A}"/>
              </a:ext>
            </a:extLst>
          </p:cNvPr>
          <p:cNvSpPr txBox="1"/>
          <p:nvPr/>
        </p:nvSpPr>
        <p:spPr>
          <a:xfrm flipH="1">
            <a:off x="2712145" y="4309100"/>
            <a:ext cx="121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$142.84</a:t>
            </a:r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AF8FD0-8360-4F49-80CC-276AE4E38982}"/>
              </a:ext>
            </a:extLst>
          </p:cNvPr>
          <p:cNvSpPr txBox="1"/>
          <p:nvPr/>
        </p:nvSpPr>
        <p:spPr>
          <a:xfrm flipH="1">
            <a:off x="2697917" y="4640320"/>
            <a:ext cx="121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/>
                </a:solidFill>
              </a:rPr>
              <a:t>$113.10</a:t>
            </a:r>
            <a:endParaRPr lang="en-US" altLang="ko-KR" sz="1200" dirty="0">
              <a:solidFill>
                <a:schemeClr val="accent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A2C85C-5547-4C96-90D8-3AB228CAD239}"/>
              </a:ext>
            </a:extLst>
          </p:cNvPr>
          <p:cNvSpPr txBox="1"/>
          <p:nvPr/>
        </p:nvSpPr>
        <p:spPr>
          <a:xfrm flipH="1">
            <a:off x="2697917" y="4968385"/>
            <a:ext cx="121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$105.11</a:t>
            </a:r>
            <a:endParaRPr lang="en-US" altLang="ko-KR" sz="1200" dirty="0">
              <a:solidFill>
                <a:schemeClr val="accent4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1D46F8-0637-4AFD-A298-088A6EA3E93B}"/>
              </a:ext>
            </a:extLst>
          </p:cNvPr>
          <p:cNvSpPr txBox="1"/>
          <p:nvPr/>
        </p:nvSpPr>
        <p:spPr>
          <a:xfrm flipH="1">
            <a:off x="731744" y="1638416"/>
            <a:ext cx="70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Cities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1D46F8-0637-4AFD-A298-088A6EA3E93B}"/>
              </a:ext>
            </a:extLst>
          </p:cNvPr>
          <p:cNvSpPr txBox="1"/>
          <p:nvPr/>
        </p:nvSpPr>
        <p:spPr>
          <a:xfrm flipH="1">
            <a:off x="2717781" y="1638416"/>
            <a:ext cx="117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Avg. Price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Straight Connector 26">
            <a:extLst>
              <a:ext uri="{FF2B5EF4-FFF2-40B4-BE49-F238E27FC236}">
                <a16:creationId xmlns:a16="http://schemas.microsoft.com/office/drawing/2014/main" id="{3924D46D-BEDF-4F10-8D03-21A8695F0B80}"/>
              </a:ext>
            </a:extLst>
          </p:cNvPr>
          <p:cNvCxnSpPr>
            <a:cxnSpLocks/>
          </p:cNvCxnSpPr>
          <p:nvPr/>
        </p:nvCxnSpPr>
        <p:spPr>
          <a:xfrm flipH="1">
            <a:off x="1889185" y="1776493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1744" y="6229945"/>
            <a:ext cx="10948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According to line chart analysis </a:t>
            </a:r>
            <a:r>
              <a:rPr lang="en-IN" sz="1200" b="1" dirty="0" smtClean="0"/>
              <a:t>Rome city </a:t>
            </a:r>
            <a:r>
              <a:rPr lang="en-IN" sz="1200" dirty="0" smtClean="0"/>
              <a:t>has the best affordable price as compared to others with average price of $</a:t>
            </a:r>
            <a:r>
              <a:rPr lang="en-IN" sz="1200" b="1" dirty="0" smtClean="0"/>
              <a:t>105.11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144" y="149772"/>
            <a:ext cx="11573197" cy="724247"/>
          </a:xfrm>
        </p:spPr>
        <p:txBody>
          <a:bodyPr/>
          <a:lstStyle/>
          <a:p>
            <a:r>
              <a:rPr lang="en-IN" sz="2400" dirty="0" smtClean="0"/>
              <a:t>Analysing </a:t>
            </a:r>
            <a:r>
              <a:rPr lang="en-IN" sz="2400" dirty="0"/>
              <a:t>Composite </a:t>
            </a:r>
            <a:r>
              <a:rPr lang="en-IN" sz="2400" dirty="0" smtClean="0"/>
              <a:t>Scores</a:t>
            </a:r>
            <a:endParaRPr lang="en-IN" sz="2400" dirty="0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F8AB798E-2931-47E1-98F3-178525F00C23}"/>
              </a:ext>
            </a:extLst>
          </p:cNvPr>
          <p:cNvGrpSpPr/>
          <p:nvPr/>
        </p:nvGrpSpPr>
        <p:grpSpPr>
          <a:xfrm>
            <a:off x="3574543" y="1339838"/>
            <a:ext cx="2584718" cy="1990727"/>
            <a:chOff x="4562475" y="1714499"/>
            <a:chExt cx="5193667" cy="1990727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9DBD8868-0108-47E0-9097-0E4D2349E781}"/>
                </a:ext>
              </a:extLst>
            </p:cNvPr>
            <p:cNvSpPr/>
            <p:nvPr/>
          </p:nvSpPr>
          <p:spPr>
            <a:xfrm>
              <a:off x="5868142" y="1716807"/>
              <a:ext cx="3888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BF9EE7E2-A7E5-4503-B16B-188A4A1D23BC}"/>
                </a:ext>
              </a:extLst>
            </p:cNvPr>
            <p:cNvSpPr/>
            <p:nvPr/>
          </p:nvSpPr>
          <p:spPr>
            <a:xfrm>
              <a:off x="5868142" y="2148855"/>
              <a:ext cx="3888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17866E36-11E0-4529-BF54-B106E3B00D1E}"/>
                </a:ext>
              </a:extLst>
            </p:cNvPr>
            <p:cNvSpPr/>
            <p:nvPr/>
          </p:nvSpPr>
          <p:spPr>
            <a:xfrm>
              <a:off x="5868142" y="2580903"/>
              <a:ext cx="3888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A6B96AD9-E7B4-4EC8-B065-0CA87EE18734}"/>
                </a:ext>
              </a:extLst>
            </p:cNvPr>
            <p:cNvSpPr/>
            <p:nvPr/>
          </p:nvSpPr>
          <p:spPr>
            <a:xfrm>
              <a:off x="5868142" y="3012951"/>
              <a:ext cx="3888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F04543F7-3A1E-4633-A3A4-109BB7D2223D}"/>
                </a:ext>
              </a:extLst>
            </p:cNvPr>
            <p:cNvSpPr/>
            <p:nvPr/>
          </p:nvSpPr>
          <p:spPr>
            <a:xfrm>
              <a:off x="4562475" y="1714499"/>
              <a:ext cx="1304925" cy="1990725"/>
            </a:xfrm>
            <a:custGeom>
              <a:avLst/>
              <a:gdLst>
                <a:gd name="connsiteX0" fmla="*/ 1295400 w 1304925"/>
                <a:gd name="connsiteY0" fmla="*/ 0 h 1981200"/>
                <a:gd name="connsiteX1" fmla="*/ 0 w 1304925"/>
                <a:gd name="connsiteY1" fmla="*/ 1981200 h 1981200"/>
                <a:gd name="connsiteX2" fmla="*/ 1304925 w 1304925"/>
                <a:gd name="connsiteY2" fmla="*/ 342900 h 1981200"/>
                <a:gd name="connsiteX3" fmla="*/ 1295400 w 1304925"/>
                <a:gd name="connsiteY3" fmla="*/ 0 h 1981200"/>
                <a:gd name="connsiteX0" fmla="*/ 1295400 w 1304925"/>
                <a:gd name="connsiteY0" fmla="*/ 0 h 1981200"/>
                <a:gd name="connsiteX1" fmla="*/ 0 w 1304925"/>
                <a:gd name="connsiteY1" fmla="*/ 1981200 h 1981200"/>
                <a:gd name="connsiteX2" fmla="*/ 1304925 w 1304925"/>
                <a:gd name="connsiteY2" fmla="*/ 342900 h 1981200"/>
                <a:gd name="connsiteX3" fmla="*/ 1295400 w 1304925"/>
                <a:gd name="connsiteY3" fmla="*/ 0 h 1981200"/>
                <a:gd name="connsiteX0" fmla="*/ 1304925 w 1304925"/>
                <a:gd name="connsiteY0" fmla="*/ 0 h 1990725"/>
                <a:gd name="connsiteX1" fmla="*/ 0 w 1304925"/>
                <a:gd name="connsiteY1" fmla="*/ 1990725 h 1990725"/>
                <a:gd name="connsiteX2" fmla="*/ 1304925 w 1304925"/>
                <a:gd name="connsiteY2" fmla="*/ 352425 h 1990725"/>
                <a:gd name="connsiteX3" fmla="*/ 1304925 w 1304925"/>
                <a:gd name="connsiteY3" fmla="*/ 0 h 1990725"/>
                <a:gd name="connsiteX0" fmla="*/ 1304925 w 1304925"/>
                <a:gd name="connsiteY0" fmla="*/ 0 h 1990725"/>
                <a:gd name="connsiteX1" fmla="*/ 0 w 1304925"/>
                <a:gd name="connsiteY1" fmla="*/ 1990725 h 1990725"/>
                <a:gd name="connsiteX2" fmla="*/ 1304925 w 1304925"/>
                <a:gd name="connsiteY2" fmla="*/ 358709 h 1990725"/>
                <a:gd name="connsiteX3" fmla="*/ 1304925 w 1304925"/>
                <a:gd name="connsiteY3" fmla="*/ 0 h 199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925" h="1990725">
                  <a:moveTo>
                    <a:pt x="1304925" y="0"/>
                  </a:moveTo>
                  <a:lnTo>
                    <a:pt x="0" y="1990725"/>
                  </a:lnTo>
                  <a:lnTo>
                    <a:pt x="1304925" y="358709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3AA37C6-B2EB-4A07-8CB2-3337395555AF}"/>
                </a:ext>
              </a:extLst>
            </p:cNvPr>
            <p:cNvSpPr/>
            <p:nvPr/>
          </p:nvSpPr>
          <p:spPr>
            <a:xfrm>
              <a:off x="4562475" y="2152650"/>
              <a:ext cx="1311299" cy="1543050"/>
            </a:xfrm>
            <a:custGeom>
              <a:avLst/>
              <a:gdLst>
                <a:gd name="connsiteX0" fmla="*/ 1295400 w 1304925"/>
                <a:gd name="connsiteY0" fmla="*/ 0 h 1533525"/>
                <a:gd name="connsiteX1" fmla="*/ 0 w 1304925"/>
                <a:gd name="connsiteY1" fmla="*/ 1533525 h 1533525"/>
                <a:gd name="connsiteX2" fmla="*/ 1304925 w 1304925"/>
                <a:gd name="connsiteY2" fmla="*/ 333375 h 1533525"/>
                <a:gd name="connsiteX3" fmla="*/ 1295400 w 1304925"/>
                <a:gd name="connsiteY3" fmla="*/ 0 h 1533525"/>
                <a:gd name="connsiteX0" fmla="*/ 1304925 w 1304925"/>
                <a:gd name="connsiteY0" fmla="*/ 0 h 1543050"/>
                <a:gd name="connsiteX1" fmla="*/ 0 w 1304925"/>
                <a:gd name="connsiteY1" fmla="*/ 1543050 h 1543050"/>
                <a:gd name="connsiteX2" fmla="*/ 1304925 w 1304925"/>
                <a:gd name="connsiteY2" fmla="*/ 342900 h 1543050"/>
                <a:gd name="connsiteX3" fmla="*/ 1304925 w 1304925"/>
                <a:gd name="connsiteY3" fmla="*/ 0 h 1543050"/>
                <a:gd name="connsiteX0" fmla="*/ 1304925 w 1304925"/>
                <a:gd name="connsiteY0" fmla="*/ 0 h 1543050"/>
                <a:gd name="connsiteX1" fmla="*/ 0 w 1304925"/>
                <a:gd name="connsiteY1" fmla="*/ 1543050 h 1543050"/>
                <a:gd name="connsiteX2" fmla="*/ 1301782 w 1304925"/>
                <a:gd name="connsiteY2" fmla="*/ 355469 h 1543050"/>
                <a:gd name="connsiteX3" fmla="*/ 1304925 w 1304925"/>
                <a:gd name="connsiteY3" fmla="*/ 0 h 1543050"/>
                <a:gd name="connsiteX0" fmla="*/ 1304925 w 1311299"/>
                <a:gd name="connsiteY0" fmla="*/ 0 h 1543050"/>
                <a:gd name="connsiteX1" fmla="*/ 0 w 1311299"/>
                <a:gd name="connsiteY1" fmla="*/ 1543050 h 1543050"/>
                <a:gd name="connsiteX2" fmla="*/ 1311209 w 1311299"/>
                <a:gd name="connsiteY2" fmla="*/ 355469 h 1543050"/>
                <a:gd name="connsiteX3" fmla="*/ 1304925 w 1311299"/>
                <a:gd name="connsiteY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299" h="1543050">
                  <a:moveTo>
                    <a:pt x="1304925" y="0"/>
                  </a:moveTo>
                  <a:lnTo>
                    <a:pt x="0" y="1543050"/>
                  </a:lnTo>
                  <a:lnTo>
                    <a:pt x="1311209" y="355469"/>
                  </a:lnTo>
                  <a:cubicBezTo>
                    <a:pt x="1312257" y="236979"/>
                    <a:pt x="1303877" y="118490"/>
                    <a:pt x="1304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632FA1FC-ED86-40F7-9CAD-3EAFC5C259E2}"/>
                </a:ext>
              </a:extLst>
            </p:cNvPr>
            <p:cNvSpPr/>
            <p:nvPr/>
          </p:nvSpPr>
          <p:spPr>
            <a:xfrm>
              <a:off x="4562475" y="2581275"/>
              <a:ext cx="1314450" cy="1123950"/>
            </a:xfrm>
            <a:custGeom>
              <a:avLst/>
              <a:gdLst>
                <a:gd name="connsiteX0" fmla="*/ 1304925 w 1314450"/>
                <a:gd name="connsiteY0" fmla="*/ 0 h 1123950"/>
                <a:gd name="connsiteX1" fmla="*/ 0 w 1314450"/>
                <a:gd name="connsiteY1" fmla="*/ 1123950 h 1123950"/>
                <a:gd name="connsiteX2" fmla="*/ 1314450 w 1314450"/>
                <a:gd name="connsiteY2" fmla="*/ 352425 h 1123950"/>
                <a:gd name="connsiteX3" fmla="*/ 1304925 w 1314450"/>
                <a:gd name="connsiteY3" fmla="*/ 0 h 1123950"/>
                <a:gd name="connsiteX0" fmla="*/ 1304925 w 1314450"/>
                <a:gd name="connsiteY0" fmla="*/ 0 h 1123950"/>
                <a:gd name="connsiteX1" fmla="*/ 0 w 1314450"/>
                <a:gd name="connsiteY1" fmla="*/ 1123950 h 1123950"/>
                <a:gd name="connsiteX2" fmla="*/ 1314450 w 1314450"/>
                <a:gd name="connsiteY2" fmla="*/ 358709 h 1123950"/>
                <a:gd name="connsiteX3" fmla="*/ 1304925 w 1314450"/>
                <a:gd name="connsiteY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4450" h="1123950">
                  <a:moveTo>
                    <a:pt x="1304925" y="0"/>
                  </a:moveTo>
                  <a:lnTo>
                    <a:pt x="0" y="1123950"/>
                  </a:lnTo>
                  <a:lnTo>
                    <a:pt x="1314450" y="358709"/>
                  </a:lnTo>
                  <a:lnTo>
                    <a:pt x="130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8B990AC-6A34-41C3-BC86-548116161F20}"/>
                </a:ext>
              </a:extLst>
            </p:cNvPr>
            <p:cNvSpPr/>
            <p:nvPr/>
          </p:nvSpPr>
          <p:spPr>
            <a:xfrm>
              <a:off x="4562477" y="3013044"/>
              <a:ext cx="1302517" cy="692182"/>
            </a:xfrm>
            <a:custGeom>
              <a:avLst/>
              <a:gdLst>
                <a:gd name="connsiteX0" fmla="*/ 1314450 w 1323975"/>
                <a:gd name="connsiteY0" fmla="*/ 0 h 695325"/>
                <a:gd name="connsiteX1" fmla="*/ 0 w 1323975"/>
                <a:gd name="connsiteY1" fmla="*/ 695325 h 695325"/>
                <a:gd name="connsiteX2" fmla="*/ 1323975 w 1323975"/>
                <a:gd name="connsiteY2" fmla="*/ 342900 h 695325"/>
                <a:gd name="connsiteX3" fmla="*/ 1314450 w 1323975"/>
                <a:gd name="connsiteY3" fmla="*/ 0 h 695325"/>
                <a:gd name="connsiteX0" fmla="*/ 1314450 w 1323975"/>
                <a:gd name="connsiteY0" fmla="*/ 0 h 695325"/>
                <a:gd name="connsiteX1" fmla="*/ 0 w 1323975"/>
                <a:gd name="connsiteY1" fmla="*/ 695325 h 695325"/>
                <a:gd name="connsiteX2" fmla="*/ 1323975 w 1323975"/>
                <a:gd name="connsiteY2" fmla="*/ 371475 h 695325"/>
                <a:gd name="connsiteX3" fmla="*/ 1314450 w 1323975"/>
                <a:gd name="connsiteY3" fmla="*/ 0 h 695325"/>
                <a:gd name="connsiteX0" fmla="*/ 1314450 w 1323975"/>
                <a:gd name="connsiteY0" fmla="*/ 0 h 695325"/>
                <a:gd name="connsiteX1" fmla="*/ 0 w 1323975"/>
                <a:gd name="connsiteY1" fmla="*/ 695325 h 695325"/>
                <a:gd name="connsiteX2" fmla="*/ 1323975 w 1323975"/>
                <a:gd name="connsiteY2" fmla="*/ 304800 h 695325"/>
                <a:gd name="connsiteX3" fmla="*/ 1314450 w 1323975"/>
                <a:gd name="connsiteY3" fmla="*/ 0 h 695325"/>
                <a:gd name="connsiteX0" fmla="*/ 1314450 w 1323975"/>
                <a:gd name="connsiteY0" fmla="*/ 0 h 695325"/>
                <a:gd name="connsiteX1" fmla="*/ 0 w 1323975"/>
                <a:gd name="connsiteY1" fmla="*/ 695325 h 695325"/>
                <a:gd name="connsiteX2" fmla="*/ 1323975 w 1323975"/>
                <a:gd name="connsiteY2" fmla="*/ 352425 h 695325"/>
                <a:gd name="connsiteX3" fmla="*/ 1314450 w 1323975"/>
                <a:gd name="connsiteY3" fmla="*/ 0 h 695325"/>
                <a:gd name="connsiteX0" fmla="*/ 1314450 w 1323975"/>
                <a:gd name="connsiteY0" fmla="*/ 0 h 695325"/>
                <a:gd name="connsiteX1" fmla="*/ 0 w 1323975"/>
                <a:gd name="connsiteY1" fmla="*/ 695325 h 695325"/>
                <a:gd name="connsiteX2" fmla="*/ 1323975 w 1323975"/>
                <a:gd name="connsiteY2" fmla="*/ 361852 h 695325"/>
                <a:gd name="connsiteX3" fmla="*/ 1314450 w 1323975"/>
                <a:gd name="connsiteY3" fmla="*/ 0 h 695325"/>
                <a:gd name="connsiteX0" fmla="*/ 1314450 w 1323975"/>
                <a:gd name="connsiteY0" fmla="*/ 0 h 689040"/>
                <a:gd name="connsiteX1" fmla="*/ 0 w 1323975"/>
                <a:gd name="connsiteY1" fmla="*/ 689040 h 689040"/>
                <a:gd name="connsiteX2" fmla="*/ 1323975 w 1323975"/>
                <a:gd name="connsiteY2" fmla="*/ 355567 h 689040"/>
                <a:gd name="connsiteX3" fmla="*/ 1314450 w 1323975"/>
                <a:gd name="connsiteY3" fmla="*/ 0 h 689040"/>
                <a:gd name="connsiteX0" fmla="*/ 1317592 w 1323975"/>
                <a:gd name="connsiteY0" fmla="*/ 0 h 685898"/>
                <a:gd name="connsiteX1" fmla="*/ 0 w 1323975"/>
                <a:gd name="connsiteY1" fmla="*/ 685898 h 685898"/>
                <a:gd name="connsiteX2" fmla="*/ 1323975 w 1323975"/>
                <a:gd name="connsiteY2" fmla="*/ 352425 h 685898"/>
                <a:gd name="connsiteX3" fmla="*/ 1317592 w 1323975"/>
                <a:gd name="connsiteY3" fmla="*/ 0 h 685898"/>
                <a:gd name="connsiteX0" fmla="*/ 1317592 w 1330259"/>
                <a:gd name="connsiteY0" fmla="*/ 0 h 685898"/>
                <a:gd name="connsiteX1" fmla="*/ 0 w 1330259"/>
                <a:gd name="connsiteY1" fmla="*/ 685898 h 685898"/>
                <a:gd name="connsiteX2" fmla="*/ 1330259 w 1330259"/>
                <a:gd name="connsiteY2" fmla="*/ 346141 h 685898"/>
                <a:gd name="connsiteX3" fmla="*/ 1317592 w 1330259"/>
                <a:gd name="connsiteY3" fmla="*/ 0 h 685898"/>
                <a:gd name="connsiteX0" fmla="*/ 1323877 w 1330259"/>
                <a:gd name="connsiteY0" fmla="*/ 0 h 695325"/>
                <a:gd name="connsiteX1" fmla="*/ 0 w 1330259"/>
                <a:gd name="connsiteY1" fmla="*/ 695325 h 695325"/>
                <a:gd name="connsiteX2" fmla="*/ 1330259 w 1330259"/>
                <a:gd name="connsiteY2" fmla="*/ 355568 h 695325"/>
                <a:gd name="connsiteX3" fmla="*/ 1323877 w 1330259"/>
                <a:gd name="connsiteY3" fmla="*/ 0 h 695325"/>
                <a:gd name="connsiteX0" fmla="*/ 1305023 w 1330259"/>
                <a:gd name="connsiteY0" fmla="*/ 0 h 692182"/>
                <a:gd name="connsiteX1" fmla="*/ 0 w 1330259"/>
                <a:gd name="connsiteY1" fmla="*/ 692182 h 692182"/>
                <a:gd name="connsiteX2" fmla="*/ 1330259 w 1330259"/>
                <a:gd name="connsiteY2" fmla="*/ 352425 h 692182"/>
                <a:gd name="connsiteX3" fmla="*/ 1305023 w 1330259"/>
                <a:gd name="connsiteY3" fmla="*/ 0 h 692182"/>
                <a:gd name="connsiteX0" fmla="*/ 1305023 w 1305023"/>
                <a:gd name="connsiteY0" fmla="*/ 0 h 692182"/>
                <a:gd name="connsiteX1" fmla="*/ 0 w 1305023"/>
                <a:gd name="connsiteY1" fmla="*/ 692182 h 692182"/>
                <a:gd name="connsiteX2" fmla="*/ 1301978 w 1305023"/>
                <a:gd name="connsiteY2" fmla="*/ 355567 h 692182"/>
                <a:gd name="connsiteX3" fmla="*/ 1305023 w 1305023"/>
                <a:gd name="connsiteY3" fmla="*/ 0 h 692182"/>
                <a:gd name="connsiteX0" fmla="*/ 1305023 w 1314547"/>
                <a:gd name="connsiteY0" fmla="*/ 0 h 692182"/>
                <a:gd name="connsiteX1" fmla="*/ 0 w 1314547"/>
                <a:gd name="connsiteY1" fmla="*/ 692182 h 692182"/>
                <a:gd name="connsiteX2" fmla="*/ 1314547 w 1314547"/>
                <a:gd name="connsiteY2" fmla="*/ 355567 h 692182"/>
                <a:gd name="connsiteX3" fmla="*/ 1305023 w 1314547"/>
                <a:gd name="connsiteY3" fmla="*/ 0 h 69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4547" h="692182">
                  <a:moveTo>
                    <a:pt x="1305023" y="0"/>
                  </a:moveTo>
                  <a:lnTo>
                    <a:pt x="0" y="692182"/>
                  </a:lnTo>
                  <a:lnTo>
                    <a:pt x="1314547" y="355567"/>
                  </a:lnTo>
                  <a:lnTo>
                    <a:pt x="1305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707C9E8C-6885-4220-AF0D-AC37524EC974}"/>
              </a:ext>
            </a:extLst>
          </p:cNvPr>
          <p:cNvGrpSpPr/>
          <p:nvPr/>
        </p:nvGrpSpPr>
        <p:grpSpPr>
          <a:xfrm rot="10800000">
            <a:off x="534838" y="3968997"/>
            <a:ext cx="2726278" cy="1988418"/>
            <a:chOff x="4562475" y="1716807"/>
            <a:chExt cx="5193670" cy="1988418"/>
          </a:xfrm>
          <a:solidFill>
            <a:schemeClr val="accent4"/>
          </a:solidFill>
        </p:grpSpPr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D1F89EF0-D18B-4731-8DB3-73F4F5030E4B}"/>
                </a:ext>
              </a:extLst>
            </p:cNvPr>
            <p:cNvSpPr/>
            <p:nvPr/>
          </p:nvSpPr>
          <p:spPr>
            <a:xfrm>
              <a:off x="5868145" y="1716807"/>
              <a:ext cx="3888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7F1040B5-906D-4D69-ADAA-F97E832E3006}"/>
                </a:ext>
              </a:extLst>
            </p:cNvPr>
            <p:cNvSpPr/>
            <p:nvPr/>
          </p:nvSpPr>
          <p:spPr>
            <a:xfrm>
              <a:off x="5868145" y="2148855"/>
              <a:ext cx="3888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8D2812D4-E59F-4708-A398-655AE6C32E30}"/>
                </a:ext>
              </a:extLst>
            </p:cNvPr>
            <p:cNvSpPr/>
            <p:nvPr/>
          </p:nvSpPr>
          <p:spPr>
            <a:xfrm>
              <a:off x="5868145" y="2580903"/>
              <a:ext cx="3888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7AC9519A-6819-49C8-B383-B07C85E1FD70}"/>
                </a:ext>
              </a:extLst>
            </p:cNvPr>
            <p:cNvSpPr/>
            <p:nvPr/>
          </p:nvSpPr>
          <p:spPr>
            <a:xfrm>
              <a:off x="5868145" y="3012951"/>
              <a:ext cx="3888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E941E8F8-8989-425E-9D26-796FC67957A6}"/>
                </a:ext>
              </a:extLst>
            </p:cNvPr>
            <p:cNvSpPr/>
            <p:nvPr/>
          </p:nvSpPr>
          <p:spPr>
            <a:xfrm>
              <a:off x="4562476" y="1717577"/>
              <a:ext cx="1310757" cy="1987646"/>
            </a:xfrm>
            <a:custGeom>
              <a:avLst/>
              <a:gdLst>
                <a:gd name="connsiteX0" fmla="*/ 1295400 w 1304925"/>
                <a:gd name="connsiteY0" fmla="*/ 0 h 1981200"/>
                <a:gd name="connsiteX1" fmla="*/ 0 w 1304925"/>
                <a:gd name="connsiteY1" fmla="*/ 1981200 h 1981200"/>
                <a:gd name="connsiteX2" fmla="*/ 1304925 w 1304925"/>
                <a:gd name="connsiteY2" fmla="*/ 342900 h 1981200"/>
                <a:gd name="connsiteX3" fmla="*/ 1295400 w 1304925"/>
                <a:gd name="connsiteY3" fmla="*/ 0 h 1981200"/>
                <a:gd name="connsiteX0" fmla="*/ 1295400 w 1304925"/>
                <a:gd name="connsiteY0" fmla="*/ 0 h 1981200"/>
                <a:gd name="connsiteX1" fmla="*/ 0 w 1304925"/>
                <a:gd name="connsiteY1" fmla="*/ 1981200 h 1981200"/>
                <a:gd name="connsiteX2" fmla="*/ 1304925 w 1304925"/>
                <a:gd name="connsiteY2" fmla="*/ 342900 h 1981200"/>
                <a:gd name="connsiteX3" fmla="*/ 1295400 w 1304925"/>
                <a:gd name="connsiteY3" fmla="*/ 0 h 1981200"/>
                <a:gd name="connsiteX0" fmla="*/ 1304925 w 1304925"/>
                <a:gd name="connsiteY0" fmla="*/ 0 h 1990725"/>
                <a:gd name="connsiteX1" fmla="*/ 0 w 1304925"/>
                <a:gd name="connsiteY1" fmla="*/ 1990725 h 1990725"/>
                <a:gd name="connsiteX2" fmla="*/ 1304925 w 1304925"/>
                <a:gd name="connsiteY2" fmla="*/ 352425 h 1990725"/>
                <a:gd name="connsiteX3" fmla="*/ 1304925 w 1304925"/>
                <a:gd name="connsiteY3" fmla="*/ 0 h 1990725"/>
                <a:gd name="connsiteX0" fmla="*/ 1301846 w 1304925"/>
                <a:gd name="connsiteY0" fmla="*/ 0 h 1984567"/>
                <a:gd name="connsiteX1" fmla="*/ 0 w 1304925"/>
                <a:gd name="connsiteY1" fmla="*/ 1984567 h 1984567"/>
                <a:gd name="connsiteX2" fmla="*/ 1304925 w 1304925"/>
                <a:gd name="connsiteY2" fmla="*/ 346267 h 1984567"/>
                <a:gd name="connsiteX3" fmla="*/ 1301846 w 1304925"/>
                <a:gd name="connsiteY3" fmla="*/ 0 h 1984567"/>
                <a:gd name="connsiteX0" fmla="*/ 1301846 w 1308003"/>
                <a:gd name="connsiteY0" fmla="*/ 0 h 1984567"/>
                <a:gd name="connsiteX1" fmla="*/ 0 w 1308003"/>
                <a:gd name="connsiteY1" fmla="*/ 1984567 h 1984567"/>
                <a:gd name="connsiteX2" fmla="*/ 1308003 w 1308003"/>
                <a:gd name="connsiteY2" fmla="*/ 349346 h 1984567"/>
                <a:gd name="connsiteX3" fmla="*/ 1301846 w 1308003"/>
                <a:gd name="connsiteY3" fmla="*/ 0 h 1984567"/>
                <a:gd name="connsiteX0" fmla="*/ 1304925 w 1308003"/>
                <a:gd name="connsiteY0" fmla="*/ 0 h 1987646"/>
                <a:gd name="connsiteX1" fmla="*/ 0 w 1308003"/>
                <a:gd name="connsiteY1" fmla="*/ 1987646 h 1987646"/>
                <a:gd name="connsiteX2" fmla="*/ 1308003 w 1308003"/>
                <a:gd name="connsiteY2" fmla="*/ 352425 h 1987646"/>
                <a:gd name="connsiteX3" fmla="*/ 1304925 w 1308003"/>
                <a:gd name="connsiteY3" fmla="*/ 0 h 1987646"/>
                <a:gd name="connsiteX0" fmla="*/ 1307679 w 1308018"/>
                <a:gd name="connsiteY0" fmla="*/ 0 h 1987646"/>
                <a:gd name="connsiteX1" fmla="*/ 0 w 1308018"/>
                <a:gd name="connsiteY1" fmla="*/ 1987646 h 1987646"/>
                <a:gd name="connsiteX2" fmla="*/ 1308003 w 1308018"/>
                <a:gd name="connsiteY2" fmla="*/ 352425 h 1987646"/>
                <a:gd name="connsiteX3" fmla="*/ 1307679 w 1308018"/>
                <a:gd name="connsiteY3" fmla="*/ 0 h 1987646"/>
                <a:gd name="connsiteX0" fmla="*/ 1307679 w 1310757"/>
                <a:gd name="connsiteY0" fmla="*/ 0 h 1987646"/>
                <a:gd name="connsiteX1" fmla="*/ 0 w 1310757"/>
                <a:gd name="connsiteY1" fmla="*/ 1987646 h 1987646"/>
                <a:gd name="connsiteX2" fmla="*/ 1310757 w 1310757"/>
                <a:gd name="connsiteY2" fmla="*/ 352425 h 1987646"/>
                <a:gd name="connsiteX3" fmla="*/ 1307679 w 1310757"/>
                <a:gd name="connsiteY3" fmla="*/ 0 h 198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0757" h="1987646">
                  <a:moveTo>
                    <a:pt x="1307679" y="0"/>
                  </a:moveTo>
                  <a:lnTo>
                    <a:pt x="0" y="1987646"/>
                  </a:lnTo>
                  <a:lnTo>
                    <a:pt x="1310757" y="352425"/>
                  </a:lnTo>
                  <a:cubicBezTo>
                    <a:pt x="1309731" y="237003"/>
                    <a:pt x="1308705" y="115422"/>
                    <a:pt x="130767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B15009D-14E6-4A66-9AB0-C7521084A464}"/>
                </a:ext>
              </a:extLst>
            </p:cNvPr>
            <p:cNvSpPr/>
            <p:nvPr/>
          </p:nvSpPr>
          <p:spPr>
            <a:xfrm>
              <a:off x="4562475" y="2144388"/>
              <a:ext cx="1316915" cy="1551312"/>
            </a:xfrm>
            <a:custGeom>
              <a:avLst/>
              <a:gdLst>
                <a:gd name="connsiteX0" fmla="*/ 1295400 w 1304925"/>
                <a:gd name="connsiteY0" fmla="*/ 0 h 1533525"/>
                <a:gd name="connsiteX1" fmla="*/ 0 w 1304925"/>
                <a:gd name="connsiteY1" fmla="*/ 1533525 h 1533525"/>
                <a:gd name="connsiteX2" fmla="*/ 1304925 w 1304925"/>
                <a:gd name="connsiteY2" fmla="*/ 333375 h 1533525"/>
                <a:gd name="connsiteX3" fmla="*/ 1295400 w 1304925"/>
                <a:gd name="connsiteY3" fmla="*/ 0 h 1533525"/>
                <a:gd name="connsiteX0" fmla="*/ 1304925 w 1304925"/>
                <a:gd name="connsiteY0" fmla="*/ 0 h 1543050"/>
                <a:gd name="connsiteX1" fmla="*/ 0 w 1304925"/>
                <a:gd name="connsiteY1" fmla="*/ 1543050 h 1543050"/>
                <a:gd name="connsiteX2" fmla="*/ 1304925 w 1304925"/>
                <a:gd name="connsiteY2" fmla="*/ 342900 h 1543050"/>
                <a:gd name="connsiteX3" fmla="*/ 1304925 w 1304925"/>
                <a:gd name="connsiteY3" fmla="*/ 0 h 1543050"/>
                <a:gd name="connsiteX0" fmla="*/ 1304925 w 1314161"/>
                <a:gd name="connsiteY0" fmla="*/ 0 h 1543050"/>
                <a:gd name="connsiteX1" fmla="*/ 0 w 1314161"/>
                <a:gd name="connsiteY1" fmla="*/ 1543050 h 1543050"/>
                <a:gd name="connsiteX2" fmla="*/ 1314161 w 1314161"/>
                <a:gd name="connsiteY2" fmla="*/ 342900 h 1543050"/>
                <a:gd name="connsiteX3" fmla="*/ 1304925 w 1314161"/>
                <a:gd name="connsiteY3" fmla="*/ 0 h 1543050"/>
                <a:gd name="connsiteX0" fmla="*/ 1304925 w 1314161"/>
                <a:gd name="connsiteY0" fmla="*/ 0 h 1543050"/>
                <a:gd name="connsiteX1" fmla="*/ 0 w 1314161"/>
                <a:gd name="connsiteY1" fmla="*/ 1543050 h 1543050"/>
                <a:gd name="connsiteX2" fmla="*/ 1314161 w 1314161"/>
                <a:gd name="connsiteY2" fmla="*/ 342900 h 1543050"/>
                <a:gd name="connsiteX3" fmla="*/ 1304925 w 1314161"/>
                <a:gd name="connsiteY3" fmla="*/ 0 h 1543050"/>
                <a:gd name="connsiteX0" fmla="*/ 1304925 w 1316915"/>
                <a:gd name="connsiteY0" fmla="*/ 0 h 1543050"/>
                <a:gd name="connsiteX1" fmla="*/ 0 w 1316915"/>
                <a:gd name="connsiteY1" fmla="*/ 1543050 h 1543050"/>
                <a:gd name="connsiteX2" fmla="*/ 1316915 w 1316915"/>
                <a:gd name="connsiteY2" fmla="*/ 345654 h 1543050"/>
                <a:gd name="connsiteX3" fmla="*/ 1304925 w 1316915"/>
                <a:gd name="connsiteY3" fmla="*/ 0 h 1543050"/>
                <a:gd name="connsiteX0" fmla="*/ 1310433 w 1316915"/>
                <a:gd name="connsiteY0" fmla="*/ 0 h 1543050"/>
                <a:gd name="connsiteX1" fmla="*/ 0 w 1316915"/>
                <a:gd name="connsiteY1" fmla="*/ 1543050 h 1543050"/>
                <a:gd name="connsiteX2" fmla="*/ 1316915 w 1316915"/>
                <a:gd name="connsiteY2" fmla="*/ 345654 h 1543050"/>
                <a:gd name="connsiteX3" fmla="*/ 1310433 w 1316915"/>
                <a:gd name="connsiteY3" fmla="*/ 0 h 1543050"/>
                <a:gd name="connsiteX0" fmla="*/ 1310433 w 1316915"/>
                <a:gd name="connsiteY0" fmla="*/ 0 h 1543050"/>
                <a:gd name="connsiteX1" fmla="*/ 0 w 1316915"/>
                <a:gd name="connsiteY1" fmla="*/ 1543050 h 1543050"/>
                <a:gd name="connsiteX2" fmla="*/ 1316915 w 1316915"/>
                <a:gd name="connsiteY2" fmla="*/ 353916 h 1543050"/>
                <a:gd name="connsiteX3" fmla="*/ 1310433 w 1316915"/>
                <a:gd name="connsiteY3" fmla="*/ 0 h 1543050"/>
                <a:gd name="connsiteX0" fmla="*/ 1313187 w 1316915"/>
                <a:gd name="connsiteY0" fmla="*/ 0 h 1551312"/>
                <a:gd name="connsiteX1" fmla="*/ 0 w 1316915"/>
                <a:gd name="connsiteY1" fmla="*/ 1551312 h 1551312"/>
                <a:gd name="connsiteX2" fmla="*/ 1316915 w 1316915"/>
                <a:gd name="connsiteY2" fmla="*/ 362178 h 1551312"/>
                <a:gd name="connsiteX3" fmla="*/ 1313187 w 1316915"/>
                <a:gd name="connsiteY3" fmla="*/ 0 h 155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915" h="1551312">
                  <a:moveTo>
                    <a:pt x="1313187" y="0"/>
                  </a:moveTo>
                  <a:lnTo>
                    <a:pt x="0" y="1551312"/>
                  </a:lnTo>
                  <a:lnTo>
                    <a:pt x="1316915" y="362178"/>
                  </a:lnTo>
                  <a:cubicBezTo>
                    <a:pt x="1315672" y="241452"/>
                    <a:pt x="1314430" y="120726"/>
                    <a:pt x="13131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C7FC0A4-D6AC-4BE7-94FD-CF14EF2D5495}"/>
                </a:ext>
              </a:extLst>
            </p:cNvPr>
            <p:cNvSpPr/>
            <p:nvPr/>
          </p:nvSpPr>
          <p:spPr>
            <a:xfrm>
              <a:off x="4562476" y="2580626"/>
              <a:ext cx="1314449" cy="1124599"/>
            </a:xfrm>
            <a:custGeom>
              <a:avLst/>
              <a:gdLst>
                <a:gd name="connsiteX0" fmla="*/ 1304925 w 1314450"/>
                <a:gd name="connsiteY0" fmla="*/ 0 h 1123950"/>
                <a:gd name="connsiteX1" fmla="*/ 0 w 1314450"/>
                <a:gd name="connsiteY1" fmla="*/ 1123950 h 1123950"/>
                <a:gd name="connsiteX2" fmla="*/ 1314450 w 1314450"/>
                <a:gd name="connsiteY2" fmla="*/ 352425 h 1123950"/>
                <a:gd name="connsiteX3" fmla="*/ 1304925 w 1314450"/>
                <a:gd name="connsiteY3" fmla="*/ 0 h 1123950"/>
                <a:gd name="connsiteX0" fmla="*/ 1304925 w 1308292"/>
                <a:gd name="connsiteY0" fmla="*/ 0 h 1123950"/>
                <a:gd name="connsiteX1" fmla="*/ 0 w 1308292"/>
                <a:gd name="connsiteY1" fmla="*/ 1123950 h 1123950"/>
                <a:gd name="connsiteX2" fmla="*/ 1308292 w 1308292"/>
                <a:gd name="connsiteY2" fmla="*/ 358582 h 1123950"/>
                <a:gd name="connsiteX3" fmla="*/ 1304925 w 1308292"/>
                <a:gd name="connsiteY3" fmla="*/ 0 h 1123950"/>
                <a:gd name="connsiteX0" fmla="*/ 1298767 w 1308292"/>
                <a:gd name="connsiteY0" fmla="*/ 0 h 1123950"/>
                <a:gd name="connsiteX1" fmla="*/ 0 w 1308292"/>
                <a:gd name="connsiteY1" fmla="*/ 1123950 h 1123950"/>
                <a:gd name="connsiteX2" fmla="*/ 1308292 w 1308292"/>
                <a:gd name="connsiteY2" fmla="*/ 358582 h 1123950"/>
                <a:gd name="connsiteX3" fmla="*/ 1298767 w 1308292"/>
                <a:gd name="connsiteY3" fmla="*/ 0 h 1123950"/>
                <a:gd name="connsiteX0" fmla="*/ 1301846 w 1308292"/>
                <a:gd name="connsiteY0" fmla="*/ 0 h 1127029"/>
                <a:gd name="connsiteX1" fmla="*/ 0 w 1308292"/>
                <a:gd name="connsiteY1" fmla="*/ 1127029 h 1127029"/>
                <a:gd name="connsiteX2" fmla="*/ 1308292 w 1308292"/>
                <a:gd name="connsiteY2" fmla="*/ 361661 h 1127029"/>
                <a:gd name="connsiteX3" fmla="*/ 1301846 w 1308292"/>
                <a:gd name="connsiteY3" fmla="*/ 0 h 1127029"/>
                <a:gd name="connsiteX0" fmla="*/ 1308004 w 1308365"/>
                <a:gd name="connsiteY0" fmla="*/ 0 h 1130108"/>
                <a:gd name="connsiteX1" fmla="*/ 0 w 1308365"/>
                <a:gd name="connsiteY1" fmla="*/ 1130108 h 1130108"/>
                <a:gd name="connsiteX2" fmla="*/ 1308292 w 1308365"/>
                <a:gd name="connsiteY2" fmla="*/ 364740 h 1130108"/>
                <a:gd name="connsiteX3" fmla="*/ 1308004 w 1308365"/>
                <a:gd name="connsiteY3" fmla="*/ 0 h 1130108"/>
                <a:gd name="connsiteX0" fmla="*/ 1308004 w 1314449"/>
                <a:gd name="connsiteY0" fmla="*/ 0 h 1130108"/>
                <a:gd name="connsiteX1" fmla="*/ 0 w 1314449"/>
                <a:gd name="connsiteY1" fmla="*/ 1130108 h 1130108"/>
                <a:gd name="connsiteX2" fmla="*/ 1314449 w 1314449"/>
                <a:gd name="connsiteY2" fmla="*/ 361661 h 1130108"/>
                <a:gd name="connsiteX3" fmla="*/ 1308004 w 1314449"/>
                <a:gd name="connsiteY3" fmla="*/ 0 h 1130108"/>
                <a:gd name="connsiteX0" fmla="*/ 1310758 w 1314449"/>
                <a:gd name="connsiteY0" fmla="*/ 0 h 1121845"/>
                <a:gd name="connsiteX1" fmla="*/ 0 w 1314449"/>
                <a:gd name="connsiteY1" fmla="*/ 1121845 h 1121845"/>
                <a:gd name="connsiteX2" fmla="*/ 1314449 w 1314449"/>
                <a:gd name="connsiteY2" fmla="*/ 353398 h 1121845"/>
                <a:gd name="connsiteX3" fmla="*/ 1310758 w 1314449"/>
                <a:gd name="connsiteY3" fmla="*/ 0 h 1121845"/>
                <a:gd name="connsiteX0" fmla="*/ 1310758 w 1314449"/>
                <a:gd name="connsiteY0" fmla="*/ 0 h 1124599"/>
                <a:gd name="connsiteX1" fmla="*/ 0 w 1314449"/>
                <a:gd name="connsiteY1" fmla="*/ 1124599 h 1124599"/>
                <a:gd name="connsiteX2" fmla="*/ 1314449 w 1314449"/>
                <a:gd name="connsiteY2" fmla="*/ 356152 h 1124599"/>
                <a:gd name="connsiteX3" fmla="*/ 1310758 w 1314449"/>
                <a:gd name="connsiteY3" fmla="*/ 0 h 112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4449" h="1124599">
                  <a:moveTo>
                    <a:pt x="1310758" y="0"/>
                  </a:moveTo>
                  <a:lnTo>
                    <a:pt x="0" y="1124599"/>
                  </a:lnTo>
                  <a:lnTo>
                    <a:pt x="1314449" y="356152"/>
                  </a:lnTo>
                  <a:cubicBezTo>
                    <a:pt x="1313327" y="236625"/>
                    <a:pt x="1311880" y="119527"/>
                    <a:pt x="13107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8533EDE2-BCD3-4AA7-BE9F-8BA696698A8E}"/>
                </a:ext>
              </a:extLst>
            </p:cNvPr>
            <p:cNvSpPr/>
            <p:nvPr/>
          </p:nvSpPr>
          <p:spPr>
            <a:xfrm>
              <a:off x="4562475" y="3012654"/>
              <a:ext cx="1327054" cy="692571"/>
            </a:xfrm>
            <a:custGeom>
              <a:avLst/>
              <a:gdLst>
                <a:gd name="connsiteX0" fmla="*/ 1314450 w 1323975"/>
                <a:gd name="connsiteY0" fmla="*/ 0 h 695325"/>
                <a:gd name="connsiteX1" fmla="*/ 0 w 1323975"/>
                <a:gd name="connsiteY1" fmla="*/ 695325 h 695325"/>
                <a:gd name="connsiteX2" fmla="*/ 1323975 w 1323975"/>
                <a:gd name="connsiteY2" fmla="*/ 342900 h 695325"/>
                <a:gd name="connsiteX3" fmla="*/ 1314450 w 1323975"/>
                <a:gd name="connsiteY3" fmla="*/ 0 h 695325"/>
                <a:gd name="connsiteX0" fmla="*/ 1314450 w 1323975"/>
                <a:gd name="connsiteY0" fmla="*/ 0 h 695325"/>
                <a:gd name="connsiteX1" fmla="*/ 0 w 1323975"/>
                <a:gd name="connsiteY1" fmla="*/ 695325 h 695325"/>
                <a:gd name="connsiteX2" fmla="*/ 1323975 w 1323975"/>
                <a:gd name="connsiteY2" fmla="*/ 371475 h 695325"/>
                <a:gd name="connsiteX3" fmla="*/ 1314450 w 1323975"/>
                <a:gd name="connsiteY3" fmla="*/ 0 h 695325"/>
                <a:gd name="connsiteX0" fmla="*/ 1314450 w 1323975"/>
                <a:gd name="connsiteY0" fmla="*/ 0 h 695325"/>
                <a:gd name="connsiteX1" fmla="*/ 0 w 1323975"/>
                <a:gd name="connsiteY1" fmla="*/ 695325 h 695325"/>
                <a:gd name="connsiteX2" fmla="*/ 1323975 w 1323975"/>
                <a:gd name="connsiteY2" fmla="*/ 304800 h 695325"/>
                <a:gd name="connsiteX3" fmla="*/ 1314450 w 1323975"/>
                <a:gd name="connsiteY3" fmla="*/ 0 h 695325"/>
                <a:gd name="connsiteX0" fmla="*/ 1314450 w 1323975"/>
                <a:gd name="connsiteY0" fmla="*/ 0 h 695325"/>
                <a:gd name="connsiteX1" fmla="*/ 0 w 1323975"/>
                <a:gd name="connsiteY1" fmla="*/ 695325 h 695325"/>
                <a:gd name="connsiteX2" fmla="*/ 1323975 w 1323975"/>
                <a:gd name="connsiteY2" fmla="*/ 352425 h 695325"/>
                <a:gd name="connsiteX3" fmla="*/ 1314450 w 1323975"/>
                <a:gd name="connsiteY3" fmla="*/ 0 h 695325"/>
                <a:gd name="connsiteX0" fmla="*/ 1314450 w 1323975"/>
                <a:gd name="connsiteY0" fmla="*/ 0 h 695325"/>
                <a:gd name="connsiteX1" fmla="*/ 0 w 1323975"/>
                <a:gd name="connsiteY1" fmla="*/ 695325 h 695325"/>
                <a:gd name="connsiteX2" fmla="*/ 1323975 w 1323975"/>
                <a:gd name="connsiteY2" fmla="*/ 355504 h 695325"/>
                <a:gd name="connsiteX3" fmla="*/ 1314450 w 1323975"/>
                <a:gd name="connsiteY3" fmla="*/ 0 h 695325"/>
                <a:gd name="connsiteX0" fmla="*/ 1311372 w 1323975"/>
                <a:gd name="connsiteY0" fmla="*/ 0 h 695325"/>
                <a:gd name="connsiteX1" fmla="*/ 0 w 1323975"/>
                <a:gd name="connsiteY1" fmla="*/ 695325 h 695325"/>
                <a:gd name="connsiteX2" fmla="*/ 1323975 w 1323975"/>
                <a:gd name="connsiteY2" fmla="*/ 355504 h 695325"/>
                <a:gd name="connsiteX3" fmla="*/ 1311372 w 1323975"/>
                <a:gd name="connsiteY3" fmla="*/ 0 h 695325"/>
                <a:gd name="connsiteX0" fmla="*/ 1311372 w 1327054"/>
                <a:gd name="connsiteY0" fmla="*/ 0 h 695325"/>
                <a:gd name="connsiteX1" fmla="*/ 0 w 1327054"/>
                <a:gd name="connsiteY1" fmla="*/ 695325 h 695325"/>
                <a:gd name="connsiteX2" fmla="*/ 1327054 w 1327054"/>
                <a:gd name="connsiteY2" fmla="*/ 358582 h 695325"/>
                <a:gd name="connsiteX3" fmla="*/ 1311372 w 1327054"/>
                <a:gd name="connsiteY3" fmla="*/ 0 h 695325"/>
                <a:gd name="connsiteX0" fmla="*/ 1311372 w 1327054"/>
                <a:gd name="connsiteY0" fmla="*/ 0 h 692571"/>
                <a:gd name="connsiteX1" fmla="*/ 0 w 1327054"/>
                <a:gd name="connsiteY1" fmla="*/ 692571 h 692571"/>
                <a:gd name="connsiteX2" fmla="*/ 1327054 w 1327054"/>
                <a:gd name="connsiteY2" fmla="*/ 355828 h 692571"/>
                <a:gd name="connsiteX3" fmla="*/ 1311372 w 1327054"/>
                <a:gd name="connsiteY3" fmla="*/ 0 h 69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054" h="692571">
                  <a:moveTo>
                    <a:pt x="1311372" y="0"/>
                  </a:moveTo>
                  <a:lnTo>
                    <a:pt x="0" y="692571"/>
                  </a:lnTo>
                  <a:lnTo>
                    <a:pt x="1327054" y="355828"/>
                  </a:lnTo>
                  <a:lnTo>
                    <a:pt x="1311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" name="Oval 3">
            <a:extLst>
              <a:ext uri="{FF2B5EF4-FFF2-40B4-BE49-F238E27FC236}">
                <a16:creationId xmlns:a16="http://schemas.microsoft.com/office/drawing/2014/main" id="{668368C0-EEA0-4CC8-AA83-E950E4E3351B}"/>
              </a:ext>
            </a:extLst>
          </p:cNvPr>
          <p:cNvSpPr/>
          <p:nvPr/>
        </p:nvSpPr>
        <p:spPr>
          <a:xfrm>
            <a:off x="3157109" y="3377537"/>
            <a:ext cx="568369" cy="558267"/>
          </a:xfrm>
          <a:prstGeom prst="ellipse">
            <a:avLst/>
          </a:prstGeom>
          <a:solidFill>
            <a:schemeClr val="bg1"/>
          </a:solidFill>
          <a:ln w="155575">
            <a:gradFill>
              <a:gsLst>
                <a:gs pos="41000">
                  <a:schemeClr val="accent2"/>
                </a:gs>
                <a:gs pos="60000">
                  <a:schemeClr val="accent4"/>
                </a:gs>
              </a:gsLst>
              <a:lin ang="7800000" scaled="0"/>
            </a:gradFill>
          </a:ln>
          <a:effectLst>
            <a:outerShdw blurRad="101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977785" y="4342751"/>
            <a:ext cx="183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Brooklyn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9.78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977783" y="5206847"/>
            <a:ext cx="183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Queens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9.70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983216" y="4777999"/>
            <a:ext cx="183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Bronx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9.71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977784" y="5634184"/>
            <a:ext cx="183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Blank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9.70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D1F89EF0-D18B-4731-8DB3-73F4F5030E4B}"/>
              </a:ext>
            </a:extLst>
          </p:cNvPr>
          <p:cNvSpPr/>
          <p:nvPr/>
        </p:nvSpPr>
        <p:spPr>
          <a:xfrm rot="10800000">
            <a:off x="525624" y="6024956"/>
            <a:ext cx="2132789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E941E8F8-8989-425E-9D26-796FC67957A6}"/>
              </a:ext>
            </a:extLst>
          </p:cNvPr>
          <p:cNvSpPr/>
          <p:nvPr/>
        </p:nvSpPr>
        <p:spPr>
          <a:xfrm rot="10800000">
            <a:off x="2658413" y="3978522"/>
            <a:ext cx="567708" cy="2406474"/>
          </a:xfrm>
          <a:custGeom>
            <a:avLst/>
            <a:gdLst>
              <a:gd name="connsiteX0" fmla="*/ 1295400 w 1304925"/>
              <a:gd name="connsiteY0" fmla="*/ 0 h 1981200"/>
              <a:gd name="connsiteX1" fmla="*/ 0 w 1304925"/>
              <a:gd name="connsiteY1" fmla="*/ 1981200 h 1981200"/>
              <a:gd name="connsiteX2" fmla="*/ 1304925 w 1304925"/>
              <a:gd name="connsiteY2" fmla="*/ 342900 h 1981200"/>
              <a:gd name="connsiteX3" fmla="*/ 1295400 w 1304925"/>
              <a:gd name="connsiteY3" fmla="*/ 0 h 1981200"/>
              <a:gd name="connsiteX0" fmla="*/ 1295400 w 1304925"/>
              <a:gd name="connsiteY0" fmla="*/ 0 h 1981200"/>
              <a:gd name="connsiteX1" fmla="*/ 0 w 1304925"/>
              <a:gd name="connsiteY1" fmla="*/ 1981200 h 1981200"/>
              <a:gd name="connsiteX2" fmla="*/ 1304925 w 1304925"/>
              <a:gd name="connsiteY2" fmla="*/ 342900 h 1981200"/>
              <a:gd name="connsiteX3" fmla="*/ 1295400 w 1304925"/>
              <a:gd name="connsiteY3" fmla="*/ 0 h 1981200"/>
              <a:gd name="connsiteX0" fmla="*/ 1304925 w 1304925"/>
              <a:gd name="connsiteY0" fmla="*/ 0 h 1990725"/>
              <a:gd name="connsiteX1" fmla="*/ 0 w 1304925"/>
              <a:gd name="connsiteY1" fmla="*/ 1990725 h 1990725"/>
              <a:gd name="connsiteX2" fmla="*/ 1304925 w 1304925"/>
              <a:gd name="connsiteY2" fmla="*/ 352425 h 1990725"/>
              <a:gd name="connsiteX3" fmla="*/ 1304925 w 1304925"/>
              <a:gd name="connsiteY3" fmla="*/ 0 h 1990725"/>
              <a:gd name="connsiteX0" fmla="*/ 1301846 w 1304925"/>
              <a:gd name="connsiteY0" fmla="*/ 0 h 1984567"/>
              <a:gd name="connsiteX1" fmla="*/ 0 w 1304925"/>
              <a:gd name="connsiteY1" fmla="*/ 1984567 h 1984567"/>
              <a:gd name="connsiteX2" fmla="*/ 1304925 w 1304925"/>
              <a:gd name="connsiteY2" fmla="*/ 346267 h 1984567"/>
              <a:gd name="connsiteX3" fmla="*/ 1301846 w 1304925"/>
              <a:gd name="connsiteY3" fmla="*/ 0 h 1984567"/>
              <a:gd name="connsiteX0" fmla="*/ 1301846 w 1308003"/>
              <a:gd name="connsiteY0" fmla="*/ 0 h 1984567"/>
              <a:gd name="connsiteX1" fmla="*/ 0 w 1308003"/>
              <a:gd name="connsiteY1" fmla="*/ 1984567 h 1984567"/>
              <a:gd name="connsiteX2" fmla="*/ 1308003 w 1308003"/>
              <a:gd name="connsiteY2" fmla="*/ 349346 h 1984567"/>
              <a:gd name="connsiteX3" fmla="*/ 1301846 w 1308003"/>
              <a:gd name="connsiteY3" fmla="*/ 0 h 1984567"/>
              <a:gd name="connsiteX0" fmla="*/ 1304925 w 1308003"/>
              <a:gd name="connsiteY0" fmla="*/ 0 h 1987646"/>
              <a:gd name="connsiteX1" fmla="*/ 0 w 1308003"/>
              <a:gd name="connsiteY1" fmla="*/ 1987646 h 1987646"/>
              <a:gd name="connsiteX2" fmla="*/ 1308003 w 1308003"/>
              <a:gd name="connsiteY2" fmla="*/ 352425 h 1987646"/>
              <a:gd name="connsiteX3" fmla="*/ 1304925 w 1308003"/>
              <a:gd name="connsiteY3" fmla="*/ 0 h 1987646"/>
              <a:gd name="connsiteX0" fmla="*/ 1307679 w 1308018"/>
              <a:gd name="connsiteY0" fmla="*/ 0 h 1987646"/>
              <a:gd name="connsiteX1" fmla="*/ 0 w 1308018"/>
              <a:gd name="connsiteY1" fmla="*/ 1987646 h 1987646"/>
              <a:gd name="connsiteX2" fmla="*/ 1308003 w 1308018"/>
              <a:gd name="connsiteY2" fmla="*/ 352425 h 1987646"/>
              <a:gd name="connsiteX3" fmla="*/ 1307679 w 1308018"/>
              <a:gd name="connsiteY3" fmla="*/ 0 h 1987646"/>
              <a:gd name="connsiteX0" fmla="*/ 1307679 w 1310757"/>
              <a:gd name="connsiteY0" fmla="*/ 0 h 1987646"/>
              <a:gd name="connsiteX1" fmla="*/ 0 w 1310757"/>
              <a:gd name="connsiteY1" fmla="*/ 1987646 h 1987646"/>
              <a:gd name="connsiteX2" fmla="*/ 1310757 w 1310757"/>
              <a:gd name="connsiteY2" fmla="*/ 352425 h 1987646"/>
              <a:gd name="connsiteX3" fmla="*/ 1307679 w 1310757"/>
              <a:gd name="connsiteY3" fmla="*/ 0 h 198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0757" h="1987646">
                <a:moveTo>
                  <a:pt x="1307679" y="0"/>
                </a:moveTo>
                <a:lnTo>
                  <a:pt x="0" y="1987646"/>
                </a:lnTo>
                <a:lnTo>
                  <a:pt x="1310757" y="352425"/>
                </a:lnTo>
                <a:cubicBezTo>
                  <a:pt x="1309731" y="237003"/>
                  <a:pt x="1308705" y="115422"/>
                  <a:pt x="13076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880193" y="6069896"/>
            <a:ext cx="183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Manhattan 9.67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9DBD8868-0108-47E0-9097-0E4D2349E781}"/>
              </a:ext>
            </a:extLst>
          </p:cNvPr>
          <p:cNvSpPr/>
          <p:nvPr/>
        </p:nvSpPr>
        <p:spPr>
          <a:xfrm>
            <a:off x="4224331" y="905655"/>
            <a:ext cx="193493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F04543F7-3A1E-4633-A3A4-109BB7D2223D}"/>
              </a:ext>
            </a:extLst>
          </p:cNvPr>
          <p:cNvSpPr/>
          <p:nvPr/>
        </p:nvSpPr>
        <p:spPr>
          <a:xfrm>
            <a:off x="3568605" y="905655"/>
            <a:ext cx="654157" cy="2471882"/>
          </a:xfrm>
          <a:custGeom>
            <a:avLst/>
            <a:gdLst>
              <a:gd name="connsiteX0" fmla="*/ 1295400 w 1304925"/>
              <a:gd name="connsiteY0" fmla="*/ 0 h 1981200"/>
              <a:gd name="connsiteX1" fmla="*/ 0 w 1304925"/>
              <a:gd name="connsiteY1" fmla="*/ 1981200 h 1981200"/>
              <a:gd name="connsiteX2" fmla="*/ 1304925 w 1304925"/>
              <a:gd name="connsiteY2" fmla="*/ 342900 h 1981200"/>
              <a:gd name="connsiteX3" fmla="*/ 1295400 w 1304925"/>
              <a:gd name="connsiteY3" fmla="*/ 0 h 1981200"/>
              <a:gd name="connsiteX0" fmla="*/ 1295400 w 1304925"/>
              <a:gd name="connsiteY0" fmla="*/ 0 h 1981200"/>
              <a:gd name="connsiteX1" fmla="*/ 0 w 1304925"/>
              <a:gd name="connsiteY1" fmla="*/ 1981200 h 1981200"/>
              <a:gd name="connsiteX2" fmla="*/ 1304925 w 1304925"/>
              <a:gd name="connsiteY2" fmla="*/ 342900 h 1981200"/>
              <a:gd name="connsiteX3" fmla="*/ 1295400 w 1304925"/>
              <a:gd name="connsiteY3" fmla="*/ 0 h 1981200"/>
              <a:gd name="connsiteX0" fmla="*/ 1304925 w 1304925"/>
              <a:gd name="connsiteY0" fmla="*/ 0 h 1990725"/>
              <a:gd name="connsiteX1" fmla="*/ 0 w 1304925"/>
              <a:gd name="connsiteY1" fmla="*/ 1990725 h 1990725"/>
              <a:gd name="connsiteX2" fmla="*/ 1304925 w 1304925"/>
              <a:gd name="connsiteY2" fmla="*/ 352425 h 1990725"/>
              <a:gd name="connsiteX3" fmla="*/ 1304925 w 1304925"/>
              <a:gd name="connsiteY3" fmla="*/ 0 h 1990725"/>
              <a:gd name="connsiteX0" fmla="*/ 1304925 w 1304925"/>
              <a:gd name="connsiteY0" fmla="*/ 0 h 1990725"/>
              <a:gd name="connsiteX1" fmla="*/ 0 w 1304925"/>
              <a:gd name="connsiteY1" fmla="*/ 1990725 h 1990725"/>
              <a:gd name="connsiteX2" fmla="*/ 1304925 w 1304925"/>
              <a:gd name="connsiteY2" fmla="*/ 358709 h 1990725"/>
              <a:gd name="connsiteX3" fmla="*/ 1304925 w 1304925"/>
              <a:gd name="connsiteY3" fmla="*/ 0 h 19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925" h="1990725">
                <a:moveTo>
                  <a:pt x="1304925" y="0"/>
                </a:moveTo>
                <a:lnTo>
                  <a:pt x="0" y="1990725"/>
                </a:lnTo>
                <a:lnTo>
                  <a:pt x="1304925" y="358709"/>
                </a:lnTo>
                <a:lnTo>
                  <a:pt x="13049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4485366" y="947175"/>
            <a:ext cx="141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Staten Island 9.83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4634256" y="1383666"/>
            <a:ext cx="1136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Brooklyn 9.77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4719621" y="1812292"/>
            <a:ext cx="93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Bronx 9.70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4621126" y="2242835"/>
            <a:ext cx="183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Queens 9.66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4718838" y="2681773"/>
            <a:ext cx="938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Blank 9.70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240" y="905655"/>
            <a:ext cx="5378101" cy="4728529"/>
          </a:xfrm>
          <a:prstGeom prst="rect">
            <a:avLst/>
          </a:prstGeom>
        </p:spPr>
      </p:pic>
      <p:sp>
        <p:nvSpPr>
          <p:cNvPr id="53" name="Rectangle 7">
            <a:extLst>
              <a:ext uri="{FF2B5EF4-FFF2-40B4-BE49-F238E27FC236}">
                <a16:creationId xmlns:a16="http://schemas.microsoft.com/office/drawing/2014/main" id="{A6B96AD9-E7B4-4EC8-B065-0CA87EE18734}"/>
              </a:ext>
            </a:extLst>
          </p:cNvPr>
          <p:cNvSpPr/>
          <p:nvPr/>
        </p:nvSpPr>
        <p:spPr>
          <a:xfrm>
            <a:off x="4227134" y="3074262"/>
            <a:ext cx="193493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88B990AC-6A34-41C3-BC86-548116161F20}"/>
              </a:ext>
            </a:extLst>
          </p:cNvPr>
          <p:cNvSpPr/>
          <p:nvPr/>
        </p:nvSpPr>
        <p:spPr>
          <a:xfrm>
            <a:off x="3725478" y="3070338"/>
            <a:ext cx="497284" cy="688850"/>
          </a:xfrm>
          <a:custGeom>
            <a:avLst/>
            <a:gdLst>
              <a:gd name="connsiteX0" fmla="*/ 1314450 w 1323975"/>
              <a:gd name="connsiteY0" fmla="*/ 0 h 695325"/>
              <a:gd name="connsiteX1" fmla="*/ 0 w 1323975"/>
              <a:gd name="connsiteY1" fmla="*/ 695325 h 695325"/>
              <a:gd name="connsiteX2" fmla="*/ 1323975 w 1323975"/>
              <a:gd name="connsiteY2" fmla="*/ 342900 h 695325"/>
              <a:gd name="connsiteX3" fmla="*/ 1314450 w 1323975"/>
              <a:gd name="connsiteY3" fmla="*/ 0 h 695325"/>
              <a:gd name="connsiteX0" fmla="*/ 1314450 w 1323975"/>
              <a:gd name="connsiteY0" fmla="*/ 0 h 695325"/>
              <a:gd name="connsiteX1" fmla="*/ 0 w 1323975"/>
              <a:gd name="connsiteY1" fmla="*/ 695325 h 695325"/>
              <a:gd name="connsiteX2" fmla="*/ 1323975 w 1323975"/>
              <a:gd name="connsiteY2" fmla="*/ 371475 h 695325"/>
              <a:gd name="connsiteX3" fmla="*/ 1314450 w 1323975"/>
              <a:gd name="connsiteY3" fmla="*/ 0 h 695325"/>
              <a:gd name="connsiteX0" fmla="*/ 1314450 w 1323975"/>
              <a:gd name="connsiteY0" fmla="*/ 0 h 695325"/>
              <a:gd name="connsiteX1" fmla="*/ 0 w 1323975"/>
              <a:gd name="connsiteY1" fmla="*/ 695325 h 695325"/>
              <a:gd name="connsiteX2" fmla="*/ 1323975 w 1323975"/>
              <a:gd name="connsiteY2" fmla="*/ 304800 h 695325"/>
              <a:gd name="connsiteX3" fmla="*/ 1314450 w 1323975"/>
              <a:gd name="connsiteY3" fmla="*/ 0 h 695325"/>
              <a:gd name="connsiteX0" fmla="*/ 1314450 w 1323975"/>
              <a:gd name="connsiteY0" fmla="*/ 0 h 695325"/>
              <a:gd name="connsiteX1" fmla="*/ 0 w 1323975"/>
              <a:gd name="connsiteY1" fmla="*/ 695325 h 695325"/>
              <a:gd name="connsiteX2" fmla="*/ 1323975 w 1323975"/>
              <a:gd name="connsiteY2" fmla="*/ 352425 h 695325"/>
              <a:gd name="connsiteX3" fmla="*/ 1314450 w 1323975"/>
              <a:gd name="connsiteY3" fmla="*/ 0 h 695325"/>
              <a:gd name="connsiteX0" fmla="*/ 1314450 w 1323975"/>
              <a:gd name="connsiteY0" fmla="*/ 0 h 695325"/>
              <a:gd name="connsiteX1" fmla="*/ 0 w 1323975"/>
              <a:gd name="connsiteY1" fmla="*/ 695325 h 695325"/>
              <a:gd name="connsiteX2" fmla="*/ 1323975 w 1323975"/>
              <a:gd name="connsiteY2" fmla="*/ 361852 h 695325"/>
              <a:gd name="connsiteX3" fmla="*/ 1314450 w 1323975"/>
              <a:gd name="connsiteY3" fmla="*/ 0 h 695325"/>
              <a:gd name="connsiteX0" fmla="*/ 1314450 w 1323975"/>
              <a:gd name="connsiteY0" fmla="*/ 0 h 689040"/>
              <a:gd name="connsiteX1" fmla="*/ 0 w 1323975"/>
              <a:gd name="connsiteY1" fmla="*/ 689040 h 689040"/>
              <a:gd name="connsiteX2" fmla="*/ 1323975 w 1323975"/>
              <a:gd name="connsiteY2" fmla="*/ 355567 h 689040"/>
              <a:gd name="connsiteX3" fmla="*/ 1314450 w 1323975"/>
              <a:gd name="connsiteY3" fmla="*/ 0 h 689040"/>
              <a:gd name="connsiteX0" fmla="*/ 1317592 w 1323975"/>
              <a:gd name="connsiteY0" fmla="*/ 0 h 685898"/>
              <a:gd name="connsiteX1" fmla="*/ 0 w 1323975"/>
              <a:gd name="connsiteY1" fmla="*/ 685898 h 685898"/>
              <a:gd name="connsiteX2" fmla="*/ 1323975 w 1323975"/>
              <a:gd name="connsiteY2" fmla="*/ 352425 h 685898"/>
              <a:gd name="connsiteX3" fmla="*/ 1317592 w 1323975"/>
              <a:gd name="connsiteY3" fmla="*/ 0 h 685898"/>
              <a:gd name="connsiteX0" fmla="*/ 1317592 w 1330259"/>
              <a:gd name="connsiteY0" fmla="*/ 0 h 685898"/>
              <a:gd name="connsiteX1" fmla="*/ 0 w 1330259"/>
              <a:gd name="connsiteY1" fmla="*/ 685898 h 685898"/>
              <a:gd name="connsiteX2" fmla="*/ 1330259 w 1330259"/>
              <a:gd name="connsiteY2" fmla="*/ 346141 h 685898"/>
              <a:gd name="connsiteX3" fmla="*/ 1317592 w 1330259"/>
              <a:gd name="connsiteY3" fmla="*/ 0 h 685898"/>
              <a:gd name="connsiteX0" fmla="*/ 1323877 w 1330259"/>
              <a:gd name="connsiteY0" fmla="*/ 0 h 695325"/>
              <a:gd name="connsiteX1" fmla="*/ 0 w 1330259"/>
              <a:gd name="connsiteY1" fmla="*/ 695325 h 695325"/>
              <a:gd name="connsiteX2" fmla="*/ 1330259 w 1330259"/>
              <a:gd name="connsiteY2" fmla="*/ 355568 h 695325"/>
              <a:gd name="connsiteX3" fmla="*/ 1323877 w 1330259"/>
              <a:gd name="connsiteY3" fmla="*/ 0 h 695325"/>
              <a:gd name="connsiteX0" fmla="*/ 1305023 w 1330259"/>
              <a:gd name="connsiteY0" fmla="*/ 0 h 692182"/>
              <a:gd name="connsiteX1" fmla="*/ 0 w 1330259"/>
              <a:gd name="connsiteY1" fmla="*/ 692182 h 692182"/>
              <a:gd name="connsiteX2" fmla="*/ 1330259 w 1330259"/>
              <a:gd name="connsiteY2" fmla="*/ 352425 h 692182"/>
              <a:gd name="connsiteX3" fmla="*/ 1305023 w 1330259"/>
              <a:gd name="connsiteY3" fmla="*/ 0 h 692182"/>
              <a:gd name="connsiteX0" fmla="*/ 1305023 w 1305023"/>
              <a:gd name="connsiteY0" fmla="*/ 0 h 692182"/>
              <a:gd name="connsiteX1" fmla="*/ 0 w 1305023"/>
              <a:gd name="connsiteY1" fmla="*/ 692182 h 692182"/>
              <a:gd name="connsiteX2" fmla="*/ 1301978 w 1305023"/>
              <a:gd name="connsiteY2" fmla="*/ 355567 h 692182"/>
              <a:gd name="connsiteX3" fmla="*/ 1305023 w 1305023"/>
              <a:gd name="connsiteY3" fmla="*/ 0 h 692182"/>
              <a:gd name="connsiteX0" fmla="*/ 1305023 w 1314547"/>
              <a:gd name="connsiteY0" fmla="*/ 0 h 692182"/>
              <a:gd name="connsiteX1" fmla="*/ 0 w 1314547"/>
              <a:gd name="connsiteY1" fmla="*/ 692182 h 692182"/>
              <a:gd name="connsiteX2" fmla="*/ 1314547 w 1314547"/>
              <a:gd name="connsiteY2" fmla="*/ 355567 h 692182"/>
              <a:gd name="connsiteX3" fmla="*/ 1305023 w 1314547"/>
              <a:gd name="connsiteY3" fmla="*/ 0 h 69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547" h="692182">
                <a:moveTo>
                  <a:pt x="1305023" y="0"/>
                </a:moveTo>
                <a:lnTo>
                  <a:pt x="0" y="692182"/>
                </a:lnTo>
                <a:lnTo>
                  <a:pt x="1314547" y="355567"/>
                </a:lnTo>
                <a:lnTo>
                  <a:pt x="13050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7AC9519A-6819-49C8-B383-B07C85E1FD70}"/>
              </a:ext>
            </a:extLst>
          </p:cNvPr>
          <p:cNvSpPr/>
          <p:nvPr/>
        </p:nvSpPr>
        <p:spPr>
          <a:xfrm rot="10800000">
            <a:off x="535842" y="3866280"/>
            <a:ext cx="2040901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6" name="Freeform 21">
            <a:extLst>
              <a:ext uri="{FF2B5EF4-FFF2-40B4-BE49-F238E27FC236}">
                <a16:creationId xmlns:a16="http://schemas.microsoft.com/office/drawing/2014/main" id="{8533EDE2-BCD3-4AA7-BE9F-8BA696698A8E}"/>
              </a:ext>
            </a:extLst>
          </p:cNvPr>
          <p:cNvSpPr/>
          <p:nvPr/>
        </p:nvSpPr>
        <p:spPr>
          <a:xfrm rot="10800000">
            <a:off x="2571131" y="3524993"/>
            <a:ext cx="696601" cy="692571"/>
          </a:xfrm>
          <a:custGeom>
            <a:avLst/>
            <a:gdLst>
              <a:gd name="connsiteX0" fmla="*/ 1314450 w 1323975"/>
              <a:gd name="connsiteY0" fmla="*/ 0 h 695325"/>
              <a:gd name="connsiteX1" fmla="*/ 0 w 1323975"/>
              <a:gd name="connsiteY1" fmla="*/ 695325 h 695325"/>
              <a:gd name="connsiteX2" fmla="*/ 1323975 w 1323975"/>
              <a:gd name="connsiteY2" fmla="*/ 342900 h 695325"/>
              <a:gd name="connsiteX3" fmla="*/ 1314450 w 1323975"/>
              <a:gd name="connsiteY3" fmla="*/ 0 h 695325"/>
              <a:gd name="connsiteX0" fmla="*/ 1314450 w 1323975"/>
              <a:gd name="connsiteY0" fmla="*/ 0 h 695325"/>
              <a:gd name="connsiteX1" fmla="*/ 0 w 1323975"/>
              <a:gd name="connsiteY1" fmla="*/ 695325 h 695325"/>
              <a:gd name="connsiteX2" fmla="*/ 1323975 w 1323975"/>
              <a:gd name="connsiteY2" fmla="*/ 371475 h 695325"/>
              <a:gd name="connsiteX3" fmla="*/ 1314450 w 1323975"/>
              <a:gd name="connsiteY3" fmla="*/ 0 h 695325"/>
              <a:gd name="connsiteX0" fmla="*/ 1314450 w 1323975"/>
              <a:gd name="connsiteY0" fmla="*/ 0 h 695325"/>
              <a:gd name="connsiteX1" fmla="*/ 0 w 1323975"/>
              <a:gd name="connsiteY1" fmla="*/ 695325 h 695325"/>
              <a:gd name="connsiteX2" fmla="*/ 1323975 w 1323975"/>
              <a:gd name="connsiteY2" fmla="*/ 304800 h 695325"/>
              <a:gd name="connsiteX3" fmla="*/ 1314450 w 1323975"/>
              <a:gd name="connsiteY3" fmla="*/ 0 h 695325"/>
              <a:gd name="connsiteX0" fmla="*/ 1314450 w 1323975"/>
              <a:gd name="connsiteY0" fmla="*/ 0 h 695325"/>
              <a:gd name="connsiteX1" fmla="*/ 0 w 1323975"/>
              <a:gd name="connsiteY1" fmla="*/ 695325 h 695325"/>
              <a:gd name="connsiteX2" fmla="*/ 1323975 w 1323975"/>
              <a:gd name="connsiteY2" fmla="*/ 352425 h 695325"/>
              <a:gd name="connsiteX3" fmla="*/ 1314450 w 1323975"/>
              <a:gd name="connsiteY3" fmla="*/ 0 h 695325"/>
              <a:gd name="connsiteX0" fmla="*/ 1314450 w 1323975"/>
              <a:gd name="connsiteY0" fmla="*/ 0 h 695325"/>
              <a:gd name="connsiteX1" fmla="*/ 0 w 1323975"/>
              <a:gd name="connsiteY1" fmla="*/ 695325 h 695325"/>
              <a:gd name="connsiteX2" fmla="*/ 1323975 w 1323975"/>
              <a:gd name="connsiteY2" fmla="*/ 355504 h 695325"/>
              <a:gd name="connsiteX3" fmla="*/ 1314450 w 1323975"/>
              <a:gd name="connsiteY3" fmla="*/ 0 h 695325"/>
              <a:gd name="connsiteX0" fmla="*/ 1311372 w 1323975"/>
              <a:gd name="connsiteY0" fmla="*/ 0 h 695325"/>
              <a:gd name="connsiteX1" fmla="*/ 0 w 1323975"/>
              <a:gd name="connsiteY1" fmla="*/ 695325 h 695325"/>
              <a:gd name="connsiteX2" fmla="*/ 1323975 w 1323975"/>
              <a:gd name="connsiteY2" fmla="*/ 355504 h 695325"/>
              <a:gd name="connsiteX3" fmla="*/ 1311372 w 1323975"/>
              <a:gd name="connsiteY3" fmla="*/ 0 h 695325"/>
              <a:gd name="connsiteX0" fmla="*/ 1311372 w 1327054"/>
              <a:gd name="connsiteY0" fmla="*/ 0 h 695325"/>
              <a:gd name="connsiteX1" fmla="*/ 0 w 1327054"/>
              <a:gd name="connsiteY1" fmla="*/ 695325 h 695325"/>
              <a:gd name="connsiteX2" fmla="*/ 1327054 w 1327054"/>
              <a:gd name="connsiteY2" fmla="*/ 358582 h 695325"/>
              <a:gd name="connsiteX3" fmla="*/ 1311372 w 1327054"/>
              <a:gd name="connsiteY3" fmla="*/ 0 h 695325"/>
              <a:gd name="connsiteX0" fmla="*/ 1311372 w 1327054"/>
              <a:gd name="connsiteY0" fmla="*/ 0 h 692571"/>
              <a:gd name="connsiteX1" fmla="*/ 0 w 1327054"/>
              <a:gd name="connsiteY1" fmla="*/ 692571 h 692571"/>
              <a:gd name="connsiteX2" fmla="*/ 1327054 w 1327054"/>
              <a:gd name="connsiteY2" fmla="*/ 355828 h 692571"/>
              <a:gd name="connsiteX3" fmla="*/ 1311372 w 1327054"/>
              <a:gd name="connsiteY3" fmla="*/ 0 h 69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054" h="692571">
                <a:moveTo>
                  <a:pt x="1311372" y="0"/>
                </a:moveTo>
                <a:lnTo>
                  <a:pt x="0" y="692571"/>
                </a:lnTo>
                <a:lnTo>
                  <a:pt x="1327054" y="355828"/>
                </a:lnTo>
                <a:lnTo>
                  <a:pt x="13113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4621126" y="3117652"/>
            <a:ext cx="127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Manhattan 9.67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2258337" y="2006074"/>
            <a:ext cx="165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Avg. Review score Comm.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3176212" y="4945545"/>
            <a:ext cx="154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Avg. Review score Check-in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AC9B43-73C4-472B-BD47-5055083ED746}"/>
              </a:ext>
            </a:extLst>
          </p:cNvPr>
          <p:cNvSpPr txBox="1"/>
          <p:nvPr/>
        </p:nvSpPr>
        <p:spPr>
          <a:xfrm>
            <a:off x="880193" y="3907800"/>
            <a:ext cx="183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Staten Island 9.83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2786" y="5831457"/>
            <a:ext cx="849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According to the stacked column chart here we can see that the </a:t>
            </a:r>
            <a:r>
              <a:rPr lang="en-IN" sz="1200" b="1" dirty="0" smtClean="0"/>
              <a:t>Staten Island </a:t>
            </a:r>
            <a:r>
              <a:rPr lang="en-IN" sz="1200" dirty="0" smtClean="0"/>
              <a:t>district has the highest average Review score for </a:t>
            </a:r>
            <a:r>
              <a:rPr lang="en-IN" sz="1200" b="1" dirty="0" smtClean="0"/>
              <a:t>communication</a:t>
            </a:r>
            <a:r>
              <a:rPr lang="en-IN" sz="1200" dirty="0" smtClean="0"/>
              <a:t> as well as for </a:t>
            </a:r>
            <a:r>
              <a:rPr lang="en-IN" sz="1200" b="1" dirty="0" smtClean="0"/>
              <a:t>check-in</a:t>
            </a:r>
            <a:r>
              <a:rPr lang="en-IN" sz="1200" dirty="0" smtClean="0"/>
              <a:t> which states that host of this district are much interactive in responding to queries and care about a comfortable check-in of their customers.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571" y="302078"/>
            <a:ext cx="5612837" cy="393372"/>
          </a:xfrm>
        </p:spPr>
        <p:txBody>
          <a:bodyPr/>
          <a:lstStyle/>
          <a:p>
            <a:r>
              <a:rPr lang="en-IN" sz="2400" dirty="0"/>
              <a:t>C</a:t>
            </a:r>
            <a:r>
              <a:rPr lang="en-IN" sz="2400" dirty="0" smtClean="0"/>
              <a:t>alculating </a:t>
            </a:r>
            <a:r>
              <a:rPr lang="en-IN" sz="2400" dirty="0"/>
              <a:t>Listing Age and Host </a:t>
            </a:r>
            <a:r>
              <a:rPr lang="en-IN" sz="2400" dirty="0" smtClean="0"/>
              <a:t>Tenure</a:t>
            </a:r>
            <a:endParaRPr lang="ko-KR" altLang="en-US" sz="2400" dirty="0"/>
          </a:p>
        </p:txBody>
      </p:sp>
      <p:sp>
        <p:nvSpPr>
          <p:cNvPr id="49" name="Pentagon 48"/>
          <p:cNvSpPr/>
          <p:nvPr/>
        </p:nvSpPr>
        <p:spPr>
          <a:xfrm>
            <a:off x="245032" y="1718024"/>
            <a:ext cx="583104" cy="66264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44" name="Rectangle 2"/>
          <p:cNvSpPr/>
          <p:nvPr/>
        </p:nvSpPr>
        <p:spPr>
          <a:xfrm>
            <a:off x="1134037" y="1725946"/>
            <a:ext cx="1781898" cy="652111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219297" y="1882688"/>
            <a:ext cx="806185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10"/>
          <p:cNvSpPr txBox="1"/>
          <p:nvPr/>
        </p:nvSpPr>
        <p:spPr bwMode="auto">
          <a:xfrm>
            <a:off x="431321" y="1192266"/>
            <a:ext cx="772295" cy="3385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cs typeface="Arial" pitchFamily="34" charset="0"/>
              </a:rPr>
              <a:t>Years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245031" y="2613133"/>
            <a:ext cx="583105" cy="698032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9" name="Rectangle 2"/>
          <p:cNvSpPr/>
          <p:nvPr/>
        </p:nvSpPr>
        <p:spPr>
          <a:xfrm>
            <a:off x="1134037" y="2610899"/>
            <a:ext cx="1781899" cy="7025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45031" y="2795637"/>
            <a:ext cx="806185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5" name="Pentagon 114"/>
          <p:cNvSpPr/>
          <p:nvPr/>
        </p:nvSpPr>
        <p:spPr>
          <a:xfrm>
            <a:off x="245031" y="3543633"/>
            <a:ext cx="583105" cy="698033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16" name="Rectangle 2"/>
          <p:cNvSpPr/>
          <p:nvPr/>
        </p:nvSpPr>
        <p:spPr>
          <a:xfrm>
            <a:off x="1127190" y="3543633"/>
            <a:ext cx="1788746" cy="695459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45031" y="3726137"/>
            <a:ext cx="806185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2" name="Pentagon 121"/>
          <p:cNvSpPr/>
          <p:nvPr/>
        </p:nvSpPr>
        <p:spPr>
          <a:xfrm>
            <a:off x="245031" y="4474134"/>
            <a:ext cx="583105" cy="698034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3" name="Rectangle 2"/>
          <p:cNvSpPr/>
          <p:nvPr/>
        </p:nvSpPr>
        <p:spPr>
          <a:xfrm>
            <a:off x="1096936" y="4478975"/>
            <a:ext cx="1819000" cy="693193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45031" y="4660127"/>
            <a:ext cx="806185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9" name="Pentagon 128"/>
          <p:cNvSpPr/>
          <p:nvPr/>
        </p:nvSpPr>
        <p:spPr>
          <a:xfrm>
            <a:off x="245031" y="5404633"/>
            <a:ext cx="583105" cy="698033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30" name="Rectangle 2"/>
          <p:cNvSpPr/>
          <p:nvPr/>
        </p:nvSpPr>
        <p:spPr>
          <a:xfrm>
            <a:off x="1094066" y="5404633"/>
            <a:ext cx="1821870" cy="698033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45031" y="5615149"/>
            <a:ext cx="806185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201403" y="1243832"/>
            <a:ext cx="210449" cy="24938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1265810" y="1851909"/>
            <a:ext cx="1953824" cy="3385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cs typeface="Arial" pitchFamily="34" charset="0"/>
              </a:rPr>
              <a:t>15662 (62.58%)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35" name="TextBox 10"/>
          <p:cNvSpPr txBox="1"/>
          <p:nvPr/>
        </p:nvSpPr>
        <p:spPr bwMode="auto">
          <a:xfrm>
            <a:off x="1658860" y="1205243"/>
            <a:ext cx="1953824" cy="3385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cs typeface="Arial" pitchFamily="34" charset="0"/>
              </a:rPr>
              <a:t>No. of Hosts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36" name="TextBox 10"/>
          <p:cNvSpPr txBox="1"/>
          <p:nvPr/>
        </p:nvSpPr>
        <p:spPr bwMode="auto">
          <a:xfrm>
            <a:off x="1293747" y="2764570"/>
            <a:ext cx="1953824" cy="3385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cs typeface="Arial" pitchFamily="34" charset="0"/>
              </a:rPr>
              <a:t>6766 (27.04%)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37" name="TextBox 10"/>
          <p:cNvSpPr txBox="1"/>
          <p:nvPr/>
        </p:nvSpPr>
        <p:spPr bwMode="auto">
          <a:xfrm>
            <a:off x="1350270" y="4660127"/>
            <a:ext cx="1953824" cy="3385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cs typeface="Arial" pitchFamily="34" charset="0"/>
              </a:rPr>
              <a:t>432 (1.73%)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38" name="TextBox 10"/>
          <p:cNvSpPr txBox="1"/>
          <p:nvPr/>
        </p:nvSpPr>
        <p:spPr bwMode="auto">
          <a:xfrm>
            <a:off x="1431628" y="5593203"/>
            <a:ext cx="1953824" cy="3385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cs typeface="Arial" pitchFamily="34" charset="0"/>
              </a:rPr>
              <a:t>65 (0.26%)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436250" y="1263300"/>
            <a:ext cx="224566" cy="210450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TextBox 10"/>
          <p:cNvSpPr txBox="1"/>
          <p:nvPr/>
        </p:nvSpPr>
        <p:spPr bwMode="auto">
          <a:xfrm>
            <a:off x="1350270" y="3695358"/>
            <a:ext cx="1953824" cy="3385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cs typeface="Arial" pitchFamily="34" charset="0"/>
              </a:rPr>
              <a:t>2101 (8.4%)</a:t>
            </a:r>
            <a:endParaRPr lang="en-US" altLang="ko-KR" sz="1600" b="1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69" y="1266383"/>
            <a:ext cx="8527706" cy="48560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3072" y="2795637"/>
            <a:ext cx="17359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The respective chart shows here the statistics of total number of listing age and host tenure in years. </a:t>
            </a:r>
          </a:p>
          <a:p>
            <a:r>
              <a:rPr lang="en-IN" sz="1200" dirty="0" smtClean="0"/>
              <a:t>Here </a:t>
            </a:r>
            <a:r>
              <a:rPr lang="en-IN" sz="1200" b="1" dirty="0" smtClean="0"/>
              <a:t>15662</a:t>
            </a:r>
            <a:r>
              <a:rPr lang="en-IN" sz="1200" dirty="0" smtClean="0"/>
              <a:t> no. of host have </a:t>
            </a:r>
            <a:r>
              <a:rPr lang="en-IN" sz="1200" b="1" dirty="0" smtClean="0"/>
              <a:t>11 years </a:t>
            </a:r>
            <a:r>
              <a:rPr lang="en-IN" sz="1200" dirty="0" smtClean="0"/>
              <a:t>of hosting tenure which is the maximum of all other hosts whereas only </a:t>
            </a:r>
            <a:r>
              <a:rPr lang="en-IN" sz="1200" b="1" dirty="0" smtClean="0"/>
              <a:t>65</a:t>
            </a:r>
            <a:r>
              <a:rPr lang="en-IN" sz="1200" dirty="0" smtClean="0"/>
              <a:t> hosts having </a:t>
            </a:r>
            <a:r>
              <a:rPr lang="en-IN" sz="1200" b="1" dirty="0" smtClean="0"/>
              <a:t>15 years</a:t>
            </a:r>
            <a:r>
              <a:rPr lang="en-IN" sz="1200" dirty="0" smtClean="0"/>
              <a:t> of hosting tenure.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001901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19210</TotalTime>
  <Words>954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Malgun Gothic</vt:lpstr>
      <vt:lpstr>Malgun Gothic</vt:lpstr>
      <vt:lpstr>Arial</vt:lpstr>
      <vt:lpstr>Calibri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Calculating Listing Age and Host Tenure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Dr. J P Singh</cp:lastModifiedBy>
  <cp:revision>163</cp:revision>
  <dcterms:created xsi:type="dcterms:W3CDTF">2020-01-20T05:08:25Z</dcterms:created>
  <dcterms:modified xsi:type="dcterms:W3CDTF">2024-02-11T09:14:37Z</dcterms:modified>
</cp:coreProperties>
</file>