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sldIdLst>
    <p:sldId id="256" r:id="rId2"/>
    <p:sldId id="272" r:id="rId3"/>
    <p:sldId id="275" r:id="rId4"/>
    <p:sldId id="276" r:id="rId5"/>
    <p:sldId id="277" r:id="rId6"/>
    <p:sldId id="278" r:id="rId7"/>
    <p:sldId id="279" r:id="rId8"/>
    <p:sldId id="280" r:id="rId9"/>
    <p:sldId id="262" r:id="rId10"/>
    <p:sldId id="263" r:id="rId11"/>
    <p:sldId id="264" r:id="rId12"/>
    <p:sldId id="265" r:id="rId13"/>
    <p:sldId id="266" r:id="rId14"/>
    <p:sldId id="267" r:id="rId15"/>
    <p:sldId id="270" r:id="rId16"/>
    <p:sldId id="283" r:id="rId17"/>
    <p:sldId id="268" r:id="rId18"/>
    <p:sldId id="281" r:id="rId19"/>
    <p:sldId id="271" r:id="rId20"/>
    <p:sldId id="28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65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894A1E-3CCF-0E2F-9023-A9E56EF5FADE}" v="2004" dt="2024-06-23T02:35:40.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73D55F9-11A3-4523-8F38-6BA37933791A}" type="datetime1">
              <a:rPr lang="en-US" smtClean="0"/>
              <a:t>7/6/2024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Sample Footer Text</a:t>
            </a:r>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3989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7/6/2024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solidFill>
                <a:srgbClr val="FFFFFF"/>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0883935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7/6/2024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solidFill>
                <a:srgbClr val="FFFFFF"/>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880075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7/6/2024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solidFill>
                <a:srgbClr val="FFFFFF"/>
              </a:solidFill>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0820837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7/6/2024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solidFill>
                <a:srgbClr val="FFFFFF"/>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62798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3BAB95-8DA7-460B-B00A-7037C8394FB0}" type="datetime1">
              <a:rPr lang="en-US" smtClean="0"/>
              <a:pPr/>
              <a:t>7/6/2024</a:t>
            </a:fld>
            <a:endParaRPr lang="en-US" dirty="0"/>
          </a:p>
        </p:txBody>
      </p:sp>
      <p:sp>
        <p:nvSpPr>
          <p:cNvPr id="8" name="Footer Placeholder 7"/>
          <p:cNvSpPr>
            <a:spLocks noGrp="1"/>
          </p:cNvSpPr>
          <p:nvPr>
            <p:ph type="ftr" sz="quarter" idx="11"/>
          </p:nvPr>
        </p:nvSpPr>
        <p:spPr/>
        <p:txBody>
          <a:bodyPr/>
          <a:lstStyle/>
          <a:p>
            <a:r>
              <a:rPr lang="en-US" smtClean="0"/>
              <a:t>Sample Footer Text</a:t>
            </a:r>
            <a:endParaRPr lang="en-US" dirty="0">
              <a:solidFill>
                <a:srgbClr val="FFFFFF"/>
              </a:solidFill>
            </a:endParaRPr>
          </a:p>
        </p:txBody>
      </p:sp>
      <p:sp>
        <p:nvSpPr>
          <p:cNvPr id="9" name="Slide Number Placeholder 8"/>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7028303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3BAB95-8DA7-460B-B00A-7037C8394FB0}" type="datetime1">
              <a:rPr lang="en-US" smtClean="0"/>
              <a:pPr/>
              <a:t>7/6/2024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smtClean="0"/>
              <a:t>Sample Footer Text</a:t>
            </a:r>
            <a:endParaRPr lang="en-US" dirty="0">
              <a:solidFill>
                <a:srgbClr val="FFFFFF"/>
              </a:solidFill>
            </a:endParaRPr>
          </a:p>
        </p:txBody>
      </p:sp>
      <p:sp>
        <p:nvSpPr>
          <p:cNvPr id="9" name="Slide Number Placeholder 8"/>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4442459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B4E757A-3EC2-4683-9080-1A460C37C843}" type="datetime1">
              <a:rPr lang="en-US" smtClean="0"/>
              <a:t>7/6/2024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45477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CC8096C-64ED-4153-A483-5C02E44AD5C3}" type="datetime1">
              <a:rPr lang="en-US" smtClean="0"/>
              <a:t>7/6/2024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9117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7/6/2024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8969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7/6/2024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9742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7/6/2024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1227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7/6/2024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6100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7/6/2024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2615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t>7/6/2024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5253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65E655-9687-48DF-A33F-F8824CCCB5D1}" type="datetime1">
              <a:rPr lang="en-US" smtClean="0"/>
              <a:t>7/6/2024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6683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7/6/2024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2375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3BAB95-8DA7-460B-B00A-7037C8394FB0}" type="datetime1">
              <a:rPr lang="en-US" smtClean="0"/>
              <a:pPr/>
              <a:t>7/6/2024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Sample Footer Text</a:t>
            </a:r>
            <a:endParaRPr lang="en-US" dirty="0">
              <a:solidFill>
                <a:srgbClr val="FFFFFF"/>
              </a:solidFill>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96730562"/>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65AA-5CC5-A0E5-9A25-C0FF7C4CD135}"/>
              </a:ext>
            </a:extLst>
          </p:cNvPr>
          <p:cNvSpPr>
            <a:spLocks noGrp="1"/>
          </p:cNvSpPr>
          <p:nvPr>
            <p:ph type="ctrTitle"/>
          </p:nvPr>
        </p:nvSpPr>
        <p:spPr>
          <a:xfrm>
            <a:off x="453142" y="725467"/>
            <a:ext cx="5414255" cy="2784496"/>
          </a:xfrm>
        </p:spPr>
        <p:txBody>
          <a:bodyPr>
            <a:normAutofit/>
          </a:bodyPr>
          <a:lstStyle/>
          <a:p>
            <a:pPr algn="l"/>
            <a:r>
              <a:rPr lang="en-US" b="1" dirty="0">
                <a:solidFill>
                  <a:srgbClr val="E06567"/>
                </a:solidFill>
              </a:rPr>
              <a:t>Airbnb Analysis</a:t>
            </a:r>
            <a:endParaRPr lang="en-US" b="1" dirty="0">
              <a:solidFill>
                <a:srgbClr val="E06567"/>
              </a:solidFill>
              <a:cs typeface="Posterama"/>
            </a:endParaRPr>
          </a:p>
        </p:txBody>
      </p:sp>
      <p:pic>
        <p:nvPicPr>
          <p:cNvPr id="4" name="Picture 3" descr="Top view of wood desk with the plant, white keyboard, coffee in a white mug, notebook, and pen">
            <a:extLst>
              <a:ext uri="{FF2B5EF4-FFF2-40B4-BE49-F238E27FC236}">
                <a16:creationId xmlns:a16="http://schemas.microsoft.com/office/drawing/2014/main" id="{8AC86872-B657-B4E9-F97F-20613919053B}"/>
              </a:ext>
            </a:extLst>
          </p:cNvPr>
          <p:cNvPicPr>
            <a:picLocks noChangeAspect="1"/>
          </p:cNvPicPr>
          <p:nvPr/>
        </p:nvPicPr>
        <p:blipFill rotWithShape="1">
          <a:blip r:embed="rId2"/>
          <a:srcRect l="19721" r="19752"/>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7" name="TextBox 6"/>
          <p:cNvSpPr txBox="1"/>
          <p:nvPr/>
        </p:nvSpPr>
        <p:spPr>
          <a:xfrm>
            <a:off x="552091" y="3700732"/>
            <a:ext cx="5141343" cy="1200329"/>
          </a:xfrm>
          <a:prstGeom prst="rect">
            <a:avLst/>
          </a:prstGeom>
          <a:noFill/>
        </p:spPr>
        <p:txBody>
          <a:bodyPr wrap="square" rtlCol="0">
            <a:spAutoFit/>
          </a:bodyPr>
          <a:lstStyle/>
          <a:p>
            <a:r>
              <a:rPr lang="en-IN" b="1" dirty="0" smtClean="0">
                <a:solidFill>
                  <a:schemeClr val="bg1"/>
                </a:solidFill>
              </a:rPr>
              <a:t>Name – </a:t>
            </a:r>
            <a:r>
              <a:rPr lang="en-IN" b="1" dirty="0" err="1" smtClean="0">
                <a:solidFill>
                  <a:schemeClr val="bg1"/>
                </a:solidFill>
              </a:rPr>
              <a:t>Shishir</a:t>
            </a:r>
            <a:r>
              <a:rPr lang="en-IN" b="1" dirty="0" smtClean="0">
                <a:solidFill>
                  <a:schemeClr val="bg1"/>
                </a:solidFill>
              </a:rPr>
              <a:t> </a:t>
            </a:r>
            <a:r>
              <a:rPr lang="en-IN" b="1" dirty="0" err="1" smtClean="0">
                <a:solidFill>
                  <a:schemeClr val="bg1"/>
                </a:solidFill>
              </a:rPr>
              <a:t>Kherod</a:t>
            </a:r>
            <a:endParaRPr lang="en-IN" b="1" dirty="0" smtClean="0">
              <a:solidFill>
                <a:schemeClr val="bg1"/>
              </a:solidFill>
            </a:endParaRPr>
          </a:p>
          <a:p>
            <a:r>
              <a:rPr lang="en-IN" b="1" dirty="0" smtClean="0">
                <a:solidFill>
                  <a:schemeClr val="bg1"/>
                </a:solidFill>
              </a:rPr>
              <a:t>Group 4</a:t>
            </a:r>
          </a:p>
          <a:p>
            <a:r>
              <a:rPr lang="en-IN" b="1" dirty="0" smtClean="0">
                <a:solidFill>
                  <a:schemeClr val="bg1"/>
                </a:solidFill>
              </a:rPr>
              <a:t>ABADS Batch 11</a:t>
            </a:r>
          </a:p>
          <a:p>
            <a:endParaRPr lang="en-IN" b="1" dirty="0">
              <a:solidFill>
                <a:schemeClr val="bg1"/>
              </a:solidFill>
            </a:endParaRPr>
          </a:p>
        </p:txBody>
      </p:sp>
    </p:spTree>
    <p:extLst>
      <p:ext uri="{BB962C8B-B14F-4D97-AF65-F5344CB8AC3E}">
        <p14:creationId xmlns:p14="http://schemas.microsoft.com/office/powerpoint/2010/main" val="250541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aph of blue dots&#10;&#10;Description automatically generated">
            <a:extLst>
              <a:ext uri="{FF2B5EF4-FFF2-40B4-BE49-F238E27FC236}">
                <a16:creationId xmlns:a16="http://schemas.microsoft.com/office/drawing/2014/main" id="{0C55274A-876C-AB16-1422-7DA968698C42}"/>
              </a:ext>
            </a:extLst>
          </p:cNvPr>
          <p:cNvPicPr>
            <a:picLocks noChangeAspect="1"/>
          </p:cNvPicPr>
          <p:nvPr/>
        </p:nvPicPr>
        <p:blipFill>
          <a:blip r:embed="rId2"/>
          <a:stretch>
            <a:fillRect/>
          </a:stretch>
        </p:blipFill>
        <p:spPr>
          <a:xfrm>
            <a:off x="4729314" y="2406748"/>
            <a:ext cx="6795701" cy="4315271"/>
          </a:xfrm>
          <a:prstGeom prst="rect">
            <a:avLst/>
          </a:prstGeom>
        </p:spPr>
      </p:pic>
      <p:sp>
        <p:nvSpPr>
          <p:cNvPr id="52" name="Text Placeholder 51">
            <a:extLst>
              <a:ext uri="{FF2B5EF4-FFF2-40B4-BE49-F238E27FC236}">
                <a16:creationId xmlns:a16="http://schemas.microsoft.com/office/drawing/2014/main" id="{DDC18F5A-6580-31F2-7CB9-7CD56D0BC8DD}"/>
              </a:ext>
            </a:extLst>
          </p:cNvPr>
          <p:cNvSpPr>
            <a:spLocks/>
          </p:cNvSpPr>
          <p:nvPr/>
        </p:nvSpPr>
        <p:spPr>
          <a:xfrm>
            <a:off x="1276800" y="3569970"/>
            <a:ext cx="3224388" cy="2375659"/>
          </a:xfrm>
          <a:prstGeom prst="rect">
            <a:avLst/>
          </a:prstGeom>
        </p:spPr>
        <p:txBody>
          <a:bodyPr vert="horz" lIns="91440" tIns="45720" rIns="91440" bIns="45720" rtlCol="0" anchor="t">
            <a:normAutofit/>
          </a:bodyPr>
          <a:lstStyle/>
          <a:p>
            <a:pPr marL="185166" indent="-185166" defTabSz="740664">
              <a:spcAft>
                <a:spcPts val="486"/>
              </a:spcAft>
              <a:buClr>
                <a:srgbClr val="FFFFFF"/>
              </a:buClr>
            </a:pPr>
            <a:endParaRPr lang="en-US" sz="1458" kern="1200">
              <a:solidFill>
                <a:srgbClr val="000000"/>
              </a:solidFill>
              <a:latin typeface="Arial"/>
              <a:ea typeface="+mn-ea"/>
              <a:cs typeface="Arial"/>
            </a:endParaRPr>
          </a:p>
          <a:p>
            <a:pPr>
              <a:spcBef>
                <a:spcPts val="0"/>
              </a:spcBef>
              <a:spcAft>
                <a:spcPts val="600"/>
              </a:spcAft>
              <a:buClr>
                <a:srgbClr val="FFFFFF"/>
              </a:buClr>
            </a:pPr>
            <a:endParaRPr lang="en-US" sz="1800" dirty="0">
              <a:solidFill>
                <a:srgbClr val="000000"/>
              </a:solidFill>
              <a:latin typeface="Arial"/>
              <a:cs typeface="Arial"/>
            </a:endParaRPr>
          </a:p>
        </p:txBody>
      </p:sp>
      <p:sp>
        <p:nvSpPr>
          <p:cNvPr id="4" name="Rectangle 3"/>
          <p:cNvSpPr/>
          <p:nvPr/>
        </p:nvSpPr>
        <p:spPr>
          <a:xfrm>
            <a:off x="629819" y="2877473"/>
            <a:ext cx="3871369" cy="1492716"/>
          </a:xfrm>
          <a:prstGeom prst="rect">
            <a:avLst/>
          </a:prstGeom>
        </p:spPr>
        <p:txBody>
          <a:bodyPr wrap="square">
            <a:spAutoFit/>
          </a:bodyPr>
          <a:lstStyle/>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Accommodates</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a:t>
            </a:r>
          </a:p>
          <a:p>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The accommodation varies from </a:t>
            </a:r>
            <a:r>
              <a:rPr lang="en-IN" sz="1300" b="1" dirty="0">
                <a:solidFill>
                  <a:schemeClr val="tx1">
                    <a:lumMod val="75000"/>
                    <a:lumOff val="25000"/>
                  </a:schemeClr>
                </a:solidFill>
                <a:latin typeface="Arial" panose="020B0604020202020204" pitchFamily="34" charset="0"/>
                <a:cs typeface="Arial" panose="020B0604020202020204" pitchFamily="34" charset="0"/>
              </a:rPr>
              <a:t>1 to 16 </a:t>
            </a:r>
            <a:r>
              <a:rPr lang="en-IN" sz="1300" dirty="0">
                <a:solidFill>
                  <a:schemeClr val="tx1">
                    <a:lumMod val="75000"/>
                    <a:lumOff val="25000"/>
                  </a:schemeClr>
                </a:solidFill>
                <a:latin typeface="Arial" panose="020B0604020202020204" pitchFamily="34" charset="0"/>
                <a:cs typeface="Arial" panose="020B0604020202020204" pitchFamily="34" charset="0"/>
              </a:rPr>
              <a:t>depending on the property type</a:t>
            </a:r>
            <a:r>
              <a:rPr lang="en-IN" sz="1300" dirty="0" smtClean="0">
                <a:solidFill>
                  <a:schemeClr val="tx1">
                    <a:lumMod val="75000"/>
                    <a:lumOff val="2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The prices of the </a:t>
            </a:r>
            <a:r>
              <a:rPr lang="en-IN" sz="1300" b="1" dirty="0">
                <a:solidFill>
                  <a:schemeClr val="tx1">
                    <a:lumMod val="75000"/>
                    <a:lumOff val="25000"/>
                  </a:schemeClr>
                </a:solidFill>
                <a:latin typeface="Arial" panose="020B0604020202020204" pitchFamily="34" charset="0"/>
                <a:cs typeface="Arial" panose="020B0604020202020204" pitchFamily="34" charset="0"/>
              </a:rPr>
              <a:t>even number </a:t>
            </a:r>
            <a:r>
              <a:rPr lang="en-IN" sz="1300" dirty="0">
                <a:solidFill>
                  <a:schemeClr val="tx1">
                    <a:lumMod val="75000"/>
                    <a:lumOff val="25000"/>
                  </a:schemeClr>
                </a:solidFill>
                <a:latin typeface="Arial" panose="020B0604020202020204" pitchFamily="34" charset="0"/>
                <a:cs typeface="Arial" panose="020B0604020202020204" pitchFamily="34" charset="0"/>
              </a:rPr>
              <a:t>of accommodations are relatively </a:t>
            </a:r>
            <a:r>
              <a:rPr lang="en-IN" sz="1300" b="1" dirty="0">
                <a:solidFill>
                  <a:schemeClr val="tx1">
                    <a:lumMod val="75000"/>
                    <a:lumOff val="25000"/>
                  </a:schemeClr>
                </a:solidFill>
                <a:latin typeface="Arial" panose="020B0604020202020204" pitchFamily="34" charset="0"/>
                <a:cs typeface="Arial" panose="020B0604020202020204" pitchFamily="34" charset="0"/>
              </a:rPr>
              <a:t>higher</a:t>
            </a:r>
            <a:endParaRPr lang="en-IN" sz="1300" b="1" i="0" dirty="0">
              <a:solidFill>
                <a:schemeClr val="tx1">
                  <a:lumMod val="75000"/>
                  <a:lumOff val="25000"/>
                </a:schemeClr>
              </a:solidFill>
              <a:effectLst/>
              <a:latin typeface="Arial" panose="020B0604020202020204" pitchFamily="34" charset="0"/>
              <a:cs typeface="Arial" panose="020B0604020202020204" pitchFamily="34" charset="0"/>
            </a:endParaRPr>
          </a:p>
        </p:txBody>
      </p:sp>
      <p:sp>
        <p:nvSpPr>
          <p:cNvPr id="42" name="Title 1">
            <a:extLst>
              <a:ext uri="{FF2B5EF4-FFF2-40B4-BE49-F238E27FC236}">
                <a16:creationId xmlns:a16="http://schemas.microsoft.com/office/drawing/2014/main" id="{620D3D66-2A4D-5C2B-D09E-65DCC2CA1231}"/>
              </a:ext>
            </a:extLst>
          </p:cNvPr>
          <p:cNvSpPr>
            <a:spLocks noGrp="1"/>
          </p:cNvSpPr>
          <p:nvPr>
            <p:ph type="title"/>
          </p:nvPr>
        </p:nvSpPr>
        <p:spPr>
          <a:xfrm>
            <a:off x="474453" y="629728"/>
            <a:ext cx="10754527" cy="895176"/>
          </a:xfrm>
        </p:spPr>
        <p:txBody>
          <a:bodyPr anchor="b">
            <a:normAutofit fontScale="90000"/>
          </a:bodyPr>
          <a:lstStyle/>
          <a:p>
            <a:r>
              <a:rPr lang="en-IN" b="1" dirty="0"/>
              <a:t/>
            </a:r>
            <a:br>
              <a:rPr lang="en-IN" b="1" dirty="0"/>
            </a:br>
            <a:r>
              <a:rPr lang="en-IN" sz="2800" b="1" dirty="0" smtClean="0"/>
              <a:t>Variable </a:t>
            </a:r>
            <a:r>
              <a:rPr lang="en-IN" sz="2800" b="1" dirty="0"/>
              <a:t>profiling and checking relationships between </a:t>
            </a:r>
            <a:r>
              <a:rPr lang="en-IN" sz="2800" b="1" dirty="0" smtClean="0"/>
              <a:t>variables</a:t>
            </a:r>
            <a:r>
              <a:rPr lang="en-IN" sz="2800" b="1" dirty="0"/>
              <a:t> (</a:t>
            </a:r>
            <a:r>
              <a:rPr lang="en-IN" sz="2800" b="1" dirty="0" smtClean="0"/>
              <a:t>Task 2):</a:t>
            </a:r>
            <a:endParaRPr lang="en-US" sz="2800" dirty="0">
              <a:solidFill>
                <a:schemeClr val="tx2"/>
              </a:solidFill>
            </a:endParaRPr>
          </a:p>
        </p:txBody>
      </p:sp>
    </p:spTree>
    <p:extLst>
      <p:ext uri="{BB962C8B-B14F-4D97-AF65-F5344CB8AC3E}">
        <p14:creationId xmlns:p14="http://schemas.microsoft.com/office/powerpoint/2010/main" val="262444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aph of blue dots&#10;&#10;Description automatically generated">
            <a:extLst>
              <a:ext uri="{FF2B5EF4-FFF2-40B4-BE49-F238E27FC236}">
                <a16:creationId xmlns:a16="http://schemas.microsoft.com/office/drawing/2014/main" id="{EA4A2B43-4205-8E7F-779C-2F82141B3033}"/>
              </a:ext>
            </a:extLst>
          </p:cNvPr>
          <p:cNvPicPr>
            <a:picLocks noChangeAspect="1"/>
          </p:cNvPicPr>
          <p:nvPr/>
        </p:nvPicPr>
        <p:blipFill>
          <a:blip r:embed="rId2"/>
          <a:stretch>
            <a:fillRect/>
          </a:stretch>
        </p:blipFill>
        <p:spPr>
          <a:xfrm>
            <a:off x="5013986" y="2415374"/>
            <a:ext cx="6795701" cy="4315271"/>
          </a:xfrm>
          <a:prstGeom prst="rect">
            <a:avLst/>
          </a:prstGeom>
        </p:spPr>
      </p:pic>
      <p:sp>
        <p:nvSpPr>
          <p:cNvPr id="52" name="Text Placeholder 51">
            <a:extLst>
              <a:ext uri="{FF2B5EF4-FFF2-40B4-BE49-F238E27FC236}">
                <a16:creationId xmlns:a16="http://schemas.microsoft.com/office/drawing/2014/main" id="{DDC18F5A-6580-31F2-7CB9-7CD56D0BC8DD}"/>
              </a:ext>
            </a:extLst>
          </p:cNvPr>
          <p:cNvSpPr>
            <a:spLocks/>
          </p:cNvSpPr>
          <p:nvPr/>
        </p:nvSpPr>
        <p:spPr>
          <a:xfrm>
            <a:off x="1354104" y="3658318"/>
            <a:ext cx="3224388" cy="2375659"/>
          </a:xfrm>
          <a:prstGeom prst="rect">
            <a:avLst/>
          </a:prstGeom>
        </p:spPr>
        <p:txBody>
          <a:bodyPr vert="horz" lIns="91440" tIns="45720" rIns="91440" bIns="45720" rtlCol="0" anchor="t">
            <a:normAutofit/>
          </a:bodyPr>
          <a:lstStyle/>
          <a:p>
            <a:pPr marL="185166" indent="-185166" defTabSz="740664">
              <a:spcAft>
                <a:spcPts val="486"/>
              </a:spcAft>
              <a:buClr>
                <a:srgbClr val="FFFFFF"/>
              </a:buClr>
            </a:pPr>
            <a:endParaRPr lang="en-US" sz="1458" kern="1200">
              <a:solidFill>
                <a:srgbClr val="000000"/>
              </a:solidFill>
              <a:latin typeface="Arial"/>
              <a:ea typeface="+mn-ea"/>
              <a:cs typeface="Arial"/>
            </a:endParaRPr>
          </a:p>
          <a:p>
            <a:pPr>
              <a:spcBef>
                <a:spcPts val="0"/>
              </a:spcBef>
              <a:spcAft>
                <a:spcPts val="600"/>
              </a:spcAft>
              <a:buClr>
                <a:srgbClr val="FFFFFF"/>
              </a:buClr>
            </a:pPr>
            <a:endParaRPr lang="en-US" sz="1800" dirty="0">
              <a:solidFill>
                <a:srgbClr val="000000"/>
              </a:solidFill>
              <a:latin typeface="Arial"/>
              <a:cs typeface="Arial"/>
            </a:endParaRPr>
          </a:p>
        </p:txBody>
      </p:sp>
      <p:sp>
        <p:nvSpPr>
          <p:cNvPr id="4" name="Rectangle 3"/>
          <p:cNvSpPr/>
          <p:nvPr/>
        </p:nvSpPr>
        <p:spPr>
          <a:xfrm>
            <a:off x="529087" y="2673560"/>
            <a:ext cx="4049405" cy="1292662"/>
          </a:xfrm>
          <a:prstGeom prst="rect">
            <a:avLst/>
          </a:prstGeom>
        </p:spPr>
        <p:txBody>
          <a:bodyPr wrap="square">
            <a:spAutoFit/>
          </a:bodyPr>
          <a:lstStyle/>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Bedrooms</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a:t>
            </a:r>
          </a:p>
          <a:p>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Most of the properties offer </a:t>
            </a:r>
            <a:r>
              <a:rPr lang="en-IN" sz="1300" b="1" dirty="0">
                <a:solidFill>
                  <a:schemeClr val="tx1">
                    <a:lumMod val="75000"/>
                    <a:lumOff val="25000"/>
                  </a:schemeClr>
                </a:solidFill>
                <a:latin typeface="Arial" panose="020B0604020202020204" pitchFamily="34" charset="0"/>
                <a:cs typeface="Arial" panose="020B0604020202020204" pitchFamily="34" charset="0"/>
              </a:rPr>
              <a:t>1 to 5 bedrooms </a:t>
            </a:r>
            <a:r>
              <a:rPr lang="en-IN" sz="1300" dirty="0">
                <a:solidFill>
                  <a:schemeClr val="tx1">
                    <a:lumMod val="75000"/>
                    <a:lumOff val="25000"/>
                  </a:schemeClr>
                </a:solidFill>
                <a:latin typeface="Arial" panose="020B0604020202020204" pitchFamily="34" charset="0"/>
                <a:cs typeface="Arial" panose="020B0604020202020204" pitchFamily="34" charset="0"/>
              </a:rPr>
              <a:t>according to the room type</a:t>
            </a:r>
            <a:r>
              <a:rPr lang="en-IN" sz="1300" dirty="0" smtClean="0">
                <a:solidFill>
                  <a:schemeClr val="tx1">
                    <a:lumMod val="75000"/>
                    <a:lumOff val="2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The </a:t>
            </a:r>
            <a:r>
              <a:rPr lang="en-IN" sz="1300" b="1" dirty="0">
                <a:solidFill>
                  <a:schemeClr val="tx1">
                    <a:lumMod val="75000"/>
                    <a:lumOff val="25000"/>
                  </a:schemeClr>
                </a:solidFill>
                <a:latin typeface="Arial" panose="020B0604020202020204" pitchFamily="34" charset="0"/>
                <a:cs typeface="Arial" panose="020B0604020202020204" pitchFamily="34" charset="0"/>
              </a:rPr>
              <a:t>highest</a:t>
            </a:r>
            <a:r>
              <a:rPr lang="en-IN" sz="1300" dirty="0">
                <a:solidFill>
                  <a:schemeClr val="tx1">
                    <a:lumMod val="75000"/>
                    <a:lumOff val="25000"/>
                  </a:schemeClr>
                </a:solidFill>
                <a:latin typeface="Arial" panose="020B0604020202020204" pitchFamily="34" charset="0"/>
                <a:cs typeface="Arial" panose="020B0604020202020204" pitchFamily="34" charset="0"/>
              </a:rPr>
              <a:t> price was for a </a:t>
            </a:r>
            <a:r>
              <a:rPr lang="en-IN" sz="1300" b="1" dirty="0">
                <a:solidFill>
                  <a:schemeClr val="tx1">
                    <a:lumMod val="75000"/>
                    <a:lumOff val="25000"/>
                  </a:schemeClr>
                </a:solidFill>
                <a:latin typeface="Arial" panose="020B0604020202020204" pitchFamily="34" charset="0"/>
                <a:cs typeface="Arial" panose="020B0604020202020204" pitchFamily="34" charset="0"/>
              </a:rPr>
              <a:t>single</a:t>
            </a:r>
            <a:r>
              <a:rPr lang="en-IN" sz="1300" dirty="0">
                <a:solidFill>
                  <a:schemeClr val="tx1">
                    <a:lumMod val="75000"/>
                    <a:lumOff val="25000"/>
                  </a:schemeClr>
                </a:solidFill>
                <a:latin typeface="Arial" panose="020B0604020202020204" pitchFamily="34" charset="0"/>
                <a:cs typeface="Arial" panose="020B0604020202020204" pitchFamily="34" charset="0"/>
              </a:rPr>
              <a:t> bedroom.</a:t>
            </a:r>
            <a:endParaRPr lang="en-IN" sz="1300" b="0" i="0" dirty="0">
              <a:solidFill>
                <a:schemeClr val="tx1">
                  <a:lumMod val="75000"/>
                  <a:lumOff val="25000"/>
                </a:schemeClr>
              </a:solidFill>
              <a:effectLst/>
              <a:latin typeface="Arial" panose="020B0604020202020204" pitchFamily="34" charset="0"/>
              <a:cs typeface="Arial" panose="020B0604020202020204" pitchFamily="34" charset="0"/>
            </a:endParaRPr>
          </a:p>
        </p:txBody>
      </p:sp>
      <p:sp>
        <p:nvSpPr>
          <p:cNvPr id="42" name="Title 1">
            <a:extLst>
              <a:ext uri="{FF2B5EF4-FFF2-40B4-BE49-F238E27FC236}">
                <a16:creationId xmlns:a16="http://schemas.microsoft.com/office/drawing/2014/main" id="{620D3D66-2A4D-5C2B-D09E-65DCC2CA1231}"/>
              </a:ext>
            </a:extLst>
          </p:cNvPr>
          <p:cNvSpPr>
            <a:spLocks noGrp="1"/>
          </p:cNvSpPr>
          <p:nvPr>
            <p:ph type="title"/>
          </p:nvPr>
        </p:nvSpPr>
        <p:spPr>
          <a:xfrm>
            <a:off x="474453" y="629728"/>
            <a:ext cx="10754527" cy="895176"/>
          </a:xfrm>
        </p:spPr>
        <p:txBody>
          <a:bodyPr anchor="b">
            <a:normAutofit fontScale="90000"/>
          </a:bodyPr>
          <a:lstStyle/>
          <a:p>
            <a:r>
              <a:rPr lang="en-IN" b="1" dirty="0"/>
              <a:t/>
            </a:r>
            <a:br>
              <a:rPr lang="en-IN" b="1" dirty="0"/>
            </a:br>
            <a:r>
              <a:rPr lang="en-IN" sz="2800" b="1" dirty="0" smtClean="0"/>
              <a:t>Variable </a:t>
            </a:r>
            <a:r>
              <a:rPr lang="en-IN" sz="2800" b="1" dirty="0"/>
              <a:t>profiling and checking relationships between </a:t>
            </a:r>
            <a:r>
              <a:rPr lang="en-IN" sz="2800" b="1" dirty="0" smtClean="0"/>
              <a:t>variables</a:t>
            </a:r>
            <a:r>
              <a:rPr lang="en-IN" sz="2800" b="1" dirty="0"/>
              <a:t> (</a:t>
            </a:r>
            <a:r>
              <a:rPr lang="en-IN" sz="2800" b="1" dirty="0" smtClean="0"/>
              <a:t>Task 2):</a:t>
            </a:r>
            <a:endParaRPr lang="en-US" sz="2800" dirty="0">
              <a:solidFill>
                <a:schemeClr val="tx2"/>
              </a:solidFill>
            </a:endParaRPr>
          </a:p>
        </p:txBody>
      </p:sp>
    </p:spTree>
    <p:extLst>
      <p:ext uri="{BB962C8B-B14F-4D97-AF65-F5344CB8AC3E}">
        <p14:creationId xmlns:p14="http://schemas.microsoft.com/office/powerpoint/2010/main" val="283949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01926" y="2343232"/>
            <a:ext cx="8082949" cy="977937"/>
          </a:xfrm>
        </p:spPr>
        <p:txBody>
          <a:bodyPr vert="horz" lIns="91440" tIns="45720" rIns="91440" bIns="45720" rtlCol="0" anchor="t">
            <a:normAutofit/>
          </a:bodyPr>
          <a:lstStyle/>
          <a:p>
            <a:pPr marL="285750" indent="-285750">
              <a:buFont typeface="Wingdings" panose="05000000000000000000" pitchFamily="2" charset="2"/>
              <a:buChar char="§"/>
            </a:pPr>
            <a:r>
              <a:rPr lang="en-IN" sz="1400" dirty="0" smtClean="0">
                <a:latin typeface="Arial" panose="020B0604020202020204" pitchFamily="34" charset="0"/>
                <a:cs typeface="Arial" panose="020B0604020202020204" pitchFamily="34" charset="0"/>
              </a:rPr>
              <a:t>Analysis </a:t>
            </a:r>
            <a:r>
              <a:rPr lang="en-IN" sz="1400" dirty="0">
                <a:latin typeface="Arial" panose="020B0604020202020204" pitchFamily="34" charset="0"/>
                <a:cs typeface="Arial" panose="020B0604020202020204" pitchFamily="34" charset="0"/>
              </a:rPr>
              <a:t>using Line Chart on the basis of Change in Average price of Property Monthly</a:t>
            </a:r>
          </a:p>
          <a:p>
            <a:endParaRPr lang="en-US" sz="1400" dirty="0" smtClean="0">
              <a:solidFill>
                <a:schemeClr val="tx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132485" y="2696557"/>
            <a:ext cx="6504779" cy="4161443"/>
          </a:xfrm>
          <a:prstGeom prst="rect">
            <a:avLst/>
          </a:prstGeom>
        </p:spPr>
      </p:pic>
      <p:sp>
        <p:nvSpPr>
          <p:cNvPr id="6" name="Rectangle 5"/>
          <p:cNvSpPr/>
          <p:nvPr/>
        </p:nvSpPr>
        <p:spPr>
          <a:xfrm>
            <a:off x="580845" y="2876554"/>
            <a:ext cx="4551640" cy="692497"/>
          </a:xfrm>
          <a:prstGeom prst="rect">
            <a:avLst/>
          </a:prstGeom>
        </p:spPr>
        <p:txBody>
          <a:bodyPr wrap="square">
            <a:spAutoFit/>
          </a:bodyPr>
          <a:lstStyle/>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Booking Month</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a:t>
            </a:r>
          </a:p>
          <a:p>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The average price </a:t>
            </a:r>
            <a:r>
              <a:rPr lang="en-IN" sz="1300" b="1" dirty="0">
                <a:solidFill>
                  <a:schemeClr val="tx1">
                    <a:lumMod val="75000"/>
                    <a:lumOff val="25000"/>
                  </a:schemeClr>
                </a:solidFill>
                <a:latin typeface="Arial" panose="020B0604020202020204" pitchFamily="34" charset="0"/>
                <a:cs typeface="Arial" panose="020B0604020202020204" pitchFamily="34" charset="0"/>
              </a:rPr>
              <a:t>increases</a:t>
            </a:r>
            <a:r>
              <a:rPr lang="en-IN" sz="1300" dirty="0">
                <a:solidFill>
                  <a:schemeClr val="tx1">
                    <a:lumMod val="75000"/>
                    <a:lumOff val="25000"/>
                  </a:schemeClr>
                </a:solidFill>
                <a:latin typeface="Arial" panose="020B0604020202020204" pitchFamily="34" charset="0"/>
                <a:cs typeface="Arial" panose="020B0604020202020204" pitchFamily="34" charset="0"/>
              </a:rPr>
              <a:t> in the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winters</a:t>
            </a:r>
            <a:endParaRPr lang="en-IN" sz="1300" b="1" i="0" dirty="0">
              <a:solidFill>
                <a:schemeClr val="tx1">
                  <a:lumMod val="75000"/>
                  <a:lumOff val="25000"/>
                </a:schemeClr>
              </a:solidFill>
              <a:effectLst/>
              <a:latin typeface="Arial" panose="020B0604020202020204" pitchFamily="34" charset="0"/>
              <a:cs typeface="Arial" panose="020B0604020202020204" pitchFamily="34" charset="0"/>
            </a:endParaRPr>
          </a:p>
        </p:txBody>
      </p:sp>
      <p:sp>
        <p:nvSpPr>
          <p:cNvPr id="45" name="Title 1">
            <a:extLst>
              <a:ext uri="{FF2B5EF4-FFF2-40B4-BE49-F238E27FC236}">
                <a16:creationId xmlns:a16="http://schemas.microsoft.com/office/drawing/2014/main" id="{620D3D66-2A4D-5C2B-D09E-65DCC2CA1231}"/>
              </a:ext>
            </a:extLst>
          </p:cNvPr>
          <p:cNvSpPr>
            <a:spLocks noGrp="1"/>
          </p:cNvSpPr>
          <p:nvPr>
            <p:ph type="title"/>
          </p:nvPr>
        </p:nvSpPr>
        <p:spPr>
          <a:xfrm>
            <a:off x="474453" y="629728"/>
            <a:ext cx="10754527" cy="895176"/>
          </a:xfrm>
        </p:spPr>
        <p:txBody>
          <a:bodyPr anchor="b">
            <a:normAutofit fontScale="90000"/>
          </a:bodyPr>
          <a:lstStyle/>
          <a:p>
            <a:r>
              <a:rPr lang="en-IN" b="1" dirty="0"/>
              <a:t/>
            </a:r>
            <a:br>
              <a:rPr lang="en-IN" b="1" dirty="0"/>
            </a:br>
            <a:r>
              <a:rPr lang="en-IN" sz="2800" b="1" dirty="0" smtClean="0"/>
              <a:t>Variable </a:t>
            </a:r>
            <a:r>
              <a:rPr lang="en-IN" sz="2800" b="1" dirty="0"/>
              <a:t>profiling and checking relationships between </a:t>
            </a:r>
            <a:r>
              <a:rPr lang="en-IN" sz="2800" b="1" dirty="0" smtClean="0"/>
              <a:t>variables</a:t>
            </a:r>
            <a:r>
              <a:rPr lang="en-IN" sz="2800" b="1" dirty="0"/>
              <a:t> (</a:t>
            </a:r>
            <a:r>
              <a:rPr lang="en-IN" sz="2800" b="1" dirty="0" smtClean="0"/>
              <a:t>Task 2):</a:t>
            </a:r>
            <a:endParaRPr lang="en-US" sz="2800" dirty="0">
              <a:solidFill>
                <a:schemeClr val="tx2"/>
              </a:solidFill>
            </a:endParaRPr>
          </a:p>
        </p:txBody>
      </p:sp>
    </p:spTree>
    <p:extLst>
      <p:ext uri="{BB962C8B-B14F-4D97-AF65-F5344CB8AC3E}">
        <p14:creationId xmlns:p14="http://schemas.microsoft.com/office/powerpoint/2010/main" val="40780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DDC18F5A-6580-31F2-7CB9-7CD56D0BC8DD}"/>
              </a:ext>
            </a:extLst>
          </p:cNvPr>
          <p:cNvSpPr>
            <a:spLocks/>
          </p:cNvSpPr>
          <p:nvPr/>
        </p:nvSpPr>
        <p:spPr>
          <a:xfrm>
            <a:off x="1354104" y="3658318"/>
            <a:ext cx="3224388" cy="2375659"/>
          </a:xfrm>
          <a:prstGeom prst="rect">
            <a:avLst/>
          </a:prstGeom>
        </p:spPr>
        <p:txBody>
          <a:bodyPr vert="horz" lIns="91440" tIns="45720" rIns="91440" bIns="45720" rtlCol="0" anchor="t">
            <a:normAutofit/>
          </a:bodyPr>
          <a:lstStyle/>
          <a:p>
            <a:pPr marL="185166" indent="-185166" defTabSz="740664">
              <a:spcAft>
                <a:spcPts val="486"/>
              </a:spcAft>
              <a:buClr>
                <a:srgbClr val="FFFFFF"/>
              </a:buClr>
            </a:pPr>
            <a:endParaRPr lang="en-US" sz="1458" kern="1200">
              <a:solidFill>
                <a:srgbClr val="000000"/>
              </a:solidFill>
              <a:latin typeface="Arial"/>
              <a:ea typeface="+mn-ea"/>
              <a:cs typeface="Arial"/>
            </a:endParaRPr>
          </a:p>
          <a:p>
            <a:pPr>
              <a:spcBef>
                <a:spcPts val="0"/>
              </a:spcBef>
              <a:spcAft>
                <a:spcPts val="600"/>
              </a:spcAft>
              <a:buClr>
                <a:srgbClr val="FFFFFF"/>
              </a:buClr>
            </a:pPr>
            <a:endParaRPr lang="en-US" sz="1800" dirty="0">
              <a:solidFill>
                <a:srgbClr val="000000"/>
              </a:solidFill>
              <a:latin typeface="Arial"/>
              <a:cs typeface="Arial"/>
            </a:endParaRPr>
          </a:p>
        </p:txBody>
      </p:sp>
      <p:sp>
        <p:nvSpPr>
          <p:cNvPr id="41"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01926" y="2343232"/>
            <a:ext cx="8082949" cy="977937"/>
          </a:xfrm>
        </p:spPr>
        <p:txBody>
          <a:bodyPr vert="horz" lIns="91440" tIns="45720" rIns="91440" bIns="45720" rtlCol="0" anchor="t">
            <a:normAutofit/>
          </a:bodyPr>
          <a:lstStyle/>
          <a:p>
            <a:pPr marL="285750" indent="-285750">
              <a:buFont typeface="Wingdings" panose="05000000000000000000" pitchFamily="2" charset="2"/>
              <a:buChar char="§"/>
            </a:pPr>
            <a:r>
              <a:rPr lang="en-IN" sz="1400" dirty="0" smtClean="0">
                <a:latin typeface="Arial" panose="020B0604020202020204" pitchFamily="34" charset="0"/>
                <a:cs typeface="Arial" panose="020B0604020202020204" pitchFamily="34" charset="0"/>
              </a:rPr>
              <a:t>Analysis </a:t>
            </a:r>
            <a:r>
              <a:rPr lang="en-IN" sz="1400" dirty="0">
                <a:latin typeface="Arial" panose="020B0604020202020204" pitchFamily="34" charset="0"/>
                <a:cs typeface="Arial" panose="020B0604020202020204" pitchFamily="34" charset="0"/>
              </a:rPr>
              <a:t>on the basis of Change in Average price of Property </a:t>
            </a:r>
            <a:r>
              <a:rPr lang="en-IN" sz="1400" dirty="0" smtClean="0">
                <a:latin typeface="Arial" panose="020B0604020202020204" pitchFamily="34" charset="0"/>
                <a:cs typeface="Arial" panose="020B0604020202020204" pitchFamily="34" charset="0"/>
              </a:rPr>
              <a:t>Day wise</a:t>
            </a:r>
            <a:endParaRPr lang="en-IN"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1400" dirty="0" smtClean="0">
              <a:solidFill>
                <a:schemeClr val="tx2"/>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357003" y="2589649"/>
            <a:ext cx="5919610" cy="4268351"/>
          </a:xfrm>
          <a:prstGeom prst="rect">
            <a:avLst/>
          </a:prstGeom>
        </p:spPr>
      </p:pic>
      <p:sp>
        <p:nvSpPr>
          <p:cNvPr id="5" name="Rectangle 4"/>
          <p:cNvSpPr/>
          <p:nvPr/>
        </p:nvSpPr>
        <p:spPr>
          <a:xfrm>
            <a:off x="563592" y="2924203"/>
            <a:ext cx="4793411" cy="892552"/>
          </a:xfrm>
          <a:prstGeom prst="rect">
            <a:avLst/>
          </a:prstGeom>
        </p:spPr>
        <p:txBody>
          <a:bodyPr wrap="square">
            <a:spAutoFit/>
          </a:bodyPr>
          <a:lstStyle/>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Day wise:</a:t>
            </a:r>
          </a:p>
          <a:p>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The average price </a:t>
            </a:r>
            <a:r>
              <a:rPr lang="en-IN" sz="1300" b="1" dirty="0">
                <a:solidFill>
                  <a:schemeClr val="tx1">
                    <a:lumMod val="75000"/>
                    <a:lumOff val="25000"/>
                  </a:schemeClr>
                </a:solidFill>
                <a:latin typeface="Arial" panose="020B0604020202020204" pitchFamily="34" charset="0"/>
                <a:cs typeface="Arial" panose="020B0604020202020204" pitchFamily="34" charset="0"/>
              </a:rPr>
              <a:t>increases</a:t>
            </a:r>
            <a:r>
              <a:rPr lang="en-IN" sz="1300" dirty="0">
                <a:solidFill>
                  <a:schemeClr val="tx1">
                    <a:lumMod val="75000"/>
                    <a:lumOff val="25000"/>
                  </a:schemeClr>
                </a:solidFill>
                <a:latin typeface="Arial" panose="020B0604020202020204" pitchFamily="34" charset="0"/>
                <a:cs typeface="Arial" panose="020B0604020202020204" pitchFamily="34" charset="0"/>
              </a:rPr>
              <a:t> on Weekends i.e. </a:t>
            </a:r>
            <a:r>
              <a:rPr lang="en-IN" sz="1300" b="1" dirty="0">
                <a:solidFill>
                  <a:schemeClr val="tx1">
                    <a:lumMod val="75000"/>
                    <a:lumOff val="25000"/>
                  </a:schemeClr>
                </a:solidFill>
                <a:latin typeface="Arial" panose="020B0604020202020204" pitchFamily="34" charset="0"/>
                <a:cs typeface="Arial" panose="020B0604020202020204" pitchFamily="34" charset="0"/>
              </a:rPr>
              <a:t>Friday &amp; Saturday</a:t>
            </a:r>
            <a:endParaRPr lang="en-IN" sz="1300" b="1" i="0" dirty="0">
              <a:solidFill>
                <a:schemeClr val="tx1">
                  <a:lumMod val="75000"/>
                  <a:lumOff val="25000"/>
                </a:schemeClr>
              </a:solidFill>
              <a:effectLst/>
              <a:latin typeface="Arial" panose="020B0604020202020204" pitchFamily="34" charset="0"/>
              <a:cs typeface="Arial" panose="020B0604020202020204" pitchFamily="34" charset="0"/>
            </a:endParaRPr>
          </a:p>
        </p:txBody>
      </p:sp>
      <p:sp>
        <p:nvSpPr>
          <p:cNvPr id="44" name="Title 1">
            <a:extLst>
              <a:ext uri="{FF2B5EF4-FFF2-40B4-BE49-F238E27FC236}">
                <a16:creationId xmlns:a16="http://schemas.microsoft.com/office/drawing/2014/main" id="{620D3D66-2A4D-5C2B-D09E-65DCC2CA1231}"/>
              </a:ext>
            </a:extLst>
          </p:cNvPr>
          <p:cNvSpPr>
            <a:spLocks noGrp="1"/>
          </p:cNvSpPr>
          <p:nvPr>
            <p:ph type="title"/>
          </p:nvPr>
        </p:nvSpPr>
        <p:spPr>
          <a:xfrm>
            <a:off x="474453" y="629728"/>
            <a:ext cx="10754527" cy="895176"/>
          </a:xfrm>
        </p:spPr>
        <p:txBody>
          <a:bodyPr anchor="b">
            <a:normAutofit fontScale="90000"/>
          </a:bodyPr>
          <a:lstStyle/>
          <a:p>
            <a:r>
              <a:rPr lang="en-IN" b="1" dirty="0"/>
              <a:t/>
            </a:r>
            <a:br>
              <a:rPr lang="en-IN" b="1" dirty="0"/>
            </a:br>
            <a:r>
              <a:rPr lang="en-IN" sz="2800" b="1" dirty="0" smtClean="0"/>
              <a:t>Variable </a:t>
            </a:r>
            <a:r>
              <a:rPr lang="en-IN" sz="2800" b="1" dirty="0"/>
              <a:t>profiling and checking relationships between </a:t>
            </a:r>
            <a:r>
              <a:rPr lang="en-IN" sz="2800" b="1" dirty="0" smtClean="0"/>
              <a:t>variables</a:t>
            </a:r>
            <a:r>
              <a:rPr lang="en-IN" sz="2800" b="1" dirty="0"/>
              <a:t> (</a:t>
            </a:r>
            <a:r>
              <a:rPr lang="en-IN" sz="2800" b="1" dirty="0" smtClean="0"/>
              <a:t>Task 2):</a:t>
            </a:r>
            <a:endParaRPr lang="en-US" sz="2800" dirty="0">
              <a:solidFill>
                <a:schemeClr val="tx2"/>
              </a:solidFill>
            </a:endParaRPr>
          </a:p>
        </p:txBody>
      </p:sp>
    </p:spTree>
    <p:extLst>
      <p:ext uri="{BB962C8B-B14F-4D97-AF65-F5344CB8AC3E}">
        <p14:creationId xmlns:p14="http://schemas.microsoft.com/office/powerpoint/2010/main" val="410471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DDC18F5A-6580-31F2-7CB9-7CD56D0BC8DD}"/>
              </a:ext>
            </a:extLst>
          </p:cNvPr>
          <p:cNvSpPr>
            <a:spLocks/>
          </p:cNvSpPr>
          <p:nvPr/>
        </p:nvSpPr>
        <p:spPr>
          <a:xfrm>
            <a:off x="1354104" y="3658318"/>
            <a:ext cx="3224388" cy="2375659"/>
          </a:xfrm>
          <a:prstGeom prst="rect">
            <a:avLst/>
          </a:prstGeom>
        </p:spPr>
        <p:txBody>
          <a:bodyPr vert="horz" lIns="91440" tIns="45720" rIns="91440" bIns="45720" rtlCol="0" anchor="t">
            <a:normAutofit/>
          </a:bodyPr>
          <a:lstStyle/>
          <a:p>
            <a:pPr marL="185166" indent="-185166" defTabSz="740664">
              <a:spcAft>
                <a:spcPts val="486"/>
              </a:spcAft>
              <a:buClr>
                <a:srgbClr val="FFFFFF"/>
              </a:buClr>
            </a:pPr>
            <a:endParaRPr lang="en-US" sz="1458" kern="1200">
              <a:solidFill>
                <a:srgbClr val="000000"/>
              </a:solidFill>
              <a:latin typeface="Arial"/>
              <a:ea typeface="+mn-ea"/>
              <a:cs typeface="Arial"/>
            </a:endParaRPr>
          </a:p>
          <a:p>
            <a:pPr>
              <a:spcBef>
                <a:spcPts val="0"/>
              </a:spcBef>
              <a:spcAft>
                <a:spcPts val="600"/>
              </a:spcAft>
              <a:buClr>
                <a:srgbClr val="FFFFFF"/>
              </a:buClr>
            </a:pPr>
            <a:endParaRPr lang="en-US" sz="1800" dirty="0">
              <a:solidFill>
                <a:srgbClr val="000000"/>
              </a:solidFill>
              <a:latin typeface="Arial"/>
              <a:cs typeface="Arial"/>
            </a:endParaRPr>
          </a:p>
        </p:txBody>
      </p:sp>
      <p:sp>
        <p:nvSpPr>
          <p:cNvPr id="41"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45057" y="2288950"/>
            <a:ext cx="11637033" cy="632880"/>
          </a:xfrm>
        </p:spPr>
        <p:txBody>
          <a:bodyPr vert="horz" lIns="91440" tIns="45720" rIns="91440" bIns="45720" rtlCol="0" anchor="t">
            <a:normAutofit/>
          </a:bodyPr>
          <a:lstStyle/>
          <a:p>
            <a:r>
              <a:rPr lang="en-IN" sz="1600" dirty="0" smtClean="0">
                <a:latin typeface="Arial" panose="020B0604020202020204" pitchFamily="34" charset="0"/>
                <a:cs typeface="Arial" panose="020B0604020202020204" pitchFamily="34" charset="0"/>
              </a:rPr>
              <a:t>Based </a:t>
            </a:r>
            <a:r>
              <a:rPr lang="en-IN" sz="1600" dirty="0">
                <a:latin typeface="Arial" panose="020B0604020202020204" pitchFamily="34" charset="0"/>
                <a:cs typeface="Arial" panose="020B0604020202020204" pitchFamily="34" charset="0"/>
              </a:rPr>
              <a:t>on the above analysis summarize your findings and list down the transformations you will do on different predictors, remove the variables from further analysis</a:t>
            </a:r>
          </a:p>
          <a:p>
            <a:pPr lvl="1">
              <a:buFont typeface="Wingdings" panose="05000000000000000000" pitchFamily="2" charset="2"/>
              <a:buChar char="§"/>
            </a:pPr>
            <a:endParaRPr lang="en-US" sz="1400" dirty="0" smtClean="0">
              <a:solidFill>
                <a:schemeClr val="tx2"/>
              </a:solidFill>
              <a:latin typeface="Arial" panose="020B0604020202020204" pitchFamily="34" charset="0"/>
              <a:cs typeface="Arial" panose="020B0604020202020204" pitchFamily="34" charset="0"/>
            </a:endParaRPr>
          </a:p>
        </p:txBody>
      </p:sp>
      <p:sp>
        <p:nvSpPr>
          <p:cNvPr id="4" name="Rectangle 3"/>
          <p:cNvSpPr/>
          <p:nvPr/>
        </p:nvSpPr>
        <p:spPr>
          <a:xfrm>
            <a:off x="690113" y="3079630"/>
            <a:ext cx="8712680" cy="3093154"/>
          </a:xfrm>
          <a:prstGeom prst="rect">
            <a:avLst/>
          </a:prstGeom>
        </p:spPr>
        <p:txBody>
          <a:bodyPr wrap="square">
            <a:spAutoFit/>
          </a:bodyPr>
          <a:lstStyle/>
          <a:p>
            <a:r>
              <a:rPr lang="en-IN" sz="1300" b="1" dirty="0" smtClean="0">
                <a:solidFill>
                  <a:schemeClr val="tx1">
                    <a:lumMod val="75000"/>
                    <a:lumOff val="25000"/>
                  </a:schemeClr>
                </a:solidFill>
                <a:latin typeface="Arial" panose="020B0604020202020204" pitchFamily="34" charset="0"/>
                <a:cs typeface="Arial" panose="020B0604020202020204" pitchFamily="34" charset="0"/>
              </a:rPr>
              <a:t>Analysis </a:t>
            </a:r>
            <a:r>
              <a:rPr lang="en-IN" sz="1300" b="1" dirty="0">
                <a:solidFill>
                  <a:schemeClr val="tx1">
                    <a:lumMod val="75000"/>
                    <a:lumOff val="25000"/>
                  </a:schemeClr>
                </a:solidFill>
                <a:latin typeface="Arial" panose="020B0604020202020204" pitchFamily="34" charset="0"/>
                <a:cs typeface="Arial" panose="020B0604020202020204" pitchFamily="34" charset="0"/>
              </a:rPr>
              <a:t>by Bathrooms:</a:t>
            </a: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Most of the properties offer 1 to 5 bathrooms.</a:t>
            </a: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The price increases when the bathroom count reaches 3 and then decreases</a:t>
            </a:r>
            <a:r>
              <a:rPr lang="en-IN" sz="1300" dirty="0" smtClean="0">
                <a:solidFill>
                  <a:schemeClr val="tx1">
                    <a:lumMod val="75000"/>
                    <a:lumOff val="25000"/>
                  </a:schemeClr>
                </a:solidFill>
                <a:latin typeface="Arial" panose="020B0604020202020204" pitchFamily="34" charset="0"/>
                <a:cs typeface="Arial" panose="020B0604020202020204" pitchFamily="34" charset="0"/>
              </a:rPr>
              <a:t>.</a:t>
            </a: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Amenities:</a:t>
            </a: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The price increases when the property offers more basic amenities that are provided by all the properties.</a:t>
            </a:r>
          </a:p>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Minimum Nights:</a:t>
            </a: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Most of the properties offer a minimum of 5 nights stay.</a:t>
            </a:r>
          </a:p>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Maximum Nights:</a:t>
            </a: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Most of the properties offer a maximum of 813 nights stay.</a:t>
            </a:r>
          </a:p>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Distance to Airport:</a:t>
            </a: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Most properties are located within 4.55 km distance from the airport.</a:t>
            </a: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The price is high when the distance is between 3 to 6 km.</a:t>
            </a:r>
          </a:p>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Distance to Railway:</a:t>
            </a: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Most properties are located within 1.73 km distance from the railway station.</a:t>
            </a:r>
          </a:p>
          <a:p>
            <a:pPr marL="285750" indent="-285750">
              <a:buFont typeface="Arial" panose="020B0604020202020204" pitchFamily="34" charset="0"/>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The price is high when the distance is between 0 to 2 km</a:t>
            </a:r>
            <a:r>
              <a:rPr lang="en-IN" sz="1300" dirty="0" smtClean="0">
                <a:solidFill>
                  <a:schemeClr val="tx1">
                    <a:lumMod val="75000"/>
                    <a:lumOff val="25000"/>
                  </a:schemeClr>
                </a:solidFill>
                <a:latin typeface="Arial" panose="020B0604020202020204" pitchFamily="34" charset="0"/>
                <a:cs typeface="Arial" panose="020B0604020202020204" pitchFamily="34" charset="0"/>
              </a:rPr>
              <a:t>.</a:t>
            </a:r>
            <a:endParaRPr lang="en-IN" sz="13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3" name="Title 1">
            <a:extLst>
              <a:ext uri="{FF2B5EF4-FFF2-40B4-BE49-F238E27FC236}">
                <a16:creationId xmlns:a16="http://schemas.microsoft.com/office/drawing/2014/main" id="{620D3D66-2A4D-5C2B-D09E-65DCC2CA1231}"/>
              </a:ext>
            </a:extLst>
          </p:cNvPr>
          <p:cNvSpPr>
            <a:spLocks noGrp="1"/>
          </p:cNvSpPr>
          <p:nvPr>
            <p:ph type="title"/>
          </p:nvPr>
        </p:nvSpPr>
        <p:spPr>
          <a:xfrm>
            <a:off x="474453" y="629728"/>
            <a:ext cx="10754527" cy="895176"/>
          </a:xfrm>
        </p:spPr>
        <p:txBody>
          <a:bodyPr anchor="b">
            <a:normAutofit fontScale="90000"/>
          </a:bodyPr>
          <a:lstStyle/>
          <a:p>
            <a:r>
              <a:rPr lang="en-IN" b="1" dirty="0"/>
              <a:t/>
            </a:r>
            <a:br>
              <a:rPr lang="en-IN" b="1" dirty="0"/>
            </a:br>
            <a:r>
              <a:rPr lang="en-IN" sz="2800" b="1" dirty="0" smtClean="0"/>
              <a:t>Variable </a:t>
            </a:r>
            <a:r>
              <a:rPr lang="en-IN" sz="2800" b="1" dirty="0"/>
              <a:t>profiling and checking relationships between </a:t>
            </a:r>
            <a:r>
              <a:rPr lang="en-IN" sz="2800" b="1" dirty="0" smtClean="0"/>
              <a:t>variables</a:t>
            </a:r>
            <a:r>
              <a:rPr lang="en-IN" sz="2800" b="1" dirty="0"/>
              <a:t> (</a:t>
            </a:r>
            <a:r>
              <a:rPr lang="en-IN" sz="2800" b="1" dirty="0" smtClean="0"/>
              <a:t>Task 2):</a:t>
            </a:r>
            <a:endParaRPr lang="en-US" sz="2800" dirty="0">
              <a:solidFill>
                <a:schemeClr val="tx2"/>
              </a:solidFill>
            </a:endParaRPr>
          </a:p>
        </p:txBody>
      </p:sp>
    </p:spTree>
    <p:extLst>
      <p:ext uri="{BB962C8B-B14F-4D97-AF65-F5344CB8AC3E}">
        <p14:creationId xmlns:p14="http://schemas.microsoft.com/office/powerpoint/2010/main" val="339786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620D3D66-2A4D-5C2B-D09E-65DCC2CA1231}"/>
              </a:ext>
            </a:extLst>
          </p:cNvPr>
          <p:cNvSpPr>
            <a:spLocks noGrp="1"/>
          </p:cNvSpPr>
          <p:nvPr>
            <p:ph type="title"/>
          </p:nvPr>
        </p:nvSpPr>
        <p:spPr>
          <a:xfrm>
            <a:off x="474453" y="776377"/>
            <a:ext cx="10754527" cy="474453"/>
          </a:xfrm>
        </p:spPr>
        <p:txBody>
          <a:bodyPr anchor="b">
            <a:normAutofit fontScale="90000"/>
          </a:bodyPr>
          <a:lstStyle/>
          <a:p>
            <a:r>
              <a:rPr lang="en-IN" b="1" dirty="0"/>
              <a:t/>
            </a:r>
            <a:br>
              <a:rPr lang="en-IN" b="1" dirty="0"/>
            </a:br>
            <a:r>
              <a:rPr lang="en-IN" sz="3100" b="1" dirty="0"/>
              <a:t>Modelling and </a:t>
            </a:r>
            <a:r>
              <a:rPr lang="en-IN" sz="3100" b="1" dirty="0" smtClean="0"/>
              <a:t>insights</a:t>
            </a:r>
            <a:r>
              <a:rPr lang="en-IN" sz="3100" b="1" dirty="0"/>
              <a:t> </a:t>
            </a:r>
            <a:r>
              <a:rPr lang="en-IN" sz="3100" b="1" dirty="0" smtClean="0"/>
              <a:t>(Task 2):</a:t>
            </a:r>
            <a:endParaRPr lang="en-US" sz="3100" dirty="0">
              <a:solidFill>
                <a:schemeClr val="tx2"/>
              </a:solidFill>
            </a:endParaRPr>
          </a:p>
        </p:txBody>
      </p:sp>
      <p:sp>
        <p:nvSpPr>
          <p:cNvPr id="45"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45057" y="2377726"/>
            <a:ext cx="8692411" cy="347718"/>
          </a:xfrm>
        </p:spPr>
        <p:txBody>
          <a:bodyPr vert="horz" lIns="91440" tIns="45720" rIns="91440" bIns="45720" rtlCol="0" anchor="t">
            <a:normAutofit/>
          </a:bodyPr>
          <a:lstStyle/>
          <a:p>
            <a:r>
              <a:rPr lang="en-IN" sz="1600" dirty="0" smtClean="0">
                <a:latin typeface="Arial" panose="020B0604020202020204" pitchFamily="34" charset="0"/>
                <a:cs typeface="Arial" panose="020B0604020202020204" pitchFamily="34" charset="0"/>
              </a:rPr>
              <a:t>Explain </a:t>
            </a:r>
            <a:r>
              <a:rPr lang="en-IN" sz="1600" dirty="0">
                <a:latin typeface="Arial" panose="020B0604020202020204" pitchFamily="34" charset="0"/>
                <a:cs typeface="Arial" panose="020B0604020202020204" pitchFamily="34" charset="0"/>
              </a:rPr>
              <a:t>your approach on creating train/test/validation splits</a:t>
            </a:r>
          </a:p>
          <a:p>
            <a:endParaRPr lang="en-US" sz="1600" dirty="0" smtClean="0">
              <a:solidFill>
                <a:schemeClr val="tx2"/>
              </a:solidFill>
              <a:latin typeface="Arial" panose="020B0604020202020204" pitchFamily="34" charset="0"/>
              <a:cs typeface="Arial" panose="020B0604020202020204" pitchFamily="34" charset="0"/>
            </a:endParaRPr>
          </a:p>
        </p:txBody>
      </p:sp>
      <p:sp>
        <p:nvSpPr>
          <p:cNvPr id="7" name="Rectangle 1"/>
          <p:cNvSpPr>
            <a:spLocks noChangeArrowheads="1"/>
          </p:cNvSpPr>
          <p:nvPr/>
        </p:nvSpPr>
        <p:spPr bwMode="auto">
          <a:xfrm>
            <a:off x="474453" y="2625417"/>
            <a:ext cx="11190805" cy="2237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lumMod val="75000"/>
                    <a:lumOff val="25000"/>
                  </a:schemeClr>
                </a:solidFill>
                <a:effectLst/>
                <a:cs typeface="Arial" panose="020B0604020202020204" pitchFamily="34" charset="0"/>
              </a:rPr>
              <a:t>Training &amp; Testing: Assuming </a:t>
            </a:r>
            <a:r>
              <a:rPr kumimoji="0" lang="en-US" altLang="en-US" sz="1300" b="1" i="0" u="none" strike="noStrike" cap="none" normalizeH="0" baseline="0" dirty="0" err="1" smtClean="0">
                <a:ln>
                  <a:noFill/>
                </a:ln>
                <a:solidFill>
                  <a:schemeClr val="tx1">
                    <a:lumMod val="75000"/>
                    <a:lumOff val="25000"/>
                  </a:schemeClr>
                </a:solidFill>
                <a:effectLst/>
                <a:cs typeface="Arial" panose="020B0604020202020204" pitchFamily="34" charset="0"/>
              </a:rPr>
              <a:t>merged_df</a:t>
            </a:r>
            <a:r>
              <a:rPr kumimoji="0" lang="en-US" altLang="en-US" sz="1300" b="1" i="0" u="none" strike="noStrike" cap="none" normalizeH="0" baseline="0" dirty="0" smtClean="0">
                <a:ln>
                  <a:noFill/>
                </a:ln>
                <a:solidFill>
                  <a:schemeClr val="tx1">
                    <a:lumMod val="75000"/>
                    <a:lumOff val="25000"/>
                  </a:schemeClr>
                </a:solidFill>
                <a:effectLst/>
                <a:cs typeface="Arial" panose="020B0604020202020204" pitchFamily="34" charset="0"/>
              </a:rPr>
              <a:t> is our final preprocessed data frame and 'price' is the target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lumMod val="75000"/>
                    <a:lumOff val="25000"/>
                  </a:schemeClr>
                </a:solidFill>
                <a:effectLst/>
                <a:cs typeface="Arial" panose="020B0604020202020204" pitchFamily="34" charset="0"/>
              </a:rPr>
              <a:t>X - predictor/IDV/input [Columns] and y - Target Variable [Price]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lumMod val="75000"/>
                    <a:lumOff val="25000"/>
                  </a:schemeClr>
                </a:solidFill>
                <a:effectLst/>
                <a:cs typeface="Arial" panose="020B0604020202020204" pitchFamily="34" charset="0"/>
              </a:rPr>
              <a:t>Now we create X &amp; y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chemeClr val="tx1">
                  <a:lumMod val="75000"/>
                  <a:lumOff val="2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lumMod val="75000"/>
                    <a:lumOff val="25000"/>
                  </a:schemeClr>
                </a:solidFill>
                <a:effectLst/>
                <a:cs typeface="Arial" panose="020B0604020202020204" pitchFamily="34" charset="0"/>
              </a:rPr>
              <a:t>Split the Data into 2 parts, validation set = Training set &amp; Test set by 70 / 30 ratio (%)</a:t>
            </a:r>
            <a:endParaRPr kumimoji="0" lang="en-US" altLang="en-US" sz="1300" b="0" i="0" u="none" strike="noStrike" cap="none" normalizeH="0" baseline="0" dirty="0" smtClean="0">
              <a:ln>
                <a:noFill/>
              </a:ln>
              <a:solidFill>
                <a:schemeClr val="tx1">
                  <a:lumMod val="75000"/>
                  <a:lumOff val="2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lumMod val="75000"/>
                    <a:lumOff val="25000"/>
                  </a:schemeClr>
                </a:solidFill>
                <a:effectLst/>
                <a:cs typeface="Arial" panose="020B0604020202020204" pitchFamily="34" charset="0"/>
              </a:rPr>
              <a:t>By default </a:t>
            </a:r>
            <a:r>
              <a:rPr kumimoji="0" lang="en-US" altLang="en-US" sz="1300" b="0" i="0" u="none" strike="noStrike" cap="none" normalizeH="0" baseline="0" dirty="0" err="1" smtClean="0">
                <a:ln>
                  <a:noFill/>
                </a:ln>
                <a:solidFill>
                  <a:schemeClr val="tx1">
                    <a:lumMod val="75000"/>
                    <a:lumOff val="25000"/>
                  </a:schemeClr>
                </a:solidFill>
                <a:effectLst/>
                <a:cs typeface="Arial" panose="020B0604020202020204" pitchFamily="34" charset="0"/>
              </a:rPr>
              <a:t>random_state</a:t>
            </a:r>
            <a:r>
              <a:rPr kumimoji="0" lang="en-US" altLang="en-US" sz="1300" b="0" i="0" u="none" strike="noStrike" cap="none" normalizeH="0" baseline="0" dirty="0" smtClean="0">
                <a:ln>
                  <a:noFill/>
                </a:ln>
                <a:solidFill>
                  <a:schemeClr val="tx1">
                    <a:lumMod val="75000"/>
                    <a:lumOff val="25000"/>
                  </a:schemeClr>
                </a:solidFill>
                <a:effectLst/>
                <a:cs typeface="Arial" panose="020B0604020202020204" pitchFamily="34" charset="0"/>
              </a:rPr>
              <a:t> = 0--&gt; Every time we execute the code data will randomly picked 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chemeClr val="tx1">
                    <a:lumMod val="75000"/>
                    <a:lumOff val="25000"/>
                  </a:schemeClr>
                </a:solidFill>
                <a:effectLst/>
                <a:cs typeface="Arial" panose="020B0604020202020204" pitchFamily="34" charset="0"/>
              </a:rPr>
              <a:t>random_state</a:t>
            </a:r>
            <a:r>
              <a:rPr kumimoji="0" lang="en-US" altLang="en-US" sz="1300" b="0" i="0" u="none" strike="noStrike" cap="none" normalizeH="0" baseline="0" dirty="0" smtClean="0">
                <a:ln>
                  <a:noFill/>
                </a:ln>
                <a:solidFill>
                  <a:schemeClr val="tx1">
                    <a:lumMod val="75000"/>
                    <a:lumOff val="25000"/>
                  </a:schemeClr>
                </a:solidFill>
                <a:effectLst/>
                <a:cs typeface="Arial" panose="020B0604020202020204" pitchFamily="34" charset="0"/>
              </a:rPr>
              <a:t> = </a:t>
            </a:r>
            <a:r>
              <a:rPr kumimoji="0" lang="en-US" altLang="en-US" sz="1300" b="0" i="0" u="none" strike="noStrike" cap="none" normalizeH="0" baseline="0" dirty="0" err="1" smtClean="0">
                <a:ln>
                  <a:noFill/>
                </a:ln>
                <a:solidFill>
                  <a:schemeClr val="tx1">
                    <a:lumMod val="75000"/>
                    <a:lumOff val="25000"/>
                  </a:schemeClr>
                </a:solidFill>
                <a:effectLst/>
                <a:cs typeface="Arial" panose="020B0604020202020204" pitchFamily="34" charset="0"/>
              </a:rPr>
              <a:t>Int</a:t>
            </a:r>
            <a:r>
              <a:rPr kumimoji="0" lang="en-US" altLang="en-US" sz="1300" b="0" i="0" u="none" strike="noStrike" cap="none" normalizeH="0" baseline="0" dirty="0" smtClean="0">
                <a:ln>
                  <a:noFill/>
                </a:ln>
                <a:solidFill>
                  <a:schemeClr val="tx1">
                    <a:lumMod val="75000"/>
                    <a:lumOff val="25000"/>
                  </a:schemeClr>
                </a:solidFill>
                <a:effectLst/>
                <a:cs typeface="Arial" panose="020B0604020202020204" pitchFamily="34" charset="0"/>
              </a:rPr>
              <a:t> value--&gt; Every time the same values will be picked 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lumMod val="75000"/>
                  <a:lumOff val="2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lumMod val="75000"/>
                    <a:lumOff val="25000"/>
                  </a:schemeClr>
                </a:solidFill>
                <a:effectLst/>
                <a:cs typeface="Arial" panose="020B0604020202020204" pitchFamily="34" charset="0"/>
              </a:rPr>
              <a:t>Further split temp into validation and test: 15% each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 name="Content Placeholder 2">
            <a:extLst>
              <a:ext uri="{FF2B5EF4-FFF2-40B4-BE49-F238E27FC236}">
                <a16:creationId xmlns:a16="http://schemas.microsoft.com/office/drawing/2014/main" id="{1DA5627C-7BE6-E4B9-7507-B8B513E72181}"/>
              </a:ext>
            </a:extLst>
          </p:cNvPr>
          <p:cNvSpPr txBox="1">
            <a:spLocks/>
          </p:cNvSpPr>
          <p:nvPr/>
        </p:nvSpPr>
        <p:spPr>
          <a:xfrm>
            <a:off x="345057" y="4689300"/>
            <a:ext cx="8692411" cy="34771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1600" dirty="0" smtClean="0">
                <a:latin typeface="Arial" panose="020B0604020202020204" pitchFamily="34" charset="0"/>
                <a:cs typeface="Arial" panose="020B0604020202020204" pitchFamily="34" charset="0"/>
              </a:rPr>
              <a:t>Create </a:t>
            </a:r>
            <a:r>
              <a:rPr lang="en-IN" sz="1600" dirty="0">
                <a:latin typeface="Arial" panose="020B0604020202020204" pitchFamily="34" charset="0"/>
                <a:cs typeface="Arial" panose="020B0604020202020204" pitchFamily="34" charset="0"/>
              </a:rPr>
              <a:t>a comparison matrix to compare different regression models you've run</a:t>
            </a:r>
          </a:p>
          <a:p>
            <a:endParaRPr lang="en-US" sz="1600" dirty="0" smtClean="0">
              <a:solidFill>
                <a:schemeClr val="tx2"/>
              </a:solidFill>
              <a:latin typeface="Arial" panose="020B0604020202020204" pitchFamily="34" charset="0"/>
              <a:cs typeface="Arial" panose="020B0604020202020204" pitchFamily="34" charset="0"/>
            </a:endParaRPr>
          </a:p>
        </p:txBody>
      </p:sp>
      <p:sp>
        <p:nvSpPr>
          <p:cNvPr id="8" name="Rectangle 7"/>
          <p:cNvSpPr/>
          <p:nvPr/>
        </p:nvSpPr>
        <p:spPr>
          <a:xfrm>
            <a:off x="474452" y="5037018"/>
            <a:ext cx="7186977" cy="692497"/>
          </a:xfrm>
          <a:prstGeom prst="rect">
            <a:avLst/>
          </a:prstGeom>
        </p:spPr>
        <p:txBody>
          <a:bodyPr wrap="square">
            <a:spAutoFit/>
          </a:bodyPr>
          <a:lstStyle/>
          <a:p>
            <a:r>
              <a:rPr lang="en-IN" sz="1300" dirty="0">
                <a:solidFill>
                  <a:schemeClr val="tx1">
                    <a:lumMod val="75000"/>
                    <a:lumOff val="25000"/>
                  </a:schemeClr>
                </a:solidFill>
                <a:latin typeface="Arial" panose="020B0604020202020204" pitchFamily="34" charset="0"/>
                <a:cs typeface="Arial" panose="020B0604020202020204" pitchFamily="34" charset="0"/>
              </a:rPr>
              <a:t>We'll create a function to evaluate different regression models and compare their performance using metrics such as </a:t>
            </a:r>
            <a:r>
              <a:rPr lang="en-IN" sz="1300" b="1" dirty="0">
                <a:solidFill>
                  <a:schemeClr val="tx1">
                    <a:lumMod val="75000"/>
                    <a:lumOff val="25000"/>
                  </a:schemeClr>
                </a:solidFill>
                <a:latin typeface="Arial" panose="020B0604020202020204" pitchFamily="34" charset="0"/>
                <a:cs typeface="Arial" panose="020B0604020202020204" pitchFamily="34" charset="0"/>
              </a:rPr>
              <a:t>Mean Absolute Error (MAE)</a:t>
            </a:r>
            <a:r>
              <a:rPr lang="en-IN" sz="1300" dirty="0">
                <a:solidFill>
                  <a:schemeClr val="tx1">
                    <a:lumMod val="75000"/>
                    <a:lumOff val="25000"/>
                  </a:schemeClr>
                </a:solidFill>
                <a:latin typeface="Arial" panose="020B0604020202020204" pitchFamily="34" charset="0"/>
                <a:cs typeface="Arial" panose="020B0604020202020204" pitchFamily="34" charset="0"/>
              </a:rPr>
              <a:t>, </a:t>
            </a:r>
            <a:r>
              <a:rPr lang="en-IN" sz="1300" b="1" dirty="0">
                <a:solidFill>
                  <a:schemeClr val="tx1">
                    <a:lumMod val="75000"/>
                    <a:lumOff val="25000"/>
                  </a:schemeClr>
                </a:solidFill>
                <a:latin typeface="Arial" panose="020B0604020202020204" pitchFamily="34" charset="0"/>
                <a:cs typeface="Arial" panose="020B0604020202020204" pitchFamily="34" charset="0"/>
              </a:rPr>
              <a:t>Mean Squared Error (MSE)</a:t>
            </a:r>
            <a:r>
              <a:rPr lang="en-IN" sz="1300" dirty="0">
                <a:solidFill>
                  <a:schemeClr val="tx1">
                    <a:lumMod val="75000"/>
                    <a:lumOff val="25000"/>
                  </a:schemeClr>
                </a:solidFill>
                <a:latin typeface="Arial" panose="020B0604020202020204" pitchFamily="34" charset="0"/>
                <a:cs typeface="Arial" panose="020B0604020202020204" pitchFamily="34" charset="0"/>
              </a:rPr>
              <a:t>, and </a:t>
            </a:r>
            <a:r>
              <a:rPr lang="en-IN" sz="1300" b="1" dirty="0">
                <a:solidFill>
                  <a:schemeClr val="tx1">
                    <a:lumMod val="75000"/>
                    <a:lumOff val="25000"/>
                  </a:schemeClr>
                </a:solidFill>
                <a:latin typeface="Arial" panose="020B0604020202020204" pitchFamily="34" charset="0"/>
                <a:cs typeface="Arial" panose="020B0604020202020204" pitchFamily="34" charset="0"/>
              </a:rPr>
              <a:t>R-squared (R²)</a:t>
            </a:r>
            <a:endParaRPr lang="en-IN" sz="1300" b="1" dirty="0">
              <a:solidFill>
                <a:schemeClr val="tx1">
                  <a:lumMod val="75000"/>
                  <a:lumOff val="25000"/>
                </a:schemeClr>
              </a:solidFill>
              <a:effectLst/>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7856668" y="3816261"/>
            <a:ext cx="4264311" cy="2725749"/>
          </a:xfrm>
          <a:prstGeom prst="rect">
            <a:avLst/>
          </a:prstGeom>
        </p:spPr>
      </p:pic>
    </p:spTree>
    <p:extLst>
      <p:ext uri="{BB962C8B-B14F-4D97-AF65-F5344CB8AC3E}">
        <p14:creationId xmlns:p14="http://schemas.microsoft.com/office/powerpoint/2010/main" val="720378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620D3D66-2A4D-5C2B-D09E-65DCC2CA1231}"/>
              </a:ext>
            </a:extLst>
          </p:cNvPr>
          <p:cNvSpPr>
            <a:spLocks noGrp="1"/>
          </p:cNvSpPr>
          <p:nvPr>
            <p:ph type="title"/>
          </p:nvPr>
        </p:nvSpPr>
        <p:spPr>
          <a:xfrm>
            <a:off x="474453" y="776377"/>
            <a:ext cx="10754527" cy="474453"/>
          </a:xfrm>
        </p:spPr>
        <p:txBody>
          <a:bodyPr anchor="b">
            <a:normAutofit fontScale="90000"/>
          </a:bodyPr>
          <a:lstStyle/>
          <a:p>
            <a:r>
              <a:rPr lang="en-IN" b="1" dirty="0"/>
              <a:t/>
            </a:r>
            <a:br>
              <a:rPr lang="en-IN" b="1" dirty="0"/>
            </a:br>
            <a:r>
              <a:rPr lang="en-IN" sz="3100" b="1" dirty="0"/>
              <a:t>Modelling and </a:t>
            </a:r>
            <a:r>
              <a:rPr lang="en-IN" sz="3100" b="1" dirty="0" smtClean="0"/>
              <a:t>insights</a:t>
            </a:r>
            <a:r>
              <a:rPr lang="en-IN" sz="3100" b="1" dirty="0"/>
              <a:t> </a:t>
            </a:r>
            <a:r>
              <a:rPr lang="en-IN" sz="3100" b="1" dirty="0" smtClean="0"/>
              <a:t>(Task 2):</a:t>
            </a:r>
            <a:endParaRPr lang="en-US" sz="3100" dirty="0">
              <a:solidFill>
                <a:schemeClr val="tx2"/>
              </a:solidFill>
            </a:endParaRPr>
          </a:p>
        </p:txBody>
      </p:sp>
      <p:pic>
        <p:nvPicPr>
          <p:cNvPr id="3" name="Picture 2"/>
          <p:cNvPicPr>
            <a:picLocks noChangeAspect="1"/>
          </p:cNvPicPr>
          <p:nvPr/>
        </p:nvPicPr>
        <p:blipFill>
          <a:blip r:embed="rId2"/>
          <a:stretch>
            <a:fillRect/>
          </a:stretch>
        </p:blipFill>
        <p:spPr>
          <a:xfrm>
            <a:off x="474453" y="1281245"/>
            <a:ext cx="5576435" cy="3259754"/>
          </a:xfrm>
          <a:prstGeom prst="rect">
            <a:avLst/>
          </a:prstGeom>
        </p:spPr>
      </p:pic>
      <p:pic>
        <p:nvPicPr>
          <p:cNvPr id="4" name="Picture 3"/>
          <p:cNvPicPr>
            <a:picLocks noChangeAspect="1"/>
          </p:cNvPicPr>
          <p:nvPr/>
        </p:nvPicPr>
        <p:blipFill>
          <a:blip r:embed="rId3"/>
          <a:stretch>
            <a:fillRect/>
          </a:stretch>
        </p:blipFill>
        <p:spPr>
          <a:xfrm>
            <a:off x="6137152" y="1281245"/>
            <a:ext cx="5830146" cy="3259754"/>
          </a:xfrm>
          <a:prstGeom prst="rect">
            <a:avLst/>
          </a:prstGeom>
        </p:spPr>
      </p:pic>
      <p:pic>
        <p:nvPicPr>
          <p:cNvPr id="5" name="Picture 4"/>
          <p:cNvPicPr>
            <a:picLocks noChangeAspect="1"/>
          </p:cNvPicPr>
          <p:nvPr/>
        </p:nvPicPr>
        <p:blipFill>
          <a:blip r:embed="rId4"/>
          <a:stretch>
            <a:fillRect/>
          </a:stretch>
        </p:blipFill>
        <p:spPr>
          <a:xfrm>
            <a:off x="3028108" y="4390844"/>
            <a:ext cx="6024117" cy="2467155"/>
          </a:xfrm>
          <a:prstGeom prst="rect">
            <a:avLst/>
          </a:prstGeom>
        </p:spPr>
      </p:pic>
    </p:spTree>
    <p:extLst>
      <p:ext uri="{BB962C8B-B14F-4D97-AF65-F5344CB8AC3E}">
        <p14:creationId xmlns:p14="http://schemas.microsoft.com/office/powerpoint/2010/main" val="104431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DDC18F5A-6580-31F2-7CB9-7CD56D0BC8DD}"/>
              </a:ext>
            </a:extLst>
          </p:cNvPr>
          <p:cNvSpPr>
            <a:spLocks/>
          </p:cNvSpPr>
          <p:nvPr/>
        </p:nvSpPr>
        <p:spPr>
          <a:xfrm>
            <a:off x="1354104" y="3658318"/>
            <a:ext cx="3224388" cy="2375659"/>
          </a:xfrm>
          <a:prstGeom prst="rect">
            <a:avLst/>
          </a:prstGeom>
        </p:spPr>
        <p:txBody>
          <a:bodyPr vert="horz" lIns="91440" tIns="45720" rIns="91440" bIns="45720" rtlCol="0" anchor="t">
            <a:normAutofit/>
          </a:bodyPr>
          <a:lstStyle/>
          <a:p>
            <a:pPr marL="185166" indent="-185166" defTabSz="740664">
              <a:spcAft>
                <a:spcPts val="486"/>
              </a:spcAft>
              <a:buClr>
                <a:srgbClr val="FFFFFF"/>
              </a:buClr>
            </a:pPr>
            <a:endParaRPr lang="en-US" sz="1458" kern="1200">
              <a:solidFill>
                <a:srgbClr val="000000"/>
              </a:solidFill>
              <a:latin typeface="Arial"/>
              <a:ea typeface="+mn-ea"/>
              <a:cs typeface="Arial"/>
            </a:endParaRPr>
          </a:p>
          <a:p>
            <a:pPr>
              <a:spcBef>
                <a:spcPts val="0"/>
              </a:spcBef>
              <a:spcAft>
                <a:spcPts val="600"/>
              </a:spcAft>
              <a:buClr>
                <a:srgbClr val="FFFFFF"/>
              </a:buClr>
            </a:pPr>
            <a:endParaRPr lang="en-US" sz="1800" dirty="0">
              <a:solidFill>
                <a:srgbClr val="000000"/>
              </a:solidFill>
              <a:latin typeface="Arial"/>
              <a:cs typeface="Arial"/>
            </a:endParaRPr>
          </a:p>
        </p:txBody>
      </p:sp>
      <p:sp>
        <p:nvSpPr>
          <p:cNvPr id="4" name="Rectangle 3"/>
          <p:cNvSpPr/>
          <p:nvPr/>
        </p:nvSpPr>
        <p:spPr>
          <a:xfrm>
            <a:off x="402455" y="2353157"/>
            <a:ext cx="11413724" cy="2492990"/>
          </a:xfrm>
          <a:prstGeom prst="rect">
            <a:avLst/>
          </a:prstGeom>
        </p:spPr>
        <p:txBody>
          <a:bodyPr wrap="square">
            <a:spAutoFit/>
          </a:bodyPr>
          <a:lstStyle/>
          <a:p>
            <a:pPr>
              <a:buFont typeface="Arial" panose="020B0604020202020204" pitchFamily="34" charset="0"/>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Linear </a:t>
            </a:r>
            <a:r>
              <a:rPr lang="en-IN" sz="1300" b="1" dirty="0">
                <a:solidFill>
                  <a:schemeClr val="tx1">
                    <a:lumMod val="75000"/>
                    <a:lumOff val="25000"/>
                  </a:schemeClr>
                </a:solidFill>
                <a:latin typeface="Arial" panose="020B0604020202020204" pitchFamily="34" charset="0"/>
                <a:cs typeface="Arial" panose="020B0604020202020204" pitchFamily="34" charset="0"/>
              </a:rPr>
              <a:t>regression</a:t>
            </a:r>
            <a:r>
              <a:rPr lang="en-IN" sz="1300" dirty="0">
                <a:solidFill>
                  <a:schemeClr val="tx1">
                    <a:lumMod val="75000"/>
                    <a:lumOff val="25000"/>
                  </a:schemeClr>
                </a:solidFill>
                <a:latin typeface="Arial" panose="020B0604020202020204" pitchFamily="34" charset="0"/>
                <a:cs typeface="Arial" panose="020B0604020202020204" pitchFamily="34" charset="0"/>
              </a:rPr>
              <a:t> has the highest MAE and MSE, and the lowest R². This suggests that the data is likely not linear, and linear regression is not able to </a:t>
            </a:r>
            <a:r>
              <a:rPr lang="en-IN" sz="1300" dirty="0" smtClean="0">
                <a:solidFill>
                  <a:schemeClr val="tx1">
                    <a:lumMod val="75000"/>
                    <a:lumOff val="25000"/>
                  </a:schemeClr>
                </a:solidFill>
                <a:latin typeface="Arial" panose="020B0604020202020204" pitchFamily="34" charset="0"/>
                <a:cs typeface="Arial" panose="020B0604020202020204" pitchFamily="34" charset="0"/>
              </a:rPr>
              <a:t> capture </a:t>
            </a:r>
            <a:r>
              <a:rPr lang="en-IN" sz="1300" dirty="0">
                <a:solidFill>
                  <a:schemeClr val="tx1">
                    <a:lumMod val="75000"/>
                    <a:lumOff val="25000"/>
                  </a:schemeClr>
                </a:solidFill>
                <a:latin typeface="Arial" panose="020B0604020202020204" pitchFamily="34" charset="0"/>
                <a:cs typeface="Arial" panose="020B0604020202020204" pitchFamily="34" charset="0"/>
              </a:rPr>
              <a:t>the underlying patterns well.</a:t>
            </a:r>
          </a:p>
          <a:p>
            <a:pPr>
              <a:buFont typeface="Arial" panose="020B0604020202020204" pitchFamily="34" charset="0"/>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Decision </a:t>
            </a:r>
            <a:r>
              <a:rPr lang="en-IN" sz="1300" b="1" dirty="0">
                <a:solidFill>
                  <a:schemeClr val="tx1">
                    <a:lumMod val="75000"/>
                    <a:lumOff val="25000"/>
                  </a:schemeClr>
                </a:solidFill>
                <a:latin typeface="Arial" panose="020B0604020202020204" pitchFamily="34" charset="0"/>
                <a:cs typeface="Arial" panose="020B0604020202020204" pitchFamily="34" charset="0"/>
              </a:rPr>
              <a:t>tree regression</a:t>
            </a:r>
            <a:r>
              <a:rPr lang="en-IN" sz="1300" dirty="0">
                <a:solidFill>
                  <a:schemeClr val="tx1">
                    <a:lumMod val="75000"/>
                    <a:lumOff val="25000"/>
                  </a:schemeClr>
                </a:solidFill>
                <a:latin typeface="Arial" panose="020B0604020202020204" pitchFamily="34" charset="0"/>
                <a:cs typeface="Arial" panose="020B0604020202020204" pitchFamily="34" charset="0"/>
              </a:rPr>
              <a:t> performs exceptionally well with very low MAE and MSE, and a high R². However, decision trees can easily </a:t>
            </a:r>
            <a:r>
              <a:rPr lang="en-IN" sz="1300" dirty="0" err="1">
                <a:solidFill>
                  <a:schemeClr val="tx1">
                    <a:lumMod val="75000"/>
                    <a:lumOff val="25000"/>
                  </a:schemeClr>
                </a:solidFill>
                <a:latin typeface="Arial" panose="020B0604020202020204" pitchFamily="34" charset="0"/>
                <a:cs typeface="Arial" panose="020B0604020202020204" pitchFamily="34" charset="0"/>
              </a:rPr>
              <a:t>overfit</a:t>
            </a:r>
            <a:r>
              <a:rPr lang="en-IN" sz="1300" dirty="0">
                <a:solidFill>
                  <a:schemeClr val="tx1">
                    <a:lumMod val="75000"/>
                    <a:lumOff val="25000"/>
                  </a:schemeClr>
                </a:solidFill>
                <a:latin typeface="Arial" panose="020B0604020202020204" pitchFamily="34" charset="0"/>
                <a:cs typeface="Arial" panose="020B0604020202020204" pitchFamily="34" charset="0"/>
              </a:rPr>
              <a:t>, especially if they are not pruned properly. This might indicate overfitting to the training data.</a:t>
            </a:r>
          </a:p>
          <a:p>
            <a:pPr>
              <a:buFont typeface="Arial" panose="020B0604020202020204" pitchFamily="34" charset="0"/>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Random </a:t>
            </a:r>
            <a:r>
              <a:rPr lang="en-IN" sz="1300" b="1" dirty="0">
                <a:solidFill>
                  <a:schemeClr val="tx1">
                    <a:lumMod val="75000"/>
                    <a:lumOff val="25000"/>
                  </a:schemeClr>
                </a:solidFill>
                <a:latin typeface="Arial" panose="020B0604020202020204" pitchFamily="34" charset="0"/>
                <a:cs typeface="Arial" panose="020B0604020202020204" pitchFamily="34" charset="0"/>
              </a:rPr>
              <a:t>forest regression</a:t>
            </a:r>
            <a:r>
              <a:rPr lang="en-IN" sz="1300" dirty="0">
                <a:solidFill>
                  <a:schemeClr val="tx1">
                    <a:lumMod val="75000"/>
                    <a:lumOff val="25000"/>
                  </a:schemeClr>
                </a:solidFill>
                <a:latin typeface="Arial" panose="020B0604020202020204" pitchFamily="34" charset="0"/>
                <a:cs typeface="Arial" panose="020B0604020202020204" pitchFamily="34" charset="0"/>
              </a:rPr>
              <a:t> also performs very well with slightly better metrics than the decision tree. Random forests reduce overfitting by averaging multiple decision trees, suggesting a more generalizable model than a single decision tree.</a:t>
            </a:r>
          </a:p>
          <a:p>
            <a:pPr>
              <a:buFont typeface="Arial" panose="020B0604020202020204" pitchFamily="34" charset="0"/>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Gradient </a:t>
            </a:r>
            <a:r>
              <a:rPr lang="en-IN" sz="1300" b="1" dirty="0">
                <a:solidFill>
                  <a:schemeClr val="tx1">
                    <a:lumMod val="75000"/>
                    <a:lumOff val="25000"/>
                  </a:schemeClr>
                </a:solidFill>
                <a:latin typeface="Arial" panose="020B0604020202020204" pitchFamily="34" charset="0"/>
                <a:cs typeface="Arial" panose="020B0604020202020204" pitchFamily="34" charset="0"/>
              </a:rPr>
              <a:t>boosting</a:t>
            </a:r>
            <a:r>
              <a:rPr lang="en-IN" sz="1300" dirty="0">
                <a:solidFill>
                  <a:schemeClr val="tx1">
                    <a:lumMod val="75000"/>
                    <a:lumOff val="25000"/>
                  </a:schemeClr>
                </a:solidFill>
                <a:latin typeface="Arial" panose="020B0604020202020204" pitchFamily="34" charset="0"/>
                <a:cs typeface="Arial" panose="020B0604020202020204" pitchFamily="34" charset="0"/>
              </a:rPr>
              <a:t> shows reasonable performance but not as good as the random forest or decision tree. Gradient boosting can also </a:t>
            </a:r>
            <a:r>
              <a:rPr lang="en-IN" sz="1300" dirty="0" err="1">
                <a:solidFill>
                  <a:schemeClr val="tx1">
                    <a:lumMod val="75000"/>
                    <a:lumOff val="25000"/>
                  </a:schemeClr>
                </a:solidFill>
                <a:latin typeface="Arial" panose="020B0604020202020204" pitchFamily="34" charset="0"/>
                <a:cs typeface="Arial" panose="020B0604020202020204" pitchFamily="34" charset="0"/>
              </a:rPr>
              <a:t>overfit</a:t>
            </a:r>
            <a:r>
              <a:rPr lang="en-IN" sz="1300" dirty="0">
                <a:solidFill>
                  <a:schemeClr val="tx1">
                    <a:lumMod val="75000"/>
                    <a:lumOff val="25000"/>
                  </a:schemeClr>
                </a:solidFill>
                <a:latin typeface="Arial" panose="020B0604020202020204" pitchFamily="34" charset="0"/>
                <a:cs typeface="Arial" panose="020B0604020202020204" pitchFamily="34" charset="0"/>
              </a:rPr>
              <a:t> if not tuned properly, but it might also indicate that this method did not capture the patterns as well as the ensemble methods.</a:t>
            </a:r>
          </a:p>
          <a:p>
            <a:pPr>
              <a:buFont typeface="Arial" panose="020B0604020202020204" pitchFamily="34" charset="0"/>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a:t>
            </a:r>
            <a:r>
              <a:rPr lang="en-IN" sz="1300" b="1" dirty="0" err="1" smtClean="0">
                <a:solidFill>
                  <a:schemeClr val="tx1">
                    <a:lumMod val="75000"/>
                    <a:lumOff val="25000"/>
                  </a:schemeClr>
                </a:solidFill>
                <a:latin typeface="Arial" panose="020B0604020202020204" pitchFamily="34" charset="0"/>
                <a:cs typeface="Arial" panose="020B0604020202020204" pitchFamily="34" charset="0"/>
              </a:rPr>
              <a:t>XGBoost</a:t>
            </a:r>
            <a:r>
              <a:rPr lang="en-IN" sz="1300" dirty="0">
                <a:solidFill>
                  <a:schemeClr val="tx1">
                    <a:lumMod val="75000"/>
                    <a:lumOff val="25000"/>
                  </a:schemeClr>
                </a:solidFill>
                <a:latin typeface="Arial" panose="020B0604020202020204" pitchFamily="34" charset="0"/>
                <a:cs typeface="Arial" panose="020B0604020202020204" pitchFamily="34" charset="0"/>
              </a:rPr>
              <a:t> performs well with low MAE and MSE, and a high R². </a:t>
            </a:r>
            <a:r>
              <a:rPr lang="en-IN" sz="1300" dirty="0" err="1">
                <a:solidFill>
                  <a:schemeClr val="tx1">
                    <a:lumMod val="75000"/>
                    <a:lumOff val="25000"/>
                  </a:schemeClr>
                </a:solidFill>
                <a:latin typeface="Arial" panose="020B0604020202020204" pitchFamily="34" charset="0"/>
                <a:cs typeface="Arial" panose="020B0604020202020204" pitchFamily="34" charset="0"/>
              </a:rPr>
              <a:t>XGBoost</a:t>
            </a:r>
            <a:r>
              <a:rPr lang="en-IN" sz="1300" dirty="0">
                <a:solidFill>
                  <a:schemeClr val="tx1">
                    <a:lumMod val="75000"/>
                    <a:lumOff val="25000"/>
                  </a:schemeClr>
                </a:solidFill>
                <a:latin typeface="Arial" panose="020B0604020202020204" pitchFamily="34" charset="0"/>
                <a:cs typeface="Arial" panose="020B0604020202020204" pitchFamily="34" charset="0"/>
              </a:rPr>
              <a:t> is known for its performance and efficiency, often outperforming other algorithms on structured/tabular data.</a:t>
            </a:r>
          </a:p>
          <a:p>
            <a:pPr>
              <a:buFont typeface="Arial" panose="020B0604020202020204" pitchFamily="34" charset="0"/>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a:t>
            </a:r>
            <a:r>
              <a:rPr lang="en-IN" sz="1300" b="1" dirty="0" err="1" smtClean="0">
                <a:solidFill>
                  <a:schemeClr val="tx1">
                    <a:lumMod val="75000"/>
                    <a:lumOff val="25000"/>
                  </a:schemeClr>
                </a:solidFill>
                <a:latin typeface="Arial" panose="020B0604020202020204" pitchFamily="34" charset="0"/>
                <a:cs typeface="Arial" panose="020B0604020202020204" pitchFamily="34" charset="0"/>
              </a:rPr>
              <a:t>LightGBM</a:t>
            </a:r>
            <a:r>
              <a:rPr lang="en-IN" sz="1300" dirty="0">
                <a:solidFill>
                  <a:schemeClr val="tx1">
                    <a:lumMod val="75000"/>
                    <a:lumOff val="25000"/>
                  </a:schemeClr>
                </a:solidFill>
                <a:latin typeface="Arial" panose="020B0604020202020204" pitchFamily="34" charset="0"/>
                <a:cs typeface="Arial" panose="020B0604020202020204" pitchFamily="34" charset="0"/>
              </a:rPr>
              <a:t> also shows strong performance but not as good as </a:t>
            </a:r>
            <a:r>
              <a:rPr lang="en-IN" sz="1300" dirty="0" err="1">
                <a:solidFill>
                  <a:schemeClr val="tx1">
                    <a:lumMod val="75000"/>
                    <a:lumOff val="25000"/>
                  </a:schemeClr>
                </a:solidFill>
                <a:latin typeface="Arial" panose="020B0604020202020204" pitchFamily="34" charset="0"/>
                <a:cs typeface="Arial" panose="020B0604020202020204" pitchFamily="34" charset="0"/>
              </a:rPr>
              <a:t>XGBoost</a:t>
            </a:r>
            <a:r>
              <a:rPr lang="en-IN" sz="1300" dirty="0">
                <a:solidFill>
                  <a:schemeClr val="tx1">
                    <a:lumMod val="75000"/>
                    <a:lumOff val="25000"/>
                  </a:schemeClr>
                </a:solidFill>
                <a:latin typeface="Arial" panose="020B0604020202020204" pitchFamily="34" charset="0"/>
                <a:cs typeface="Arial" panose="020B0604020202020204" pitchFamily="34" charset="0"/>
              </a:rPr>
              <a:t> in this case. It is another powerful gradient boosting framework that is typically faster and can handle larger datasets more efficiently.</a:t>
            </a:r>
            <a:endParaRPr lang="en-IN" sz="1300" b="0" i="0" dirty="0">
              <a:solidFill>
                <a:schemeClr val="tx1">
                  <a:lumMod val="75000"/>
                  <a:lumOff val="25000"/>
                </a:schemeClr>
              </a:solidFill>
              <a:effectLst/>
              <a:latin typeface="Arial" panose="020B0604020202020204" pitchFamily="34" charset="0"/>
              <a:cs typeface="Arial" panose="020B0604020202020204" pitchFamily="34" charset="0"/>
            </a:endParaRPr>
          </a:p>
        </p:txBody>
      </p:sp>
      <p:sp>
        <p:nvSpPr>
          <p:cNvPr id="5" name="Rectangle 4"/>
          <p:cNvSpPr/>
          <p:nvPr/>
        </p:nvSpPr>
        <p:spPr>
          <a:xfrm>
            <a:off x="402455" y="4886064"/>
            <a:ext cx="2192075" cy="292388"/>
          </a:xfrm>
          <a:prstGeom prst="rect">
            <a:avLst/>
          </a:prstGeom>
        </p:spPr>
        <p:txBody>
          <a:bodyPr wrap="none">
            <a:spAutoFit/>
          </a:bodyPr>
          <a:lstStyle/>
          <a:p>
            <a:r>
              <a:rPr lang="en-IN" sz="1300" b="1" dirty="0">
                <a:solidFill>
                  <a:schemeClr val="tx1">
                    <a:lumMod val="75000"/>
                    <a:lumOff val="25000"/>
                  </a:schemeClr>
                </a:solidFill>
                <a:latin typeface="Arial" panose="020B0604020202020204" pitchFamily="34" charset="0"/>
                <a:cs typeface="Arial" panose="020B0604020202020204" pitchFamily="34" charset="0"/>
              </a:rPr>
              <a:t>Testing of all the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models:</a:t>
            </a:r>
            <a:endParaRPr lang="en-IN" sz="1300" b="1" dirty="0">
              <a:solidFill>
                <a:schemeClr val="tx1">
                  <a:lumMod val="75000"/>
                  <a:lumOff val="25000"/>
                </a:schemeClr>
              </a:solidFill>
              <a:effectLst/>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463015" y="4672715"/>
            <a:ext cx="7468642" cy="2038635"/>
          </a:xfrm>
          <a:prstGeom prst="rect">
            <a:avLst/>
          </a:prstGeom>
        </p:spPr>
      </p:pic>
      <p:sp>
        <p:nvSpPr>
          <p:cNvPr id="44" name="Title 1">
            <a:extLst>
              <a:ext uri="{FF2B5EF4-FFF2-40B4-BE49-F238E27FC236}">
                <a16:creationId xmlns:a16="http://schemas.microsoft.com/office/drawing/2014/main" id="{620D3D66-2A4D-5C2B-D09E-65DCC2CA1231}"/>
              </a:ext>
            </a:extLst>
          </p:cNvPr>
          <p:cNvSpPr>
            <a:spLocks noGrp="1"/>
          </p:cNvSpPr>
          <p:nvPr>
            <p:ph type="title"/>
          </p:nvPr>
        </p:nvSpPr>
        <p:spPr>
          <a:xfrm>
            <a:off x="474453" y="776377"/>
            <a:ext cx="10754527" cy="474453"/>
          </a:xfrm>
        </p:spPr>
        <p:txBody>
          <a:bodyPr anchor="b">
            <a:normAutofit fontScale="90000"/>
          </a:bodyPr>
          <a:lstStyle/>
          <a:p>
            <a:r>
              <a:rPr lang="en-IN" b="1" dirty="0"/>
              <a:t/>
            </a:r>
            <a:br>
              <a:rPr lang="en-IN" b="1" dirty="0"/>
            </a:br>
            <a:r>
              <a:rPr lang="en-IN" sz="3100" b="1" dirty="0"/>
              <a:t>Modelling and </a:t>
            </a:r>
            <a:r>
              <a:rPr lang="en-IN" sz="3100" b="1" dirty="0" smtClean="0"/>
              <a:t>insights</a:t>
            </a:r>
            <a:r>
              <a:rPr lang="en-IN" sz="3100" b="1" dirty="0"/>
              <a:t> </a:t>
            </a:r>
            <a:r>
              <a:rPr lang="en-IN" sz="3100" b="1" dirty="0" smtClean="0"/>
              <a:t>(Task 2):</a:t>
            </a:r>
            <a:endParaRPr lang="en-US" sz="3100" dirty="0">
              <a:solidFill>
                <a:schemeClr val="tx2"/>
              </a:solidFill>
            </a:endParaRPr>
          </a:p>
        </p:txBody>
      </p:sp>
    </p:spTree>
    <p:extLst>
      <p:ext uri="{BB962C8B-B14F-4D97-AF65-F5344CB8AC3E}">
        <p14:creationId xmlns:p14="http://schemas.microsoft.com/office/powerpoint/2010/main" val="4150947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DA5627C-7BE6-E4B9-7507-B8B513E72181}"/>
              </a:ext>
            </a:extLst>
          </p:cNvPr>
          <p:cNvSpPr txBox="1">
            <a:spLocks/>
          </p:cNvSpPr>
          <p:nvPr/>
        </p:nvSpPr>
        <p:spPr>
          <a:xfrm>
            <a:off x="345057" y="2291170"/>
            <a:ext cx="8692411" cy="34771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1600" dirty="0" smtClean="0">
                <a:latin typeface="Arial" panose="020B0604020202020204" pitchFamily="34" charset="0"/>
                <a:cs typeface="Arial" panose="020B0604020202020204" pitchFamily="34" charset="0"/>
              </a:rPr>
              <a:t>Explain </a:t>
            </a:r>
            <a:r>
              <a:rPr lang="en-IN" sz="1600" dirty="0">
                <a:latin typeface="Arial" panose="020B0604020202020204" pitchFamily="34" charset="0"/>
                <a:cs typeface="Arial" panose="020B0604020202020204" pitchFamily="34" charset="0"/>
              </a:rPr>
              <a:t>which model you've finalized and why you finalize the model.</a:t>
            </a:r>
          </a:p>
          <a:p>
            <a:endParaRPr lang="en-US" sz="1600" dirty="0" smtClean="0">
              <a:solidFill>
                <a:schemeClr val="tx2"/>
              </a:solidFill>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681486" y="2733779"/>
            <a:ext cx="7503725"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lumMod val="75000"/>
                    <a:lumOff val="25000"/>
                  </a:schemeClr>
                </a:solidFill>
                <a:effectLst/>
                <a:latin typeface="Arial" panose="020B0604020202020204" pitchFamily="34" charset="0"/>
              </a:rPr>
              <a:t>Based on the comparison matrix, we will choose the model with the </a:t>
            </a:r>
            <a:r>
              <a:rPr kumimoji="0" lang="en-US" altLang="en-US" sz="1300" b="1" i="0" u="none" strike="noStrike" cap="none" normalizeH="0" baseline="0" dirty="0" smtClean="0">
                <a:ln>
                  <a:noFill/>
                </a:ln>
                <a:solidFill>
                  <a:schemeClr val="tx1">
                    <a:lumMod val="75000"/>
                    <a:lumOff val="25000"/>
                  </a:schemeClr>
                </a:solidFill>
                <a:effectLst/>
                <a:latin typeface="Arial" panose="020B0604020202020204" pitchFamily="34" charset="0"/>
              </a:rPr>
              <a:t>best performance metrics</a:t>
            </a:r>
            <a:r>
              <a:rPr kumimoji="0" lang="en-US" altLang="en-US" sz="1300" b="0" i="0" u="none" strike="noStrike" cap="none" normalizeH="0" baseline="0" dirty="0" smtClean="0">
                <a:ln>
                  <a:noFill/>
                </a:ln>
                <a:solidFill>
                  <a:schemeClr val="tx1">
                    <a:lumMod val="75000"/>
                    <a:lumOff val="2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chemeClr val="tx1">
                  <a:lumMod val="75000"/>
                  <a:lumOff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lumMod val="75000"/>
                    <a:lumOff val="25000"/>
                  </a:schemeClr>
                </a:solidFill>
                <a:effectLst/>
                <a:latin typeface="Arial" panose="020B0604020202020204" pitchFamily="34" charset="0"/>
              </a:rPr>
              <a:t>The model with the </a:t>
            </a:r>
            <a:r>
              <a:rPr kumimoji="0" lang="en-US" altLang="en-US" sz="1300" b="1" i="0" u="none" strike="noStrike" cap="none" normalizeH="0" baseline="0" dirty="0" smtClean="0">
                <a:ln>
                  <a:noFill/>
                </a:ln>
                <a:solidFill>
                  <a:schemeClr val="tx1">
                    <a:lumMod val="75000"/>
                    <a:lumOff val="25000"/>
                  </a:schemeClr>
                </a:solidFill>
                <a:effectLst/>
                <a:latin typeface="Arial" panose="020B0604020202020204" pitchFamily="34" charset="0"/>
              </a:rPr>
              <a:t>lowest MAE and MSE</a:t>
            </a:r>
            <a:r>
              <a:rPr kumimoji="0" lang="en-US" altLang="en-US" sz="1300" b="0" i="0" u="none" strike="noStrike" cap="none" normalizeH="0" baseline="0" dirty="0" smtClean="0">
                <a:ln>
                  <a:noFill/>
                </a:ln>
                <a:solidFill>
                  <a:schemeClr val="tx1">
                    <a:lumMod val="75000"/>
                    <a:lumOff val="25000"/>
                  </a:schemeClr>
                </a:solidFill>
                <a:effectLst/>
                <a:latin typeface="Arial" panose="020B0604020202020204" pitchFamily="34" charset="0"/>
              </a:rPr>
              <a:t>, and the </a:t>
            </a:r>
            <a:r>
              <a:rPr kumimoji="0" lang="en-US" altLang="en-US" sz="1300" b="1" i="0" u="none" strike="noStrike" cap="none" normalizeH="0" baseline="0" dirty="0" smtClean="0">
                <a:ln>
                  <a:noFill/>
                </a:ln>
                <a:solidFill>
                  <a:schemeClr val="tx1">
                    <a:lumMod val="75000"/>
                    <a:lumOff val="25000"/>
                  </a:schemeClr>
                </a:solidFill>
                <a:effectLst/>
                <a:latin typeface="Arial" panose="020B0604020202020204" pitchFamily="34" charset="0"/>
              </a:rPr>
              <a:t>highest R² </a:t>
            </a:r>
            <a:r>
              <a:rPr kumimoji="0" lang="en-US" altLang="en-US" sz="1300" b="0" i="0" u="none" strike="noStrike" cap="none" normalizeH="0" baseline="0" dirty="0" smtClean="0">
                <a:ln>
                  <a:noFill/>
                </a:ln>
                <a:solidFill>
                  <a:schemeClr val="tx1">
                    <a:lumMod val="75000"/>
                    <a:lumOff val="25000"/>
                  </a:schemeClr>
                </a:solidFill>
                <a:effectLst/>
                <a:latin typeface="Arial" panose="020B0604020202020204" pitchFamily="34" charset="0"/>
              </a:rPr>
              <a:t>is the best.</a:t>
            </a:r>
          </a:p>
        </p:txBody>
      </p:sp>
      <p:sp>
        <p:nvSpPr>
          <p:cNvPr id="3" name="Rectangle 2"/>
          <p:cNvSpPr>
            <a:spLocks noChangeArrowheads="1"/>
          </p:cNvSpPr>
          <p:nvPr/>
        </p:nvSpPr>
        <p:spPr bwMode="auto">
          <a:xfrm>
            <a:off x="802257" y="3554806"/>
            <a:ext cx="3058530"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Best Model: </a:t>
            </a:r>
            <a:r>
              <a:rPr kumimoji="0" lang="en-US" altLang="en-US" sz="11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Random Forest Regressor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 MAE: 1.4016939707545986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 MSE: 121.63470813256798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 R²: 0.9956058407503108</a:t>
            </a:r>
            <a:r>
              <a:rPr kumimoji="0" lang="en-US" altLang="en-US" sz="1100" b="0" i="0" u="none" strike="noStrike" cap="none" normalizeH="0" baseline="0" dirty="0" smtClean="0">
                <a:ln>
                  <a:noFill/>
                </a:ln>
                <a:solidFill>
                  <a:schemeClr val="tx1"/>
                </a:solidFill>
                <a:effectLst/>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81487" y="4363928"/>
            <a:ext cx="6096000" cy="292388"/>
          </a:xfrm>
          <a:prstGeom prst="rect">
            <a:avLst/>
          </a:prstGeom>
        </p:spPr>
        <p:txBody>
          <a:bodyPr>
            <a:spAutoFit/>
          </a:bodyPr>
          <a:lstStyle/>
          <a:p>
            <a:r>
              <a:rPr lang="en-IN" sz="1300" dirty="0">
                <a:solidFill>
                  <a:schemeClr val="tx1">
                    <a:lumMod val="75000"/>
                    <a:lumOff val="25000"/>
                  </a:schemeClr>
                </a:solidFill>
                <a:latin typeface="Arial" panose="020B0604020202020204" pitchFamily="34" charset="0"/>
                <a:cs typeface="Arial" panose="020B0604020202020204" pitchFamily="34" charset="0"/>
              </a:rPr>
              <a:t>Given this, we'll finalize the </a:t>
            </a:r>
            <a:r>
              <a:rPr lang="en-IN" sz="1300" b="1" dirty="0">
                <a:solidFill>
                  <a:schemeClr val="tx1">
                    <a:lumMod val="75000"/>
                    <a:lumOff val="25000"/>
                  </a:schemeClr>
                </a:solidFill>
                <a:latin typeface="Arial" panose="020B0604020202020204" pitchFamily="34" charset="0"/>
                <a:cs typeface="Arial" panose="020B0604020202020204" pitchFamily="34" charset="0"/>
              </a:rPr>
              <a:t>Random Forest Regressor </a:t>
            </a:r>
            <a:r>
              <a:rPr lang="en-IN" sz="1300" dirty="0">
                <a:solidFill>
                  <a:schemeClr val="tx1">
                    <a:lumMod val="75000"/>
                    <a:lumOff val="25000"/>
                  </a:schemeClr>
                </a:solidFill>
                <a:latin typeface="Arial" panose="020B0604020202020204" pitchFamily="34" charset="0"/>
                <a:cs typeface="Arial" panose="020B0604020202020204" pitchFamily="34" charset="0"/>
              </a:rPr>
              <a:t>as the best </a:t>
            </a:r>
            <a:r>
              <a:rPr lang="en-IN" sz="1300" dirty="0" smtClean="0">
                <a:solidFill>
                  <a:schemeClr val="tx1">
                    <a:lumMod val="75000"/>
                    <a:lumOff val="25000"/>
                  </a:schemeClr>
                </a:solidFill>
                <a:latin typeface="Arial" panose="020B0604020202020204" pitchFamily="34" charset="0"/>
                <a:cs typeface="Arial" panose="020B0604020202020204" pitchFamily="34" charset="0"/>
              </a:rPr>
              <a:t>model</a:t>
            </a:r>
            <a:r>
              <a:rPr lang="en-IN" sz="1300" dirty="0" smtClean="0">
                <a:solidFill>
                  <a:srgbClr val="000000"/>
                </a:solidFill>
                <a:latin typeface="Arial" panose="020B0604020202020204" pitchFamily="34" charset="0"/>
                <a:cs typeface="Arial" panose="020B0604020202020204" pitchFamily="34" charset="0"/>
              </a:rPr>
              <a:t>.</a:t>
            </a:r>
            <a:endParaRPr lang="en-IN" sz="1300" dirty="0">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1DA5627C-7BE6-E4B9-7507-B8B513E72181}"/>
              </a:ext>
            </a:extLst>
          </p:cNvPr>
          <p:cNvSpPr txBox="1">
            <a:spLocks/>
          </p:cNvSpPr>
          <p:nvPr/>
        </p:nvSpPr>
        <p:spPr>
          <a:xfrm>
            <a:off x="345057" y="4768160"/>
            <a:ext cx="11364589" cy="347718"/>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1600" dirty="0" smtClean="0">
                <a:latin typeface="Arial" panose="020B0604020202020204" pitchFamily="34" charset="0"/>
                <a:cs typeface="Arial" panose="020B0604020202020204" pitchFamily="34" charset="0"/>
              </a:rPr>
              <a:t>Explain what are the top 5 most important predictors are and also explain the direction of impact of these top 5 predictors on the response variable.</a:t>
            </a:r>
          </a:p>
          <a:p>
            <a:endParaRPr lang="en-US" sz="1600" dirty="0" smtClean="0">
              <a:solidFill>
                <a:schemeClr val="tx2"/>
              </a:solidFill>
              <a:latin typeface="Arial" panose="020B0604020202020204" pitchFamily="34" charset="0"/>
              <a:cs typeface="Arial" panose="020B0604020202020204" pitchFamily="34" charset="0"/>
            </a:endParaRPr>
          </a:p>
        </p:txBody>
      </p:sp>
      <p:sp>
        <p:nvSpPr>
          <p:cNvPr id="14" name="Rectangle 13"/>
          <p:cNvSpPr/>
          <p:nvPr/>
        </p:nvSpPr>
        <p:spPr>
          <a:xfrm>
            <a:off x="681486" y="5437856"/>
            <a:ext cx="5184476" cy="523220"/>
          </a:xfrm>
          <a:prstGeom prst="rect">
            <a:avLst/>
          </a:prstGeom>
        </p:spPr>
        <p:txBody>
          <a:bodyPr wrap="square">
            <a:spAutoFit/>
          </a:bodyPr>
          <a:lstStyle/>
          <a:p>
            <a:r>
              <a:rPr lang="en-IN" sz="1400" dirty="0">
                <a:solidFill>
                  <a:schemeClr val="tx1">
                    <a:lumMod val="75000"/>
                    <a:lumOff val="25000"/>
                  </a:schemeClr>
                </a:solidFill>
                <a:latin typeface="Arial" panose="020B0604020202020204" pitchFamily="34" charset="0"/>
                <a:cs typeface="Arial" panose="020B0604020202020204" pitchFamily="34" charset="0"/>
              </a:rPr>
              <a:t>A. To identify the top 5 most important predictors, we can use the </a:t>
            </a:r>
            <a:r>
              <a:rPr lang="en-IN" sz="1400" b="1" dirty="0">
                <a:solidFill>
                  <a:schemeClr val="tx1">
                    <a:lumMod val="75000"/>
                    <a:lumOff val="25000"/>
                  </a:schemeClr>
                </a:solidFill>
                <a:latin typeface="Arial" panose="020B0604020202020204" pitchFamily="34" charset="0"/>
                <a:cs typeface="Arial" panose="020B0604020202020204" pitchFamily="34" charset="0"/>
              </a:rPr>
              <a:t>feature importance </a:t>
            </a:r>
            <a:r>
              <a:rPr lang="en-IN" sz="1400" dirty="0">
                <a:solidFill>
                  <a:schemeClr val="tx1">
                    <a:lumMod val="75000"/>
                    <a:lumOff val="25000"/>
                  </a:schemeClr>
                </a:solidFill>
                <a:latin typeface="Arial" panose="020B0604020202020204" pitchFamily="34" charset="0"/>
                <a:cs typeface="Arial" panose="020B0604020202020204" pitchFamily="34" charset="0"/>
              </a:rPr>
              <a:t>attribute of the finalized model</a:t>
            </a:r>
          </a:p>
        </p:txBody>
      </p:sp>
      <p:sp>
        <p:nvSpPr>
          <p:cNvPr id="16" name="Rectangle 7"/>
          <p:cNvSpPr>
            <a:spLocks noChangeArrowheads="1"/>
          </p:cNvSpPr>
          <p:nvPr/>
        </p:nvSpPr>
        <p:spPr bwMode="auto">
          <a:xfrm>
            <a:off x="6120106" y="5176245"/>
            <a:ext cx="486157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latin typeface="Courier New" panose="02070309020205020404" pitchFamily="49" charset="0"/>
                <a:cs typeface="Courier New" panose="02070309020205020404" pitchFamily="49" charset="0"/>
              </a:rPr>
              <a:t>Top 5 most important predictors: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effectLst/>
                <a:latin typeface="Courier New" panose="02070309020205020404" pitchFamily="49" charset="0"/>
                <a:cs typeface="Courier New" panose="02070309020205020404" pitchFamily="49" charset="0"/>
              </a:rPr>
              <a:t>Feature</a:t>
            </a:r>
            <a:r>
              <a:rPr kumimoji="0" lang="en-US" altLang="en-US" sz="12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effectLst/>
                <a:latin typeface="Courier New" panose="02070309020205020404" pitchFamily="49" charset="0"/>
                <a:cs typeface="Courier New" panose="02070309020205020404" pitchFamily="49" charset="0"/>
              </a:rPr>
              <a:t>Importance</a:t>
            </a:r>
            <a:r>
              <a:rPr kumimoji="0" lang="en-US" altLang="en-US" sz="1200" b="0"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latin typeface="Courier New" panose="02070309020205020404" pitchFamily="49" charset="0"/>
                <a:cs typeface="Courier New" panose="02070309020205020404" pitchFamily="49" charset="0"/>
              </a:rPr>
              <a:t>property_type_Private room in townhouse    0.274823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latin typeface="Courier New" panose="02070309020205020404" pitchFamily="49" charset="0"/>
                <a:cs typeface="Courier New" panose="02070309020205020404" pitchFamily="49" charset="0"/>
              </a:rPr>
              <a:t>property_type_Entire villa                 0.139517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latin typeface="Courier New" panose="02070309020205020404" pitchFamily="49" charset="0"/>
                <a:cs typeface="Courier New" panose="02070309020205020404" pitchFamily="49" charset="0"/>
              </a:rPr>
              <a:t>accomodates                                0.067649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latin typeface="Courier New" panose="02070309020205020404" pitchFamily="49" charset="0"/>
                <a:cs typeface="Courier New" panose="02070309020205020404" pitchFamily="49" charset="0"/>
              </a:rPr>
              <a:t>bathroom_number                            0.066180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latin typeface="Courier New" panose="02070309020205020404" pitchFamily="49" charset="0"/>
                <a:cs typeface="Courier New" panose="02070309020205020404" pitchFamily="49" charset="0"/>
              </a:rPr>
              <a:t>distance_to_railway_station                0.054325</a:t>
            </a:r>
            <a:r>
              <a:rPr kumimoji="0" lang="en-US" altLang="en-US" sz="1200" b="0" i="0" u="none" strike="noStrike" cap="none" normalizeH="0" baseline="0" dirty="0" smtClean="0">
                <a:ln>
                  <a:noFill/>
                </a:ln>
                <a:effectLst/>
              </a:rPr>
              <a:t> </a:t>
            </a:r>
            <a:endParaRPr kumimoji="0" lang="en-US" altLang="en-US" sz="1200" b="0" i="0" u="none" strike="noStrike" cap="none" normalizeH="0" baseline="0" dirty="0" smtClean="0">
              <a:ln>
                <a:noFill/>
              </a:ln>
              <a:effectLst/>
              <a:latin typeface="Arial" panose="020B0604020202020204" pitchFamily="34" charset="0"/>
            </a:endParaRPr>
          </a:p>
        </p:txBody>
      </p:sp>
      <p:sp>
        <p:nvSpPr>
          <p:cNvPr id="19" name="Title 1">
            <a:extLst>
              <a:ext uri="{FF2B5EF4-FFF2-40B4-BE49-F238E27FC236}">
                <a16:creationId xmlns:a16="http://schemas.microsoft.com/office/drawing/2014/main" id="{620D3D66-2A4D-5C2B-D09E-65DCC2CA1231}"/>
              </a:ext>
            </a:extLst>
          </p:cNvPr>
          <p:cNvSpPr>
            <a:spLocks noGrp="1"/>
          </p:cNvSpPr>
          <p:nvPr>
            <p:ph type="title"/>
          </p:nvPr>
        </p:nvSpPr>
        <p:spPr>
          <a:xfrm>
            <a:off x="474453" y="776377"/>
            <a:ext cx="10754527" cy="474453"/>
          </a:xfrm>
        </p:spPr>
        <p:txBody>
          <a:bodyPr anchor="b">
            <a:normAutofit fontScale="90000"/>
          </a:bodyPr>
          <a:lstStyle/>
          <a:p>
            <a:r>
              <a:rPr lang="en-IN" b="1" dirty="0"/>
              <a:t/>
            </a:r>
            <a:br>
              <a:rPr lang="en-IN" b="1" dirty="0"/>
            </a:br>
            <a:r>
              <a:rPr lang="en-IN" sz="3100" b="1" dirty="0"/>
              <a:t>Modelling and </a:t>
            </a:r>
            <a:r>
              <a:rPr lang="en-IN" sz="3100" b="1" dirty="0" smtClean="0"/>
              <a:t>insights</a:t>
            </a:r>
            <a:r>
              <a:rPr lang="en-IN" sz="3100" b="1" dirty="0"/>
              <a:t> </a:t>
            </a:r>
            <a:r>
              <a:rPr lang="en-IN" sz="3100" b="1" dirty="0" smtClean="0"/>
              <a:t>(Task 2):</a:t>
            </a:r>
            <a:endParaRPr lang="en-US" sz="3100" dirty="0">
              <a:solidFill>
                <a:schemeClr val="tx2"/>
              </a:solidFill>
            </a:endParaRPr>
          </a:p>
        </p:txBody>
      </p:sp>
    </p:spTree>
    <p:extLst>
      <p:ext uri="{BB962C8B-B14F-4D97-AF65-F5344CB8AC3E}">
        <p14:creationId xmlns:p14="http://schemas.microsoft.com/office/powerpoint/2010/main" val="116397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DDC18F5A-6580-31F2-7CB9-7CD56D0BC8DD}"/>
              </a:ext>
            </a:extLst>
          </p:cNvPr>
          <p:cNvSpPr>
            <a:spLocks/>
          </p:cNvSpPr>
          <p:nvPr/>
        </p:nvSpPr>
        <p:spPr>
          <a:xfrm>
            <a:off x="1354104" y="3658318"/>
            <a:ext cx="3224388" cy="2375659"/>
          </a:xfrm>
          <a:prstGeom prst="rect">
            <a:avLst/>
          </a:prstGeom>
        </p:spPr>
        <p:txBody>
          <a:bodyPr vert="horz" lIns="91440" tIns="45720" rIns="91440" bIns="45720" rtlCol="0" anchor="t">
            <a:normAutofit/>
          </a:bodyPr>
          <a:lstStyle/>
          <a:p>
            <a:pPr marL="185166" indent="-185166" defTabSz="740664">
              <a:spcAft>
                <a:spcPts val="486"/>
              </a:spcAft>
              <a:buClr>
                <a:srgbClr val="FFFFFF"/>
              </a:buClr>
            </a:pPr>
            <a:endParaRPr lang="en-US" sz="1458" kern="1200">
              <a:solidFill>
                <a:srgbClr val="000000"/>
              </a:solidFill>
              <a:latin typeface="Arial"/>
              <a:ea typeface="+mn-ea"/>
              <a:cs typeface="Arial"/>
            </a:endParaRPr>
          </a:p>
          <a:p>
            <a:pPr>
              <a:spcBef>
                <a:spcPts val="0"/>
              </a:spcBef>
              <a:spcAft>
                <a:spcPts val="600"/>
              </a:spcAft>
              <a:buClr>
                <a:srgbClr val="FFFFFF"/>
              </a:buClr>
            </a:pPr>
            <a:endParaRPr lang="en-US" sz="1800" dirty="0">
              <a:solidFill>
                <a:srgbClr val="000000"/>
              </a:solidFill>
              <a:latin typeface="Arial"/>
              <a:cs typeface="Arial"/>
            </a:endParaRPr>
          </a:p>
        </p:txBody>
      </p:sp>
      <p:sp>
        <p:nvSpPr>
          <p:cNvPr id="4" name="Rectangle 3"/>
          <p:cNvSpPr/>
          <p:nvPr/>
        </p:nvSpPr>
        <p:spPr>
          <a:xfrm>
            <a:off x="718868" y="2482349"/>
            <a:ext cx="10969924" cy="507831"/>
          </a:xfrm>
          <a:prstGeom prst="rect">
            <a:avLst/>
          </a:prstGeom>
        </p:spPr>
        <p:txBody>
          <a:bodyPr wrap="square">
            <a:spAutoFit/>
          </a:bodyPr>
          <a:lstStyle/>
          <a:p>
            <a:r>
              <a:rPr lang="en-IN" sz="1400" dirty="0">
                <a:solidFill>
                  <a:srgbClr val="000000"/>
                </a:solidFill>
                <a:latin typeface="Arial" panose="020B0604020202020204" pitchFamily="34" charset="0"/>
                <a:cs typeface="Arial" panose="020B0604020202020204" pitchFamily="34" charset="0"/>
              </a:rPr>
              <a:t>B. Direction of </a:t>
            </a:r>
            <a:r>
              <a:rPr lang="en-IN" sz="1400" dirty="0" smtClean="0">
                <a:solidFill>
                  <a:srgbClr val="000000"/>
                </a:solidFill>
                <a:latin typeface="Arial" panose="020B0604020202020204" pitchFamily="34" charset="0"/>
                <a:cs typeface="Arial" panose="020B0604020202020204" pitchFamily="34" charset="0"/>
              </a:rPr>
              <a:t>Impact</a:t>
            </a:r>
          </a:p>
          <a:p>
            <a:endParaRPr lang="en-IN" sz="1300" b="1" dirty="0">
              <a:solidFill>
                <a:srgbClr val="000000"/>
              </a:solidFill>
              <a:latin typeface="Arial" panose="020B0604020202020204" pitchFamily="34" charset="0"/>
              <a:cs typeface="Arial" panose="020B0604020202020204" pitchFamily="34" charset="0"/>
            </a:endParaRPr>
          </a:p>
        </p:txBody>
      </p:sp>
      <p:sp>
        <p:nvSpPr>
          <p:cNvPr id="5" name="Rectangle 4"/>
          <p:cNvSpPr/>
          <p:nvPr/>
        </p:nvSpPr>
        <p:spPr>
          <a:xfrm>
            <a:off x="718868" y="2974792"/>
            <a:ext cx="10998678" cy="3693319"/>
          </a:xfrm>
          <a:prstGeom prst="rect">
            <a:avLst/>
          </a:prstGeom>
        </p:spPr>
        <p:txBody>
          <a:bodyPr wrap="square">
            <a:spAutoFit/>
          </a:bodyPr>
          <a:lstStyle/>
          <a:p>
            <a:r>
              <a:rPr lang="en-IN" sz="1300" b="1" dirty="0">
                <a:latin typeface="Arial" panose="020B0604020202020204" pitchFamily="34" charset="0"/>
                <a:cs typeface="Arial" panose="020B0604020202020204" pitchFamily="34" charset="0"/>
              </a:rPr>
              <a:t>Explanation of the Finalized Model</a:t>
            </a:r>
          </a:p>
          <a:p>
            <a:r>
              <a:rPr lang="en-IN" sz="1300" dirty="0">
                <a:latin typeface="Arial" panose="020B0604020202020204" pitchFamily="34" charset="0"/>
                <a:cs typeface="Arial" panose="020B0604020202020204" pitchFamily="34" charset="0"/>
              </a:rPr>
              <a:t>Model Finalized: </a:t>
            </a:r>
            <a:r>
              <a:rPr lang="en-IN" sz="1300" b="1" dirty="0">
                <a:latin typeface="Arial" panose="020B0604020202020204" pitchFamily="34" charset="0"/>
                <a:cs typeface="Arial" panose="020B0604020202020204" pitchFamily="34" charset="0"/>
              </a:rPr>
              <a:t>Random Forest Regressor</a:t>
            </a:r>
          </a:p>
          <a:p>
            <a:r>
              <a:rPr lang="en-IN" sz="1300" dirty="0">
                <a:latin typeface="Arial" panose="020B0604020202020204" pitchFamily="34" charset="0"/>
                <a:cs typeface="Arial" panose="020B0604020202020204" pitchFamily="34" charset="0"/>
              </a:rPr>
              <a:t>Reason for Finalization: The Random Forest Regressor had the </a:t>
            </a:r>
            <a:r>
              <a:rPr lang="en-IN" sz="1300" b="1" dirty="0">
                <a:latin typeface="Arial" panose="020B0604020202020204" pitchFamily="34" charset="0"/>
                <a:cs typeface="Arial" panose="020B0604020202020204" pitchFamily="34" charset="0"/>
              </a:rPr>
              <a:t>lowest MAE and MSE</a:t>
            </a:r>
            <a:r>
              <a:rPr lang="en-IN" sz="1300" dirty="0">
                <a:latin typeface="Arial" panose="020B0604020202020204" pitchFamily="34" charset="0"/>
                <a:cs typeface="Arial" panose="020B0604020202020204" pitchFamily="34" charset="0"/>
              </a:rPr>
              <a:t>, and </a:t>
            </a:r>
            <a:r>
              <a:rPr lang="en-IN" sz="1300" b="1" dirty="0">
                <a:latin typeface="Arial" panose="020B0604020202020204" pitchFamily="34" charset="0"/>
                <a:cs typeface="Arial" panose="020B0604020202020204" pitchFamily="34" charset="0"/>
              </a:rPr>
              <a:t>the highest R² </a:t>
            </a:r>
            <a:r>
              <a:rPr lang="en-IN" sz="1300" dirty="0">
                <a:latin typeface="Arial" panose="020B0604020202020204" pitchFamily="34" charset="0"/>
                <a:cs typeface="Arial" panose="020B0604020202020204" pitchFamily="34" charset="0"/>
              </a:rPr>
              <a:t>score among all models tested, indicating superior performance in predicting the target variable</a:t>
            </a:r>
            <a:r>
              <a:rPr lang="en-IN" sz="1300" dirty="0" smtClean="0">
                <a:latin typeface="Arial" panose="020B0604020202020204" pitchFamily="34" charset="0"/>
                <a:cs typeface="Arial" panose="020B0604020202020204" pitchFamily="34" charset="0"/>
              </a:rPr>
              <a:t>.</a:t>
            </a:r>
          </a:p>
          <a:p>
            <a:endParaRPr lang="en-IN" sz="1300" dirty="0">
              <a:latin typeface="Arial" panose="020B0604020202020204" pitchFamily="34" charset="0"/>
              <a:cs typeface="Arial" panose="020B0604020202020204" pitchFamily="34" charset="0"/>
            </a:endParaRPr>
          </a:p>
          <a:p>
            <a:r>
              <a:rPr lang="en-IN" sz="1300" b="1" dirty="0">
                <a:latin typeface="Arial" panose="020B0604020202020204" pitchFamily="34" charset="0"/>
                <a:cs typeface="Arial" panose="020B0604020202020204" pitchFamily="34" charset="0"/>
              </a:rPr>
              <a:t>Top 5 Most Important Predictors</a:t>
            </a:r>
            <a:r>
              <a:rPr lang="en-IN" sz="1300" b="1" dirty="0" smtClean="0">
                <a:latin typeface="Arial" panose="020B0604020202020204" pitchFamily="34" charset="0"/>
                <a:cs typeface="Arial" panose="020B0604020202020204" pitchFamily="34" charset="0"/>
              </a:rPr>
              <a:t>:</a:t>
            </a:r>
          </a:p>
          <a:p>
            <a:endParaRPr lang="en-IN" sz="1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b="1" dirty="0" err="1">
                <a:latin typeface="Arial" panose="020B0604020202020204" pitchFamily="34" charset="0"/>
                <a:cs typeface="Arial" panose="020B0604020202020204" pitchFamily="34" charset="0"/>
              </a:rPr>
              <a:t>property_type_Private</a:t>
            </a:r>
            <a:r>
              <a:rPr lang="en-IN" sz="1300" b="1" dirty="0">
                <a:latin typeface="Arial" panose="020B0604020202020204" pitchFamily="34" charset="0"/>
                <a:cs typeface="Arial" panose="020B0604020202020204" pitchFamily="34" charset="0"/>
              </a:rPr>
              <a:t> room in townhouse:</a:t>
            </a:r>
            <a:r>
              <a:rPr lang="en-IN" sz="1300" dirty="0">
                <a:latin typeface="Arial" panose="020B0604020202020204" pitchFamily="34" charset="0"/>
                <a:cs typeface="Arial" panose="020B0604020202020204" pitchFamily="34" charset="0"/>
              </a:rPr>
              <a:t> High importance value, indicates it significantly influences the target variable.</a:t>
            </a:r>
          </a:p>
          <a:p>
            <a:pPr marL="285750" indent="-285750">
              <a:buFont typeface="Arial" panose="020B0604020202020204" pitchFamily="34" charset="0"/>
              <a:buChar char="•"/>
            </a:pPr>
            <a:r>
              <a:rPr lang="en-IN" sz="1300" b="1" dirty="0" err="1">
                <a:latin typeface="Arial" panose="020B0604020202020204" pitchFamily="34" charset="0"/>
                <a:cs typeface="Arial" panose="020B0604020202020204" pitchFamily="34" charset="0"/>
              </a:rPr>
              <a:t>property_type_Entire</a:t>
            </a:r>
            <a:r>
              <a:rPr lang="en-IN" sz="1300" b="1" dirty="0">
                <a:latin typeface="Arial" panose="020B0604020202020204" pitchFamily="34" charset="0"/>
                <a:cs typeface="Arial" panose="020B0604020202020204" pitchFamily="34" charset="0"/>
              </a:rPr>
              <a:t> villa:</a:t>
            </a:r>
            <a:r>
              <a:rPr lang="en-IN" sz="1300" dirty="0">
                <a:latin typeface="Arial" panose="020B0604020202020204" pitchFamily="34" charset="0"/>
                <a:cs typeface="Arial" panose="020B0604020202020204" pitchFamily="34" charset="0"/>
              </a:rPr>
              <a:t> High importance value, second most influential predictor.</a:t>
            </a:r>
          </a:p>
          <a:p>
            <a:pPr marL="285750" indent="-285750">
              <a:buFont typeface="Arial" panose="020B0604020202020204" pitchFamily="34" charset="0"/>
              <a:buChar char="•"/>
            </a:pPr>
            <a:r>
              <a:rPr lang="en-IN" sz="1300" b="1" dirty="0" err="1">
                <a:latin typeface="Arial" panose="020B0604020202020204" pitchFamily="34" charset="0"/>
                <a:cs typeface="Arial" panose="020B0604020202020204" pitchFamily="34" charset="0"/>
              </a:rPr>
              <a:t>accomodates</a:t>
            </a:r>
            <a:r>
              <a:rPr lang="en-IN" sz="1300" b="1" dirty="0">
                <a:latin typeface="Arial" panose="020B0604020202020204" pitchFamily="34" charset="0"/>
                <a:cs typeface="Arial" panose="020B0604020202020204" pitchFamily="34" charset="0"/>
              </a:rPr>
              <a:t>:</a:t>
            </a:r>
            <a:r>
              <a:rPr lang="en-IN" sz="1300" dirty="0">
                <a:latin typeface="Arial" panose="020B0604020202020204" pitchFamily="34" charset="0"/>
                <a:cs typeface="Arial" panose="020B0604020202020204" pitchFamily="34" charset="0"/>
              </a:rPr>
              <a:t> Moderate importance value, third most influential.</a:t>
            </a:r>
          </a:p>
          <a:p>
            <a:pPr marL="285750" indent="-285750">
              <a:buFont typeface="Arial" panose="020B0604020202020204" pitchFamily="34" charset="0"/>
              <a:buChar char="•"/>
            </a:pPr>
            <a:r>
              <a:rPr lang="en-IN" sz="1300" b="1" dirty="0" err="1">
                <a:latin typeface="Arial" panose="020B0604020202020204" pitchFamily="34" charset="0"/>
                <a:cs typeface="Arial" panose="020B0604020202020204" pitchFamily="34" charset="0"/>
              </a:rPr>
              <a:t>bathroom_number</a:t>
            </a:r>
            <a:r>
              <a:rPr lang="en-IN" sz="1300" b="1" dirty="0">
                <a:latin typeface="Arial" panose="020B0604020202020204" pitchFamily="34" charset="0"/>
                <a:cs typeface="Arial" panose="020B0604020202020204" pitchFamily="34" charset="0"/>
              </a:rPr>
              <a:t>:</a:t>
            </a:r>
            <a:r>
              <a:rPr lang="en-IN" sz="1300" dirty="0">
                <a:latin typeface="Arial" panose="020B0604020202020204" pitchFamily="34" charset="0"/>
                <a:cs typeface="Arial" panose="020B0604020202020204" pitchFamily="34" charset="0"/>
              </a:rPr>
              <a:t> Lower importance value, fourth most influential.</a:t>
            </a:r>
          </a:p>
          <a:p>
            <a:pPr marL="285750" indent="-285750">
              <a:buFont typeface="Arial" panose="020B0604020202020204" pitchFamily="34" charset="0"/>
              <a:buChar char="•"/>
            </a:pPr>
            <a:r>
              <a:rPr lang="en-IN" sz="1300" b="1" dirty="0" err="1">
                <a:latin typeface="Arial" panose="020B0604020202020204" pitchFamily="34" charset="0"/>
                <a:cs typeface="Arial" panose="020B0604020202020204" pitchFamily="34" charset="0"/>
              </a:rPr>
              <a:t>distance_to_railway_station</a:t>
            </a:r>
            <a:r>
              <a:rPr lang="en-IN" sz="1300" b="1" dirty="0">
                <a:latin typeface="Arial" panose="020B0604020202020204" pitchFamily="34" charset="0"/>
                <a:cs typeface="Arial" panose="020B0604020202020204" pitchFamily="34" charset="0"/>
              </a:rPr>
              <a:t>:</a:t>
            </a:r>
            <a:r>
              <a:rPr lang="en-IN" sz="1300" dirty="0">
                <a:latin typeface="Arial" panose="020B0604020202020204" pitchFamily="34" charset="0"/>
                <a:cs typeface="Arial" panose="020B0604020202020204" pitchFamily="34" charset="0"/>
              </a:rPr>
              <a:t> Lowest importance value among the top 5, but still significant</a:t>
            </a:r>
            <a:r>
              <a:rPr lang="en-IN" sz="1300" dirty="0" smtClean="0">
                <a:latin typeface="Arial" panose="020B0604020202020204" pitchFamily="34" charset="0"/>
                <a:cs typeface="Arial" panose="020B0604020202020204" pitchFamily="34" charset="0"/>
              </a:rPr>
              <a:t>.</a:t>
            </a:r>
          </a:p>
          <a:p>
            <a:endParaRPr lang="en-IN" sz="1300" dirty="0">
              <a:latin typeface="Arial" panose="020B0604020202020204" pitchFamily="34" charset="0"/>
              <a:cs typeface="Arial" panose="020B0604020202020204" pitchFamily="34" charset="0"/>
            </a:endParaRPr>
          </a:p>
          <a:p>
            <a:r>
              <a:rPr lang="en-IN" sz="1300" b="1" dirty="0">
                <a:latin typeface="Arial" panose="020B0604020202020204" pitchFamily="34" charset="0"/>
                <a:cs typeface="Arial" panose="020B0604020202020204" pitchFamily="34" charset="0"/>
              </a:rPr>
              <a:t>Direction of Impact:</a:t>
            </a:r>
            <a:r>
              <a:rPr lang="en-IN" sz="1300" dirty="0">
                <a:latin typeface="Arial" panose="020B0604020202020204" pitchFamily="34" charset="0"/>
                <a:cs typeface="Arial" panose="020B0604020202020204" pitchFamily="34" charset="0"/>
              </a:rPr>
              <a:t> Generally, in tree-based models like Random Forest, higher importance means the feature is more frequently used in the splits and thus has a more significant impact on the predictions. However, the direction (positive or negative) would need further analysis using partial dependence plots or similar techniques</a:t>
            </a:r>
            <a:r>
              <a:rPr lang="en-IN" sz="1300" dirty="0" smtClean="0">
                <a:latin typeface="Arial" panose="020B0604020202020204" pitchFamily="34" charset="0"/>
                <a:cs typeface="Arial" panose="020B0604020202020204" pitchFamily="34" charset="0"/>
              </a:rPr>
              <a:t>.</a:t>
            </a:r>
          </a:p>
          <a:p>
            <a:endParaRPr lang="en-IN" sz="1300" dirty="0">
              <a:latin typeface="Arial" panose="020B0604020202020204" pitchFamily="34" charset="0"/>
              <a:cs typeface="Arial" panose="020B0604020202020204" pitchFamily="34" charset="0"/>
            </a:endParaRPr>
          </a:p>
          <a:p>
            <a:r>
              <a:rPr lang="en-IN" sz="1300" dirty="0">
                <a:latin typeface="Arial" panose="020B0604020202020204" pitchFamily="34" charset="0"/>
                <a:cs typeface="Arial" panose="020B0604020202020204" pitchFamily="34" charset="0"/>
              </a:rPr>
              <a:t>This approach gives a comprehensive understanding of model performance and the significance of each predictor.</a:t>
            </a:r>
          </a:p>
        </p:txBody>
      </p:sp>
      <p:sp>
        <p:nvSpPr>
          <p:cNvPr id="43" name="Title 1">
            <a:extLst>
              <a:ext uri="{FF2B5EF4-FFF2-40B4-BE49-F238E27FC236}">
                <a16:creationId xmlns:a16="http://schemas.microsoft.com/office/drawing/2014/main" id="{620D3D66-2A4D-5C2B-D09E-65DCC2CA1231}"/>
              </a:ext>
            </a:extLst>
          </p:cNvPr>
          <p:cNvSpPr>
            <a:spLocks noGrp="1"/>
          </p:cNvSpPr>
          <p:nvPr>
            <p:ph type="title"/>
          </p:nvPr>
        </p:nvSpPr>
        <p:spPr>
          <a:xfrm>
            <a:off x="474453" y="776377"/>
            <a:ext cx="10754527" cy="474453"/>
          </a:xfrm>
        </p:spPr>
        <p:txBody>
          <a:bodyPr anchor="b">
            <a:normAutofit fontScale="90000"/>
          </a:bodyPr>
          <a:lstStyle/>
          <a:p>
            <a:r>
              <a:rPr lang="en-IN" b="1" dirty="0"/>
              <a:t/>
            </a:r>
            <a:br>
              <a:rPr lang="en-IN" b="1" dirty="0"/>
            </a:br>
            <a:r>
              <a:rPr lang="en-IN" sz="3100" b="1" dirty="0"/>
              <a:t>Modelling and </a:t>
            </a:r>
            <a:r>
              <a:rPr lang="en-IN" sz="3100" b="1" dirty="0" smtClean="0"/>
              <a:t>insights</a:t>
            </a:r>
            <a:r>
              <a:rPr lang="en-IN" sz="3100" b="1" dirty="0"/>
              <a:t> </a:t>
            </a:r>
            <a:r>
              <a:rPr lang="en-IN" sz="3100" b="1" dirty="0" smtClean="0"/>
              <a:t>(Task 2):</a:t>
            </a:r>
            <a:endParaRPr lang="en-US" sz="3100" dirty="0">
              <a:solidFill>
                <a:schemeClr val="tx2"/>
              </a:solidFill>
            </a:endParaRPr>
          </a:p>
        </p:txBody>
      </p:sp>
    </p:spTree>
    <p:extLst>
      <p:ext uri="{BB962C8B-B14F-4D97-AF65-F5344CB8AC3E}">
        <p14:creationId xmlns:p14="http://schemas.microsoft.com/office/powerpoint/2010/main" val="350787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D66-2A4D-5C2B-D09E-65DCC2CA1231}"/>
              </a:ext>
            </a:extLst>
          </p:cNvPr>
          <p:cNvSpPr>
            <a:spLocks noGrp="1"/>
          </p:cNvSpPr>
          <p:nvPr>
            <p:ph type="title"/>
          </p:nvPr>
        </p:nvSpPr>
        <p:spPr>
          <a:xfrm>
            <a:off x="457200" y="728906"/>
            <a:ext cx="10754527" cy="2228755"/>
          </a:xfrm>
        </p:spPr>
        <p:txBody>
          <a:bodyPr anchor="b">
            <a:normAutofit/>
          </a:bodyPr>
          <a:lstStyle/>
          <a:p>
            <a:r>
              <a:rPr lang="en-US" dirty="0">
                <a:solidFill>
                  <a:schemeClr val="tx2"/>
                </a:solidFill>
                <a:cs typeface="Posterama"/>
              </a:rPr>
              <a:t>Objective:</a:t>
            </a:r>
            <a:endParaRPr lang="en-US" dirty="0">
              <a:solidFill>
                <a:schemeClr val="tx2"/>
              </a:solidFill>
            </a:endParaRPr>
          </a:p>
        </p:txBody>
      </p:sp>
      <p:sp>
        <p:nvSpPr>
          <p:cNvPr id="3" name="Content Placeholder 2">
            <a:extLst>
              <a:ext uri="{FF2B5EF4-FFF2-40B4-BE49-F238E27FC236}">
                <a16:creationId xmlns:a16="http://schemas.microsoft.com/office/drawing/2014/main" id="{1DA5627C-7BE6-E4B9-7507-B8B513E72181}"/>
              </a:ext>
            </a:extLst>
          </p:cNvPr>
          <p:cNvSpPr>
            <a:spLocks noGrp="1"/>
          </p:cNvSpPr>
          <p:nvPr>
            <p:ph idx="1"/>
          </p:nvPr>
        </p:nvSpPr>
        <p:spPr>
          <a:xfrm>
            <a:off x="457201" y="3257633"/>
            <a:ext cx="9745506" cy="2552886"/>
          </a:xfrm>
        </p:spPr>
        <p:txBody>
          <a:bodyPr vert="horz" lIns="91440" tIns="45720" rIns="91440" bIns="45720" rtlCol="0" anchor="t">
            <a:normAutofit/>
          </a:bodyPr>
          <a:lstStyle/>
          <a:p>
            <a:r>
              <a:rPr lang="en-IN" sz="1800" dirty="0" smtClean="0">
                <a:solidFill>
                  <a:schemeClr val="tx2"/>
                </a:solidFill>
              </a:rPr>
              <a:t>The </a:t>
            </a:r>
            <a:r>
              <a:rPr lang="en-IN" sz="1800" dirty="0">
                <a:solidFill>
                  <a:schemeClr val="tx2"/>
                </a:solidFill>
              </a:rPr>
              <a:t>task is to generate an ML based solution that can be used to suggest appropriate listing prices to the property owner when they try to list a property out for rent. </a:t>
            </a:r>
            <a:endParaRPr lang="en-US" sz="1800" dirty="0" smtClean="0">
              <a:solidFill>
                <a:schemeClr val="tx2"/>
              </a:solidFill>
            </a:endParaRPr>
          </a:p>
          <a:p>
            <a:r>
              <a:rPr lang="en-US" sz="1800" dirty="0" smtClean="0">
                <a:solidFill>
                  <a:schemeClr val="tx2"/>
                </a:solidFill>
              </a:rPr>
              <a:t>To </a:t>
            </a:r>
            <a:r>
              <a:rPr lang="en-US" sz="1800" dirty="0">
                <a:solidFill>
                  <a:schemeClr val="tx2"/>
                </a:solidFill>
              </a:rPr>
              <a:t>analyze the attributes and find the relation of those attributes with the target variable i.e. price of the properties.</a:t>
            </a:r>
          </a:p>
        </p:txBody>
      </p:sp>
    </p:spTree>
    <p:extLst>
      <p:ext uri="{BB962C8B-B14F-4D97-AF65-F5344CB8AC3E}">
        <p14:creationId xmlns:p14="http://schemas.microsoft.com/office/powerpoint/2010/main" val="709144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DDC18F5A-6580-31F2-7CB9-7CD56D0BC8DD}"/>
              </a:ext>
            </a:extLst>
          </p:cNvPr>
          <p:cNvSpPr>
            <a:spLocks/>
          </p:cNvSpPr>
          <p:nvPr/>
        </p:nvSpPr>
        <p:spPr>
          <a:xfrm>
            <a:off x="1354104" y="3658318"/>
            <a:ext cx="3224388" cy="2375659"/>
          </a:xfrm>
          <a:prstGeom prst="rect">
            <a:avLst/>
          </a:prstGeom>
        </p:spPr>
        <p:txBody>
          <a:bodyPr vert="horz" lIns="91440" tIns="45720" rIns="91440" bIns="45720" rtlCol="0" anchor="t">
            <a:normAutofit/>
          </a:bodyPr>
          <a:lstStyle/>
          <a:p>
            <a:pPr marL="185166" indent="-185166" defTabSz="740664">
              <a:spcAft>
                <a:spcPts val="486"/>
              </a:spcAft>
              <a:buClr>
                <a:srgbClr val="FFFFFF"/>
              </a:buClr>
            </a:pPr>
            <a:endParaRPr lang="en-US" sz="1458" kern="1200">
              <a:solidFill>
                <a:srgbClr val="000000"/>
              </a:solidFill>
              <a:latin typeface="Arial"/>
              <a:ea typeface="+mn-ea"/>
              <a:cs typeface="Arial"/>
            </a:endParaRPr>
          </a:p>
          <a:p>
            <a:pPr>
              <a:spcBef>
                <a:spcPts val="0"/>
              </a:spcBef>
              <a:spcAft>
                <a:spcPts val="600"/>
              </a:spcAft>
              <a:buClr>
                <a:srgbClr val="FFFFFF"/>
              </a:buClr>
            </a:pPr>
            <a:endParaRPr lang="en-US" sz="1800" dirty="0">
              <a:solidFill>
                <a:srgbClr val="000000"/>
              </a:solidFill>
              <a:latin typeface="Arial"/>
              <a:cs typeface="Arial"/>
            </a:endParaRPr>
          </a:p>
        </p:txBody>
      </p:sp>
      <p:sp>
        <p:nvSpPr>
          <p:cNvPr id="43" name="Title 1">
            <a:extLst>
              <a:ext uri="{FF2B5EF4-FFF2-40B4-BE49-F238E27FC236}">
                <a16:creationId xmlns:a16="http://schemas.microsoft.com/office/drawing/2014/main" id="{620D3D66-2A4D-5C2B-D09E-65DCC2CA1231}"/>
              </a:ext>
            </a:extLst>
          </p:cNvPr>
          <p:cNvSpPr>
            <a:spLocks noGrp="1"/>
          </p:cNvSpPr>
          <p:nvPr>
            <p:ph type="title"/>
          </p:nvPr>
        </p:nvSpPr>
        <p:spPr>
          <a:xfrm>
            <a:off x="474453" y="776377"/>
            <a:ext cx="10754527" cy="474453"/>
          </a:xfrm>
        </p:spPr>
        <p:txBody>
          <a:bodyPr anchor="b">
            <a:normAutofit fontScale="90000"/>
          </a:bodyPr>
          <a:lstStyle/>
          <a:p>
            <a:r>
              <a:rPr lang="en-IN" b="1" dirty="0"/>
              <a:t/>
            </a:r>
            <a:br>
              <a:rPr lang="en-IN" b="1" dirty="0"/>
            </a:br>
            <a:r>
              <a:rPr lang="en-IN" b="1" dirty="0" smtClean="0"/>
              <a:t>Deployment of Final </a:t>
            </a:r>
            <a:r>
              <a:rPr lang="en-IN" sz="3100" b="1" dirty="0" smtClean="0"/>
              <a:t>Model:</a:t>
            </a:r>
            <a:endParaRPr lang="en-US" sz="3100" dirty="0">
              <a:solidFill>
                <a:schemeClr val="tx2"/>
              </a:solidFill>
            </a:endParaRPr>
          </a:p>
        </p:txBody>
      </p:sp>
      <p:pic>
        <p:nvPicPr>
          <p:cNvPr id="2" name="Picture 1"/>
          <p:cNvPicPr>
            <a:picLocks noChangeAspect="1"/>
          </p:cNvPicPr>
          <p:nvPr/>
        </p:nvPicPr>
        <p:blipFill>
          <a:blip r:embed="rId2"/>
          <a:stretch>
            <a:fillRect/>
          </a:stretch>
        </p:blipFill>
        <p:spPr>
          <a:xfrm>
            <a:off x="698740" y="2938003"/>
            <a:ext cx="4296375" cy="2724530"/>
          </a:xfrm>
          <a:prstGeom prst="rect">
            <a:avLst/>
          </a:prstGeom>
        </p:spPr>
      </p:pic>
      <p:sp>
        <p:nvSpPr>
          <p:cNvPr id="8" name="Content Placeholder 2">
            <a:extLst>
              <a:ext uri="{FF2B5EF4-FFF2-40B4-BE49-F238E27FC236}">
                <a16:creationId xmlns:a16="http://schemas.microsoft.com/office/drawing/2014/main" id="{1DA5627C-7BE6-E4B9-7507-B8B513E72181}"/>
              </a:ext>
            </a:extLst>
          </p:cNvPr>
          <p:cNvSpPr txBox="1">
            <a:spLocks/>
          </p:cNvSpPr>
          <p:nvPr/>
        </p:nvSpPr>
        <p:spPr>
          <a:xfrm>
            <a:off x="345057" y="2405638"/>
            <a:ext cx="8692411" cy="34771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1600" dirty="0">
                <a:latin typeface="Arial" panose="020B0604020202020204" pitchFamily="34" charset="0"/>
                <a:cs typeface="Arial" panose="020B0604020202020204" pitchFamily="34" charset="0"/>
              </a:rPr>
              <a:t>Running Deployment through Jupyter and Command Both:</a:t>
            </a:r>
          </a:p>
          <a:p>
            <a:endParaRPr lang="en-US" sz="1600" dirty="0" smtClean="0">
              <a:solidFill>
                <a:schemeClr val="tx2"/>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688" y="1250829"/>
            <a:ext cx="5623560" cy="5555411"/>
          </a:xfrm>
          <a:prstGeom prst="rect">
            <a:avLst/>
          </a:prstGeom>
        </p:spPr>
      </p:pic>
    </p:spTree>
    <p:extLst>
      <p:ext uri="{BB962C8B-B14F-4D97-AF65-F5344CB8AC3E}">
        <p14:creationId xmlns:p14="http://schemas.microsoft.com/office/powerpoint/2010/main" val="4103343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8580C9-C966-32DC-480E-9F48A36DAB0C}"/>
              </a:ext>
            </a:extLst>
          </p:cNvPr>
          <p:cNvSpPr txBox="1"/>
          <p:nvPr/>
        </p:nvSpPr>
        <p:spPr>
          <a:xfrm>
            <a:off x="838200" y="2952773"/>
            <a:ext cx="10733204" cy="3292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5400">
                <a:solidFill>
                  <a:schemeClr val="tx2"/>
                </a:solidFill>
                <a:latin typeface="+mj-lt"/>
                <a:ea typeface="+mj-ea"/>
                <a:cs typeface="+mj-cs"/>
              </a:rPr>
              <a:t>Thank You</a:t>
            </a:r>
          </a:p>
        </p:txBody>
      </p:sp>
    </p:spTree>
    <p:extLst>
      <p:ext uri="{BB962C8B-B14F-4D97-AF65-F5344CB8AC3E}">
        <p14:creationId xmlns:p14="http://schemas.microsoft.com/office/powerpoint/2010/main" val="368139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D66-2A4D-5C2B-D09E-65DCC2CA1231}"/>
              </a:ext>
            </a:extLst>
          </p:cNvPr>
          <p:cNvSpPr>
            <a:spLocks noGrp="1"/>
          </p:cNvSpPr>
          <p:nvPr>
            <p:ph type="title"/>
          </p:nvPr>
        </p:nvSpPr>
        <p:spPr>
          <a:xfrm>
            <a:off x="457201" y="677149"/>
            <a:ext cx="10754527" cy="556428"/>
          </a:xfrm>
        </p:spPr>
        <p:txBody>
          <a:bodyPr anchor="b">
            <a:normAutofit/>
          </a:bodyPr>
          <a:lstStyle/>
          <a:p>
            <a:r>
              <a:rPr lang="en-IN" sz="2800" b="1" dirty="0"/>
              <a:t>Data Understanding and feature creation (Task 1): </a:t>
            </a:r>
            <a:endParaRPr lang="en-US" sz="2800" dirty="0">
              <a:solidFill>
                <a:schemeClr val="tx2"/>
              </a:solidFill>
            </a:endParaRPr>
          </a:p>
        </p:txBody>
      </p:sp>
      <p:sp>
        <p:nvSpPr>
          <p:cNvPr id="3"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01926" y="2222463"/>
            <a:ext cx="11266098" cy="2552886"/>
          </a:xfrm>
        </p:spPr>
        <p:txBody>
          <a:bodyPr vert="horz" lIns="91440" tIns="45720" rIns="91440" bIns="45720" rtlCol="0" anchor="t">
            <a:normAutofit/>
          </a:bodyPr>
          <a:lstStyle/>
          <a:p>
            <a:r>
              <a:rPr lang="en-IN" sz="1600" dirty="0" smtClean="0">
                <a:latin typeface="Arial" panose="020B0604020202020204" pitchFamily="34" charset="0"/>
                <a:cs typeface="Arial" panose="020B0604020202020204" pitchFamily="34" charset="0"/>
              </a:rPr>
              <a:t>Look </a:t>
            </a:r>
            <a:r>
              <a:rPr lang="en-IN" sz="1600" dirty="0">
                <a:latin typeface="Arial" panose="020B0604020202020204" pitchFamily="34" charset="0"/>
                <a:cs typeface="Arial" panose="020B0604020202020204" pitchFamily="34" charset="0"/>
              </a:rPr>
              <a:t>at the table Calendar how many rows and unique listing ids are present? Are there any implications when it comes to having more rows and less unique listing </a:t>
            </a:r>
            <a:r>
              <a:rPr lang="en-IN" sz="1600" dirty="0" smtClean="0">
                <a:latin typeface="Arial" panose="020B0604020202020204" pitchFamily="34" charset="0"/>
                <a:cs typeface="Arial" panose="020B0604020202020204" pitchFamily="34" charset="0"/>
              </a:rPr>
              <a:t>ids?</a:t>
            </a:r>
          </a:p>
          <a:p>
            <a:endParaRPr lang="en-US" sz="1600" dirty="0" smtClean="0">
              <a:solidFill>
                <a:schemeClr val="tx2"/>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69475" y="2915814"/>
            <a:ext cx="3940548" cy="3140244"/>
          </a:xfrm>
          <a:prstGeom prst="rect">
            <a:avLst/>
          </a:prstGeom>
        </p:spPr>
      </p:pic>
      <p:sp>
        <p:nvSpPr>
          <p:cNvPr id="5" name="Rectangle 4"/>
          <p:cNvSpPr/>
          <p:nvPr/>
        </p:nvSpPr>
        <p:spPr>
          <a:xfrm>
            <a:off x="5177572" y="2915814"/>
            <a:ext cx="6511220" cy="1600438"/>
          </a:xfrm>
          <a:prstGeom prst="rect">
            <a:avLst/>
          </a:prstGeom>
        </p:spPr>
        <p:txBody>
          <a:bodyPr wrap="square">
            <a:spAutoFit/>
          </a:bodyPr>
          <a:lstStyle/>
          <a:p>
            <a:pPr marL="285750" indent="-285750">
              <a:buFont typeface="Wingdings" panose="05000000000000000000" pitchFamily="2" charset="2"/>
              <a:buChar char="§"/>
            </a:pPr>
            <a:r>
              <a:rPr lang="en-IN" sz="1400" dirty="0" smtClean="0">
                <a:latin typeface="Arial" panose="020B0604020202020204" pitchFamily="34" charset="0"/>
                <a:cs typeface="Arial" panose="020B0604020202020204" pitchFamily="34" charset="0"/>
              </a:rPr>
              <a:t>Having </a:t>
            </a:r>
            <a:r>
              <a:rPr lang="en-IN" sz="1400" dirty="0">
                <a:latin typeface="Arial" panose="020B0604020202020204" pitchFamily="34" charset="0"/>
                <a:cs typeface="Arial" panose="020B0604020202020204" pitchFamily="34" charset="0"/>
              </a:rPr>
              <a:t>more rows means there are more individual entries in the dataset, which could potentially provide more detailed information about bookings over time.</a:t>
            </a:r>
          </a:p>
          <a:p>
            <a:pPr marL="285750" indent="-285750">
              <a:buFont typeface="Wingdings" panose="05000000000000000000" pitchFamily="2" charset="2"/>
              <a:buChar char="§"/>
            </a:pPr>
            <a:r>
              <a:rPr lang="en-IN" sz="1400" dirty="0" smtClean="0">
                <a:latin typeface="Arial" panose="020B0604020202020204" pitchFamily="34" charset="0"/>
                <a:cs typeface="Arial" panose="020B0604020202020204" pitchFamily="34" charset="0"/>
              </a:rPr>
              <a:t>Having </a:t>
            </a:r>
            <a:r>
              <a:rPr lang="en-IN" sz="1400" dirty="0">
                <a:latin typeface="Arial" panose="020B0604020202020204" pitchFamily="34" charset="0"/>
                <a:cs typeface="Arial" panose="020B0604020202020204" pitchFamily="34" charset="0"/>
              </a:rPr>
              <a:t>fewer unique listing IDs relative to the number of rows could imply either multiple bookings for the same listing or listings being available for different periods, which could affect certain analyses, such as occupancy rates or pricing strategies.</a:t>
            </a:r>
          </a:p>
        </p:txBody>
      </p:sp>
    </p:spTree>
    <p:extLst>
      <p:ext uri="{BB962C8B-B14F-4D97-AF65-F5344CB8AC3E}">
        <p14:creationId xmlns:p14="http://schemas.microsoft.com/office/powerpoint/2010/main" val="26619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D66-2A4D-5C2B-D09E-65DCC2CA1231}"/>
              </a:ext>
            </a:extLst>
          </p:cNvPr>
          <p:cNvSpPr>
            <a:spLocks noGrp="1"/>
          </p:cNvSpPr>
          <p:nvPr>
            <p:ph type="title"/>
          </p:nvPr>
        </p:nvSpPr>
        <p:spPr>
          <a:xfrm>
            <a:off x="457201" y="677149"/>
            <a:ext cx="10754527" cy="556428"/>
          </a:xfrm>
        </p:spPr>
        <p:txBody>
          <a:bodyPr anchor="b">
            <a:normAutofit/>
          </a:bodyPr>
          <a:lstStyle/>
          <a:p>
            <a:r>
              <a:rPr lang="en-IN" sz="2800" b="1" dirty="0"/>
              <a:t>Data Understanding and feature creation (Task 1): </a:t>
            </a:r>
            <a:endParaRPr lang="en-US" sz="2800" dirty="0">
              <a:solidFill>
                <a:schemeClr val="tx2"/>
              </a:solidFill>
            </a:endParaRPr>
          </a:p>
        </p:txBody>
      </p:sp>
      <p:sp>
        <p:nvSpPr>
          <p:cNvPr id="3"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01925" y="2343233"/>
            <a:ext cx="11404119" cy="641507"/>
          </a:xfrm>
        </p:spPr>
        <p:txBody>
          <a:bodyPr vert="horz" lIns="91440" tIns="45720" rIns="91440" bIns="45720" rtlCol="0" anchor="t">
            <a:normAutofit/>
          </a:bodyPr>
          <a:lstStyle/>
          <a:p>
            <a:r>
              <a:rPr lang="en-IN" sz="1600" dirty="0" smtClean="0">
                <a:latin typeface="Arial" panose="020B0604020202020204" pitchFamily="34" charset="0"/>
                <a:cs typeface="Arial" panose="020B0604020202020204" pitchFamily="34" charset="0"/>
              </a:rPr>
              <a:t>Look </a:t>
            </a:r>
            <a:r>
              <a:rPr lang="en-IN" sz="1600" dirty="0">
                <a:latin typeface="Arial" panose="020B0604020202020204" pitchFamily="34" charset="0"/>
                <a:cs typeface="Arial" panose="020B0604020202020204" pitchFamily="34" charset="0"/>
              </a:rPr>
              <a:t>at the price column in Calendar table. What transformations you will need to perform so that you can create a column that can be used as a target/response variable</a:t>
            </a:r>
            <a:r>
              <a:rPr lang="en-IN" sz="1600" dirty="0" smtClean="0">
                <a:latin typeface="Arial" panose="020B0604020202020204" pitchFamily="34" charset="0"/>
                <a:cs typeface="Arial" panose="020B0604020202020204" pitchFamily="34" charset="0"/>
              </a:rPr>
              <a:t>?</a:t>
            </a:r>
          </a:p>
          <a:p>
            <a:pPr>
              <a:buFont typeface="Wingdings" panose="05000000000000000000" pitchFamily="2" charset="2"/>
              <a:buChar char="§"/>
            </a:pPr>
            <a:endParaRPr lang="en-IN" sz="14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14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1400" dirty="0" smtClean="0">
              <a:latin typeface="Arial" panose="020B0604020202020204" pitchFamily="34" charset="0"/>
              <a:cs typeface="Arial" panose="020B0604020202020204" pitchFamily="34" charset="0"/>
            </a:endParaRPr>
          </a:p>
          <a:p>
            <a:pPr lvl="1"/>
            <a:endParaRPr lang="en-US" sz="1400" dirty="0" smtClean="0">
              <a:solidFill>
                <a:schemeClr val="tx2"/>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5262113" y="2984740"/>
            <a:ext cx="3444537" cy="3754874"/>
          </a:xfrm>
          <a:prstGeom prst="rect">
            <a:avLst/>
          </a:prstGeom>
        </p:spPr>
      </p:pic>
      <p:sp>
        <p:nvSpPr>
          <p:cNvPr id="7" name="Rectangle 6"/>
          <p:cNvSpPr/>
          <p:nvPr/>
        </p:nvSpPr>
        <p:spPr>
          <a:xfrm>
            <a:off x="301924" y="2967488"/>
            <a:ext cx="4960189" cy="3293209"/>
          </a:xfrm>
          <a:prstGeom prst="rect">
            <a:avLst/>
          </a:prstGeom>
        </p:spPr>
        <p:txBody>
          <a:bodyPr wrap="square">
            <a:spAutoFit/>
          </a:bodyPr>
          <a:lstStyle/>
          <a:p>
            <a:r>
              <a:rPr lang="en-IN" sz="1300" dirty="0">
                <a:solidFill>
                  <a:schemeClr val="tx1">
                    <a:lumMod val="75000"/>
                    <a:lumOff val="25000"/>
                  </a:schemeClr>
                </a:solidFill>
                <a:latin typeface="Arial" panose="020B0604020202020204" pitchFamily="34" charset="0"/>
                <a:cs typeface="Arial" panose="020B0604020202020204" pitchFamily="34" charset="0"/>
              </a:rPr>
              <a:t>To prepare the price column in the Calendar table to be used as a target/response variable, we need to perform several transformations:</a:t>
            </a:r>
          </a:p>
          <a:p>
            <a:pPr>
              <a:buFont typeface="Wingdings" panose="05000000000000000000" pitchFamily="2" charset="2"/>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Data </a:t>
            </a:r>
            <a:r>
              <a:rPr lang="en-IN" sz="1300" b="1" dirty="0">
                <a:solidFill>
                  <a:schemeClr val="tx1">
                    <a:lumMod val="75000"/>
                    <a:lumOff val="25000"/>
                  </a:schemeClr>
                </a:solidFill>
                <a:latin typeface="Arial" panose="020B0604020202020204" pitchFamily="34" charset="0"/>
                <a:cs typeface="Arial" panose="020B0604020202020204" pitchFamily="34" charset="0"/>
              </a:rPr>
              <a:t>Type Conversion</a:t>
            </a:r>
            <a:r>
              <a:rPr lang="en-IN" sz="1300" dirty="0">
                <a:solidFill>
                  <a:schemeClr val="tx1">
                    <a:lumMod val="75000"/>
                    <a:lumOff val="25000"/>
                  </a:schemeClr>
                </a:solidFill>
                <a:latin typeface="Arial" panose="020B0604020202020204" pitchFamily="34" charset="0"/>
                <a:cs typeface="Arial" panose="020B0604020202020204" pitchFamily="34" charset="0"/>
              </a:rPr>
              <a:t>: Ensure that the price column is in numeric format (e.g., float or integer) rather than a string/object type.</a:t>
            </a:r>
          </a:p>
          <a:p>
            <a:pPr>
              <a:buFont typeface="Wingdings" panose="05000000000000000000" pitchFamily="2" charset="2"/>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Handling </a:t>
            </a:r>
            <a:r>
              <a:rPr lang="en-IN" sz="1300" b="1" dirty="0">
                <a:solidFill>
                  <a:schemeClr val="tx1">
                    <a:lumMod val="75000"/>
                    <a:lumOff val="25000"/>
                  </a:schemeClr>
                </a:solidFill>
                <a:latin typeface="Arial" panose="020B0604020202020204" pitchFamily="34" charset="0"/>
                <a:cs typeface="Arial" panose="020B0604020202020204" pitchFamily="34" charset="0"/>
              </a:rPr>
              <a:t>Missing Values</a:t>
            </a:r>
            <a:r>
              <a:rPr lang="en-IN" sz="1300" dirty="0">
                <a:solidFill>
                  <a:schemeClr val="tx1">
                    <a:lumMod val="75000"/>
                    <a:lumOff val="25000"/>
                  </a:schemeClr>
                </a:solidFill>
                <a:latin typeface="Arial" panose="020B0604020202020204" pitchFamily="34" charset="0"/>
                <a:cs typeface="Arial" panose="020B0604020202020204" pitchFamily="34" charset="0"/>
              </a:rPr>
              <a:t>: Check for missing values in the price column and decide on a strategy to handle them, such as imputation with the mean, median, or a specific value, or removing rows with missing prices if appropriate.</a:t>
            </a:r>
          </a:p>
          <a:p>
            <a:pPr>
              <a:buFont typeface="Wingdings" panose="05000000000000000000" pitchFamily="2" charset="2"/>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Outlier </a:t>
            </a:r>
            <a:r>
              <a:rPr lang="en-IN" sz="1300" b="1" dirty="0">
                <a:solidFill>
                  <a:schemeClr val="tx1">
                    <a:lumMod val="75000"/>
                    <a:lumOff val="25000"/>
                  </a:schemeClr>
                </a:solidFill>
                <a:latin typeface="Arial" panose="020B0604020202020204" pitchFamily="34" charset="0"/>
                <a:cs typeface="Arial" panose="020B0604020202020204" pitchFamily="34" charset="0"/>
              </a:rPr>
              <a:t>Detection and Removal</a:t>
            </a:r>
            <a:r>
              <a:rPr lang="en-IN" sz="1300" dirty="0">
                <a:solidFill>
                  <a:schemeClr val="tx1">
                    <a:lumMod val="75000"/>
                    <a:lumOff val="25000"/>
                  </a:schemeClr>
                </a:solidFill>
                <a:latin typeface="Arial" panose="020B0604020202020204" pitchFamily="34" charset="0"/>
                <a:cs typeface="Arial" panose="020B0604020202020204" pitchFamily="34" charset="0"/>
              </a:rPr>
              <a:t>: Identify and handle outliers in the price column using boxplot. Extreme prices may distort the model's predictions, so it's essential to address them appropriately, either by removing them or transforming them</a:t>
            </a:r>
            <a:r>
              <a:rPr lang="en-IN" sz="1300" dirty="0" smtClean="0">
                <a:solidFill>
                  <a:schemeClr val="tx1">
                    <a:lumMod val="75000"/>
                    <a:lumOff val="25000"/>
                  </a:schemeClr>
                </a:solidFill>
                <a:latin typeface="Arial" panose="020B0604020202020204" pitchFamily="34" charset="0"/>
                <a:cs typeface="Arial" panose="020B0604020202020204" pitchFamily="34" charset="0"/>
              </a:rPr>
              <a:t>.</a:t>
            </a:r>
          </a:p>
          <a:p>
            <a:pPr>
              <a:buFont typeface="Wingdings" panose="05000000000000000000" pitchFamily="2" charset="2"/>
              <a:buChar char="§"/>
            </a:pPr>
            <a:r>
              <a:rPr lang="en-IN" sz="1300" dirty="0">
                <a:solidFill>
                  <a:schemeClr val="tx1">
                    <a:lumMod val="75000"/>
                    <a:lumOff val="25000"/>
                  </a:schemeClr>
                </a:solidFill>
                <a:latin typeface="Arial" panose="020B0604020202020204" pitchFamily="34" charset="0"/>
                <a:cs typeface="Arial" panose="020B0604020202020204" pitchFamily="34" charset="0"/>
              </a:rPr>
              <a:t>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Dropped</a:t>
            </a:r>
            <a:r>
              <a:rPr lang="en-IN" sz="1300" dirty="0" smtClean="0">
                <a:solidFill>
                  <a:schemeClr val="tx1">
                    <a:lumMod val="75000"/>
                    <a:lumOff val="25000"/>
                  </a:schemeClr>
                </a:solidFill>
                <a:latin typeface="Arial" panose="020B0604020202020204" pitchFamily="34" charset="0"/>
                <a:cs typeface="Arial" panose="020B0604020202020204" pitchFamily="34" charset="0"/>
              </a:rPr>
              <a:t> the missing values in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price</a:t>
            </a:r>
            <a:r>
              <a:rPr lang="en-IN" sz="1300" dirty="0" smtClean="0">
                <a:solidFill>
                  <a:schemeClr val="tx1">
                    <a:lumMod val="75000"/>
                    <a:lumOff val="25000"/>
                  </a:schemeClr>
                </a:solidFill>
                <a:latin typeface="Arial" panose="020B0604020202020204" pitchFamily="34" charset="0"/>
                <a:cs typeface="Arial" panose="020B0604020202020204" pitchFamily="34" charset="0"/>
              </a:rPr>
              <a:t> column as they were very less i.e.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75</a:t>
            </a:r>
            <a:r>
              <a:rPr lang="en-IN" sz="1300" dirty="0" smtClean="0">
                <a:solidFill>
                  <a:schemeClr val="tx1">
                    <a:lumMod val="75000"/>
                    <a:lumOff val="25000"/>
                  </a:schemeClr>
                </a:solidFill>
                <a:latin typeface="Arial" panose="020B0604020202020204" pitchFamily="34" charset="0"/>
                <a:cs typeface="Arial" panose="020B0604020202020204" pitchFamily="34" charset="0"/>
              </a:rPr>
              <a:t> and also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dropped</a:t>
            </a:r>
            <a:r>
              <a:rPr lang="en-IN" sz="1300" dirty="0" smtClean="0">
                <a:solidFill>
                  <a:schemeClr val="tx1">
                    <a:lumMod val="75000"/>
                    <a:lumOff val="25000"/>
                  </a:schemeClr>
                </a:solidFill>
                <a:latin typeface="Arial" panose="020B0604020202020204" pitchFamily="34" charset="0"/>
                <a:cs typeface="Arial" panose="020B0604020202020204" pitchFamily="34" charset="0"/>
              </a:rPr>
              <a:t> the </a:t>
            </a:r>
            <a:r>
              <a:rPr lang="en-IN" sz="1300" b="1" dirty="0" err="1" smtClean="0">
                <a:solidFill>
                  <a:schemeClr val="tx1">
                    <a:lumMod val="75000"/>
                    <a:lumOff val="25000"/>
                  </a:schemeClr>
                </a:solidFill>
                <a:latin typeface="Arial" panose="020B0604020202020204" pitchFamily="34" charset="0"/>
                <a:cs typeface="Arial" panose="020B0604020202020204" pitchFamily="34" charset="0"/>
              </a:rPr>
              <a:t>adjusted_price</a:t>
            </a:r>
            <a:r>
              <a:rPr lang="en-IN" sz="1300" dirty="0" smtClean="0">
                <a:solidFill>
                  <a:schemeClr val="tx1">
                    <a:lumMod val="75000"/>
                    <a:lumOff val="25000"/>
                  </a:schemeClr>
                </a:solidFill>
                <a:latin typeface="Arial" panose="020B0604020202020204" pitchFamily="34" charset="0"/>
                <a:cs typeface="Arial" panose="020B0604020202020204" pitchFamily="34" charset="0"/>
              </a:rPr>
              <a:t> column.</a:t>
            </a:r>
            <a:endParaRPr lang="en-IN" sz="13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8781259" y="2984740"/>
            <a:ext cx="3347481" cy="3631720"/>
          </a:xfrm>
          <a:prstGeom prst="rect">
            <a:avLst/>
          </a:prstGeom>
        </p:spPr>
      </p:pic>
    </p:spTree>
    <p:extLst>
      <p:ext uri="{BB962C8B-B14F-4D97-AF65-F5344CB8AC3E}">
        <p14:creationId xmlns:p14="http://schemas.microsoft.com/office/powerpoint/2010/main" val="117062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D66-2A4D-5C2B-D09E-65DCC2CA1231}"/>
              </a:ext>
            </a:extLst>
          </p:cNvPr>
          <p:cNvSpPr>
            <a:spLocks noGrp="1"/>
          </p:cNvSpPr>
          <p:nvPr>
            <p:ph type="title"/>
          </p:nvPr>
        </p:nvSpPr>
        <p:spPr>
          <a:xfrm>
            <a:off x="457201" y="677149"/>
            <a:ext cx="10754527" cy="556428"/>
          </a:xfrm>
        </p:spPr>
        <p:txBody>
          <a:bodyPr anchor="b">
            <a:normAutofit/>
          </a:bodyPr>
          <a:lstStyle/>
          <a:p>
            <a:r>
              <a:rPr lang="en-IN" sz="2800" b="1" dirty="0"/>
              <a:t>Data Understanding and feature creation (Task 1): </a:t>
            </a:r>
            <a:endParaRPr lang="en-US" sz="2800" dirty="0">
              <a:solidFill>
                <a:schemeClr val="tx2"/>
              </a:solidFill>
            </a:endParaRPr>
          </a:p>
        </p:txBody>
      </p:sp>
      <p:sp>
        <p:nvSpPr>
          <p:cNvPr id="3"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01925" y="2343233"/>
            <a:ext cx="11404119" cy="641507"/>
          </a:xfrm>
        </p:spPr>
        <p:txBody>
          <a:bodyPr vert="horz" lIns="91440" tIns="45720" rIns="91440" bIns="45720" rtlCol="0" anchor="t">
            <a:normAutofit/>
          </a:bodyPr>
          <a:lstStyle/>
          <a:p>
            <a:r>
              <a:rPr lang="en-IN" sz="1600" dirty="0">
                <a:latin typeface="Arial" panose="020B0604020202020204" pitchFamily="34" charset="0"/>
                <a:cs typeface="Arial" panose="020B0604020202020204" pitchFamily="34" charset="0"/>
              </a:rPr>
              <a:t>Look at the tables Listings, Hosts and Reviews to come up with a list of potential transformations needed in order to have predictors that can be used to predict the listing price.</a:t>
            </a:r>
          </a:p>
          <a:p>
            <a:pPr>
              <a:buFont typeface="Wingdings" panose="05000000000000000000" pitchFamily="2" charset="2"/>
              <a:buChar char="§"/>
            </a:pPr>
            <a:endParaRPr lang="en-IN" sz="1400" dirty="0" smtClean="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14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1400" dirty="0" smtClean="0">
              <a:latin typeface="Arial" panose="020B0604020202020204" pitchFamily="34" charset="0"/>
              <a:cs typeface="Arial" panose="020B0604020202020204" pitchFamily="34" charset="0"/>
            </a:endParaRPr>
          </a:p>
          <a:p>
            <a:pPr lvl="1"/>
            <a:endParaRPr lang="en-US" sz="1400" dirty="0" smtClean="0">
              <a:solidFill>
                <a:schemeClr val="tx2"/>
              </a:solidFill>
              <a:latin typeface="Arial" panose="020B0604020202020204" pitchFamily="34" charset="0"/>
              <a:cs typeface="Arial" panose="020B0604020202020204" pitchFamily="34" charset="0"/>
            </a:endParaRPr>
          </a:p>
        </p:txBody>
      </p:sp>
      <p:sp>
        <p:nvSpPr>
          <p:cNvPr id="4" name="Rectangle 3"/>
          <p:cNvSpPr/>
          <p:nvPr/>
        </p:nvSpPr>
        <p:spPr>
          <a:xfrm>
            <a:off x="301925" y="2967335"/>
            <a:ext cx="11404119" cy="492443"/>
          </a:xfrm>
          <a:prstGeom prst="rect">
            <a:avLst/>
          </a:prstGeom>
        </p:spPr>
        <p:txBody>
          <a:bodyPr wrap="square">
            <a:spAutoFit/>
          </a:bodyPr>
          <a:lstStyle/>
          <a:p>
            <a:r>
              <a:rPr lang="en-IN" sz="1300" dirty="0">
                <a:solidFill>
                  <a:schemeClr val="tx1">
                    <a:lumMod val="75000"/>
                    <a:lumOff val="25000"/>
                  </a:schemeClr>
                </a:solidFill>
                <a:latin typeface="Arial" panose="020B0604020202020204" pitchFamily="34" charset="0"/>
                <a:cs typeface="Arial" panose="020B0604020202020204" pitchFamily="34" charset="0"/>
              </a:rPr>
              <a:t>Separating the amenities column into </a:t>
            </a:r>
            <a:r>
              <a:rPr lang="en-IN" sz="1300" b="1" dirty="0">
                <a:solidFill>
                  <a:schemeClr val="tx1">
                    <a:lumMod val="75000"/>
                    <a:lumOff val="25000"/>
                  </a:schemeClr>
                </a:solidFill>
                <a:latin typeface="Arial" panose="020B0604020202020204" pitchFamily="34" charset="0"/>
                <a:cs typeface="Arial" panose="020B0604020202020204" pitchFamily="34" charset="0"/>
              </a:rPr>
              <a:t>top 10 most provided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amenities</a:t>
            </a:r>
            <a:r>
              <a:rPr lang="en-IN" sz="1300" dirty="0" smtClean="0">
                <a:solidFill>
                  <a:schemeClr val="tx1">
                    <a:lumMod val="75000"/>
                    <a:lumOff val="25000"/>
                  </a:schemeClr>
                </a:solidFill>
                <a:latin typeface="Arial" panose="020B0604020202020204" pitchFamily="34" charset="0"/>
                <a:cs typeface="Arial" panose="020B0604020202020204" pitchFamily="34" charset="0"/>
              </a:rPr>
              <a:t>, including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separate column </a:t>
            </a:r>
            <a:r>
              <a:rPr lang="en-IN" sz="1300" dirty="0" smtClean="0">
                <a:solidFill>
                  <a:schemeClr val="tx1">
                    <a:lumMod val="75000"/>
                    <a:lumOff val="25000"/>
                  </a:schemeClr>
                </a:solidFill>
                <a:latin typeface="Arial" panose="020B0604020202020204" pitchFamily="34" charset="0"/>
                <a:cs typeface="Arial" panose="020B0604020202020204" pitchFamily="34" charset="0"/>
              </a:rPr>
              <a:t>for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number of maximum </a:t>
            </a:r>
            <a:r>
              <a:rPr lang="en-IN" sz="1300" b="1" dirty="0">
                <a:solidFill>
                  <a:schemeClr val="tx1">
                    <a:lumMod val="75000"/>
                    <a:lumOff val="25000"/>
                  </a:schemeClr>
                </a:solidFill>
                <a:latin typeface="Arial" panose="020B0604020202020204" pitchFamily="34" charset="0"/>
                <a:cs typeface="Arial" panose="020B0604020202020204" pitchFamily="34" charset="0"/>
              </a:rPr>
              <a:t>amenities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provided in property out of 10</a:t>
            </a:r>
            <a:r>
              <a:rPr lang="en-IN" sz="1300" dirty="0" smtClean="0">
                <a:solidFill>
                  <a:schemeClr val="tx1">
                    <a:lumMod val="75000"/>
                    <a:lumOff val="25000"/>
                  </a:schemeClr>
                </a:solidFill>
                <a:latin typeface="Arial" panose="020B0604020202020204" pitchFamily="34" charset="0"/>
                <a:cs typeface="Arial" panose="020B0604020202020204" pitchFamily="34" charset="0"/>
              </a:rPr>
              <a:t> and </a:t>
            </a:r>
            <a:r>
              <a:rPr lang="en-IN" sz="1300" dirty="0">
                <a:solidFill>
                  <a:schemeClr val="tx1">
                    <a:lumMod val="75000"/>
                    <a:lumOff val="25000"/>
                  </a:schemeClr>
                </a:solidFill>
                <a:latin typeface="Arial" panose="020B0604020202020204" pitchFamily="34" charset="0"/>
                <a:cs typeface="Arial" panose="020B0604020202020204" pitchFamily="34" charset="0"/>
              </a:rPr>
              <a:t>checking which property is providing most of them:</a:t>
            </a:r>
            <a:endParaRPr lang="en-IN" sz="1300" i="0" dirty="0">
              <a:solidFill>
                <a:schemeClr val="tx1">
                  <a:lumMod val="75000"/>
                  <a:lumOff val="25000"/>
                </a:schemeClr>
              </a:solidFill>
              <a:effectLst/>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232807" y="3459778"/>
            <a:ext cx="11812649" cy="1198486"/>
          </a:xfrm>
          <a:prstGeom prst="rect">
            <a:avLst/>
          </a:prstGeom>
        </p:spPr>
      </p:pic>
      <p:sp>
        <p:nvSpPr>
          <p:cNvPr id="10" name="Rectangle 9"/>
          <p:cNvSpPr/>
          <p:nvPr/>
        </p:nvSpPr>
        <p:spPr>
          <a:xfrm>
            <a:off x="301925" y="4948411"/>
            <a:ext cx="11812649" cy="1692771"/>
          </a:xfrm>
          <a:prstGeom prst="rect">
            <a:avLst/>
          </a:prstGeom>
        </p:spPr>
        <p:txBody>
          <a:bodyPr wrap="square">
            <a:spAutoFit/>
          </a:bodyPr>
          <a:lstStyle/>
          <a:p>
            <a:r>
              <a:rPr lang="en-IN" sz="1300" dirty="0">
                <a:solidFill>
                  <a:schemeClr val="tx1">
                    <a:lumMod val="75000"/>
                    <a:lumOff val="25000"/>
                  </a:schemeClr>
                </a:solidFill>
                <a:latin typeface="Arial" panose="020B0604020202020204" pitchFamily="34" charset="0"/>
                <a:cs typeface="Arial" panose="020B0604020202020204" pitchFamily="34" charset="0"/>
              </a:rPr>
              <a:t>In the process of merging the data from </a:t>
            </a:r>
            <a:r>
              <a:rPr lang="en-IN" sz="1300" b="1" dirty="0" err="1">
                <a:solidFill>
                  <a:schemeClr val="tx1">
                    <a:lumMod val="75000"/>
                    <a:lumOff val="25000"/>
                  </a:schemeClr>
                </a:solidFill>
                <a:latin typeface="Arial" panose="020B0604020202020204" pitchFamily="34" charset="0"/>
                <a:cs typeface="Arial" panose="020B0604020202020204" pitchFamily="34" charset="0"/>
              </a:rPr>
              <a:t>df_listings</a:t>
            </a:r>
            <a:r>
              <a:rPr lang="en-IN" sz="1300" b="1" dirty="0">
                <a:solidFill>
                  <a:schemeClr val="tx1">
                    <a:lumMod val="75000"/>
                    <a:lumOff val="25000"/>
                  </a:schemeClr>
                </a:solidFill>
                <a:latin typeface="Arial" panose="020B0604020202020204" pitchFamily="34" charset="0"/>
                <a:cs typeface="Arial" panose="020B0604020202020204" pitchFamily="34" charset="0"/>
              </a:rPr>
              <a:t>, </a:t>
            </a:r>
            <a:r>
              <a:rPr lang="en-IN" sz="1300" b="1" dirty="0" err="1">
                <a:solidFill>
                  <a:schemeClr val="tx1">
                    <a:lumMod val="75000"/>
                    <a:lumOff val="25000"/>
                  </a:schemeClr>
                </a:solidFill>
                <a:latin typeface="Arial" panose="020B0604020202020204" pitchFamily="34" charset="0"/>
                <a:cs typeface="Arial" panose="020B0604020202020204" pitchFamily="34" charset="0"/>
              </a:rPr>
              <a:t>df_cal</a:t>
            </a:r>
            <a:r>
              <a:rPr lang="en-IN" sz="1300" b="1" dirty="0">
                <a:solidFill>
                  <a:schemeClr val="tx1">
                    <a:lumMod val="75000"/>
                    <a:lumOff val="25000"/>
                  </a:schemeClr>
                </a:solidFill>
                <a:latin typeface="Arial" panose="020B0604020202020204" pitchFamily="34" charset="0"/>
                <a:cs typeface="Arial" panose="020B0604020202020204" pitchFamily="34" charset="0"/>
              </a:rPr>
              <a:t>, and </a:t>
            </a:r>
            <a:r>
              <a:rPr lang="en-IN" sz="1300" b="1" dirty="0" err="1">
                <a:solidFill>
                  <a:schemeClr val="tx1">
                    <a:lumMod val="75000"/>
                    <a:lumOff val="25000"/>
                  </a:schemeClr>
                </a:solidFill>
                <a:latin typeface="Arial" panose="020B0604020202020204" pitchFamily="34" charset="0"/>
                <a:cs typeface="Arial" panose="020B0604020202020204" pitchFamily="34" charset="0"/>
              </a:rPr>
              <a:t>df_hosts</a:t>
            </a:r>
            <a:r>
              <a:rPr lang="en-IN" sz="1300" dirty="0">
                <a:solidFill>
                  <a:schemeClr val="tx1">
                    <a:lumMod val="75000"/>
                    <a:lumOff val="25000"/>
                  </a:schemeClr>
                </a:solidFill>
                <a:latin typeface="Arial" panose="020B0604020202020204" pitchFamily="34" charset="0"/>
                <a:cs typeface="Arial" panose="020B0604020202020204" pitchFamily="34" charset="0"/>
              </a:rPr>
              <a:t>, the decision was made to exclude the </a:t>
            </a:r>
            <a:r>
              <a:rPr lang="en-IN" sz="1300" b="1" dirty="0" err="1">
                <a:solidFill>
                  <a:schemeClr val="tx1">
                    <a:lumMod val="75000"/>
                    <a:lumOff val="25000"/>
                  </a:schemeClr>
                </a:solidFill>
                <a:latin typeface="Arial" panose="020B0604020202020204" pitchFamily="34" charset="0"/>
                <a:cs typeface="Arial" panose="020B0604020202020204" pitchFamily="34" charset="0"/>
              </a:rPr>
              <a:t>df_reviews</a:t>
            </a:r>
            <a:r>
              <a:rPr lang="en-IN" sz="1300" dirty="0">
                <a:solidFill>
                  <a:schemeClr val="tx1">
                    <a:lumMod val="75000"/>
                    <a:lumOff val="25000"/>
                  </a:schemeClr>
                </a:solidFill>
                <a:latin typeface="Arial" panose="020B0604020202020204" pitchFamily="34" charset="0"/>
                <a:cs typeface="Arial" panose="020B0604020202020204" pitchFamily="34" charset="0"/>
              </a:rPr>
              <a:t> table for the following reasons:</a:t>
            </a:r>
          </a:p>
          <a:p>
            <a:pPr>
              <a:buFont typeface="Arial" panose="020B0604020202020204" pitchFamily="34" charset="0"/>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Data </a:t>
            </a:r>
            <a:r>
              <a:rPr lang="en-IN" sz="1300" b="1" dirty="0">
                <a:solidFill>
                  <a:schemeClr val="tx1">
                    <a:lumMod val="75000"/>
                    <a:lumOff val="25000"/>
                  </a:schemeClr>
                </a:solidFill>
                <a:latin typeface="Arial" panose="020B0604020202020204" pitchFamily="34" charset="0"/>
                <a:cs typeface="Arial" panose="020B0604020202020204" pitchFamily="34" charset="0"/>
              </a:rPr>
              <a:t>Size and Complexity</a:t>
            </a:r>
            <a:r>
              <a:rPr lang="en-IN" sz="1300" dirty="0">
                <a:solidFill>
                  <a:schemeClr val="tx1">
                    <a:lumMod val="75000"/>
                    <a:lumOff val="25000"/>
                  </a:schemeClr>
                </a:solidFill>
                <a:latin typeface="Arial" panose="020B0604020202020204" pitchFamily="34" charset="0"/>
                <a:cs typeface="Arial" panose="020B0604020202020204" pitchFamily="34" charset="0"/>
              </a:rPr>
              <a:t>: The inclusion of </a:t>
            </a:r>
            <a:r>
              <a:rPr lang="en-IN" sz="1300" dirty="0" err="1">
                <a:solidFill>
                  <a:schemeClr val="tx1">
                    <a:lumMod val="75000"/>
                    <a:lumOff val="25000"/>
                  </a:schemeClr>
                </a:solidFill>
                <a:latin typeface="Arial" panose="020B0604020202020204" pitchFamily="34" charset="0"/>
                <a:cs typeface="Arial" panose="020B0604020202020204" pitchFamily="34" charset="0"/>
              </a:rPr>
              <a:t>df_reviews</a:t>
            </a:r>
            <a:r>
              <a:rPr lang="en-IN" sz="1300" dirty="0">
                <a:solidFill>
                  <a:schemeClr val="tx1">
                    <a:lumMod val="75000"/>
                    <a:lumOff val="25000"/>
                  </a:schemeClr>
                </a:solidFill>
                <a:latin typeface="Arial" panose="020B0604020202020204" pitchFamily="34" charset="0"/>
                <a:cs typeface="Arial" panose="020B0604020202020204" pitchFamily="34" charset="0"/>
              </a:rPr>
              <a:t> significantly increases the volume of data due to its many-to-many relationship with </a:t>
            </a:r>
            <a:r>
              <a:rPr lang="en-IN" sz="1300" dirty="0" err="1">
                <a:solidFill>
                  <a:schemeClr val="tx1">
                    <a:lumMod val="75000"/>
                    <a:lumOff val="25000"/>
                  </a:schemeClr>
                </a:solidFill>
                <a:latin typeface="Arial" panose="020B0604020202020204" pitchFamily="34" charset="0"/>
                <a:cs typeface="Arial" panose="020B0604020202020204" pitchFamily="34" charset="0"/>
              </a:rPr>
              <a:t>df_listings</a:t>
            </a:r>
            <a:r>
              <a:rPr lang="en-IN" sz="1300" dirty="0">
                <a:solidFill>
                  <a:schemeClr val="tx1">
                    <a:lumMod val="75000"/>
                    <a:lumOff val="25000"/>
                  </a:schemeClr>
                </a:solidFill>
                <a:latin typeface="Arial" panose="020B0604020202020204" pitchFamily="34" charset="0"/>
                <a:cs typeface="Arial" panose="020B0604020202020204" pitchFamily="34" charset="0"/>
              </a:rPr>
              <a:t>. This can lead to a substantial increase in the number of rows in the merged dataset, making it more challenging to manage and </a:t>
            </a:r>
            <a:r>
              <a:rPr lang="en-IN" sz="1300" dirty="0" err="1">
                <a:solidFill>
                  <a:schemeClr val="tx1">
                    <a:lumMod val="75000"/>
                    <a:lumOff val="25000"/>
                  </a:schemeClr>
                </a:solidFill>
                <a:latin typeface="Arial" panose="020B0604020202020204" pitchFamily="34" charset="0"/>
                <a:cs typeface="Arial" panose="020B0604020202020204" pitchFamily="34" charset="0"/>
              </a:rPr>
              <a:t>analyze</a:t>
            </a:r>
            <a:r>
              <a:rPr lang="en-IN" sz="1300" dirty="0">
                <a:solidFill>
                  <a:schemeClr val="tx1">
                    <a:lumMod val="75000"/>
                    <a:lumOff val="25000"/>
                  </a:schemeClr>
                </a:solidFill>
                <a:latin typeface="Arial" panose="020B0604020202020204" pitchFamily="34" charset="0"/>
                <a:cs typeface="Arial" panose="020B0604020202020204" pitchFamily="34" charset="0"/>
              </a:rPr>
              <a:t> efficiently.</a:t>
            </a:r>
          </a:p>
          <a:p>
            <a:pPr>
              <a:buFont typeface="Arial" panose="020B0604020202020204" pitchFamily="34" charset="0"/>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Focus </a:t>
            </a:r>
            <a:r>
              <a:rPr lang="en-IN" sz="1300" b="1" dirty="0">
                <a:solidFill>
                  <a:schemeClr val="tx1">
                    <a:lumMod val="75000"/>
                    <a:lumOff val="25000"/>
                  </a:schemeClr>
                </a:solidFill>
                <a:latin typeface="Arial" panose="020B0604020202020204" pitchFamily="34" charset="0"/>
                <a:cs typeface="Arial" panose="020B0604020202020204" pitchFamily="34" charset="0"/>
              </a:rPr>
              <a:t>on Key Attributes</a:t>
            </a:r>
            <a:r>
              <a:rPr lang="en-IN" sz="1300" dirty="0">
                <a:solidFill>
                  <a:schemeClr val="tx1">
                    <a:lumMod val="75000"/>
                    <a:lumOff val="25000"/>
                  </a:schemeClr>
                </a:solidFill>
                <a:latin typeface="Arial" panose="020B0604020202020204" pitchFamily="34" charset="0"/>
                <a:cs typeface="Arial" panose="020B0604020202020204" pitchFamily="34" charset="0"/>
              </a:rPr>
              <a:t>: The primary objective of merging </a:t>
            </a:r>
            <a:r>
              <a:rPr lang="en-IN" sz="1300" dirty="0" err="1">
                <a:solidFill>
                  <a:schemeClr val="tx1">
                    <a:lumMod val="75000"/>
                    <a:lumOff val="25000"/>
                  </a:schemeClr>
                </a:solidFill>
                <a:latin typeface="Arial" panose="020B0604020202020204" pitchFamily="34" charset="0"/>
                <a:cs typeface="Arial" panose="020B0604020202020204" pitchFamily="34" charset="0"/>
              </a:rPr>
              <a:t>df_listings</a:t>
            </a:r>
            <a:r>
              <a:rPr lang="en-IN" sz="1300" dirty="0">
                <a:solidFill>
                  <a:schemeClr val="tx1">
                    <a:lumMod val="75000"/>
                    <a:lumOff val="25000"/>
                  </a:schemeClr>
                </a:solidFill>
                <a:latin typeface="Arial" panose="020B0604020202020204" pitchFamily="34" charset="0"/>
                <a:cs typeface="Arial" panose="020B0604020202020204" pitchFamily="34" charset="0"/>
              </a:rPr>
              <a:t>, </a:t>
            </a:r>
            <a:r>
              <a:rPr lang="en-IN" sz="1300" dirty="0" err="1">
                <a:solidFill>
                  <a:schemeClr val="tx1">
                    <a:lumMod val="75000"/>
                    <a:lumOff val="25000"/>
                  </a:schemeClr>
                </a:solidFill>
                <a:latin typeface="Arial" panose="020B0604020202020204" pitchFamily="34" charset="0"/>
                <a:cs typeface="Arial" panose="020B0604020202020204" pitchFamily="34" charset="0"/>
              </a:rPr>
              <a:t>df_cal</a:t>
            </a:r>
            <a:r>
              <a:rPr lang="en-IN" sz="1300" dirty="0">
                <a:solidFill>
                  <a:schemeClr val="tx1">
                    <a:lumMod val="75000"/>
                    <a:lumOff val="25000"/>
                  </a:schemeClr>
                </a:solidFill>
                <a:latin typeface="Arial" panose="020B0604020202020204" pitchFamily="34" charset="0"/>
                <a:cs typeface="Arial" panose="020B0604020202020204" pitchFamily="34" charset="0"/>
              </a:rPr>
              <a:t>, and </a:t>
            </a:r>
            <a:r>
              <a:rPr lang="en-IN" sz="1300" dirty="0" err="1">
                <a:solidFill>
                  <a:schemeClr val="tx1">
                    <a:lumMod val="75000"/>
                    <a:lumOff val="25000"/>
                  </a:schemeClr>
                </a:solidFill>
                <a:latin typeface="Arial" panose="020B0604020202020204" pitchFamily="34" charset="0"/>
                <a:cs typeface="Arial" panose="020B0604020202020204" pitchFamily="34" charset="0"/>
              </a:rPr>
              <a:t>df_hosts</a:t>
            </a:r>
            <a:r>
              <a:rPr lang="en-IN" sz="1300" dirty="0">
                <a:solidFill>
                  <a:schemeClr val="tx1">
                    <a:lumMod val="75000"/>
                    <a:lumOff val="25000"/>
                  </a:schemeClr>
                </a:solidFill>
                <a:latin typeface="Arial" panose="020B0604020202020204" pitchFamily="34" charset="0"/>
                <a:cs typeface="Arial" panose="020B0604020202020204" pitchFamily="34" charset="0"/>
              </a:rPr>
              <a:t> was to consolidate essential information related to property listings, availability, and host details. These attributes are crucial for pricing analysis, market trends, and host </a:t>
            </a:r>
            <a:r>
              <a:rPr lang="en-IN" sz="1300" dirty="0" err="1">
                <a:solidFill>
                  <a:schemeClr val="tx1">
                    <a:lumMod val="75000"/>
                    <a:lumOff val="25000"/>
                  </a:schemeClr>
                </a:solidFill>
                <a:latin typeface="Arial" panose="020B0604020202020204" pitchFamily="34" charset="0"/>
                <a:cs typeface="Arial" panose="020B0604020202020204" pitchFamily="34" charset="0"/>
              </a:rPr>
              <a:t>behavior</a:t>
            </a:r>
            <a:r>
              <a:rPr lang="en-IN" sz="1300" dirty="0">
                <a:solidFill>
                  <a:schemeClr val="tx1">
                    <a:lumMod val="75000"/>
                    <a:lumOff val="25000"/>
                  </a:schemeClr>
                </a:solidFill>
                <a:latin typeface="Arial" panose="020B0604020202020204" pitchFamily="34" charset="0"/>
                <a:cs typeface="Arial" panose="020B0604020202020204" pitchFamily="34" charset="0"/>
              </a:rPr>
              <a:t> insights.</a:t>
            </a:r>
          </a:p>
          <a:p>
            <a:pPr>
              <a:buFont typeface="Arial" panose="020B0604020202020204" pitchFamily="34" charset="0"/>
              <a:buChar char="•"/>
            </a:pPr>
            <a:r>
              <a:rPr lang="en-IN" sz="1300" b="1" dirty="0" smtClean="0">
                <a:solidFill>
                  <a:schemeClr val="tx1">
                    <a:lumMod val="75000"/>
                    <a:lumOff val="25000"/>
                  </a:schemeClr>
                </a:solidFill>
                <a:latin typeface="Arial" panose="020B0604020202020204" pitchFamily="34" charset="0"/>
                <a:cs typeface="Arial" panose="020B0604020202020204" pitchFamily="34" charset="0"/>
              </a:rPr>
              <a:t> Avoiding </a:t>
            </a:r>
            <a:r>
              <a:rPr lang="en-IN" sz="1300" b="1" dirty="0">
                <a:solidFill>
                  <a:schemeClr val="tx1">
                    <a:lumMod val="75000"/>
                    <a:lumOff val="25000"/>
                  </a:schemeClr>
                </a:solidFill>
                <a:latin typeface="Arial" panose="020B0604020202020204" pitchFamily="34" charset="0"/>
                <a:cs typeface="Arial" panose="020B0604020202020204" pitchFamily="34" charset="0"/>
              </a:rPr>
              <a:t>Data Redundancy</a:t>
            </a:r>
            <a:r>
              <a:rPr lang="en-IN" sz="1300" dirty="0">
                <a:solidFill>
                  <a:schemeClr val="tx1">
                    <a:lumMod val="75000"/>
                    <a:lumOff val="25000"/>
                  </a:schemeClr>
                </a:solidFill>
                <a:latin typeface="Arial" panose="020B0604020202020204" pitchFamily="34" charset="0"/>
                <a:cs typeface="Arial" panose="020B0604020202020204" pitchFamily="34" charset="0"/>
              </a:rPr>
              <a:t>: By excluding </a:t>
            </a:r>
            <a:r>
              <a:rPr lang="en-IN" sz="1300" dirty="0" err="1">
                <a:solidFill>
                  <a:schemeClr val="tx1">
                    <a:lumMod val="75000"/>
                    <a:lumOff val="25000"/>
                  </a:schemeClr>
                </a:solidFill>
                <a:latin typeface="Arial" panose="020B0604020202020204" pitchFamily="34" charset="0"/>
                <a:cs typeface="Arial" panose="020B0604020202020204" pitchFamily="34" charset="0"/>
              </a:rPr>
              <a:t>df_reviews</a:t>
            </a:r>
            <a:r>
              <a:rPr lang="en-IN" sz="1300" dirty="0">
                <a:solidFill>
                  <a:schemeClr val="tx1">
                    <a:lumMod val="75000"/>
                    <a:lumOff val="25000"/>
                  </a:schemeClr>
                </a:solidFill>
                <a:latin typeface="Arial" panose="020B0604020202020204" pitchFamily="34" charset="0"/>
                <a:cs typeface="Arial" panose="020B0604020202020204" pitchFamily="34" charset="0"/>
              </a:rPr>
              <a:t>, we mitigate the risk of duplicating </a:t>
            </a:r>
            <a:r>
              <a:rPr lang="en-IN" sz="1300" dirty="0" err="1">
                <a:solidFill>
                  <a:schemeClr val="tx1">
                    <a:lumMod val="75000"/>
                    <a:lumOff val="25000"/>
                  </a:schemeClr>
                </a:solidFill>
                <a:latin typeface="Arial" panose="020B0604020202020204" pitchFamily="34" charset="0"/>
                <a:cs typeface="Arial" panose="020B0604020202020204" pitchFamily="34" charset="0"/>
              </a:rPr>
              <a:t>calendar_id</a:t>
            </a:r>
            <a:r>
              <a:rPr lang="en-IN" sz="1300" dirty="0">
                <a:solidFill>
                  <a:schemeClr val="tx1">
                    <a:lumMod val="75000"/>
                    <a:lumOff val="25000"/>
                  </a:schemeClr>
                </a:solidFill>
                <a:latin typeface="Arial" panose="020B0604020202020204" pitchFamily="34" charset="0"/>
                <a:cs typeface="Arial" panose="020B0604020202020204" pitchFamily="34" charset="0"/>
              </a:rPr>
              <a:t> values across multiple review entries. </a:t>
            </a:r>
            <a:endParaRPr lang="en-IN" sz="1300" dirty="0" smtClean="0">
              <a:solidFill>
                <a:schemeClr val="tx1">
                  <a:lumMod val="75000"/>
                  <a:lumOff val="25000"/>
                </a:schemeClr>
              </a:solidFill>
              <a:latin typeface="Arial" panose="020B0604020202020204" pitchFamily="34" charset="0"/>
              <a:cs typeface="Arial" panose="020B0604020202020204" pitchFamily="34" charset="0"/>
            </a:endParaRPr>
          </a:p>
          <a:p>
            <a:r>
              <a:rPr lang="en-IN" sz="1300" dirty="0" smtClean="0">
                <a:solidFill>
                  <a:schemeClr val="tx1">
                    <a:lumMod val="75000"/>
                    <a:lumOff val="25000"/>
                  </a:schemeClr>
                </a:solidFill>
                <a:latin typeface="Arial" panose="020B0604020202020204" pitchFamily="34" charset="0"/>
                <a:cs typeface="Arial" panose="020B0604020202020204" pitchFamily="34" charset="0"/>
              </a:rPr>
              <a:t>In </a:t>
            </a:r>
            <a:r>
              <a:rPr lang="en-IN" sz="1300" dirty="0">
                <a:solidFill>
                  <a:schemeClr val="tx1">
                    <a:lumMod val="75000"/>
                    <a:lumOff val="25000"/>
                  </a:schemeClr>
                </a:solidFill>
                <a:latin typeface="Arial" panose="020B0604020202020204" pitchFamily="34" charset="0"/>
                <a:cs typeface="Arial" panose="020B0604020202020204" pitchFamily="34" charset="0"/>
              </a:rPr>
              <a:t>summary, by not merging the </a:t>
            </a:r>
            <a:r>
              <a:rPr lang="en-IN" sz="1300" dirty="0" err="1">
                <a:solidFill>
                  <a:schemeClr val="tx1">
                    <a:lumMod val="75000"/>
                    <a:lumOff val="25000"/>
                  </a:schemeClr>
                </a:solidFill>
                <a:latin typeface="Arial" panose="020B0604020202020204" pitchFamily="34" charset="0"/>
                <a:cs typeface="Arial" panose="020B0604020202020204" pitchFamily="34" charset="0"/>
              </a:rPr>
              <a:t>df_reviews</a:t>
            </a:r>
            <a:r>
              <a:rPr lang="en-IN" sz="1300" dirty="0">
                <a:solidFill>
                  <a:schemeClr val="tx1">
                    <a:lumMod val="75000"/>
                    <a:lumOff val="25000"/>
                  </a:schemeClr>
                </a:solidFill>
                <a:latin typeface="Arial" panose="020B0604020202020204" pitchFamily="34" charset="0"/>
                <a:cs typeface="Arial" panose="020B0604020202020204" pitchFamily="34" charset="0"/>
              </a:rPr>
              <a:t> table into the consolidated dataset, we ensure a more focused, manageable, and analytically clear dataset for comprehensive analysis of property listings, availability trends, and host dynamics.</a:t>
            </a:r>
            <a:endParaRPr lang="en-IN" sz="1300" i="0" dirty="0">
              <a:solidFill>
                <a:schemeClr val="tx1">
                  <a:lumMod val="75000"/>
                  <a:lumOff val="2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51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D66-2A4D-5C2B-D09E-65DCC2CA1231}"/>
              </a:ext>
            </a:extLst>
          </p:cNvPr>
          <p:cNvSpPr>
            <a:spLocks noGrp="1"/>
          </p:cNvSpPr>
          <p:nvPr>
            <p:ph type="title"/>
          </p:nvPr>
        </p:nvSpPr>
        <p:spPr>
          <a:xfrm>
            <a:off x="457201" y="677149"/>
            <a:ext cx="10754527" cy="556428"/>
          </a:xfrm>
        </p:spPr>
        <p:txBody>
          <a:bodyPr anchor="b">
            <a:normAutofit/>
          </a:bodyPr>
          <a:lstStyle/>
          <a:p>
            <a:r>
              <a:rPr lang="en-IN" sz="2800" b="1" dirty="0"/>
              <a:t>Data Understanding and feature creation (Task 1): </a:t>
            </a:r>
            <a:endParaRPr lang="en-US" sz="2800" dirty="0">
              <a:solidFill>
                <a:schemeClr val="tx2"/>
              </a:solidFill>
            </a:endParaRPr>
          </a:p>
        </p:txBody>
      </p:sp>
      <p:sp>
        <p:nvSpPr>
          <p:cNvPr id="3"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01925" y="2343233"/>
            <a:ext cx="11404119" cy="641507"/>
          </a:xfrm>
        </p:spPr>
        <p:txBody>
          <a:bodyPr vert="horz" lIns="91440" tIns="45720" rIns="91440" bIns="45720" rtlCol="0" anchor="t">
            <a:normAutofit/>
          </a:bodyPr>
          <a:lstStyle/>
          <a:p>
            <a:r>
              <a:rPr lang="en-IN" sz="1600" dirty="0">
                <a:latin typeface="Arial" panose="020B0604020202020204" pitchFamily="34" charset="0"/>
                <a:cs typeface="Arial" panose="020B0604020202020204" pitchFamily="34" charset="0"/>
              </a:rPr>
              <a:t>Create an aggregated view of data spread across different tables, containing the target as well as predictor variables.</a:t>
            </a:r>
            <a:endParaRPr lang="en-IN" sz="1400" dirty="0" smtClean="0">
              <a:latin typeface="Arial" panose="020B0604020202020204" pitchFamily="34" charset="0"/>
              <a:cs typeface="Arial" panose="020B0604020202020204" pitchFamily="34" charset="0"/>
            </a:endParaRPr>
          </a:p>
          <a:p>
            <a:pPr lvl="1"/>
            <a:endParaRPr lang="en-US" sz="1400" dirty="0" smtClean="0">
              <a:solidFill>
                <a:schemeClr val="tx2"/>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69724" y="2663985"/>
            <a:ext cx="11869806" cy="3547033"/>
          </a:xfrm>
          <a:prstGeom prst="rect">
            <a:avLst/>
          </a:prstGeom>
        </p:spPr>
      </p:pic>
    </p:spTree>
    <p:extLst>
      <p:ext uri="{BB962C8B-B14F-4D97-AF65-F5344CB8AC3E}">
        <p14:creationId xmlns:p14="http://schemas.microsoft.com/office/powerpoint/2010/main" val="285265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D66-2A4D-5C2B-D09E-65DCC2CA1231}"/>
              </a:ext>
            </a:extLst>
          </p:cNvPr>
          <p:cNvSpPr>
            <a:spLocks noGrp="1"/>
          </p:cNvSpPr>
          <p:nvPr>
            <p:ph type="title"/>
          </p:nvPr>
        </p:nvSpPr>
        <p:spPr>
          <a:xfrm>
            <a:off x="474453" y="968476"/>
            <a:ext cx="10754527" cy="556428"/>
          </a:xfrm>
        </p:spPr>
        <p:txBody>
          <a:bodyPr anchor="b">
            <a:normAutofit fontScale="90000"/>
          </a:bodyPr>
          <a:lstStyle/>
          <a:p>
            <a:r>
              <a:rPr lang="en-IN" b="1" dirty="0"/>
              <a:t/>
            </a:r>
            <a:br>
              <a:rPr lang="en-IN" b="1" dirty="0"/>
            </a:br>
            <a:r>
              <a:rPr lang="en-IN" sz="3100" b="1" dirty="0" smtClean="0"/>
              <a:t>Variable </a:t>
            </a:r>
            <a:r>
              <a:rPr lang="en-IN" sz="3100" b="1" dirty="0"/>
              <a:t>profiling and checking relationships between </a:t>
            </a:r>
            <a:r>
              <a:rPr lang="en-IN" sz="3100" b="1" dirty="0" smtClean="0"/>
              <a:t>variables</a:t>
            </a:r>
            <a:r>
              <a:rPr lang="en-IN" sz="3100" b="1" dirty="0"/>
              <a:t> (</a:t>
            </a:r>
            <a:r>
              <a:rPr lang="en-IN" sz="3100" b="1" dirty="0" smtClean="0"/>
              <a:t>Task 2):</a:t>
            </a:r>
            <a:endParaRPr lang="en-US" sz="3100" dirty="0">
              <a:solidFill>
                <a:schemeClr val="tx2"/>
              </a:solidFill>
            </a:endParaRPr>
          </a:p>
        </p:txBody>
      </p:sp>
      <p:sp>
        <p:nvSpPr>
          <p:cNvPr id="3"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01926" y="2343233"/>
            <a:ext cx="6202391" cy="2038986"/>
          </a:xfrm>
        </p:spPr>
        <p:txBody>
          <a:bodyPr vert="horz" lIns="91440" tIns="45720" rIns="91440" bIns="45720" rtlCol="0" anchor="t">
            <a:normAutofit/>
          </a:bodyPr>
          <a:lstStyle/>
          <a:p>
            <a:r>
              <a:rPr lang="en-IN" sz="1600" dirty="0" smtClean="0">
                <a:latin typeface="Arial" panose="020B0604020202020204" pitchFamily="34" charset="0"/>
                <a:cs typeface="Arial" panose="020B0604020202020204" pitchFamily="34" charset="0"/>
              </a:rPr>
              <a:t>Assess </a:t>
            </a:r>
            <a:r>
              <a:rPr lang="en-IN" sz="1600" dirty="0">
                <a:latin typeface="Arial" panose="020B0604020202020204" pitchFamily="34" charset="0"/>
                <a:cs typeface="Arial" panose="020B0604020202020204" pitchFamily="34" charset="0"/>
              </a:rPr>
              <a:t>the relationship between target and predictor variables. You can compute correlations, plot bivariate relationships</a:t>
            </a:r>
          </a:p>
          <a:p>
            <a:pPr lvl="1">
              <a:buFont typeface="Wingdings" panose="05000000000000000000" pitchFamily="2" charset="2"/>
              <a:buChar char="§"/>
            </a:pPr>
            <a:r>
              <a:rPr lang="en-IN" sz="1400" dirty="0">
                <a:latin typeface="Arial" panose="020B0604020202020204" pitchFamily="34" charset="0"/>
                <a:cs typeface="Arial" panose="020B0604020202020204" pitchFamily="34" charset="0"/>
              </a:rPr>
              <a:t>Plot </a:t>
            </a:r>
            <a:r>
              <a:rPr lang="en-IN" sz="1400" dirty="0" smtClean="0">
                <a:latin typeface="Arial" panose="020B0604020202020204" pitchFamily="34" charset="0"/>
                <a:cs typeface="Arial" panose="020B0604020202020204" pitchFamily="34" charset="0"/>
              </a:rPr>
              <a:t>heat map </a:t>
            </a:r>
            <a:r>
              <a:rPr lang="en-IN" sz="1400" dirty="0">
                <a:latin typeface="Arial" panose="020B0604020202020204" pitchFamily="34" charset="0"/>
                <a:cs typeface="Arial" panose="020B0604020202020204" pitchFamily="34" charset="0"/>
              </a:rPr>
              <a:t>of correlations between Numerical Variable</a:t>
            </a:r>
          </a:p>
          <a:p>
            <a:pPr lvl="1">
              <a:buFont typeface="Wingdings" panose="05000000000000000000" pitchFamily="2" charset="2"/>
              <a:buChar char="§"/>
            </a:pPr>
            <a:endParaRPr lang="en-US" sz="1400" dirty="0" smtClean="0">
              <a:solidFill>
                <a:schemeClr val="tx2"/>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415176" y="1283808"/>
            <a:ext cx="5644550" cy="5486400"/>
          </a:xfrm>
          <a:prstGeom prst="rect">
            <a:avLst/>
          </a:prstGeom>
        </p:spPr>
      </p:pic>
      <p:sp>
        <p:nvSpPr>
          <p:cNvPr id="5" name="Rectangle 4"/>
          <p:cNvSpPr/>
          <p:nvPr/>
        </p:nvSpPr>
        <p:spPr>
          <a:xfrm>
            <a:off x="301926" y="3292333"/>
            <a:ext cx="6478436" cy="3477875"/>
          </a:xfrm>
          <a:prstGeom prst="rect">
            <a:avLst/>
          </a:prstGeom>
        </p:spPr>
        <p:txBody>
          <a:bodyPr wrap="square">
            <a:spAutoFit/>
          </a:bodyPr>
          <a:lstStyle/>
          <a:p>
            <a:pPr marL="171450" indent="-171450">
              <a:buFont typeface="Wingdings" panose="05000000000000000000" pitchFamily="2" charset="2"/>
              <a:buChar char="Ø"/>
            </a:pPr>
            <a:r>
              <a:rPr lang="en-IN" sz="1100" b="1" dirty="0">
                <a:solidFill>
                  <a:schemeClr val="tx1">
                    <a:lumMod val="75000"/>
                    <a:lumOff val="25000"/>
                  </a:schemeClr>
                </a:solidFill>
                <a:latin typeface="Arial" panose="020B0604020202020204" pitchFamily="34" charset="0"/>
                <a:cs typeface="Arial" panose="020B0604020202020204" pitchFamily="34" charset="0"/>
              </a:rPr>
              <a:t>Price Correlations</a:t>
            </a:r>
            <a:r>
              <a:rPr lang="en-IN" sz="1100" dirty="0">
                <a:solidFill>
                  <a:schemeClr val="tx1">
                    <a:lumMod val="75000"/>
                    <a:lumOff val="25000"/>
                  </a:schemeClr>
                </a:solidFill>
                <a:latin typeface="Arial" panose="020B0604020202020204" pitchFamily="34" charset="0"/>
                <a:cs typeface="Arial" panose="020B0604020202020204" pitchFamily="34" charset="0"/>
              </a:rPr>
              <a:t>:</a:t>
            </a:r>
          </a:p>
          <a:p>
            <a:endParaRPr lang="en-IN" sz="1100" dirty="0">
              <a:solidFill>
                <a:schemeClr val="tx1">
                  <a:lumMod val="75000"/>
                  <a:lumOff val="25000"/>
                </a:schemeClr>
              </a:solidFill>
              <a:latin typeface="Arial" panose="020B0604020202020204" pitchFamily="34" charset="0"/>
              <a:cs typeface="Arial" panose="020B0604020202020204" pitchFamily="34" charset="0"/>
            </a:endParaRPr>
          </a:p>
          <a:p>
            <a:r>
              <a:rPr lang="en-IN" sz="1100" dirty="0">
                <a:solidFill>
                  <a:schemeClr val="tx1">
                    <a:lumMod val="75000"/>
                    <a:lumOff val="25000"/>
                  </a:schemeClr>
                </a:solidFill>
                <a:latin typeface="Arial" panose="020B0604020202020204" pitchFamily="34" charset="0"/>
                <a:cs typeface="Arial" panose="020B0604020202020204" pitchFamily="34" charset="0"/>
              </a:rPr>
              <a:t>- </a:t>
            </a:r>
            <a:r>
              <a:rPr lang="en-IN" sz="1100" b="1" dirty="0">
                <a:solidFill>
                  <a:schemeClr val="tx1">
                    <a:lumMod val="75000"/>
                    <a:lumOff val="25000"/>
                  </a:schemeClr>
                </a:solidFill>
                <a:latin typeface="Arial" panose="020B0604020202020204" pitchFamily="34" charset="0"/>
                <a:cs typeface="Arial" panose="020B0604020202020204" pitchFamily="34" charset="0"/>
              </a:rPr>
              <a:t>Bathroom Number</a:t>
            </a:r>
            <a:r>
              <a:rPr lang="en-IN" sz="1100" dirty="0">
                <a:solidFill>
                  <a:schemeClr val="tx1">
                    <a:lumMod val="75000"/>
                    <a:lumOff val="25000"/>
                  </a:schemeClr>
                </a:solidFill>
                <a:latin typeface="Arial" panose="020B0604020202020204" pitchFamily="34" charset="0"/>
                <a:cs typeface="Arial" panose="020B0604020202020204" pitchFamily="34" charset="0"/>
              </a:rPr>
              <a:t>: The number of bathrooms has a moderate positive correlation with price (0.24).</a:t>
            </a:r>
          </a:p>
          <a:p>
            <a:r>
              <a:rPr lang="en-IN" sz="1100" dirty="0">
                <a:solidFill>
                  <a:schemeClr val="tx1">
                    <a:lumMod val="75000"/>
                    <a:lumOff val="25000"/>
                  </a:schemeClr>
                </a:solidFill>
                <a:latin typeface="Arial" panose="020B0604020202020204" pitchFamily="34" charset="0"/>
                <a:cs typeface="Arial" panose="020B0604020202020204" pitchFamily="34" charset="0"/>
              </a:rPr>
              <a:t>- </a:t>
            </a:r>
            <a:r>
              <a:rPr lang="en-IN" sz="1100" b="1" dirty="0">
                <a:solidFill>
                  <a:schemeClr val="tx1">
                    <a:lumMod val="75000"/>
                    <a:lumOff val="25000"/>
                  </a:schemeClr>
                </a:solidFill>
                <a:latin typeface="Arial" panose="020B0604020202020204" pitchFamily="34" charset="0"/>
                <a:cs typeface="Arial" panose="020B0604020202020204" pitchFamily="34" charset="0"/>
              </a:rPr>
              <a:t>Bedrooms</a:t>
            </a:r>
            <a:r>
              <a:rPr lang="en-IN" sz="1100" dirty="0">
                <a:solidFill>
                  <a:schemeClr val="tx1">
                    <a:lumMod val="75000"/>
                    <a:lumOff val="25000"/>
                  </a:schemeClr>
                </a:solidFill>
                <a:latin typeface="Arial" panose="020B0604020202020204" pitchFamily="34" charset="0"/>
                <a:cs typeface="Arial" panose="020B0604020202020204" pitchFamily="34" charset="0"/>
              </a:rPr>
              <a:t>: The number of bedrooms shows a positive correlation with price (0.25).</a:t>
            </a:r>
          </a:p>
          <a:p>
            <a:r>
              <a:rPr lang="en-IN" sz="1100" dirty="0">
                <a:solidFill>
                  <a:schemeClr val="tx1">
                    <a:lumMod val="75000"/>
                    <a:lumOff val="25000"/>
                  </a:schemeClr>
                </a:solidFill>
                <a:latin typeface="Arial" panose="020B0604020202020204" pitchFamily="34" charset="0"/>
                <a:cs typeface="Arial" panose="020B0604020202020204" pitchFamily="34" charset="0"/>
              </a:rPr>
              <a:t>- </a:t>
            </a:r>
            <a:r>
              <a:rPr lang="en-IN" sz="1100" b="1" dirty="0">
                <a:solidFill>
                  <a:schemeClr val="tx1">
                    <a:lumMod val="75000"/>
                    <a:lumOff val="25000"/>
                  </a:schemeClr>
                </a:solidFill>
                <a:latin typeface="Arial" panose="020B0604020202020204" pitchFamily="34" charset="0"/>
                <a:cs typeface="Arial" panose="020B0604020202020204" pitchFamily="34" charset="0"/>
              </a:rPr>
              <a:t>Accommodates</a:t>
            </a:r>
            <a:r>
              <a:rPr lang="en-IN" sz="1100" dirty="0">
                <a:solidFill>
                  <a:schemeClr val="tx1">
                    <a:lumMod val="75000"/>
                    <a:lumOff val="25000"/>
                  </a:schemeClr>
                </a:solidFill>
                <a:latin typeface="Arial" panose="020B0604020202020204" pitchFamily="34" charset="0"/>
                <a:cs typeface="Arial" panose="020B0604020202020204" pitchFamily="34" charset="0"/>
              </a:rPr>
              <a:t>: The number of people the listing can accommodate has a lower positive correlation with price (0.20).</a:t>
            </a:r>
          </a:p>
          <a:p>
            <a:endParaRPr lang="en-IN" sz="1100" dirty="0" smtClean="0">
              <a:solidFill>
                <a:schemeClr val="tx1">
                  <a:lumMod val="75000"/>
                  <a:lumOff val="25000"/>
                </a:schemeClr>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IN" sz="1100" b="1" dirty="0" smtClean="0">
                <a:solidFill>
                  <a:schemeClr val="tx1">
                    <a:lumMod val="75000"/>
                    <a:lumOff val="25000"/>
                  </a:schemeClr>
                </a:solidFill>
                <a:latin typeface="Arial" panose="020B0604020202020204" pitchFamily="34" charset="0"/>
                <a:cs typeface="Arial" panose="020B0604020202020204" pitchFamily="34" charset="0"/>
              </a:rPr>
              <a:t>Inter-Feature </a:t>
            </a:r>
            <a:r>
              <a:rPr lang="en-IN" sz="1100" b="1" dirty="0">
                <a:solidFill>
                  <a:schemeClr val="tx1">
                    <a:lumMod val="75000"/>
                    <a:lumOff val="25000"/>
                  </a:schemeClr>
                </a:solidFill>
                <a:latin typeface="Arial" panose="020B0604020202020204" pitchFamily="34" charset="0"/>
                <a:cs typeface="Arial" panose="020B0604020202020204" pitchFamily="34" charset="0"/>
              </a:rPr>
              <a:t>Correlations:</a:t>
            </a:r>
          </a:p>
          <a:p>
            <a:endParaRPr lang="en-IN" sz="1100" dirty="0">
              <a:solidFill>
                <a:schemeClr val="tx1">
                  <a:lumMod val="75000"/>
                  <a:lumOff val="25000"/>
                </a:schemeClr>
              </a:solidFill>
              <a:latin typeface="Arial" panose="020B0604020202020204" pitchFamily="34" charset="0"/>
              <a:cs typeface="Arial" panose="020B0604020202020204" pitchFamily="34" charset="0"/>
            </a:endParaRPr>
          </a:p>
          <a:p>
            <a:r>
              <a:rPr lang="en-IN" sz="1100" dirty="0">
                <a:solidFill>
                  <a:schemeClr val="tx1">
                    <a:lumMod val="75000"/>
                    <a:lumOff val="25000"/>
                  </a:schemeClr>
                </a:solidFill>
                <a:latin typeface="Arial" panose="020B0604020202020204" pitchFamily="34" charset="0"/>
                <a:cs typeface="Arial" panose="020B0604020202020204" pitchFamily="34" charset="0"/>
              </a:rPr>
              <a:t>- </a:t>
            </a:r>
            <a:r>
              <a:rPr lang="en-IN" sz="1100" b="1" dirty="0">
                <a:solidFill>
                  <a:schemeClr val="tx1">
                    <a:lumMod val="75000"/>
                    <a:lumOff val="25000"/>
                  </a:schemeClr>
                </a:solidFill>
                <a:latin typeface="Arial" panose="020B0604020202020204" pitchFamily="34" charset="0"/>
                <a:cs typeface="Arial" panose="020B0604020202020204" pitchFamily="34" charset="0"/>
              </a:rPr>
              <a:t>Accommodates and Beds</a:t>
            </a:r>
            <a:r>
              <a:rPr lang="en-IN" sz="1100" dirty="0">
                <a:solidFill>
                  <a:schemeClr val="tx1">
                    <a:lumMod val="75000"/>
                    <a:lumOff val="25000"/>
                  </a:schemeClr>
                </a:solidFill>
                <a:latin typeface="Arial" panose="020B0604020202020204" pitchFamily="34" charset="0"/>
                <a:cs typeface="Arial" panose="020B0604020202020204" pitchFamily="34" charset="0"/>
              </a:rPr>
              <a:t>: There is a strong positive correlation between the number of people accommodated and the number of beds (0.72).</a:t>
            </a:r>
          </a:p>
          <a:p>
            <a:r>
              <a:rPr lang="en-IN" sz="1100" dirty="0">
                <a:solidFill>
                  <a:schemeClr val="tx1">
                    <a:lumMod val="75000"/>
                    <a:lumOff val="25000"/>
                  </a:schemeClr>
                </a:solidFill>
                <a:latin typeface="Arial" panose="020B0604020202020204" pitchFamily="34" charset="0"/>
                <a:cs typeface="Arial" panose="020B0604020202020204" pitchFamily="34" charset="0"/>
              </a:rPr>
              <a:t>- </a:t>
            </a:r>
            <a:r>
              <a:rPr lang="en-IN" sz="1100" b="1" dirty="0">
                <a:solidFill>
                  <a:schemeClr val="tx1">
                    <a:lumMod val="75000"/>
                    <a:lumOff val="25000"/>
                  </a:schemeClr>
                </a:solidFill>
                <a:latin typeface="Arial" panose="020B0604020202020204" pitchFamily="34" charset="0"/>
                <a:cs typeface="Arial" panose="020B0604020202020204" pitchFamily="34" charset="0"/>
              </a:rPr>
              <a:t>Bedrooms and Beds</a:t>
            </a:r>
            <a:r>
              <a:rPr lang="en-IN" sz="1100" dirty="0">
                <a:solidFill>
                  <a:schemeClr val="tx1">
                    <a:lumMod val="75000"/>
                    <a:lumOff val="25000"/>
                  </a:schemeClr>
                </a:solidFill>
                <a:latin typeface="Arial" panose="020B0604020202020204" pitchFamily="34" charset="0"/>
                <a:cs typeface="Arial" panose="020B0604020202020204" pitchFamily="34" charset="0"/>
              </a:rPr>
              <a:t>: Bedrooms and beds also have a strong positive correlation (0.81).</a:t>
            </a:r>
          </a:p>
          <a:p>
            <a:r>
              <a:rPr lang="en-IN" sz="1100" dirty="0">
                <a:solidFill>
                  <a:schemeClr val="tx1">
                    <a:lumMod val="75000"/>
                    <a:lumOff val="25000"/>
                  </a:schemeClr>
                </a:solidFill>
                <a:latin typeface="Arial" panose="020B0604020202020204" pitchFamily="34" charset="0"/>
                <a:cs typeface="Arial" panose="020B0604020202020204" pitchFamily="34" charset="0"/>
              </a:rPr>
              <a:t>- </a:t>
            </a:r>
            <a:r>
              <a:rPr lang="en-IN" sz="1100" b="1" dirty="0">
                <a:solidFill>
                  <a:schemeClr val="tx1">
                    <a:lumMod val="75000"/>
                    <a:lumOff val="25000"/>
                  </a:schemeClr>
                </a:solidFill>
                <a:latin typeface="Arial" panose="020B0604020202020204" pitchFamily="34" charset="0"/>
                <a:cs typeface="Arial" panose="020B0604020202020204" pitchFamily="34" charset="0"/>
              </a:rPr>
              <a:t>Accommodates and Bedrooms</a:t>
            </a:r>
            <a:r>
              <a:rPr lang="en-IN" sz="1100" dirty="0">
                <a:solidFill>
                  <a:schemeClr val="tx1">
                    <a:lumMod val="75000"/>
                    <a:lumOff val="25000"/>
                  </a:schemeClr>
                </a:solidFill>
                <a:latin typeface="Arial" panose="020B0604020202020204" pitchFamily="34" charset="0"/>
                <a:cs typeface="Arial" panose="020B0604020202020204" pitchFamily="34" charset="0"/>
              </a:rPr>
              <a:t>: These two features show a strong positive correlation (0.58).</a:t>
            </a:r>
          </a:p>
          <a:p>
            <a:endParaRPr lang="en-IN" sz="1100" b="1" dirty="0" smtClean="0">
              <a:solidFill>
                <a:schemeClr val="tx1">
                  <a:lumMod val="75000"/>
                  <a:lumOff val="25000"/>
                </a:schemeClr>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IN" sz="1100" b="1" dirty="0" smtClean="0">
                <a:solidFill>
                  <a:schemeClr val="tx1">
                    <a:lumMod val="75000"/>
                    <a:lumOff val="25000"/>
                  </a:schemeClr>
                </a:solidFill>
                <a:latin typeface="Arial" panose="020B0604020202020204" pitchFamily="34" charset="0"/>
                <a:cs typeface="Arial" panose="020B0604020202020204" pitchFamily="34" charset="0"/>
              </a:rPr>
              <a:t>Weak </a:t>
            </a:r>
            <a:r>
              <a:rPr lang="en-IN" sz="1100" b="1" dirty="0">
                <a:solidFill>
                  <a:schemeClr val="tx1">
                    <a:lumMod val="75000"/>
                    <a:lumOff val="25000"/>
                  </a:schemeClr>
                </a:solidFill>
                <a:latin typeface="Arial" panose="020B0604020202020204" pitchFamily="34" charset="0"/>
                <a:cs typeface="Arial" panose="020B0604020202020204" pitchFamily="34" charset="0"/>
              </a:rPr>
              <a:t>or Negative Correlations</a:t>
            </a:r>
            <a:r>
              <a:rPr lang="en-IN" sz="1100" dirty="0">
                <a:solidFill>
                  <a:schemeClr val="tx1">
                    <a:lumMod val="75000"/>
                    <a:lumOff val="25000"/>
                  </a:schemeClr>
                </a:solidFill>
                <a:latin typeface="Arial" panose="020B0604020202020204" pitchFamily="34" charset="0"/>
                <a:cs typeface="Arial" panose="020B0604020202020204" pitchFamily="34" charset="0"/>
              </a:rPr>
              <a:t>:</a:t>
            </a:r>
          </a:p>
          <a:p>
            <a:endParaRPr lang="en-IN" sz="1100" dirty="0">
              <a:solidFill>
                <a:schemeClr val="tx1">
                  <a:lumMod val="75000"/>
                  <a:lumOff val="25000"/>
                </a:schemeClr>
              </a:solidFill>
              <a:latin typeface="Arial" panose="020B0604020202020204" pitchFamily="34" charset="0"/>
              <a:cs typeface="Arial" panose="020B0604020202020204" pitchFamily="34" charset="0"/>
            </a:endParaRPr>
          </a:p>
          <a:p>
            <a:r>
              <a:rPr lang="en-IN" sz="1100" dirty="0">
                <a:solidFill>
                  <a:schemeClr val="tx1">
                    <a:lumMod val="75000"/>
                    <a:lumOff val="25000"/>
                  </a:schemeClr>
                </a:solidFill>
                <a:latin typeface="Arial" panose="020B0604020202020204" pitchFamily="34" charset="0"/>
                <a:cs typeface="Arial" panose="020B0604020202020204" pitchFamily="34" charset="0"/>
              </a:rPr>
              <a:t>- </a:t>
            </a:r>
            <a:r>
              <a:rPr lang="en-IN" sz="1100" b="1" dirty="0">
                <a:solidFill>
                  <a:schemeClr val="tx1">
                    <a:lumMod val="75000"/>
                    <a:lumOff val="25000"/>
                  </a:schemeClr>
                </a:solidFill>
                <a:latin typeface="Arial" panose="020B0604020202020204" pitchFamily="34" charset="0"/>
                <a:cs typeface="Arial" panose="020B0604020202020204" pitchFamily="34" charset="0"/>
              </a:rPr>
              <a:t>Host Age</a:t>
            </a:r>
            <a:r>
              <a:rPr lang="en-IN" sz="1100" dirty="0">
                <a:solidFill>
                  <a:schemeClr val="tx1">
                    <a:lumMod val="75000"/>
                    <a:lumOff val="25000"/>
                  </a:schemeClr>
                </a:solidFill>
                <a:latin typeface="Arial" panose="020B0604020202020204" pitchFamily="34" charset="0"/>
                <a:cs typeface="Arial" panose="020B0604020202020204" pitchFamily="34" charset="0"/>
              </a:rPr>
              <a:t>: Host Age generally shows weak correlations with other features.</a:t>
            </a:r>
          </a:p>
          <a:p>
            <a:r>
              <a:rPr lang="en-IN" sz="1100" dirty="0">
                <a:solidFill>
                  <a:schemeClr val="tx1">
                    <a:lumMod val="75000"/>
                    <a:lumOff val="25000"/>
                  </a:schemeClr>
                </a:solidFill>
                <a:latin typeface="Arial" panose="020B0604020202020204" pitchFamily="34" charset="0"/>
                <a:cs typeface="Arial" panose="020B0604020202020204" pitchFamily="34" charset="0"/>
              </a:rPr>
              <a:t>- </a:t>
            </a:r>
            <a:r>
              <a:rPr lang="en-IN" sz="1100" b="1" dirty="0">
                <a:solidFill>
                  <a:schemeClr val="tx1">
                    <a:lumMod val="75000"/>
                    <a:lumOff val="25000"/>
                  </a:schemeClr>
                </a:solidFill>
                <a:latin typeface="Arial" panose="020B0604020202020204" pitchFamily="34" charset="0"/>
                <a:cs typeface="Arial" panose="020B0604020202020204" pitchFamily="34" charset="0"/>
              </a:rPr>
              <a:t>Minimum and Maximum Nights</a:t>
            </a:r>
            <a:r>
              <a:rPr lang="en-IN" sz="1100" dirty="0">
                <a:solidFill>
                  <a:schemeClr val="tx1">
                    <a:lumMod val="75000"/>
                    <a:lumOff val="25000"/>
                  </a:schemeClr>
                </a:solidFill>
                <a:latin typeface="Arial" panose="020B0604020202020204" pitchFamily="34" charset="0"/>
                <a:cs typeface="Arial" panose="020B0604020202020204" pitchFamily="34" charset="0"/>
              </a:rPr>
              <a:t>: These show weak correlations with most features, including price.</a:t>
            </a:r>
          </a:p>
          <a:p>
            <a:r>
              <a:rPr lang="en-IN" sz="1100" dirty="0">
                <a:solidFill>
                  <a:schemeClr val="tx1">
                    <a:lumMod val="75000"/>
                    <a:lumOff val="25000"/>
                  </a:schemeClr>
                </a:solidFill>
                <a:latin typeface="Arial" panose="020B0604020202020204" pitchFamily="34" charset="0"/>
                <a:cs typeface="Arial" panose="020B0604020202020204" pitchFamily="34" charset="0"/>
              </a:rPr>
              <a:t>- </a:t>
            </a:r>
            <a:r>
              <a:rPr lang="en-IN" sz="1100" b="1" dirty="0">
                <a:solidFill>
                  <a:schemeClr val="tx1">
                    <a:lumMod val="75000"/>
                    <a:lumOff val="25000"/>
                  </a:schemeClr>
                </a:solidFill>
                <a:latin typeface="Arial" panose="020B0604020202020204" pitchFamily="34" charset="0"/>
                <a:cs typeface="Arial" panose="020B0604020202020204" pitchFamily="34" charset="0"/>
              </a:rPr>
              <a:t>Top 10 Amenities Count</a:t>
            </a:r>
            <a:r>
              <a:rPr lang="en-IN" sz="1100" dirty="0">
                <a:solidFill>
                  <a:schemeClr val="tx1">
                    <a:lumMod val="75000"/>
                    <a:lumOff val="25000"/>
                  </a:schemeClr>
                </a:solidFill>
                <a:latin typeface="Arial" panose="020B0604020202020204" pitchFamily="34" charset="0"/>
                <a:cs typeface="Arial" panose="020B0604020202020204" pitchFamily="34" charset="0"/>
              </a:rPr>
              <a:t>: This has weak correlations with most features, indicating that the number of amenities does not strongly relate to the other numerical variables in the dataset.</a:t>
            </a:r>
          </a:p>
        </p:txBody>
      </p:sp>
    </p:spTree>
    <p:extLst>
      <p:ext uri="{BB962C8B-B14F-4D97-AF65-F5344CB8AC3E}">
        <p14:creationId xmlns:p14="http://schemas.microsoft.com/office/powerpoint/2010/main" val="32639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D66-2A4D-5C2B-D09E-65DCC2CA1231}"/>
              </a:ext>
            </a:extLst>
          </p:cNvPr>
          <p:cNvSpPr>
            <a:spLocks noGrp="1"/>
          </p:cNvSpPr>
          <p:nvPr>
            <p:ph type="title"/>
          </p:nvPr>
        </p:nvSpPr>
        <p:spPr>
          <a:xfrm>
            <a:off x="474453" y="629728"/>
            <a:ext cx="10754527" cy="895176"/>
          </a:xfrm>
        </p:spPr>
        <p:txBody>
          <a:bodyPr anchor="b">
            <a:normAutofit fontScale="90000"/>
          </a:bodyPr>
          <a:lstStyle/>
          <a:p>
            <a:r>
              <a:rPr lang="en-IN" b="1" dirty="0"/>
              <a:t/>
            </a:r>
            <a:br>
              <a:rPr lang="en-IN" b="1" dirty="0"/>
            </a:br>
            <a:r>
              <a:rPr lang="en-IN" sz="2800" b="1" dirty="0" smtClean="0"/>
              <a:t>Variable </a:t>
            </a:r>
            <a:r>
              <a:rPr lang="en-IN" sz="2800" b="1" dirty="0"/>
              <a:t>profiling and checking relationships between </a:t>
            </a:r>
            <a:r>
              <a:rPr lang="en-IN" sz="2800" b="1" dirty="0" smtClean="0"/>
              <a:t>variables</a:t>
            </a:r>
            <a:r>
              <a:rPr lang="en-IN" sz="2800" b="1" dirty="0"/>
              <a:t> (</a:t>
            </a:r>
            <a:r>
              <a:rPr lang="en-IN" sz="2800" b="1" dirty="0" smtClean="0"/>
              <a:t>Task 2):</a:t>
            </a:r>
            <a:endParaRPr lang="en-US" sz="2800" dirty="0">
              <a:solidFill>
                <a:schemeClr val="tx2"/>
              </a:solidFill>
            </a:endParaRPr>
          </a:p>
        </p:txBody>
      </p:sp>
      <p:sp>
        <p:nvSpPr>
          <p:cNvPr id="3" name="Content Placeholder 2">
            <a:extLst>
              <a:ext uri="{FF2B5EF4-FFF2-40B4-BE49-F238E27FC236}">
                <a16:creationId xmlns:a16="http://schemas.microsoft.com/office/drawing/2014/main" id="{1DA5627C-7BE6-E4B9-7507-B8B513E72181}"/>
              </a:ext>
            </a:extLst>
          </p:cNvPr>
          <p:cNvSpPr>
            <a:spLocks noGrp="1"/>
          </p:cNvSpPr>
          <p:nvPr>
            <p:ph idx="1"/>
          </p:nvPr>
        </p:nvSpPr>
        <p:spPr>
          <a:xfrm>
            <a:off x="301926" y="2343233"/>
            <a:ext cx="6202391" cy="392142"/>
          </a:xfrm>
        </p:spPr>
        <p:txBody>
          <a:bodyPr vert="horz" lIns="91440" tIns="45720" rIns="91440" bIns="45720" rtlCol="0" anchor="t">
            <a:normAutofit/>
          </a:bodyPr>
          <a:lstStyle/>
          <a:p>
            <a:pPr>
              <a:buFont typeface="Wingdings" panose="05000000000000000000" pitchFamily="2" charset="2"/>
              <a:buChar char="§"/>
            </a:pPr>
            <a:r>
              <a:rPr lang="en-IN" sz="1400" dirty="0" smtClean="0">
                <a:latin typeface="Arial" panose="020B0604020202020204" pitchFamily="34" charset="0"/>
                <a:cs typeface="Arial" panose="020B0604020202020204" pitchFamily="34" charset="0"/>
              </a:rPr>
              <a:t>Plot bivariate relationships using Scatterplot</a:t>
            </a:r>
          </a:p>
          <a:p>
            <a:endParaRPr lang="en-US" sz="1400" dirty="0" smtClean="0">
              <a:solidFill>
                <a:schemeClr val="tx2"/>
              </a:solidFill>
              <a:latin typeface="Arial" panose="020B0604020202020204" pitchFamily="34" charset="0"/>
              <a:cs typeface="Arial" panose="020B0604020202020204" pitchFamily="34" charset="0"/>
            </a:endParaRPr>
          </a:p>
        </p:txBody>
      </p:sp>
      <p:pic>
        <p:nvPicPr>
          <p:cNvPr id="8" name="Content Placeholder 227" descr="A graph of blue dots&#10;&#10;Description automatically generated">
            <a:extLst>
              <a:ext uri="{FF2B5EF4-FFF2-40B4-BE49-F238E27FC236}">
                <a16:creationId xmlns:a16="http://schemas.microsoft.com/office/drawing/2014/main" id="{641754FD-1FD0-ECC8-BE74-E9C6BA8AFA9C}"/>
              </a:ext>
            </a:extLst>
          </p:cNvPr>
          <p:cNvPicPr>
            <a:picLocks noChangeAspect="1"/>
          </p:cNvPicPr>
          <p:nvPr/>
        </p:nvPicPr>
        <p:blipFill>
          <a:blip r:embed="rId2"/>
          <a:stretch>
            <a:fillRect/>
          </a:stretch>
        </p:blipFill>
        <p:spPr>
          <a:xfrm>
            <a:off x="4798326" y="2343233"/>
            <a:ext cx="6795701" cy="4315271"/>
          </a:xfrm>
          <a:prstGeom prst="rect">
            <a:avLst/>
          </a:prstGeom>
        </p:spPr>
      </p:pic>
      <p:sp>
        <p:nvSpPr>
          <p:cNvPr id="9" name="Rectangle 8"/>
          <p:cNvSpPr/>
          <p:nvPr/>
        </p:nvSpPr>
        <p:spPr>
          <a:xfrm>
            <a:off x="664235" y="2807346"/>
            <a:ext cx="3338421" cy="1892826"/>
          </a:xfrm>
          <a:prstGeom prst="rect">
            <a:avLst/>
          </a:prstGeom>
        </p:spPr>
        <p:txBody>
          <a:bodyPr wrap="square">
            <a:spAutoFit/>
          </a:bodyPr>
          <a:lstStyle/>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Latitude</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a:t>
            </a:r>
          </a:p>
          <a:p>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smtClean="0">
                <a:solidFill>
                  <a:schemeClr val="tx1">
                    <a:lumMod val="75000"/>
                    <a:lumOff val="25000"/>
                  </a:schemeClr>
                </a:solidFill>
                <a:latin typeface="Arial" panose="020B0604020202020204" pitchFamily="34" charset="0"/>
                <a:cs typeface="Arial" panose="020B0604020202020204" pitchFamily="34" charset="0"/>
              </a:rPr>
              <a:t>Most </a:t>
            </a:r>
            <a:r>
              <a:rPr lang="en-IN" sz="1300" dirty="0">
                <a:solidFill>
                  <a:schemeClr val="tx1">
                    <a:lumMod val="75000"/>
                    <a:lumOff val="25000"/>
                  </a:schemeClr>
                </a:solidFill>
                <a:latin typeface="Arial" panose="020B0604020202020204" pitchFamily="34" charset="0"/>
                <a:cs typeface="Arial" panose="020B0604020202020204" pitchFamily="34" charset="0"/>
              </a:rPr>
              <a:t>of the properties are located between 51.207870 and 51.220905 latitude</a:t>
            </a:r>
            <a:r>
              <a:rPr lang="en-IN" sz="1300" dirty="0" smtClean="0">
                <a:solidFill>
                  <a:schemeClr val="tx1">
                    <a:lumMod val="75000"/>
                    <a:lumOff val="25000"/>
                  </a:schemeClr>
                </a:solidFill>
                <a:latin typeface="Arial" panose="020B0604020202020204" pitchFamily="34" charset="0"/>
                <a:cs typeface="Arial" panose="020B0604020202020204" pitchFamily="34" charset="0"/>
              </a:rPr>
              <a:t>.</a:t>
            </a:r>
          </a:p>
          <a:p>
            <a:pPr>
              <a:buFont typeface="Arial" panose="020B0604020202020204" pitchFamily="34" charset="0"/>
              <a:buChar char="•"/>
            </a:pPr>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smtClean="0">
                <a:solidFill>
                  <a:schemeClr val="tx1">
                    <a:lumMod val="75000"/>
                    <a:lumOff val="25000"/>
                  </a:schemeClr>
                </a:solidFill>
                <a:latin typeface="Arial" panose="020B0604020202020204" pitchFamily="34" charset="0"/>
                <a:cs typeface="Arial" panose="020B0604020202020204" pitchFamily="34" charset="0"/>
              </a:rPr>
              <a:t> Prices </a:t>
            </a:r>
            <a:r>
              <a:rPr lang="en-IN" sz="1300" dirty="0">
                <a:solidFill>
                  <a:schemeClr val="tx1">
                    <a:lumMod val="75000"/>
                    <a:lumOff val="25000"/>
                  </a:schemeClr>
                </a:solidFill>
                <a:latin typeface="Arial" panose="020B0604020202020204" pitchFamily="34" charset="0"/>
                <a:cs typeface="Arial" panose="020B0604020202020204" pitchFamily="34" charset="0"/>
              </a:rPr>
              <a:t>of the properties are high between the latitudes 51.200 and 51.250.</a:t>
            </a:r>
            <a:endParaRPr lang="en-IN" sz="1300" b="0" i="0" dirty="0">
              <a:solidFill>
                <a:schemeClr val="tx1">
                  <a:lumMod val="75000"/>
                  <a:lumOff val="2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097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aph of blue dots&#10;&#10;Description automatically generated">
            <a:extLst>
              <a:ext uri="{FF2B5EF4-FFF2-40B4-BE49-F238E27FC236}">
                <a16:creationId xmlns:a16="http://schemas.microsoft.com/office/drawing/2014/main" id="{3988628E-B6B3-7279-CD33-025FFD5D2450}"/>
              </a:ext>
            </a:extLst>
          </p:cNvPr>
          <p:cNvPicPr>
            <a:picLocks noChangeAspect="1"/>
          </p:cNvPicPr>
          <p:nvPr/>
        </p:nvPicPr>
        <p:blipFill>
          <a:blip r:embed="rId2"/>
          <a:stretch>
            <a:fillRect/>
          </a:stretch>
        </p:blipFill>
        <p:spPr>
          <a:xfrm>
            <a:off x="4692525" y="2389496"/>
            <a:ext cx="6795701" cy="4315271"/>
          </a:xfrm>
          <a:prstGeom prst="rect">
            <a:avLst/>
          </a:prstGeom>
        </p:spPr>
      </p:pic>
      <p:sp>
        <p:nvSpPr>
          <p:cNvPr id="52" name="Text Placeholder 51">
            <a:extLst>
              <a:ext uri="{FF2B5EF4-FFF2-40B4-BE49-F238E27FC236}">
                <a16:creationId xmlns:a16="http://schemas.microsoft.com/office/drawing/2014/main" id="{DDC18F5A-6580-31F2-7CB9-7CD56D0BC8DD}"/>
              </a:ext>
            </a:extLst>
          </p:cNvPr>
          <p:cNvSpPr>
            <a:spLocks/>
          </p:cNvSpPr>
          <p:nvPr/>
        </p:nvSpPr>
        <p:spPr>
          <a:xfrm>
            <a:off x="1354104" y="3658318"/>
            <a:ext cx="3224388" cy="2375659"/>
          </a:xfrm>
          <a:prstGeom prst="rect">
            <a:avLst/>
          </a:prstGeom>
        </p:spPr>
        <p:txBody>
          <a:bodyPr vert="horz" lIns="91440" tIns="45720" rIns="91440" bIns="45720" rtlCol="0" anchor="t">
            <a:normAutofit/>
          </a:bodyPr>
          <a:lstStyle/>
          <a:p>
            <a:pPr marL="185166" indent="-185166" defTabSz="740664">
              <a:spcAft>
                <a:spcPts val="486"/>
              </a:spcAft>
              <a:buClr>
                <a:srgbClr val="FFFFFF"/>
              </a:buClr>
            </a:pPr>
            <a:endParaRPr lang="en-US" sz="1458" kern="1200">
              <a:solidFill>
                <a:srgbClr val="000000"/>
              </a:solidFill>
              <a:latin typeface="Arial"/>
              <a:ea typeface="+mn-ea"/>
              <a:cs typeface="Arial"/>
            </a:endParaRPr>
          </a:p>
          <a:p>
            <a:pPr>
              <a:spcBef>
                <a:spcPts val="0"/>
              </a:spcBef>
              <a:spcAft>
                <a:spcPts val="600"/>
              </a:spcAft>
              <a:buClr>
                <a:srgbClr val="FFFFFF"/>
              </a:buClr>
            </a:pPr>
            <a:endParaRPr lang="en-US" sz="1800" dirty="0">
              <a:solidFill>
                <a:srgbClr val="000000"/>
              </a:solidFill>
              <a:latin typeface="Arial"/>
              <a:cs typeface="Arial"/>
            </a:endParaRPr>
          </a:p>
        </p:txBody>
      </p:sp>
      <p:sp>
        <p:nvSpPr>
          <p:cNvPr id="41" name="Rectangle 40"/>
          <p:cNvSpPr/>
          <p:nvPr/>
        </p:nvSpPr>
        <p:spPr>
          <a:xfrm>
            <a:off x="664235" y="2807346"/>
            <a:ext cx="3338421" cy="1692771"/>
          </a:xfrm>
          <a:prstGeom prst="rect">
            <a:avLst/>
          </a:prstGeom>
        </p:spPr>
        <p:txBody>
          <a:bodyPr wrap="square">
            <a:spAutoFit/>
          </a:bodyPr>
          <a:lstStyle/>
          <a:p>
            <a:r>
              <a:rPr lang="en-IN" sz="1300" b="1" dirty="0">
                <a:solidFill>
                  <a:schemeClr val="tx1">
                    <a:lumMod val="75000"/>
                    <a:lumOff val="25000"/>
                  </a:schemeClr>
                </a:solidFill>
                <a:latin typeface="Arial" panose="020B0604020202020204" pitchFamily="34" charset="0"/>
                <a:cs typeface="Arial" panose="020B0604020202020204" pitchFamily="34" charset="0"/>
              </a:rPr>
              <a:t>Analysis by </a:t>
            </a:r>
            <a:r>
              <a:rPr lang="en-IN" sz="1300" b="1" dirty="0" smtClean="0">
                <a:solidFill>
                  <a:schemeClr val="tx1">
                    <a:lumMod val="75000"/>
                    <a:lumOff val="25000"/>
                  </a:schemeClr>
                </a:solidFill>
                <a:latin typeface="Arial" panose="020B0604020202020204" pitchFamily="34" charset="0"/>
                <a:cs typeface="Arial" panose="020B0604020202020204" pitchFamily="34" charset="0"/>
              </a:rPr>
              <a:t>Longitude:</a:t>
            </a:r>
          </a:p>
          <a:p>
            <a:endParaRPr lang="en-IN" sz="1300"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smtClean="0">
                <a:latin typeface="Arial" panose="020B0604020202020204" pitchFamily="34" charset="0"/>
                <a:cs typeface="Arial" panose="020B0604020202020204" pitchFamily="34" charset="0"/>
              </a:rPr>
              <a:t>Most </a:t>
            </a:r>
            <a:r>
              <a:rPr lang="en-IN" sz="1300" dirty="0">
                <a:latin typeface="Arial" panose="020B0604020202020204" pitchFamily="34" charset="0"/>
                <a:cs typeface="Arial" panose="020B0604020202020204" pitchFamily="34" charset="0"/>
              </a:rPr>
              <a:t>of the properties are located between 4.400140 and 4.424660 longitude</a:t>
            </a:r>
            <a:r>
              <a:rPr lang="en-IN" sz="13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300" dirty="0">
                <a:latin typeface="Arial" panose="020B0604020202020204" pitchFamily="34" charset="0"/>
                <a:cs typeface="Arial" panose="020B0604020202020204" pitchFamily="34" charset="0"/>
              </a:rPr>
              <a:t>The prices of the properties are relatively high between the longitudes.</a:t>
            </a:r>
          </a:p>
        </p:txBody>
      </p:sp>
      <p:sp>
        <p:nvSpPr>
          <p:cNvPr id="42" name="Title 1">
            <a:extLst>
              <a:ext uri="{FF2B5EF4-FFF2-40B4-BE49-F238E27FC236}">
                <a16:creationId xmlns:a16="http://schemas.microsoft.com/office/drawing/2014/main" id="{620D3D66-2A4D-5C2B-D09E-65DCC2CA1231}"/>
              </a:ext>
            </a:extLst>
          </p:cNvPr>
          <p:cNvSpPr>
            <a:spLocks noGrp="1"/>
          </p:cNvSpPr>
          <p:nvPr>
            <p:ph type="title"/>
          </p:nvPr>
        </p:nvSpPr>
        <p:spPr>
          <a:xfrm>
            <a:off x="474453" y="629728"/>
            <a:ext cx="10754527" cy="895176"/>
          </a:xfrm>
        </p:spPr>
        <p:txBody>
          <a:bodyPr anchor="b">
            <a:normAutofit fontScale="90000"/>
          </a:bodyPr>
          <a:lstStyle/>
          <a:p>
            <a:r>
              <a:rPr lang="en-IN" b="1" dirty="0"/>
              <a:t/>
            </a:r>
            <a:br>
              <a:rPr lang="en-IN" b="1" dirty="0"/>
            </a:br>
            <a:r>
              <a:rPr lang="en-IN" sz="2800" b="1" dirty="0" smtClean="0"/>
              <a:t>Variable </a:t>
            </a:r>
            <a:r>
              <a:rPr lang="en-IN" sz="2800" b="1" dirty="0"/>
              <a:t>profiling and checking relationships between </a:t>
            </a:r>
            <a:r>
              <a:rPr lang="en-IN" sz="2800" b="1" dirty="0" smtClean="0"/>
              <a:t>variables</a:t>
            </a:r>
            <a:r>
              <a:rPr lang="en-IN" sz="2800" b="1" dirty="0"/>
              <a:t> (</a:t>
            </a:r>
            <a:r>
              <a:rPr lang="en-IN" sz="2800" b="1" dirty="0" smtClean="0"/>
              <a:t>Task 2):</a:t>
            </a:r>
            <a:endParaRPr lang="en-US" sz="2800" dirty="0">
              <a:solidFill>
                <a:schemeClr val="tx2"/>
              </a:solidFill>
            </a:endParaRPr>
          </a:p>
        </p:txBody>
      </p:sp>
    </p:spTree>
    <p:extLst>
      <p:ext uri="{BB962C8B-B14F-4D97-AF65-F5344CB8AC3E}">
        <p14:creationId xmlns:p14="http://schemas.microsoft.com/office/powerpoint/2010/main" val="2131950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452</TotalTime>
  <Words>2144</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Courier New</vt:lpstr>
      <vt:lpstr>Posterama</vt:lpstr>
      <vt:lpstr>Wingdings</vt:lpstr>
      <vt:lpstr>Wingdings 3</vt:lpstr>
      <vt:lpstr>Ion Boardroom</vt:lpstr>
      <vt:lpstr>Airbnb Analysis</vt:lpstr>
      <vt:lpstr>Objective:</vt:lpstr>
      <vt:lpstr>Data Understanding and feature creation (Task 1): </vt:lpstr>
      <vt:lpstr>Data Understanding and feature creation (Task 1): </vt:lpstr>
      <vt:lpstr>Data Understanding and feature creation (Task 1): </vt:lpstr>
      <vt:lpstr>Data Understanding and feature creation (Task 1): </vt:lpstr>
      <vt:lpstr> Variable profiling and checking relationships between variables (Task 2):</vt:lpstr>
      <vt:lpstr> Variable profiling and checking relationships between variables (Task 2):</vt:lpstr>
      <vt:lpstr> Variable profiling and checking relationships between variables (Task 2):</vt:lpstr>
      <vt:lpstr> Variable profiling and checking relationships between variables (Task 2):</vt:lpstr>
      <vt:lpstr> Variable profiling and checking relationships between variables (Task 2):</vt:lpstr>
      <vt:lpstr> Variable profiling and checking relationships between variables (Task 2):</vt:lpstr>
      <vt:lpstr> Variable profiling and checking relationships between variables (Task 2):</vt:lpstr>
      <vt:lpstr> Variable profiling and checking relationships between variables (Task 2):</vt:lpstr>
      <vt:lpstr> Modelling and insights (Task 2):</vt:lpstr>
      <vt:lpstr> Modelling and insights (Task 2):</vt:lpstr>
      <vt:lpstr> Modelling and insights (Task 2):</vt:lpstr>
      <vt:lpstr> Modelling and insights (Task 2):</vt:lpstr>
      <vt:lpstr> Modelling and insights (Task 2):</vt:lpstr>
      <vt:lpstr> Deployment of Final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Dr. J P Singh</cp:lastModifiedBy>
  <cp:revision>385</cp:revision>
  <dcterms:created xsi:type="dcterms:W3CDTF">2024-06-23T01:28:55Z</dcterms:created>
  <dcterms:modified xsi:type="dcterms:W3CDTF">2024-07-06T17:38:43Z</dcterms:modified>
</cp:coreProperties>
</file>