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handoutMasterIdLst>
    <p:handoutMasterId r:id="rId21"/>
  </p:handoutMasterIdLst>
  <p:sldIdLst>
    <p:sldId id="299" r:id="rId4"/>
    <p:sldId id="285" r:id="rId5"/>
    <p:sldId id="302" r:id="rId6"/>
    <p:sldId id="303" r:id="rId7"/>
    <p:sldId id="267" r:id="rId8"/>
    <p:sldId id="304" r:id="rId9"/>
    <p:sldId id="305" r:id="rId10"/>
    <p:sldId id="306" r:id="rId11"/>
    <p:sldId id="307" r:id="rId12"/>
    <p:sldId id="308" r:id="rId13"/>
    <p:sldId id="309" r:id="rId14"/>
    <p:sldId id="310" r:id="rId15"/>
    <p:sldId id="311" r:id="rId16"/>
    <p:sldId id="312" r:id="rId17"/>
    <p:sldId id="313" r:id="rId18"/>
    <p:sldId id="314" r:id="rId19"/>
    <p:sldId id="261"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howGuides="1">
      <p:cViewPr varScale="1">
        <p:scale>
          <a:sx n="111" d="100"/>
          <a:sy n="111" d="100"/>
        </p:scale>
        <p:origin x="653" y="77"/>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2024-05-12</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27534"/>
            <a:ext cx="7920880" cy="533308"/>
          </a:xfrm>
        </p:spPr>
        <p:txBody>
          <a:bodyPr/>
          <a:lstStyle/>
          <a:p>
            <a:r>
              <a:rPr lang="en-US" altLang="ko-KR" dirty="0" smtClean="0">
                <a:latin typeface="Agency FB" panose="020B0503020202020204" pitchFamily="34" charset="0"/>
                <a:ea typeface="맑은 고딕" pitchFamily="50" charset="-127"/>
                <a:cs typeface="Calibri" panose="020F0502020204030204" pitchFamily="34" charset="0"/>
              </a:rPr>
              <a:t>PYTHON PROJECT : EXPLORATORY DATA ANALYSIS (EDA)</a:t>
            </a:r>
            <a:endParaRPr lang="ko-KR" altLang="en-US" dirty="0">
              <a:latin typeface="Agency FB" panose="020B0503020202020204" pitchFamily="34" charset="0"/>
              <a:cs typeface="Calibri" panose="020F0502020204030204" pitchFamily="34" charset="0"/>
            </a:endParaRPr>
          </a:p>
        </p:txBody>
      </p:sp>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6280" y="1347614"/>
            <a:ext cx="8136904" cy="2448272"/>
          </a:xfrm>
          <a:prstGeom prst="rect">
            <a:avLst/>
          </a:prstGeom>
        </p:spPr>
      </p:pic>
      <p:sp>
        <p:nvSpPr>
          <p:cNvPr id="5" name="Rectangle 4"/>
          <p:cNvSpPr/>
          <p:nvPr/>
        </p:nvSpPr>
        <p:spPr>
          <a:xfrm>
            <a:off x="214272" y="267494"/>
            <a:ext cx="8280920" cy="646331"/>
          </a:xfrm>
          <a:prstGeom prst="rect">
            <a:avLst/>
          </a:prstGeom>
        </p:spPr>
        <p:txBody>
          <a:bodyPr wrap="square">
            <a:spAutoFit/>
          </a:bodyPr>
          <a:lstStyle/>
          <a:p>
            <a:r>
              <a:rPr lang="en-IN" sz="1200" dirty="0" smtClean="0">
                <a:solidFill>
                  <a:schemeClr val="tx1">
                    <a:lumMod val="75000"/>
                    <a:lumOff val="25000"/>
                  </a:schemeClr>
                </a:solidFill>
                <a:latin typeface="Calibri" panose="020F0502020204030204" pitchFamily="34" charset="0"/>
                <a:cs typeface="Calibri" panose="020F0502020204030204" pitchFamily="34" charset="0"/>
              </a:rPr>
              <a:t>B</a:t>
            </a:r>
            <a:r>
              <a:rPr lang="en-IN" sz="1200" dirty="0">
                <a:solidFill>
                  <a:schemeClr val="tx1">
                    <a:lumMod val="75000"/>
                    <a:lumOff val="25000"/>
                  </a:schemeClr>
                </a:solidFill>
                <a:latin typeface="Calibri" panose="020F0502020204030204" pitchFamily="34" charset="0"/>
                <a:cs typeface="Calibri" panose="020F0502020204030204" pitchFamily="34" charset="0"/>
              </a:rPr>
              <a:t>. </a:t>
            </a:r>
            <a:r>
              <a:rPr lang="en-IN" sz="1200" dirty="0" err="1">
                <a:solidFill>
                  <a:schemeClr val="tx1">
                    <a:lumMod val="75000"/>
                    <a:lumOff val="25000"/>
                  </a:schemeClr>
                </a:solidFill>
                <a:latin typeface="Calibri" panose="020F0502020204030204" pitchFamily="34" charset="0"/>
                <a:cs typeface="Calibri" panose="020F0502020204030204" pitchFamily="34" charset="0"/>
              </a:rPr>
              <a:t>Analyze</a:t>
            </a:r>
            <a:r>
              <a:rPr lang="en-IN" sz="1200" dirty="0">
                <a:solidFill>
                  <a:schemeClr val="tx1">
                    <a:lumMod val="75000"/>
                    <a:lumOff val="25000"/>
                  </a:schemeClr>
                </a:solidFill>
                <a:latin typeface="Calibri" panose="020F0502020204030204" pitchFamily="34" charset="0"/>
                <a:cs typeface="Calibri" panose="020F0502020204030204" pitchFamily="34" charset="0"/>
              </a:rPr>
              <a:t> how features like age, job type, education, marital status, etc., associate with the success of the term deposit campaign, using visualizations like bar charts, stacked bar charts, and </a:t>
            </a:r>
            <a:r>
              <a:rPr lang="en-IN" sz="1200" dirty="0" err="1">
                <a:solidFill>
                  <a:schemeClr val="tx1">
                    <a:lumMod val="75000"/>
                    <a:lumOff val="25000"/>
                  </a:schemeClr>
                </a:solidFill>
                <a:latin typeface="Calibri" panose="020F0502020204030204" pitchFamily="34" charset="0"/>
                <a:cs typeface="Calibri" panose="020F0502020204030204" pitchFamily="34" charset="0"/>
              </a:rPr>
              <a:t>heatmaps</a:t>
            </a:r>
            <a:r>
              <a:rPr lang="en-IN" sz="1200" dirty="0">
                <a:solidFill>
                  <a:schemeClr val="tx1">
                    <a:lumMod val="75000"/>
                    <a:lumOff val="25000"/>
                  </a:schemeClr>
                </a:solidFill>
                <a:latin typeface="Calibri" panose="020F0502020204030204" pitchFamily="34" charset="0"/>
                <a:cs typeface="Calibri" panose="020F0502020204030204" pitchFamily="34" charset="0"/>
              </a:rPr>
              <a:t>.</a:t>
            </a:r>
          </a:p>
          <a:p>
            <a:r>
              <a:rPr lang="en-IN" sz="1200" dirty="0">
                <a:solidFill>
                  <a:schemeClr val="tx1">
                    <a:lumMod val="75000"/>
                    <a:lumOff val="25000"/>
                  </a:schemeClr>
                </a:solidFill>
                <a:latin typeface="Calibri" panose="020F0502020204030204" pitchFamily="34" charset="0"/>
                <a:cs typeface="Calibri" panose="020F0502020204030204" pitchFamily="34" charset="0"/>
              </a:rPr>
              <a:t>BAR CHART for categorical variables</a:t>
            </a:r>
            <a:endParaRPr lang="en-IN" sz="1200" b="0" i="0" dirty="0">
              <a:solidFill>
                <a:schemeClr val="tx1">
                  <a:lumMod val="75000"/>
                  <a:lumOff val="2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133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3528" y="339502"/>
            <a:ext cx="8352926" cy="461665"/>
          </a:xfrm>
          <a:prstGeom prst="rect">
            <a:avLst/>
          </a:prstGeom>
          <a:noFill/>
        </p:spPr>
        <p:txBody>
          <a:bodyPr wrap="square" rtlCol="0">
            <a:spAutoFit/>
          </a:bodyPr>
          <a:lstStyle/>
          <a:p>
            <a:r>
              <a:rPr lang="en-IN" sz="1200" b="1" dirty="0" smtClean="0">
                <a:latin typeface="Calibri" panose="020F0502020204030204" pitchFamily="34" charset="0"/>
                <a:cs typeface="Calibri" panose="020F0502020204030204" pitchFamily="34" charset="0"/>
              </a:rPr>
              <a:t>6. Temporal </a:t>
            </a:r>
            <a:r>
              <a:rPr lang="en-IN" sz="1200" b="1" dirty="0">
                <a:latin typeface="Calibri" panose="020F0502020204030204" pitchFamily="34" charset="0"/>
                <a:cs typeface="Calibri" panose="020F0502020204030204" pitchFamily="34" charset="0"/>
              </a:rPr>
              <a:t>Analysis</a:t>
            </a:r>
            <a:r>
              <a:rPr lang="en-IN" sz="1200" dirty="0">
                <a:latin typeface="Calibri" panose="020F0502020204030204" pitchFamily="34" charset="0"/>
                <a:cs typeface="Calibri" panose="020F0502020204030204" pitchFamily="34" charset="0"/>
              </a:rPr>
              <a:t>: Investigate temporal trends by </a:t>
            </a:r>
            <a:r>
              <a:rPr lang="en-IN" sz="1200" dirty="0" smtClean="0">
                <a:latin typeface="Calibri" panose="020F0502020204030204" pitchFamily="34" charset="0"/>
                <a:cs typeface="Calibri" panose="020F0502020204030204" pitchFamily="34" charset="0"/>
              </a:rPr>
              <a:t>analysing </a:t>
            </a:r>
            <a:r>
              <a:rPr lang="en-IN" sz="1200" dirty="0">
                <a:latin typeface="Calibri" panose="020F0502020204030204" pitchFamily="34" charset="0"/>
                <a:cs typeface="Calibri" panose="020F0502020204030204" pitchFamily="34" charset="0"/>
              </a:rPr>
              <a:t>how campaign outcomes vary over time (e.g., by month, day of the week). This helps to identify seasonality and patterns in customer </a:t>
            </a:r>
            <a:r>
              <a:rPr lang="en-IN" sz="1200" dirty="0" smtClean="0">
                <a:latin typeface="Calibri" panose="020F0502020204030204" pitchFamily="34" charset="0"/>
                <a:cs typeface="Calibri" panose="020F0502020204030204" pitchFamily="34" charset="0"/>
              </a:rPr>
              <a:t>behaviour.</a:t>
            </a:r>
            <a:endParaRPr lang="en-IN" sz="1200" dirty="0">
              <a:latin typeface="Calibri" panose="020F0502020204030204" pitchFamily="34" charset="0"/>
              <a:cs typeface="Calibri" panose="020F0502020204030204" pitchFamily="34" charset="0"/>
            </a:endParaRPr>
          </a:p>
        </p:txBody>
      </p:sp>
      <p:sp>
        <p:nvSpPr>
          <p:cNvPr id="2" name="Rectangle 1"/>
          <p:cNvSpPr/>
          <p:nvPr/>
        </p:nvSpPr>
        <p:spPr>
          <a:xfrm>
            <a:off x="344526" y="771550"/>
            <a:ext cx="8187913" cy="461665"/>
          </a:xfrm>
          <a:prstGeom prst="rect">
            <a:avLst/>
          </a:prstGeom>
        </p:spPr>
        <p:txBody>
          <a:bodyPr wrap="square">
            <a:spAutoFit/>
          </a:bodyPr>
          <a:lstStyle/>
          <a:p>
            <a:pPr marL="228600" indent="-228600">
              <a:buAutoNum type="alphaUcPeriod"/>
            </a:pPr>
            <a:r>
              <a:rPr lang="en-IN" sz="1200" dirty="0" smtClean="0">
                <a:latin typeface="Calibri" panose="020F0502020204030204" pitchFamily="34" charset="0"/>
                <a:cs typeface="Calibri" panose="020F0502020204030204" pitchFamily="34" charset="0"/>
              </a:rPr>
              <a:t>Investigate </a:t>
            </a:r>
            <a:r>
              <a:rPr lang="en-IN" sz="1200" dirty="0">
                <a:latin typeface="Calibri" panose="020F0502020204030204" pitchFamily="34" charset="0"/>
                <a:cs typeface="Calibri" panose="020F0502020204030204" pitchFamily="34" charset="0"/>
              </a:rPr>
              <a:t>temporal patterns of the campaign over time. </a:t>
            </a:r>
            <a:endParaRPr lang="en-IN" sz="1200" dirty="0" smtClean="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 </a:t>
            </a:r>
            <a:r>
              <a:rPr lang="en-IN" sz="1200" dirty="0" smtClean="0">
                <a:latin typeface="Calibri" panose="020F0502020204030204" pitchFamily="34" charset="0"/>
                <a:cs typeface="Calibri" panose="020F0502020204030204" pitchFamily="34" charset="0"/>
              </a:rPr>
              <a:t>      We'll </a:t>
            </a:r>
            <a:r>
              <a:rPr lang="en-IN" sz="1200" dirty="0">
                <a:latin typeface="Calibri" panose="020F0502020204030204" pitchFamily="34" charset="0"/>
                <a:cs typeface="Calibri" panose="020F0502020204030204" pitchFamily="34" charset="0"/>
              </a:rPr>
              <a:t>be using line plot to visualize temporal patterns</a:t>
            </a:r>
            <a:endParaRPr lang="en-IN" sz="1200" b="0" i="0" dirty="0">
              <a:solidFill>
                <a:srgbClr val="0D0D0D"/>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323528" y="1345131"/>
            <a:ext cx="3888432" cy="3170835"/>
          </a:xfrm>
          <a:prstGeom prst="rect">
            <a:avLst/>
          </a:prstGeom>
        </p:spPr>
      </p:pic>
      <p:sp>
        <p:nvSpPr>
          <p:cNvPr id="4" name="Rectangle 3"/>
          <p:cNvSpPr/>
          <p:nvPr/>
        </p:nvSpPr>
        <p:spPr>
          <a:xfrm>
            <a:off x="4355976" y="801167"/>
            <a:ext cx="4572000" cy="461665"/>
          </a:xfrm>
          <a:prstGeom prst="rect">
            <a:avLst/>
          </a:prstGeom>
        </p:spPr>
        <p:txBody>
          <a:bodyPr>
            <a:spAutoFit/>
          </a:bodyPr>
          <a:lstStyle/>
          <a:p>
            <a:r>
              <a:rPr lang="en-IN" sz="1200" dirty="0">
                <a:solidFill>
                  <a:srgbClr val="000000"/>
                </a:solidFill>
                <a:latin typeface="Calibri" panose="020F0502020204030204" pitchFamily="34" charset="0"/>
                <a:cs typeface="Calibri" panose="020F0502020204030204" pitchFamily="34" charset="0"/>
              </a:rPr>
              <a:t>B. </a:t>
            </a:r>
            <a:r>
              <a:rPr lang="en-IN" sz="1200" dirty="0" smtClean="0">
                <a:solidFill>
                  <a:srgbClr val="000000"/>
                </a:solidFill>
                <a:latin typeface="Calibri" panose="020F0502020204030204" pitchFamily="34" charset="0"/>
                <a:cs typeface="Calibri" panose="020F0502020204030204" pitchFamily="34" charset="0"/>
              </a:rPr>
              <a:t>Analyse </a:t>
            </a:r>
            <a:r>
              <a:rPr lang="en-IN" sz="1200" dirty="0">
                <a:solidFill>
                  <a:srgbClr val="000000"/>
                </a:solidFill>
                <a:latin typeface="Calibri" panose="020F0502020204030204" pitchFamily="34" charset="0"/>
                <a:cs typeface="Calibri" panose="020F0502020204030204" pitchFamily="34" charset="0"/>
              </a:rPr>
              <a:t>if specific months or days exhibit superior campaign </a:t>
            </a:r>
            <a:r>
              <a:rPr lang="en-IN" sz="1200" dirty="0" err="1" smtClean="0">
                <a:solidFill>
                  <a:srgbClr val="000000"/>
                </a:solidFill>
                <a:latin typeface="Calibri" panose="020F0502020204030204" pitchFamily="34" charset="0"/>
                <a:cs typeface="Calibri" panose="020F0502020204030204" pitchFamily="34" charset="0"/>
              </a:rPr>
              <a:t>perfor</a:t>
            </a:r>
            <a:endParaRPr lang="en-IN" sz="1200" dirty="0" smtClean="0">
              <a:solidFill>
                <a:srgbClr val="000000"/>
              </a:solidFill>
              <a:latin typeface="Calibri" panose="020F0502020204030204" pitchFamily="34" charset="0"/>
              <a:cs typeface="Calibri" panose="020F0502020204030204" pitchFamily="34" charset="0"/>
            </a:endParaRPr>
          </a:p>
          <a:p>
            <a:r>
              <a:rPr lang="en-IN" sz="1200" dirty="0">
                <a:solidFill>
                  <a:srgbClr val="000000"/>
                </a:solidFill>
                <a:latin typeface="Calibri" panose="020F0502020204030204" pitchFamily="34" charset="0"/>
                <a:cs typeface="Calibri" panose="020F0502020204030204" pitchFamily="34" charset="0"/>
              </a:rPr>
              <a:t> </a:t>
            </a:r>
            <a:r>
              <a:rPr lang="en-IN" sz="1200" dirty="0" smtClean="0">
                <a:solidFill>
                  <a:srgbClr val="000000"/>
                </a:solidFill>
                <a:latin typeface="Calibri" panose="020F0502020204030204" pitchFamily="34" charset="0"/>
                <a:cs typeface="Calibri" panose="020F0502020204030204" pitchFamily="34" charset="0"/>
              </a:rPr>
              <a:t>   -</a:t>
            </a:r>
            <a:r>
              <a:rPr lang="en-IN" sz="1200" dirty="0" err="1" smtClean="0">
                <a:solidFill>
                  <a:srgbClr val="000000"/>
                </a:solidFill>
                <a:latin typeface="Calibri" panose="020F0502020204030204" pitchFamily="34" charset="0"/>
                <a:cs typeface="Calibri" panose="020F0502020204030204" pitchFamily="34" charset="0"/>
              </a:rPr>
              <a:t>mance</a:t>
            </a:r>
            <a:r>
              <a:rPr lang="en-IN" sz="1200" dirty="0" smtClean="0">
                <a:solidFill>
                  <a:srgbClr val="000000"/>
                </a:solidFill>
                <a:latin typeface="Calibri" panose="020F0502020204030204" pitchFamily="34" charset="0"/>
                <a:cs typeface="Calibri" panose="020F0502020204030204" pitchFamily="34" charset="0"/>
              </a:rPr>
              <a:t>.</a:t>
            </a:r>
            <a:endParaRPr lang="en-IN" sz="12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4211960" y="1345131"/>
            <a:ext cx="4657001" cy="3170835"/>
          </a:xfrm>
          <a:prstGeom prst="rect">
            <a:avLst/>
          </a:prstGeom>
        </p:spPr>
      </p:pic>
    </p:spTree>
    <p:extLst>
      <p:ext uri="{BB962C8B-B14F-4D97-AF65-F5344CB8AC3E}">
        <p14:creationId xmlns:p14="http://schemas.microsoft.com/office/powerpoint/2010/main" val="94524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3528" y="339502"/>
            <a:ext cx="8352926" cy="461665"/>
          </a:xfrm>
          <a:prstGeom prst="rect">
            <a:avLst/>
          </a:prstGeom>
          <a:noFill/>
        </p:spPr>
        <p:txBody>
          <a:bodyPr wrap="square" rtlCol="0">
            <a:spAutoFit/>
          </a:bodyPr>
          <a:lstStyle/>
          <a:p>
            <a:r>
              <a:rPr lang="en-IN" sz="1200" b="1" dirty="0" smtClean="0">
                <a:latin typeface="Calibri" panose="020F0502020204030204" pitchFamily="34" charset="0"/>
                <a:cs typeface="Calibri" panose="020F0502020204030204" pitchFamily="34" charset="0"/>
              </a:rPr>
              <a:t>7. Feature </a:t>
            </a:r>
            <a:r>
              <a:rPr lang="en-IN" sz="1200" b="1" dirty="0">
                <a:latin typeface="Calibri" panose="020F0502020204030204" pitchFamily="34" charset="0"/>
                <a:cs typeface="Calibri" panose="020F0502020204030204" pitchFamily="34" charset="0"/>
              </a:rPr>
              <a:t>Engineering</a:t>
            </a:r>
          </a:p>
          <a:p>
            <a:r>
              <a:rPr lang="en-IN" sz="1200" dirty="0">
                <a:latin typeface="Calibri" panose="020F0502020204030204" pitchFamily="34" charset="0"/>
                <a:cs typeface="Calibri" panose="020F0502020204030204" pitchFamily="34" charset="0"/>
              </a:rPr>
              <a:t>A. Introduce new features that may enhance prediction, such as creating age groups or income categories.</a:t>
            </a:r>
          </a:p>
        </p:txBody>
      </p:sp>
      <p:pic>
        <p:nvPicPr>
          <p:cNvPr id="2" name="Picture 1"/>
          <p:cNvPicPr>
            <a:picLocks noChangeAspect="1"/>
          </p:cNvPicPr>
          <p:nvPr/>
        </p:nvPicPr>
        <p:blipFill>
          <a:blip r:embed="rId2"/>
          <a:stretch>
            <a:fillRect/>
          </a:stretch>
        </p:blipFill>
        <p:spPr>
          <a:xfrm>
            <a:off x="508453" y="801167"/>
            <a:ext cx="4096322" cy="1505160"/>
          </a:xfrm>
          <a:prstGeom prst="rect">
            <a:avLst/>
          </a:prstGeom>
        </p:spPr>
      </p:pic>
      <p:pic>
        <p:nvPicPr>
          <p:cNvPr id="4" name="Picture 3"/>
          <p:cNvPicPr>
            <a:picLocks noChangeAspect="1"/>
          </p:cNvPicPr>
          <p:nvPr/>
        </p:nvPicPr>
        <p:blipFill>
          <a:blip r:embed="rId3"/>
          <a:stretch>
            <a:fillRect/>
          </a:stretch>
        </p:blipFill>
        <p:spPr>
          <a:xfrm>
            <a:off x="508453" y="2427734"/>
            <a:ext cx="8384027" cy="1276528"/>
          </a:xfrm>
          <a:prstGeom prst="rect">
            <a:avLst/>
          </a:prstGeom>
        </p:spPr>
      </p:pic>
    </p:spTree>
    <p:extLst>
      <p:ext uri="{BB962C8B-B14F-4D97-AF65-F5344CB8AC3E}">
        <p14:creationId xmlns:p14="http://schemas.microsoft.com/office/powerpoint/2010/main" val="243745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3528" y="339502"/>
            <a:ext cx="8352926" cy="646331"/>
          </a:xfrm>
          <a:prstGeom prst="rect">
            <a:avLst/>
          </a:prstGeom>
          <a:noFill/>
        </p:spPr>
        <p:txBody>
          <a:bodyPr wrap="square" rtlCol="0">
            <a:spAutoFit/>
          </a:bodyPr>
          <a:lstStyle/>
          <a:p>
            <a:r>
              <a:rPr lang="en-IN" sz="1200" b="1" dirty="0" smtClean="0">
                <a:latin typeface="Calibri" panose="020F0502020204030204" pitchFamily="34" charset="0"/>
                <a:cs typeface="Calibri" panose="020F0502020204030204" pitchFamily="34" charset="0"/>
              </a:rPr>
              <a:t>8. Correlation </a:t>
            </a:r>
            <a:r>
              <a:rPr lang="en-IN" sz="1200" b="1" dirty="0">
                <a:latin typeface="Calibri" panose="020F0502020204030204" pitchFamily="34" charset="0"/>
                <a:cs typeface="Calibri" panose="020F0502020204030204" pitchFamily="34" charset="0"/>
              </a:rPr>
              <a:t>Analysis</a:t>
            </a:r>
          </a:p>
          <a:p>
            <a:r>
              <a:rPr lang="en-IN" sz="1200" dirty="0">
                <a:latin typeface="Calibri" panose="020F0502020204030204" pitchFamily="34" charset="0"/>
                <a:cs typeface="Calibri" panose="020F0502020204030204" pitchFamily="34" charset="0"/>
              </a:rPr>
              <a:t>A. Examine correlations between independent variables to identify multicollinearity.</a:t>
            </a:r>
          </a:p>
          <a:p>
            <a:endParaRPr lang="en-IN" sz="1200"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611560" y="771550"/>
            <a:ext cx="7704856" cy="4086298"/>
          </a:xfrm>
          <a:prstGeom prst="rect">
            <a:avLst/>
          </a:prstGeom>
        </p:spPr>
      </p:pic>
    </p:spTree>
    <p:extLst>
      <p:ext uri="{BB962C8B-B14F-4D97-AF65-F5344CB8AC3E}">
        <p14:creationId xmlns:p14="http://schemas.microsoft.com/office/powerpoint/2010/main" val="260803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3528" y="339502"/>
            <a:ext cx="8352926" cy="461665"/>
          </a:xfrm>
          <a:prstGeom prst="rect">
            <a:avLst/>
          </a:prstGeom>
          <a:noFill/>
        </p:spPr>
        <p:txBody>
          <a:bodyPr wrap="square" rtlCol="0">
            <a:spAutoFit/>
          </a:bodyPr>
          <a:lstStyle/>
          <a:p>
            <a:r>
              <a:rPr lang="en-IN" sz="1200" dirty="0">
                <a:latin typeface="Calibri" panose="020F0502020204030204" pitchFamily="34" charset="0"/>
                <a:cs typeface="Calibri" panose="020F0502020204030204" pitchFamily="34" charset="0"/>
              </a:rPr>
              <a:t>B. Evaluate how correlated features may influence the target variable.</a:t>
            </a:r>
          </a:p>
          <a:p>
            <a:r>
              <a:rPr lang="en-IN" sz="1200" dirty="0">
                <a:latin typeface="Calibri" panose="020F0502020204030204" pitchFamily="34" charset="0"/>
                <a:cs typeface="Calibri" panose="020F0502020204030204" pitchFamily="34" charset="0"/>
              </a:rPr>
              <a:t>As response column includes string data, so first we need to change it to integer or numerical </a:t>
            </a:r>
            <a:r>
              <a:rPr lang="en-IN" sz="1200" dirty="0" smtClean="0">
                <a:latin typeface="Calibri" panose="020F0502020204030204" pitchFamily="34" charset="0"/>
                <a:cs typeface="Calibri" panose="020F0502020204030204" pitchFamily="34" charset="0"/>
              </a:rPr>
              <a:t>data</a:t>
            </a:r>
            <a:endParaRPr lang="en-IN" sz="12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395536" y="782786"/>
            <a:ext cx="4680520" cy="924867"/>
          </a:xfrm>
          <a:prstGeom prst="rect">
            <a:avLst/>
          </a:prstGeom>
        </p:spPr>
      </p:pic>
      <p:pic>
        <p:nvPicPr>
          <p:cNvPr id="4" name="Picture 3"/>
          <p:cNvPicPr>
            <a:picLocks noChangeAspect="1"/>
          </p:cNvPicPr>
          <p:nvPr/>
        </p:nvPicPr>
        <p:blipFill>
          <a:blip r:embed="rId3"/>
          <a:stretch>
            <a:fillRect/>
          </a:stretch>
        </p:blipFill>
        <p:spPr>
          <a:xfrm>
            <a:off x="5148064" y="782787"/>
            <a:ext cx="3744416" cy="1932980"/>
          </a:xfrm>
          <a:prstGeom prst="rect">
            <a:avLst/>
          </a:prstGeom>
        </p:spPr>
      </p:pic>
      <p:pic>
        <p:nvPicPr>
          <p:cNvPr id="5" name="Picture 4"/>
          <p:cNvPicPr>
            <a:picLocks noChangeAspect="1"/>
          </p:cNvPicPr>
          <p:nvPr/>
        </p:nvPicPr>
        <p:blipFill>
          <a:blip r:embed="rId4"/>
          <a:stretch>
            <a:fillRect/>
          </a:stretch>
        </p:blipFill>
        <p:spPr>
          <a:xfrm>
            <a:off x="395536" y="1779661"/>
            <a:ext cx="4680520" cy="2960701"/>
          </a:xfrm>
          <a:prstGeom prst="rect">
            <a:avLst/>
          </a:prstGeom>
        </p:spPr>
      </p:pic>
    </p:spTree>
    <p:extLst>
      <p:ext uri="{BB962C8B-B14F-4D97-AF65-F5344CB8AC3E}">
        <p14:creationId xmlns:p14="http://schemas.microsoft.com/office/powerpoint/2010/main" val="1871907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3528" y="339502"/>
            <a:ext cx="8496944" cy="830997"/>
          </a:xfrm>
          <a:prstGeom prst="rect">
            <a:avLst/>
          </a:prstGeom>
          <a:noFill/>
        </p:spPr>
        <p:txBody>
          <a:bodyPr wrap="square" rtlCol="0">
            <a:spAutoFit/>
          </a:bodyPr>
          <a:lstStyle/>
          <a:p>
            <a:r>
              <a:rPr lang="en-IN" sz="1200" dirty="0" smtClean="0">
                <a:latin typeface="Calibri" panose="020F0502020204030204" pitchFamily="34" charset="0"/>
                <a:cs typeface="Calibri" panose="020F0502020204030204" pitchFamily="34" charset="0"/>
              </a:rPr>
              <a:t>9. </a:t>
            </a:r>
            <a:r>
              <a:rPr lang="en-IN" sz="1200" b="1" dirty="0" smtClean="0">
                <a:latin typeface="Calibri" panose="020F0502020204030204" pitchFamily="34" charset="0"/>
                <a:cs typeface="Calibri" panose="020F0502020204030204" pitchFamily="34" charset="0"/>
              </a:rPr>
              <a:t>Outlier </a:t>
            </a:r>
            <a:r>
              <a:rPr lang="en-IN" sz="1200" b="1" dirty="0">
                <a:latin typeface="Calibri" panose="020F0502020204030204" pitchFamily="34" charset="0"/>
                <a:cs typeface="Calibri" panose="020F0502020204030204" pitchFamily="34" charset="0"/>
              </a:rPr>
              <a:t>Detection and Handling</a:t>
            </a:r>
          </a:p>
          <a:p>
            <a:r>
              <a:rPr lang="en-IN" sz="1200" dirty="0">
                <a:latin typeface="Calibri" panose="020F0502020204030204" pitchFamily="34" charset="0"/>
                <a:cs typeface="Calibri" panose="020F0502020204030204" pitchFamily="34" charset="0"/>
              </a:rPr>
              <a:t>A. Identify and rectify outliers that could impact the analysis and </a:t>
            </a:r>
            <a:r>
              <a:rPr lang="en-IN" sz="1200" dirty="0" smtClean="0">
                <a:latin typeface="Calibri" panose="020F0502020204030204" pitchFamily="34" charset="0"/>
                <a:cs typeface="Calibri" panose="020F0502020204030204" pitchFamily="34" charset="0"/>
              </a:rPr>
              <a:t>predictions. Here </a:t>
            </a:r>
            <a:r>
              <a:rPr lang="en-IN" sz="1200" dirty="0">
                <a:latin typeface="Calibri" panose="020F0502020204030204" pitchFamily="34" charset="0"/>
                <a:cs typeface="Calibri" panose="020F0502020204030204" pitchFamily="34" charset="0"/>
              </a:rPr>
              <a:t>we will handle outliers using the interquartile range (IQR) method:</a:t>
            </a:r>
          </a:p>
          <a:p>
            <a:endParaRPr lang="en-IN" sz="1200"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395536" y="987575"/>
            <a:ext cx="4104456" cy="2932312"/>
          </a:xfrm>
          <a:prstGeom prst="rect">
            <a:avLst/>
          </a:prstGeom>
        </p:spPr>
      </p:pic>
      <p:pic>
        <p:nvPicPr>
          <p:cNvPr id="4" name="Picture 3"/>
          <p:cNvPicPr>
            <a:picLocks noChangeAspect="1"/>
          </p:cNvPicPr>
          <p:nvPr/>
        </p:nvPicPr>
        <p:blipFill>
          <a:blip r:embed="rId3"/>
          <a:stretch>
            <a:fillRect/>
          </a:stretch>
        </p:blipFill>
        <p:spPr>
          <a:xfrm>
            <a:off x="4572000" y="987575"/>
            <a:ext cx="4392488" cy="3456383"/>
          </a:xfrm>
          <a:prstGeom prst="rect">
            <a:avLst/>
          </a:prstGeom>
        </p:spPr>
      </p:pic>
    </p:spTree>
    <p:extLst>
      <p:ext uri="{BB962C8B-B14F-4D97-AF65-F5344CB8AC3E}">
        <p14:creationId xmlns:p14="http://schemas.microsoft.com/office/powerpoint/2010/main" val="368010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3528" y="339502"/>
            <a:ext cx="8352926" cy="646331"/>
          </a:xfrm>
          <a:prstGeom prst="rect">
            <a:avLst/>
          </a:prstGeom>
          <a:noFill/>
        </p:spPr>
        <p:txBody>
          <a:bodyPr wrap="square" rtlCol="0">
            <a:spAutoFit/>
          </a:bodyPr>
          <a:lstStyle/>
          <a:p>
            <a:r>
              <a:rPr lang="en-IN" sz="1200" dirty="0" smtClean="0">
                <a:latin typeface="Calibri" panose="020F0502020204030204" pitchFamily="34" charset="0"/>
                <a:cs typeface="Calibri" panose="020F0502020204030204" pitchFamily="34" charset="0"/>
              </a:rPr>
              <a:t>Now we summarize </a:t>
            </a:r>
            <a:r>
              <a:rPr lang="en-IN" sz="1200" dirty="0">
                <a:latin typeface="Calibri" panose="020F0502020204030204" pitchFamily="34" charset="0"/>
                <a:cs typeface="Calibri" panose="020F0502020204030204" pitchFamily="34" charset="0"/>
              </a:rPr>
              <a:t>and compare the average values of numerical variables across different </a:t>
            </a:r>
            <a:r>
              <a:rPr lang="en-IN" sz="1200" dirty="0" smtClean="0">
                <a:latin typeface="Calibri" panose="020F0502020204030204" pitchFamily="34" charset="0"/>
                <a:cs typeface="Calibri" panose="020F0502020204030204" pitchFamily="34" charset="0"/>
              </a:rPr>
              <a:t>statuses</a:t>
            </a:r>
            <a:r>
              <a:rPr lang="en-IN" sz="1200" dirty="0">
                <a:latin typeface="Calibri" panose="020F0502020204030204" pitchFamily="34" charset="0"/>
                <a:cs typeface="Calibri" panose="020F0502020204030204" pitchFamily="34" charset="0"/>
              </a:rPr>
              <a:t>, providing valuable insights into the dataset.</a:t>
            </a:r>
          </a:p>
          <a:p>
            <a:endParaRPr lang="en-IN" sz="1200"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395536" y="823885"/>
            <a:ext cx="2562583" cy="323895"/>
          </a:xfrm>
          <a:prstGeom prst="rect">
            <a:avLst/>
          </a:prstGeom>
        </p:spPr>
      </p:pic>
      <p:pic>
        <p:nvPicPr>
          <p:cNvPr id="4" name="Picture 3"/>
          <p:cNvPicPr>
            <a:picLocks noChangeAspect="1"/>
          </p:cNvPicPr>
          <p:nvPr/>
        </p:nvPicPr>
        <p:blipFill>
          <a:blip r:embed="rId3"/>
          <a:stretch>
            <a:fillRect/>
          </a:stretch>
        </p:blipFill>
        <p:spPr>
          <a:xfrm>
            <a:off x="395536" y="1147780"/>
            <a:ext cx="4380401" cy="991922"/>
          </a:xfrm>
          <a:prstGeom prst="rect">
            <a:avLst/>
          </a:prstGeom>
        </p:spPr>
      </p:pic>
      <p:pic>
        <p:nvPicPr>
          <p:cNvPr id="5" name="Picture 4"/>
          <p:cNvPicPr>
            <a:picLocks noChangeAspect="1"/>
          </p:cNvPicPr>
          <p:nvPr/>
        </p:nvPicPr>
        <p:blipFill>
          <a:blip r:embed="rId4"/>
          <a:stretch>
            <a:fillRect/>
          </a:stretch>
        </p:blipFill>
        <p:spPr>
          <a:xfrm>
            <a:off x="395536" y="2301649"/>
            <a:ext cx="2638793" cy="304843"/>
          </a:xfrm>
          <a:prstGeom prst="rect">
            <a:avLst/>
          </a:prstGeom>
        </p:spPr>
      </p:pic>
      <p:pic>
        <p:nvPicPr>
          <p:cNvPr id="6" name="Picture 5"/>
          <p:cNvPicPr>
            <a:picLocks noChangeAspect="1"/>
          </p:cNvPicPr>
          <p:nvPr/>
        </p:nvPicPr>
        <p:blipFill>
          <a:blip r:embed="rId5"/>
          <a:stretch>
            <a:fillRect/>
          </a:stretch>
        </p:blipFill>
        <p:spPr>
          <a:xfrm>
            <a:off x="395536" y="2606492"/>
            <a:ext cx="4380401" cy="901362"/>
          </a:xfrm>
          <a:prstGeom prst="rect">
            <a:avLst/>
          </a:prstGeom>
        </p:spPr>
      </p:pic>
    </p:spTree>
    <p:extLst>
      <p:ext uri="{BB962C8B-B14F-4D97-AF65-F5344CB8AC3E}">
        <p14:creationId xmlns:p14="http://schemas.microsoft.com/office/powerpoint/2010/main" val="11334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907704" y="1985806"/>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accent5"/>
                </a:solidFill>
                <a:latin typeface="+mj-lt"/>
              </a:rPr>
              <a:t>Thank you</a:t>
            </a:r>
            <a:endParaRPr lang="ko-KR" altLang="en-US" dirty="0">
              <a:solidFill>
                <a:schemeClr val="accent5"/>
              </a:solidFill>
              <a:latin typeface="+mj-lt"/>
            </a:endParaRPr>
          </a:p>
        </p:txBody>
      </p:sp>
    </p:spTree>
    <p:extLst>
      <p:ext uri="{BB962C8B-B14F-4D97-AF65-F5344CB8AC3E}">
        <p14:creationId xmlns:p14="http://schemas.microsoft.com/office/powerpoint/2010/main" val="360252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27534"/>
            <a:ext cx="9144000" cy="33843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sz="1200" dirty="0" smtClean="0">
              <a:solidFill>
                <a:schemeClr val="bg1"/>
              </a:solidFill>
              <a:latin typeface="Calibri" panose="020F0502020204030204" pitchFamily="34" charset="0"/>
              <a:cs typeface="Calibri" panose="020F0502020204030204" pitchFamily="34" charset="0"/>
            </a:endParaRPr>
          </a:p>
          <a:p>
            <a:endParaRPr lang="en-IN" sz="1200" dirty="0">
              <a:solidFill>
                <a:schemeClr val="bg1"/>
              </a:solidFill>
              <a:latin typeface="Calibri" panose="020F0502020204030204" pitchFamily="34" charset="0"/>
              <a:cs typeface="Calibri" panose="020F0502020204030204" pitchFamily="34" charset="0"/>
            </a:endParaRPr>
          </a:p>
          <a:p>
            <a:endParaRPr lang="en-IN" sz="1200" dirty="0" smtClean="0">
              <a:solidFill>
                <a:schemeClr val="bg1"/>
              </a:solidFill>
              <a:latin typeface="Calibri" panose="020F0502020204030204" pitchFamily="34" charset="0"/>
              <a:cs typeface="Calibri" panose="020F0502020204030204" pitchFamily="34" charset="0"/>
            </a:endParaRPr>
          </a:p>
          <a:p>
            <a:endParaRPr lang="en-IN" sz="1200" dirty="0">
              <a:solidFill>
                <a:schemeClr val="bg1"/>
              </a:solidFill>
              <a:latin typeface="Calibri" panose="020F0502020204030204" pitchFamily="34" charset="0"/>
              <a:cs typeface="Calibri" panose="020F0502020204030204" pitchFamily="34" charset="0"/>
            </a:endParaRPr>
          </a:p>
          <a:p>
            <a:endParaRPr lang="en-IN" sz="1200" dirty="0" smtClean="0">
              <a:solidFill>
                <a:schemeClr val="bg1"/>
              </a:solidFill>
              <a:latin typeface="Calibri" panose="020F0502020204030204" pitchFamily="34" charset="0"/>
              <a:cs typeface="Calibri" panose="020F0502020204030204" pitchFamily="34" charset="0"/>
            </a:endParaRPr>
          </a:p>
        </p:txBody>
      </p:sp>
      <p:grpSp>
        <p:nvGrpSpPr>
          <p:cNvPr id="7" name="Group 6"/>
          <p:cNvGrpSpPr/>
          <p:nvPr/>
        </p:nvGrpSpPr>
        <p:grpSpPr>
          <a:xfrm>
            <a:off x="323528" y="1203598"/>
            <a:ext cx="8640960" cy="826255"/>
            <a:chOff x="2253890" y="2008261"/>
            <a:chExt cx="4608512" cy="826255"/>
          </a:xfrm>
        </p:grpSpPr>
        <p:sp>
          <p:nvSpPr>
            <p:cNvPr id="8" name="Text Placeholder 3"/>
            <p:cNvSpPr txBox="1">
              <a:spLocks/>
            </p:cNvSpPr>
            <p:nvPr/>
          </p:nvSpPr>
          <p:spPr>
            <a:xfrm>
              <a:off x="2253890" y="2557829"/>
              <a:ext cx="4608512" cy="27668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2000" b="1" dirty="0" smtClean="0">
                  <a:solidFill>
                    <a:schemeClr val="bg1"/>
                  </a:solidFill>
                  <a:latin typeface="Calibri" panose="020F0502020204030204" pitchFamily="34" charset="0"/>
                  <a:cs typeface="Calibri" panose="020F0502020204030204" pitchFamily="34" charset="0"/>
                </a:rPr>
                <a:t>Case Study: Bank Telemarketing Campaign</a:t>
              </a:r>
            </a:p>
          </p:txBody>
        </p:sp>
        <p:sp>
          <p:nvSpPr>
            <p:cNvPr id="9" name="Title 4"/>
            <p:cNvSpPr txBox="1">
              <a:spLocks/>
            </p:cNvSpPr>
            <p:nvPr/>
          </p:nvSpPr>
          <p:spPr>
            <a:xfrm>
              <a:off x="2253890" y="2008261"/>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dirty="0" smtClean="0">
                  <a:solidFill>
                    <a:schemeClr val="bg1"/>
                  </a:solidFill>
                  <a:latin typeface="Agency FB" panose="020B0503020202020204" pitchFamily="34" charset="0"/>
                </a:rPr>
                <a:t>BUSINESS OBJECTIVE</a:t>
              </a:r>
              <a:endParaRPr lang="ko-KR" altLang="en-US" dirty="0">
                <a:solidFill>
                  <a:schemeClr val="bg1"/>
                </a:solidFill>
                <a:latin typeface="Agency FB" panose="020B0503020202020204" pitchFamily="34" charset="0"/>
              </a:endParaRPr>
            </a:p>
          </p:txBody>
        </p:sp>
      </p:grpSp>
      <p:sp>
        <p:nvSpPr>
          <p:cNvPr id="2" name="TextBox 1"/>
          <p:cNvSpPr txBox="1"/>
          <p:nvPr/>
        </p:nvSpPr>
        <p:spPr>
          <a:xfrm>
            <a:off x="611560" y="2247714"/>
            <a:ext cx="8064896" cy="1200329"/>
          </a:xfrm>
          <a:prstGeom prst="rect">
            <a:avLst/>
          </a:prstGeom>
          <a:noFill/>
        </p:spPr>
        <p:txBody>
          <a:bodyPr wrap="square" rtlCol="0">
            <a:spAutoFit/>
          </a:bodyPr>
          <a:lstStyle/>
          <a:p>
            <a:pPr algn="just"/>
            <a:r>
              <a:rPr lang="en-IN" sz="1200" dirty="0">
                <a:solidFill>
                  <a:schemeClr val="bg1"/>
                </a:solidFill>
                <a:latin typeface="Calibri" panose="020F0502020204030204" pitchFamily="34" charset="0"/>
                <a:cs typeface="Calibri" panose="020F0502020204030204" pitchFamily="34" charset="0"/>
              </a:rPr>
              <a:t>The bank aims to enhance its revenue by conducting a cost-efficient telemarketing campaign for term deposits among existing customers. Term deposits, fixed investments with predetermined interest rates, serve to foster long-term customer relationships. The objective is to conduct an end-to-end Exploratory Data Analysis (EDA) on the campaign dataset, identifying patterns and providing insights to improve the positive response rate. The analysis will involve examining customer demographics, temporal trends, and other factors influencing the success of the campaign, ultimately offering recommendations for targeted improvements in the bank's marketing strategy.</a:t>
            </a:r>
            <a:endParaRPr lang="ko-KR" altLang="en-US" sz="1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6357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95536" y="483518"/>
            <a:ext cx="8253729" cy="646331"/>
          </a:xfrm>
          <a:prstGeom prst="rect">
            <a:avLst/>
          </a:prstGeom>
          <a:noFill/>
        </p:spPr>
        <p:txBody>
          <a:bodyPr wrap="square" rtlCol="0">
            <a:spAutoFit/>
          </a:bodyPr>
          <a:lstStyle/>
          <a:p>
            <a:r>
              <a:rPr lang="en-IN" sz="1200" dirty="0">
                <a:latin typeface="Calibri" panose="020F0502020204030204" pitchFamily="34" charset="0"/>
                <a:cs typeface="Calibri" panose="020F0502020204030204" pitchFamily="34" charset="0"/>
              </a:rPr>
              <a:t>Exploratory Data Analysis (EDA) is the process of summarizing, visualizing, and understanding the main characteristics of a dataset. In </a:t>
            </a:r>
            <a:r>
              <a:rPr lang="en-IN" sz="1200" dirty="0" smtClean="0">
                <a:latin typeface="Calibri" panose="020F0502020204030204" pitchFamily="34" charset="0"/>
                <a:cs typeface="Calibri" panose="020F0502020204030204" pitchFamily="34" charset="0"/>
              </a:rPr>
              <a:t>our </a:t>
            </a:r>
            <a:r>
              <a:rPr lang="en-IN" sz="1200" dirty="0" smtClean="0">
                <a:latin typeface="Calibri" panose="020F0502020204030204" pitchFamily="34" charset="0"/>
                <a:cs typeface="Calibri" panose="020F0502020204030204" pitchFamily="34" charset="0"/>
              </a:rPr>
              <a:t>bank </a:t>
            </a:r>
            <a:r>
              <a:rPr lang="en-IN" sz="1200" dirty="0">
                <a:latin typeface="Calibri" panose="020F0502020204030204" pitchFamily="34" charset="0"/>
                <a:cs typeface="Calibri" panose="020F0502020204030204" pitchFamily="34" charset="0"/>
              </a:rPr>
              <a:t>telemarketing campaign project, EDA involves examining the dataset to gain insights into customer demographics, temporal trends, and factors influencing the success of the campaign.</a:t>
            </a:r>
            <a:endParaRPr lang="en-US" altLang="ko-KR" sz="12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 name="Rectangle 3"/>
          <p:cNvSpPr/>
          <p:nvPr/>
        </p:nvSpPr>
        <p:spPr>
          <a:xfrm>
            <a:off x="395537" y="1059582"/>
            <a:ext cx="8253728" cy="461665"/>
          </a:xfrm>
          <a:prstGeom prst="rect">
            <a:avLst/>
          </a:prstGeom>
        </p:spPr>
        <p:txBody>
          <a:bodyPr wrap="square">
            <a:spAutoFit/>
          </a:bodyPr>
          <a:lstStyle/>
          <a:p>
            <a:r>
              <a:rPr lang="en-IN" sz="1200" b="1" dirty="0" smtClean="0">
                <a:solidFill>
                  <a:srgbClr val="0D0D0D"/>
                </a:solidFill>
                <a:latin typeface="Calibri" panose="020F0502020204030204" pitchFamily="34" charset="0"/>
                <a:cs typeface="Calibri" panose="020F0502020204030204" pitchFamily="34" charset="0"/>
              </a:rPr>
              <a:t>1. Data </a:t>
            </a:r>
            <a:r>
              <a:rPr lang="en-IN" sz="1200" b="1" dirty="0">
                <a:solidFill>
                  <a:srgbClr val="0D0D0D"/>
                </a:solidFill>
                <a:latin typeface="Calibri" panose="020F0502020204030204" pitchFamily="34" charset="0"/>
                <a:cs typeface="Calibri" panose="020F0502020204030204" pitchFamily="34" charset="0"/>
              </a:rPr>
              <a:t>Collection</a:t>
            </a:r>
            <a:r>
              <a:rPr lang="en-IN" sz="1200" dirty="0">
                <a:solidFill>
                  <a:srgbClr val="0D0D0D"/>
                </a:solidFill>
                <a:latin typeface="Calibri" panose="020F0502020204030204" pitchFamily="34" charset="0"/>
                <a:cs typeface="Calibri" panose="020F0502020204030204" pitchFamily="34" charset="0"/>
              </a:rPr>
              <a:t>: The first step in EDA is gathering the dataset containing information about the bank's telemarketing campaign, including customer demographics, campaign outcomes, and contact details.</a:t>
            </a:r>
            <a:endParaRPr lang="en-IN" sz="12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stretch>
            <a:fillRect/>
          </a:stretch>
        </p:blipFill>
        <p:spPr>
          <a:xfrm>
            <a:off x="251520" y="1591514"/>
            <a:ext cx="8397746" cy="2971142"/>
          </a:xfrm>
          <a:prstGeom prst="rect">
            <a:avLst/>
          </a:prstGeom>
        </p:spPr>
      </p:pic>
    </p:spTree>
    <p:extLst>
      <p:ext uri="{BB962C8B-B14F-4D97-AF65-F5344CB8AC3E}">
        <p14:creationId xmlns:p14="http://schemas.microsoft.com/office/powerpoint/2010/main" val="135633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339502"/>
            <a:ext cx="7837309" cy="461665"/>
          </a:xfrm>
          <a:prstGeom prst="rect">
            <a:avLst/>
          </a:prstGeom>
        </p:spPr>
        <p:txBody>
          <a:bodyPr wrap="square">
            <a:spAutoFit/>
          </a:bodyPr>
          <a:lstStyle/>
          <a:p>
            <a:r>
              <a:rPr lang="en-IN" sz="1200" b="1" dirty="0" smtClean="0">
                <a:solidFill>
                  <a:srgbClr val="0D0D0D"/>
                </a:solidFill>
                <a:latin typeface="Calibri" panose="020F0502020204030204" pitchFamily="34" charset="0"/>
                <a:cs typeface="Calibri" panose="020F0502020204030204" pitchFamily="34" charset="0"/>
              </a:rPr>
              <a:t>2. Data Understanding &amp; </a:t>
            </a:r>
            <a:r>
              <a:rPr lang="en-IN" sz="1200" b="1" dirty="0">
                <a:solidFill>
                  <a:srgbClr val="0D0D0D"/>
                </a:solidFill>
                <a:latin typeface="Calibri" panose="020F0502020204030204" pitchFamily="34" charset="0"/>
                <a:cs typeface="Calibri" panose="020F0502020204030204" pitchFamily="34" charset="0"/>
              </a:rPr>
              <a:t>Cleaning</a:t>
            </a:r>
            <a:r>
              <a:rPr lang="en-IN" sz="1200" dirty="0">
                <a:solidFill>
                  <a:srgbClr val="0D0D0D"/>
                </a:solidFill>
                <a:latin typeface="Calibri" panose="020F0502020204030204" pitchFamily="34" charset="0"/>
                <a:cs typeface="Calibri" panose="020F0502020204030204" pitchFamily="34" charset="0"/>
              </a:rPr>
              <a:t>: Before conducting analysis, it's essential to clean the data by </a:t>
            </a:r>
            <a:r>
              <a:rPr lang="en-IN" sz="1200" dirty="0" smtClean="0">
                <a:latin typeface="Calibri" panose="020F0502020204030204" pitchFamily="34" charset="0"/>
                <a:cs typeface="Calibri" panose="020F0502020204030204" pitchFamily="34" charset="0"/>
              </a:rPr>
              <a:t>inspecting </a:t>
            </a:r>
            <a:r>
              <a:rPr lang="en-IN" sz="1200" dirty="0">
                <a:latin typeface="Calibri" panose="020F0502020204030204" pitchFamily="34" charset="0"/>
                <a:cs typeface="Calibri" panose="020F0502020204030204" pitchFamily="34" charset="0"/>
              </a:rPr>
              <a:t>for any instances of missing values, outliers, or data </a:t>
            </a:r>
            <a:r>
              <a:rPr lang="en-IN" sz="1200" dirty="0" smtClean="0">
                <a:latin typeface="Calibri" panose="020F0502020204030204" pitchFamily="34" charset="0"/>
                <a:cs typeface="Calibri" panose="020F0502020204030204" pitchFamily="34" charset="0"/>
              </a:rPr>
              <a:t>inconsistencies</a:t>
            </a:r>
            <a:r>
              <a:rPr lang="en-IN" sz="1200" dirty="0" smtClean="0">
                <a:solidFill>
                  <a:srgbClr val="0D0D0D"/>
                </a:solidFill>
                <a:latin typeface="Calibri" panose="020F0502020204030204" pitchFamily="34" charset="0"/>
                <a:cs typeface="Calibri" panose="020F0502020204030204" pitchFamily="34" charset="0"/>
              </a:rPr>
              <a:t>. </a:t>
            </a:r>
            <a:r>
              <a:rPr lang="en-IN" sz="1200" dirty="0">
                <a:solidFill>
                  <a:srgbClr val="0D0D0D"/>
                </a:solidFill>
                <a:latin typeface="Calibri" panose="020F0502020204030204" pitchFamily="34" charset="0"/>
                <a:cs typeface="Calibri" panose="020F0502020204030204" pitchFamily="34" charset="0"/>
              </a:rPr>
              <a:t>This ensures that the data is accurate and reliable for analysis.</a:t>
            </a:r>
            <a:endParaRPr lang="en-IN" sz="1200" b="0" i="0" dirty="0">
              <a:solidFill>
                <a:srgbClr val="0D0D0D"/>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496087" y="873175"/>
            <a:ext cx="3859889" cy="3498775"/>
          </a:xfrm>
          <a:prstGeom prst="rect">
            <a:avLst/>
          </a:prstGeom>
        </p:spPr>
      </p:pic>
      <p:pic>
        <p:nvPicPr>
          <p:cNvPr id="7" name="Picture 6"/>
          <p:cNvPicPr>
            <a:picLocks noChangeAspect="1"/>
          </p:cNvPicPr>
          <p:nvPr/>
        </p:nvPicPr>
        <p:blipFill>
          <a:blip r:embed="rId3"/>
          <a:stretch>
            <a:fillRect/>
          </a:stretch>
        </p:blipFill>
        <p:spPr>
          <a:xfrm>
            <a:off x="5408362" y="873175"/>
            <a:ext cx="2692030" cy="3498775"/>
          </a:xfrm>
          <a:prstGeom prst="rect">
            <a:avLst/>
          </a:prstGeom>
        </p:spPr>
      </p:pic>
      <p:pic>
        <p:nvPicPr>
          <p:cNvPr id="8" name="Picture 7"/>
          <p:cNvPicPr>
            <a:picLocks noChangeAspect="1"/>
          </p:cNvPicPr>
          <p:nvPr/>
        </p:nvPicPr>
        <p:blipFill>
          <a:blip r:embed="rId4"/>
          <a:stretch>
            <a:fillRect/>
          </a:stretch>
        </p:blipFill>
        <p:spPr>
          <a:xfrm>
            <a:off x="467544" y="4552028"/>
            <a:ext cx="7632848" cy="419158"/>
          </a:xfrm>
          <a:prstGeom prst="rect">
            <a:avLst/>
          </a:prstGeom>
        </p:spPr>
      </p:pic>
    </p:spTree>
    <p:extLst>
      <p:ext uri="{BB962C8B-B14F-4D97-AF65-F5344CB8AC3E}">
        <p14:creationId xmlns:p14="http://schemas.microsoft.com/office/powerpoint/2010/main" val="199045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3528" y="339502"/>
            <a:ext cx="8352926" cy="276999"/>
          </a:xfrm>
          <a:prstGeom prst="rect">
            <a:avLst/>
          </a:prstGeom>
          <a:noFill/>
        </p:spPr>
        <p:txBody>
          <a:bodyPr wrap="square" rtlCol="0">
            <a:spAutoFit/>
          </a:bodyPr>
          <a:lstStyle/>
          <a:p>
            <a:r>
              <a:rPr lang="en-IN" sz="1200" dirty="0">
                <a:latin typeface="Calibri" panose="020F0502020204030204" pitchFamily="34" charset="0"/>
                <a:cs typeface="Calibri" panose="020F0502020204030204" pitchFamily="34" charset="0"/>
              </a:rPr>
              <a:t>Find out the missing data value</a:t>
            </a:r>
            <a:endParaRPr lang="ko-KR" altLang="en-US" sz="1200" b="1"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95536" y="614763"/>
            <a:ext cx="1744160" cy="3757187"/>
          </a:xfrm>
          <a:prstGeom prst="rect">
            <a:avLst/>
          </a:prstGeom>
        </p:spPr>
      </p:pic>
      <p:sp>
        <p:nvSpPr>
          <p:cNvPr id="31" name="Rectangle 2"/>
          <p:cNvSpPr/>
          <p:nvPr/>
        </p:nvSpPr>
        <p:spPr>
          <a:xfrm>
            <a:off x="2339752" y="614763"/>
            <a:ext cx="6408710" cy="588836"/>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IN" sz="1200" dirty="0" smtClean="0">
                <a:solidFill>
                  <a:schemeClr val="tx1">
                    <a:lumMod val="75000"/>
                    <a:lumOff val="25000"/>
                  </a:schemeClr>
                </a:solidFill>
                <a:latin typeface="Calibri" panose="020F0502020204030204" pitchFamily="34" charset="0"/>
                <a:cs typeface="Calibri" panose="020F0502020204030204" pitchFamily="34" charset="0"/>
              </a:rPr>
              <a:t>           Here </a:t>
            </a:r>
            <a:r>
              <a:rPr lang="en-IN" sz="1200" dirty="0">
                <a:solidFill>
                  <a:schemeClr val="tx1">
                    <a:lumMod val="75000"/>
                    <a:lumOff val="25000"/>
                  </a:schemeClr>
                </a:solidFill>
                <a:latin typeface="Calibri" panose="020F0502020204030204" pitchFamily="34" charset="0"/>
                <a:cs typeface="Calibri" panose="020F0502020204030204" pitchFamily="34" charset="0"/>
              </a:rPr>
              <a:t>we have some missing values in Age, </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Month, Year </a:t>
            </a:r>
            <a:r>
              <a:rPr lang="en-IN" sz="1200" dirty="0">
                <a:solidFill>
                  <a:schemeClr val="tx1">
                    <a:lumMod val="75000"/>
                    <a:lumOff val="25000"/>
                  </a:schemeClr>
                </a:solidFill>
                <a:latin typeface="Calibri" panose="020F0502020204030204" pitchFamily="34" charset="0"/>
                <a:cs typeface="Calibri" panose="020F0502020204030204" pitchFamily="34" charset="0"/>
              </a:rPr>
              <a:t>and Response column, so we use </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different </a:t>
            </a:r>
            <a:r>
              <a:rPr lang="en-IN" sz="1200" dirty="0">
                <a:solidFill>
                  <a:schemeClr val="tx1">
                    <a:lumMod val="75000"/>
                    <a:lumOff val="25000"/>
                  </a:schemeClr>
                </a:solidFill>
                <a:latin typeface="Calibri" panose="020F0502020204030204" pitchFamily="34" charset="0"/>
                <a:cs typeface="Calibri" panose="020F0502020204030204" pitchFamily="34" charset="0"/>
              </a:rPr>
              <a:t>function like </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mean, median </a:t>
            </a:r>
            <a:r>
              <a:rPr lang="en-IN" sz="1200" dirty="0">
                <a:solidFill>
                  <a:schemeClr val="tx1">
                    <a:lumMod val="75000"/>
                    <a:lumOff val="25000"/>
                  </a:schemeClr>
                </a:solidFill>
                <a:latin typeface="Calibri" panose="020F0502020204030204" pitchFamily="34" charset="0"/>
                <a:cs typeface="Calibri" panose="020F0502020204030204" pitchFamily="34" charset="0"/>
              </a:rPr>
              <a:t>or mode according to the situation</a:t>
            </a:r>
            <a:endParaRPr lang="ko-KR" altLang="en-US" sz="1200"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2231241" y="1313502"/>
            <a:ext cx="3103062" cy="2626400"/>
          </a:xfrm>
          <a:prstGeom prst="rect">
            <a:avLst/>
          </a:prstGeom>
        </p:spPr>
      </p:pic>
      <p:sp>
        <p:nvSpPr>
          <p:cNvPr id="7" name="Rectangle 6"/>
          <p:cNvSpPr/>
          <p:nvPr/>
        </p:nvSpPr>
        <p:spPr>
          <a:xfrm>
            <a:off x="2139696" y="3939902"/>
            <a:ext cx="3296400" cy="1015663"/>
          </a:xfrm>
          <a:prstGeom prst="rect">
            <a:avLst/>
          </a:prstGeom>
        </p:spPr>
        <p:txBody>
          <a:bodyPr wrap="square">
            <a:spAutoFit/>
          </a:bodyPr>
          <a:lstStyle/>
          <a:p>
            <a:r>
              <a:rPr lang="en-IN" sz="1200" dirty="0">
                <a:solidFill>
                  <a:srgbClr val="000000"/>
                </a:solidFill>
                <a:latin typeface="Calibri" panose="020F0502020204030204" pitchFamily="34" charset="0"/>
                <a:cs typeface="Calibri" panose="020F0502020204030204" pitchFamily="34" charset="0"/>
              </a:rPr>
              <a:t>As we can see the 'age' column is heavily skewed by outliers, we will be using median here to fill the missing </a:t>
            </a:r>
            <a:r>
              <a:rPr lang="en-IN" sz="1200" dirty="0" smtClean="0">
                <a:solidFill>
                  <a:srgbClr val="000000"/>
                </a:solidFill>
                <a:latin typeface="Calibri" panose="020F0502020204030204" pitchFamily="34" charset="0"/>
                <a:cs typeface="Calibri" panose="020F0502020204030204" pitchFamily="34" charset="0"/>
              </a:rPr>
              <a:t>values.</a:t>
            </a:r>
          </a:p>
          <a:p>
            <a:r>
              <a:rPr lang="en-IN" sz="1200" dirty="0">
                <a:latin typeface="Calibri" panose="020F0502020204030204" pitchFamily="34" charset="0"/>
                <a:cs typeface="Calibri" panose="020F0502020204030204" pitchFamily="34" charset="0"/>
              </a:rPr>
              <a:t>For Month and Response we use mode as the are object type(text data</a:t>
            </a:r>
            <a:r>
              <a:rPr lang="en-IN" sz="1200" dirty="0" smtClean="0">
                <a:latin typeface="Calibri" panose="020F0502020204030204" pitchFamily="34" charset="0"/>
                <a:cs typeface="Calibri" panose="020F0502020204030204" pitchFamily="34" charset="0"/>
              </a:rPr>
              <a:t>).</a:t>
            </a:r>
            <a:endParaRPr lang="en-IN" sz="12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4"/>
          <a:stretch>
            <a:fillRect/>
          </a:stretch>
        </p:blipFill>
        <p:spPr>
          <a:xfrm>
            <a:off x="5556466" y="1313503"/>
            <a:ext cx="3209533" cy="3490496"/>
          </a:xfrm>
          <a:prstGeom prst="rect">
            <a:avLst/>
          </a:prstGeom>
        </p:spPr>
      </p:pic>
    </p:spTree>
    <p:extLst>
      <p:ext uri="{BB962C8B-B14F-4D97-AF65-F5344CB8AC3E}">
        <p14:creationId xmlns:p14="http://schemas.microsoft.com/office/powerpoint/2010/main" val="332113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7494"/>
            <a:ext cx="8424936" cy="461665"/>
          </a:xfrm>
          <a:prstGeom prst="rect">
            <a:avLst/>
          </a:prstGeom>
        </p:spPr>
        <p:txBody>
          <a:bodyPr wrap="square">
            <a:spAutoFit/>
          </a:bodyPr>
          <a:lstStyle/>
          <a:p>
            <a:r>
              <a:rPr lang="en-IN" sz="1200" b="1" dirty="0" smtClean="0">
                <a:solidFill>
                  <a:srgbClr val="0D0D0D"/>
                </a:solidFill>
                <a:latin typeface="Calibri" panose="020F0502020204030204" pitchFamily="34" charset="0"/>
                <a:cs typeface="Calibri" panose="020F0502020204030204" pitchFamily="34" charset="0"/>
              </a:rPr>
              <a:t>3. Descriptive </a:t>
            </a:r>
            <a:r>
              <a:rPr lang="en-IN" sz="1200" b="1" dirty="0">
                <a:solidFill>
                  <a:srgbClr val="0D0D0D"/>
                </a:solidFill>
                <a:latin typeface="Calibri" panose="020F0502020204030204" pitchFamily="34" charset="0"/>
                <a:cs typeface="Calibri" panose="020F0502020204030204" pitchFamily="34" charset="0"/>
              </a:rPr>
              <a:t>Statistics</a:t>
            </a:r>
            <a:r>
              <a:rPr lang="en-IN" sz="1200" dirty="0">
                <a:solidFill>
                  <a:srgbClr val="0D0D0D"/>
                </a:solidFill>
                <a:latin typeface="Calibri" panose="020F0502020204030204" pitchFamily="34" charset="0"/>
                <a:cs typeface="Calibri" panose="020F0502020204030204" pitchFamily="34" charset="0"/>
              </a:rPr>
              <a:t>: Calculate summary statistics such as mean, median, standard deviation, and range for numerical variables. This provides an overview of the central tendency, dispersion, and distribution of the data.</a:t>
            </a:r>
            <a:endParaRPr lang="en-IN" sz="1200" b="0" i="0" dirty="0">
              <a:solidFill>
                <a:srgbClr val="0D0D0D"/>
              </a:solidFill>
              <a:effectLst/>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395536" y="729159"/>
            <a:ext cx="3816426" cy="2778695"/>
          </a:xfrm>
          <a:prstGeom prst="rect">
            <a:avLst/>
          </a:prstGeom>
        </p:spPr>
      </p:pic>
      <p:sp>
        <p:nvSpPr>
          <p:cNvPr id="7" name="Rectangle 6"/>
          <p:cNvSpPr/>
          <p:nvPr/>
        </p:nvSpPr>
        <p:spPr>
          <a:xfrm>
            <a:off x="395536" y="3562574"/>
            <a:ext cx="3816426" cy="1015663"/>
          </a:xfrm>
          <a:prstGeom prst="rect">
            <a:avLst/>
          </a:prstGeom>
        </p:spPr>
        <p:txBody>
          <a:bodyPr wrap="square">
            <a:spAutoFit/>
          </a:bodyPr>
          <a:lstStyle/>
          <a:p>
            <a:r>
              <a:rPr lang="en-IN" sz="1200" dirty="0">
                <a:solidFill>
                  <a:srgbClr val="000000"/>
                </a:solidFill>
                <a:latin typeface="Calibri" panose="020F0502020204030204" pitchFamily="34" charset="0"/>
                <a:cs typeface="Calibri" panose="020F0502020204030204" pitchFamily="34" charset="0"/>
              </a:rPr>
              <a:t>To examine the distribution of the target variable, we can use various visualization techniques. Since the target variable is categorical ('response': 'yes' or 'no'), we can create a </a:t>
            </a:r>
            <a:r>
              <a:rPr lang="en-IN" sz="1200" b="1" dirty="0">
                <a:solidFill>
                  <a:srgbClr val="000000"/>
                </a:solidFill>
                <a:latin typeface="Calibri" panose="020F0502020204030204" pitchFamily="34" charset="0"/>
                <a:cs typeface="Calibri" panose="020F0502020204030204" pitchFamily="34" charset="0"/>
              </a:rPr>
              <a:t>count plot </a:t>
            </a:r>
            <a:r>
              <a:rPr lang="en-IN" sz="1200" dirty="0">
                <a:solidFill>
                  <a:srgbClr val="000000"/>
                </a:solidFill>
                <a:latin typeface="Calibri" panose="020F0502020204030204" pitchFamily="34" charset="0"/>
                <a:cs typeface="Calibri" panose="020F0502020204030204" pitchFamily="34" charset="0"/>
              </a:rPr>
              <a:t>or a </a:t>
            </a:r>
            <a:r>
              <a:rPr lang="en-IN" sz="1200" b="1" dirty="0">
                <a:solidFill>
                  <a:srgbClr val="000000"/>
                </a:solidFill>
                <a:latin typeface="Calibri" panose="020F0502020204030204" pitchFamily="34" charset="0"/>
                <a:cs typeface="Calibri" panose="020F0502020204030204" pitchFamily="34" charset="0"/>
              </a:rPr>
              <a:t>pie chart </a:t>
            </a:r>
            <a:r>
              <a:rPr lang="en-IN" sz="1200" dirty="0">
                <a:solidFill>
                  <a:srgbClr val="000000"/>
                </a:solidFill>
                <a:latin typeface="Calibri" panose="020F0502020204030204" pitchFamily="34" charset="0"/>
                <a:cs typeface="Calibri" panose="020F0502020204030204" pitchFamily="34" charset="0"/>
              </a:rPr>
              <a:t>to visualize the distribution of responses.</a:t>
            </a:r>
            <a:endParaRPr lang="en-IN" sz="12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a:stretch>
            <a:fillRect/>
          </a:stretch>
        </p:blipFill>
        <p:spPr>
          <a:xfrm>
            <a:off x="4355976" y="729159"/>
            <a:ext cx="2635990" cy="2547984"/>
          </a:xfrm>
          <a:prstGeom prst="rect">
            <a:avLst/>
          </a:prstGeom>
        </p:spPr>
      </p:pic>
      <p:pic>
        <p:nvPicPr>
          <p:cNvPr id="9" name="Picture 8"/>
          <p:cNvPicPr>
            <a:picLocks noChangeAspect="1"/>
          </p:cNvPicPr>
          <p:nvPr/>
        </p:nvPicPr>
        <p:blipFill>
          <a:blip r:embed="rId4"/>
          <a:stretch>
            <a:fillRect/>
          </a:stretch>
        </p:blipFill>
        <p:spPr>
          <a:xfrm>
            <a:off x="7017816" y="2571750"/>
            <a:ext cx="2018680" cy="1872208"/>
          </a:xfrm>
          <a:prstGeom prst="rect">
            <a:avLst/>
          </a:prstGeom>
        </p:spPr>
      </p:pic>
    </p:spTree>
    <p:extLst>
      <p:ext uri="{BB962C8B-B14F-4D97-AF65-F5344CB8AC3E}">
        <p14:creationId xmlns:p14="http://schemas.microsoft.com/office/powerpoint/2010/main" val="89774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3528" y="339502"/>
            <a:ext cx="8352926" cy="461665"/>
          </a:xfrm>
          <a:prstGeom prst="rect">
            <a:avLst/>
          </a:prstGeom>
          <a:noFill/>
        </p:spPr>
        <p:txBody>
          <a:bodyPr wrap="square" rtlCol="0">
            <a:spAutoFit/>
          </a:bodyPr>
          <a:lstStyle/>
          <a:p>
            <a:r>
              <a:rPr lang="en-IN" sz="1200" b="1" dirty="0" smtClean="0">
                <a:solidFill>
                  <a:schemeClr val="tx1">
                    <a:lumMod val="75000"/>
                    <a:lumOff val="25000"/>
                  </a:schemeClr>
                </a:solidFill>
                <a:latin typeface="Calibri" panose="020F0502020204030204" pitchFamily="34" charset="0"/>
                <a:cs typeface="Calibri" panose="020F0502020204030204" pitchFamily="34" charset="0"/>
              </a:rPr>
              <a:t>4. Univariate </a:t>
            </a:r>
            <a:r>
              <a:rPr lang="en-IN" sz="1200" b="1" dirty="0">
                <a:solidFill>
                  <a:schemeClr val="tx1">
                    <a:lumMod val="75000"/>
                    <a:lumOff val="25000"/>
                  </a:schemeClr>
                </a:solidFill>
                <a:latin typeface="Calibri" panose="020F0502020204030204" pitchFamily="34" charset="0"/>
                <a:cs typeface="Calibri" panose="020F0502020204030204" pitchFamily="34" charset="0"/>
              </a:rPr>
              <a:t>Analysis</a:t>
            </a:r>
          </a:p>
          <a:p>
            <a:r>
              <a:rPr lang="en-IN" sz="1200" dirty="0">
                <a:solidFill>
                  <a:schemeClr val="tx1">
                    <a:lumMod val="75000"/>
                    <a:lumOff val="25000"/>
                  </a:schemeClr>
                </a:solidFill>
                <a:latin typeface="Calibri" panose="020F0502020204030204" pitchFamily="34" charset="0"/>
                <a:cs typeface="Calibri" panose="020F0502020204030204" pitchFamily="34" charset="0"/>
              </a:rPr>
              <a:t>A. Examine the distribution of individual key features, such as age, balance, and call duration</a:t>
            </a:r>
          </a:p>
        </p:txBody>
      </p:sp>
      <p:pic>
        <p:nvPicPr>
          <p:cNvPr id="2" name="Picture 1"/>
          <p:cNvPicPr>
            <a:picLocks noChangeAspect="1"/>
          </p:cNvPicPr>
          <p:nvPr/>
        </p:nvPicPr>
        <p:blipFill>
          <a:blip r:embed="rId2"/>
          <a:stretch>
            <a:fillRect/>
          </a:stretch>
        </p:blipFill>
        <p:spPr>
          <a:xfrm>
            <a:off x="395536" y="836699"/>
            <a:ext cx="4721699" cy="3617107"/>
          </a:xfrm>
          <a:prstGeom prst="rect">
            <a:avLst/>
          </a:prstGeom>
        </p:spPr>
      </p:pic>
      <p:pic>
        <p:nvPicPr>
          <p:cNvPr id="3" name="Picture 2"/>
          <p:cNvPicPr>
            <a:picLocks noChangeAspect="1"/>
          </p:cNvPicPr>
          <p:nvPr/>
        </p:nvPicPr>
        <p:blipFill>
          <a:blip r:embed="rId3"/>
          <a:stretch>
            <a:fillRect/>
          </a:stretch>
        </p:blipFill>
        <p:spPr>
          <a:xfrm>
            <a:off x="5580112" y="836699"/>
            <a:ext cx="2611906" cy="3825519"/>
          </a:xfrm>
          <a:prstGeom prst="rect">
            <a:avLst/>
          </a:prstGeom>
        </p:spPr>
      </p:pic>
    </p:spTree>
    <p:extLst>
      <p:ext uri="{BB962C8B-B14F-4D97-AF65-F5344CB8AC3E}">
        <p14:creationId xmlns:p14="http://schemas.microsoft.com/office/powerpoint/2010/main" val="85168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3528" y="339502"/>
            <a:ext cx="8352926" cy="461665"/>
          </a:xfrm>
          <a:prstGeom prst="rect">
            <a:avLst/>
          </a:prstGeom>
          <a:noFill/>
        </p:spPr>
        <p:txBody>
          <a:bodyPr wrap="square" rtlCol="0">
            <a:spAutoFit/>
          </a:bodyPr>
          <a:lstStyle/>
          <a:p>
            <a:r>
              <a:rPr lang="en-IN" sz="1200" dirty="0">
                <a:solidFill>
                  <a:schemeClr val="tx1">
                    <a:lumMod val="75000"/>
                    <a:lumOff val="25000"/>
                  </a:schemeClr>
                </a:solidFill>
                <a:latin typeface="Calibri" panose="020F0502020204030204" pitchFamily="34" charset="0"/>
                <a:cs typeface="Calibri" panose="020F0502020204030204" pitchFamily="34" charset="0"/>
              </a:rPr>
              <a:t>B. Employ visual aids like histograms, box plots, and kernel density plots to discern patterns and outliers.</a:t>
            </a:r>
          </a:p>
          <a:p>
            <a:r>
              <a:rPr lang="en-IN" sz="1200" dirty="0">
                <a:solidFill>
                  <a:schemeClr val="tx1">
                    <a:lumMod val="75000"/>
                    <a:lumOff val="25000"/>
                  </a:schemeClr>
                </a:solidFill>
                <a:latin typeface="Calibri" panose="020F0502020204030204" pitchFamily="34" charset="0"/>
                <a:cs typeface="Calibri" panose="020F0502020204030204" pitchFamily="34" charset="0"/>
              </a:rPr>
              <a:t>Histograms for Numerical columns like age, salary, balance, campaign, </a:t>
            </a:r>
            <a:r>
              <a:rPr lang="en-IN" sz="1200" dirty="0" err="1">
                <a:solidFill>
                  <a:schemeClr val="tx1">
                    <a:lumMod val="75000"/>
                    <a:lumOff val="25000"/>
                  </a:schemeClr>
                </a:solidFill>
                <a:latin typeface="Calibri" panose="020F0502020204030204" pitchFamily="34" charset="0"/>
                <a:cs typeface="Calibri" panose="020F0502020204030204" pitchFamily="34" charset="0"/>
              </a:rPr>
              <a:t>pdays</a:t>
            </a:r>
            <a:r>
              <a:rPr lang="en-IN" sz="1200" dirty="0">
                <a:solidFill>
                  <a:schemeClr val="tx1">
                    <a:lumMod val="75000"/>
                    <a:lumOff val="25000"/>
                  </a:schemeClr>
                </a:solidFill>
                <a:latin typeface="Calibri" panose="020F0502020204030204" pitchFamily="34" charset="0"/>
                <a:cs typeface="Calibri" panose="020F0502020204030204" pitchFamily="34" charset="0"/>
              </a:rPr>
              <a:t>, previous &amp; </a:t>
            </a:r>
            <a:r>
              <a:rPr lang="en-IN" sz="1200" dirty="0" err="1">
                <a:solidFill>
                  <a:schemeClr val="tx1">
                    <a:lumMod val="75000"/>
                    <a:lumOff val="25000"/>
                  </a:schemeClr>
                </a:solidFill>
                <a:latin typeface="Calibri" panose="020F0502020204030204" pitchFamily="34" charset="0"/>
                <a:cs typeface="Calibri" panose="020F0502020204030204" pitchFamily="34" charset="0"/>
              </a:rPr>
              <a:t>duration_seconds</a:t>
            </a:r>
            <a:endParaRPr lang="en-IN" sz="1200" dirty="0">
              <a:solidFill>
                <a:schemeClr val="tx1">
                  <a:lumMod val="75000"/>
                  <a:lumOff val="25000"/>
                </a:schemeClr>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323528" y="788925"/>
            <a:ext cx="2674938" cy="3973879"/>
          </a:xfrm>
          <a:prstGeom prst="rect">
            <a:avLst/>
          </a:prstGeom>
        </p:spPr>
      </p:pic>
      <p:pic>
        <p:nvPicPr>
          <p:cNvPr id="3" name="Picture 2"/>
          <p:cNvPicPr>
            <a:picLocks noChangeAspect="1"/>
          </p:cNvPicPr>
          <p:nvPr/>
        </p:nvPicPr>
        <p:blipFill>
          <a:blip r:embed="rId3"/>
          <a:stretch>
            <a:fillRect/>
          </a:stretch>
        </p:blipFill>
        <p:spPr>
          <a:xfrm>
            <a:off x="3043003" y="788925"/>
            <a:ext cx="2913975" cy="3973879"/>
          </a:xfrm>
          <a:prstGeom prst="rect">
            <a:avLst/>
          </a:prstGeom>
        </p:spPr>
      </p:pic>
      <p:pic>
        <p:nvPicPr>
          <p:cNvPr id="6" name="Picture 5"/>
          <p:cNvPicPr>
            <a:picLocks noChangeAspect="1"/>
          </p:cNvPicPr>
          <p:nvPr/>
        </p:nvPicPr>
        <p:blipFill>
          <a:blip r:embed="rId4"/>
          <a:stretch>
            <a:fillRect/>
          </a:stretch>
        </p:blipFill>
        <p:spPr>
          <a:xfrm>
            <a:off x="6012160" y="788924"/>
            <a:ext cx="2545559" cy="3973879"/>
          </a:xfrm>
          <a:prstGeom prst="rect">
            <a:avLst/>
          </a:prstGeom>
        </p:spPr>
      </p:pic>
    </p:spTree>
    <p:extLst>
      <p:ext uri="{BB962C8B-B14F-4D97-AF65-F5344CB8AC3E}">
        <p14:creationId xmlns:p14="http://schemas.microsoft.com/office/powerpoint/2010/main" val="181095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43508" y="195485"/>
            <a:ext cx="8748972" cy="1015663"/>
          </a:xfrm>
          <a:prstGeom prst="rect">
            <a:avLst/>
          </a:prstGeom>
          <a:noFill/>
        </p:spPr>
        <p:txBody>
          <a:bodyPr wrap="square" rtlCol="0">
            <a:spAutoFit/>
          </a:bodyPr>
          <a:lstStyle/>
          <a:p>
            <a:r>
              <a:rPr lang="en-IN" sz="1200" b="1" dirty="0" smtClean="0">
                <a:solidFill>
                  <a:schemeClr val="tx1">
                    <a:lumMod val="75000"/>
                    <a:lumOff val="25000"/>
                  </a:schemeClr>
                </a:solidFill>
                <a:latin typeface="Calibri" panose="020F0502020204030204" pitchFamily="34" charset="0"/>
                <a:cs typeface="Calibri" panose="020F0502020204030204" pitchFamily="34" charset="0"/>
              </a:rPr>
              <a:t>5. Bivariate </a:t>
            </a:r>
            <a:r>
              <a:rPr lang="en-IN" sz="1200" b="1" dirty="0">
                <a:solidFill>
                  <a:schemeClr val="tx1">
                    <a:lumMod val="75000"/>
                    <a:lumOff val="25000"/>
                  </a:schemeClr>
                </a:solidFill>
                <a:latin typeface="Calibri" panose="020F0502020204030204" pitchFamily="34" charset="0"/>
                <a:cs typeface="Calibri" panose="020F0502020204030204" pitchFamily="34" charset="0"/>
              </a:rPr>
              <a:t>Analysis</a:t>
            </a:r>
          </a:p>
          <a:p>
            <a:pPr marL="228600" indent="-228600">
              <a:buAutoNum type="alphaUcPeriod"/>
            </a:pPr>
            <a:r>
              <a:rPr lang="en-IN" sz="1200" dirty="0" smtClean="0">
                <a:solidFill>
                  <a:schemeClr val="tx1">
                    <a:lumMod val="75000"/>
                    <a:lumOff val="25000"/>
                  </a:schemeClr>
                </a:solidFill>
                <a:latin typeface="Calibri" panose="020F0502020204030204" pitchFamily="34" charset="0"/>
                <a:cs typeface="Calibri" panose="020F0502020204030204" pitchFamily="34" charset="0"/>
              </a:rPr>
              <a:t>Evaluate </a:t>
            </a:r>
            <a:r>
              <a:rPr lang="en-IN" sz="1200" dirty="0">
                <a:solidFill>
                  <a:schemeClr val="tx1">
                    <a:lumMod val="75000"/>
                    <a:lumOff val="25000"/>
                  </a:schemeClr>
                </a:solidFill>
                <a:latin typeface="Calibri" panose="020F0502020204030204" pitchFamily="34" charset="0"/>
                <a:cs typeface="Calibri" panose="020F0502020204030204" pitchFamily="34" charset="0"/>
              </a:rPr>
              <a:t>the relationship </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between </a:t>
            </a:r>
            <a:r>
              <a:rPr lang="en-IN" sz="1200" dirty="0">
                <a:solidFill>
                  <a:schemeClr val="tx1">
                    <a:lumMod val="75000"/>
                    <a:lumOff val="25000"/>
                  </a:schemeClr>
                </a:solidFill>
                <a:latin typeface="Calibri" panose="020F0502020204030204" pitchFamily="34" charset="0"/>
                <a:cs typeface="Calibri" panose="020F0502020204030204" pitchFamily="34" charset="0"/>
              </a:rPr>
              <a:t>independent variables and the target </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variable. </a:t>
            </a:r>
          </a:p>
          <a:p>
            <a:r>
              <a:rPr lang="en-IN" sz="1200" dirty="0">
                <a:solidFill>
                  <a:schemeClr val="tx1">
                    <a:lumMod val="75000"/>
                    <a:lumOff val="25000"/>
                  </a:schemeClr>
                </a:solidFill>
                <a:latin typeface="Calibri" panose="020F0502020204030204" pitchFamily="34" charset="0"/>
                <a:cs typeface="Calibri" panose="020F0502020204030204" pitchFamily="34" charset="0"/>
              </a:rPr>
              <a:t> </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      </a:t>
            </a:r>
            <a:r>
              <a:rPr lang="en-IN" sz="1200" dirty="0">
                <a:solidFill>
                  <a:schemeClr val="tx1">
                    <a:lumMod val="75000"/>
                    <a:lumOff val="25000"/>
                  </a:schemeClr>
                </a:solidFill>
                <a:latin typeface="Calibri" panose="020F0502020204030204" pitchFamily="34" charset="0"/>
                <a:cs typeface="Calibri" panose="020F0502020204030204" pitchFamily="34" charset="0"/>
              </a:rPr>
              <a:t>Explore relationships between pairs of variables to identify correlations and associations. For example, </a:t>
            </a:r>
            <a:r>
              <a:rPr lang="en-IN" sz="1200" dirty="0" err="1">
                <a:solidFill>
                  <a:schemeClr val="tx1">
                    <a:lumMod val="75000"/>
                    <a:lumOff val="25000"/>
                  </a:schemeClr>
                </a:solidFill>
                <a:latin typeface="Calibri" panose="020F0502020204030204" pitchFamily="34" charset="0"/>
                <a:cs typeface="Calibri" panose="020F0502020204030204" pitchFamily="34" charset="0"/>
              </a:rPr>
              <a:t>analyze</a:t>
            </a:r>
            <a:r>
              <a:rPr lang="en-IN" sz="1200" dirty="0">
                <a:solidFill>
                  <a:schemeClr val="tx1">
                    <a:lumMod val="75000"/>
                    <a:lumOff val="25000"/>
                  </a:schemeClr>
                </a:solidFill>
                <a:latin typeface="Calibri" panose="020F0502020204030204" pitchFamily="34" charset="0"/>
                <a:cs typeface="Calibri" panose="020F0502020204030204" pitchFamily="34" charset="0"/>
              </a:rPr>
              <a:t> how customer </a:t>
            </a:r>
          </a:p>
          <a:p>
            <a:r>
              <a:rPr lang="en-IN" sz="1200" dirty="0" smtClean="0">
                <a:solidFill>
                  <a:schemeClr val="tx1">
                    <a:lumMod val="75000"/>
                    <a:lumOff val="25000"/>
                  </a:schemeClr>
                </a:solidFill>
                <a:latin typeface="Calibri" panose="020F0502020204030204" pitchFamily="34" charset="0"/>
                <a:cs typeface="Calibri" panose="020F0502020204030204" pitchFamily="34" charset="0"/>
              </a:rPr>
              <a:t>       </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demographics </a:t>
            </a:r>
            <a:r>
              <a:rPr lang="en-IN" sz="1200" dirty="0">
                <a:solidFill>
                  <a:schemeClr val="tx1">
                    <a:lumMod val="75000"/>
                    <a:lumOff val="25000"/>
                  </a:schemeClr>
                </a:solidFill>
                <a:latin typeface="Calibri" panose="020F0502020204030204" pitchFamily="34" charset="0"/>
                <a:cs typeface="Calibri" panose="020F0502020204030204" pitchFamily="34" charset="0"/>
              </a:rPr>
              <a:t>(e.g., age, marital status) relate to campaign outcomes (e.g., response rate).</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We </a:t>
            </a:r>
            <a:r>
              <a:rPr lang="en-IN" sz="1200" dirty="0">
                <a:solidFill>
                  <a:schemeClr val="tx1">
                    <a:lumMod val="75000"/>
                    <a:lumOff val="25000"/>
                  </a:schemeClr>
                </a:solidFill>
                <a:latin typeface="Calibri" panose="020F0502020204030204" pitchFamily="34" charset="0"/>
                <a:cs typeface="Calibri" panose="020F0502020204030204" pitchFamily="34" charset="0"/>
              </a:rPr>
              <a:t>will be using scatterplot here for </a:t>
            </a:r>
            <a:endParaRPr lang="en-IN" sz="1200" dirty="0" smtClean="0">
              <a:solidFill>
                <a:schemeClr val="tx1">
                  <a:lumMod val="75000"/>
                  <a:lumOff val="25000"/>
                </a:schemeClr>
              </a:solidFill>
              <a:latin typeface="Calibri" panose="020F0502020204030204" pitchFamily="34" charset="0"/>
              <a:cs typeface="Calibri" panose="020F0502020204030204" pitchFamily="34" charset="0"/>
            </a:endParaRPr>
          </a:p>
          <a:p>
            <a:r>
              <a:rPr lang="en-IN" sz="1200" dirty="0">
                <a:solidFill>
                  <a:schemeClr val="tx1">
                    <a:lumMod val="75000"/>
                    <a:lumOff val="25000"/>
                  </a:schemeClr>
                </a:solidFill>
                <a:latin typeface="Calibri" panose="020F0502020204030204" pitchFamily="34" charset="0"/>
                <a:cs typeface="Calibri" panose="020F0502020204030204" pitchFamily="34" charset="0"/>
              </a:rPr>
              <a:t> </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      </a:t>
            </a:r>
            <a:r>
              <a:rPr lang="en-IN" sz="1200" dirty="0" smtClean="0">
                <a:solidFill>
                  <a:schemeClr val="tx1">
                    <a:lumMod val="75000"/>
                    <a:lumOff val="25000"/>
                  </a:schemeClr>
                </a:solidFill>
                <a:latin typeface="Calibri" panose="020F0502020204030204" pitchFamily="34" charset="0"/>
                <a:cs typeface="Calibri" panose="020F0502020204030204" pitchFamily="34" charset="0"/>
              </a:rPr>
              <a:t>bivariate </a:t>
            </a:r>
            <a:r>
              <a:rPr lang="en-IN" sz="1200" dirty="0">
                <a:solidFill>
                  <a:schemeClr val="tx1">
                    <a:lumMod val="75000"/>
                    <a:lumOff val="25000"/>
                  </a:schemeClr>
                </a:solidFill>
                <a:latin typeface="Calibri" panose="020F0502020204030204" pitchFamily="34" charset="0"/>
                <a:cs typeface="Calibri" panose="020F0502020204030204" pitchFamily="34" charset="0"/>
              </a:rPr>
              <a:t>Analysis</a:t>
            </a:r>
          </a:p>
        </p:txBody>
      </p:sp>
      <p:pic>
        <p:nvPicPr>
          <p:cNvPr id="2" name="Picture 1"/>
          <p:cNvPicPr>
            <a:picLocks noChangeAspect="1"/>
          </p:cNvPicPr>
          <p:nvPr/>
        </p:nvPicPr>
        <p:blipFill>
          <a:blip r:embed="rId2"/>
          <a:stretch>
            <a:fillRect/>
          </a:stretch>
        </p:blipFill>
        <p:spPr>
          <a:xfrm>
            <a:off x="267541" y="1621344"/>
            <a:ext cx="3872411" cy="2866697"/>
          </a:xfrm>
          <a:prstGeom prst="rect">
            <a:avLst/>
          </a:prstGeom>
        </p:spPr>
      </p:pic>
      <p:pic>
        <p:nvPicPr>
          <p:cNvPr id="3" name="Picture 2"/>
          <p:cNvPicPr>
            <a:picLocks noChangeAspect="1"/>
          </p:cNvPicPr>
          <p:nvPr/>
        </p:nvPicPr>
        <p:blipFill>
          <a:blip r:embed="rId3"/>
          <a:stretch>
            <a:fillRect/>
          </a:stretch>
        </p:blipFill>
        <p:spPr>
          <a:xfrm>
            <a:off x="4499992" y="1613811"/>
            <a:ext cx="3873168" cy="2902156"/>
          </a:xfrm>
          <a:prstGeom prst="rect">
            <a:avLst/>
          </a:prstGeom>
        </p:spPr>
      </p:pic>
    </p:spTree>
    <p:extLst>
      <p:ext uri="{BB962C8B-B14F-4D97-AF65-F5344CB8AC3E}">
        <p14:creationId xmlns:p14="http://schemas.microsoft.com/office/powerpoint/2010/main" val="2096728512"/>
      </p:ext>
    </p:extLst>
  </p:cSld>
  <p:clrMapOvr>
    <a:masterClrMapping/>
  </p:clrMapOvr>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1207</TotalTime>
  <Words>785</Words>
  <Application>Microsoft Office PowerPoint</Application>
  <PresentationFormat>On-screen Show (16:9)</PresentationFormat>
  <Paragraphs>42</Paragraphs>
  <Slides>17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 Unicode MS</vt:lpstr>
      <vt:lpstr>맑은 고딕</vt:lpstr>
      <vt:lpstr>Agency FB</vt:lpstr>
      <vt:lpstr>Arial</vt:lpstr>
      <vt:lpstr>Calibri</vt:lpstr>
      <vt:lpstr>Cover and End Slide Master</vt:lpstr>
      <vt:lpstr>Contents Slide Master</vt:lpstr>
      <vt:lpstr>Section Break Slide Master</vt:lpstr>
      <vt:lpstr>PYTHON PROJECT : 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Dr. J P Singh</cp:lastModifiedBy>
  <cp:revision>109</cp:revision>
  <dcterms:created xsi:type="dcterms:W3CDTF">2016-12-01T00:32:25Z</dcterms:created>
  <dcterms:modified xsi:type="dcterms:W3CDTF">2024-05-12T10:29:32Z</dcterms:modified>
</cp:coreProperties>
</file>