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60" r:id="rId3"/>
    <p:sldId id="257" r:id="rId4"/>
    <p:sldId id="259" r:id="rId5"/>
    <p:sldId id="258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7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B54EBD-CC82-41FC-89CD-7A278A6ADD49}" type="datetimeFigureOut">
              <a:rPr lang="en-GB" smtClean="0"/>
              <a:t>03/08/2018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2B1D41-EBDB-4599-A240-0B6DB5262C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87149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2B1D41-EBDB-4599-A240-0B6DB5262C85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7655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Lecture 2	</a:t>
            </a:r>
            <a:br>
              <a:rPr lang="en-GB" dirty="0" smtClean="0"/>
            </a:b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Unit 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05108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Ethical Standards Set by Board of Directors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 smtClean="0"/>
              <a:t>responsible </a:t>
            </a:r>
            <a:r>
              <a:rPr lang="en-GB" dirty="0"/>
              <a:t>for </a:t>
            </a:r>
            <a:r>
              <a:rPr lang="en-GB" dirty="0" smtClean="0"/>
              <a:t>careful </a:t>
            </a:r>
            <a:r>
              <a:rPr lang="en-GB" dirty="0"/>
              <a:t>and responsible management of </a:t>
            </a:r>
            <a:r>
              <a:rPr lang="en-GB" dirty="0" smtClean="0"/>
              <a:t>an organization</a:t>
            </a:r>
            <a:r>
              <a:rPr lang="en-GB" dirty="0"/>
              <a:t>. </a:t>
            </a:r>
            <a:endParaRPr lang="en-GB" dirty="0" smtClean="0"/>
          </a:p>
          <a:p>
            <a:r>
              <a:rPr lang="en-GB" dirty="0" smtClean="0"/>
              <a:t>In </a:t>
            </a:r>
            <a:r>
              <a:rPr lang="en-GB" dirty="0"/>
              <a:t>a for-profit </a:t>
            </a:r>
            <a:r>
              <a:rPr lang="en-GB" dirty="0" smtClean="0"/>
              <a:t>organization, primary </a:t>
            </a:r>
            <a:r>
              <a:rPr lang="en-GB" dirty="0"/>
              <a:t>objective is to oversee </a:t>
            </a:r>
            <a:r>
              <a:rPr lang="en-GB" dirty="0" smtClean="0"/>
              <a:t>the organization’s </a:t>
            </a:r>
            <a:r>
              <a:rPr lang="en-GB" dirty="0"/>
              <a:t>business activities and management for the benefit of all </a:t>
            </a:r>
            <a:r>
              <a:rPr lang="en-GB" dirty="0" smtClean="0"/>
              <a:t>stakeholders</a:t>
            </a:r>
          </a:p>
          <a:p>
            <a:r>
              <a:rPr lang="en-GB" dirty="0"/>
              <a:t>A board of directors </a:t>
            </a:r>
            <a:r>
              <a:rPr lang="en-GB" dirty="0" smtClean="0"/>
              <a:t>fulfils </a:t>
            </a:r>
            <a:r>
              <a:rPr lang="en-GB" dirty="0"/>
              <a:t>some of its responsibilities directly and assigns others </a:t>
            </a:r>
            <a:r>
              <a:rPr lang="en-GB" dirty="0" smtClean="0"/>
              <a:t>to various </a:t>
            </a:r>
            <a:r>
              <a:rPr lang="en-GB" dirty="0"/>
              <a:t>committees. The board is not normally responsible for day-to-day </a:t>
            </a:r>
            <a:r>
              <a:rPr lang="en-GB" dirty="0" smtClean="0"/>
              <a:t>management and operations</a:t>
            </a:r>
          </a:p>
          <a:p>
            <a:r>
              <a:rPr lang="en-GB" dirty="0" smtClean="0"/>
              <a:t> </a:t>
            </a:r>
            <a:r>
              <a:rPr lang="en-GB" dirty="0"/>
              <a:t>However, the board is responsible for supervising the management team</a:t>
            </a:r>
            <a:r>
              <a:rPr lang="en-GB" dirty="0" smtClean="0"/>
              <a:t>.</a:t>
            </a:r>
            <a:r>
              <a:rPr lang="en-GB" dirty="0"/>
              <a:t> Board members responsibilities are :- 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set highest standard for</a:t>
            </a:r>
            <a:r>
              <a:rPr lang="en-GB" dirty="0"/>
              <a:t> </a:t>
            </a:r>
            <a:r>
              <a:rPr lang="en-GB" dirty="0" smtClean="0"/>
              <a:t>personal </a:t>
            </a:r>
            <a:r>
              <a:rPr lang="en-GB" dirty="0"/>
              <a:t>and professional </a:t>
            </a:r>
            <a:r>
              <a:rPr lang="en-GB" dirty="0" smtClean="0"/>
              <a:t>integrity 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ethical </a:t>
            </a:r>
            <a:r>
              <a:rPr lang="en-GB" dirty="0"/>
              <a:t>conduct </a:t>
            </a:r>
            <a:endParaRPr lang="en-GB" dirty="0" smtClean="0"/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compliance </a:t>
            </a:r>
            <a:r>
              <a:rPr lang="en-GB" dirty="0"/>
              <a:t>with laws and regulations.</a:t>
            </a:r>
          </a:p>
        </p:txBody>
      </p:sp>
    </p:spTree>
    <p:extLst>
      <p:ext uri="{BB962C8B-B14F-4D97-AF65-F5344CB8AC3E}">
        <p14:creationId xmlns:p14="http://schemas.microsoft.com/office/powerpoint/2010/main" val="127844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248400"/>
          </a:xfrm>
        </p:spPr>
        <p:txBody>
          <a:bodyPr>
            <a:normAutofit/>
          </a:bodyPr>
          <a:lstStyle/>
          <a:p>
            <a:pPr algn="just"/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News Corporation is a media conglomerate founded by Rupert Murdoch—with </a:t>
            </a:r>
            <a:r>
              <a:rPr lang="en-GB" sz="20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recent annual 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revenue over $30 billion generated by its cable networks (including Fox </a:t>
            </a:r>
            <a:r>
              <a:rPr lang="en-GB" sz="20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News Channel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), film and television production subsidiaries, and publishing units. In 2009, </a:t>
            </a:r>
            <a:r>
              <a:rPr lang="en-GB" sz="20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it came 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to light that News Corporation’s British subsidiary, News International Ltd., </a:t>
            </a:r>
            <a:r>
              <a:rPr lang="en-GB" sz="20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publisher of 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the highly popular Sunday tabloid paper, News of the World, used </a:t>
            </a:r>
            <a:r>
              <a:rPr lang="en-GB" sz="20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telephone hacking 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and bribes to police to obtain stories about celebrities, sports figures, </a:t>
            </a:r>
            <a:r>
              <a:rPr lang="en-GB" sz="20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politicians, and 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ordinary </a:t>
            </a:r>
            <a:r>
              <a:rPr lang="en-GB" sz="20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citizen’s. It 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was alleged that the practice was well known to senior </a:t>
            </a:r>
            <a:r>
              <a:rPr lang="en-GB" sz="20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executives within 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the company. Based on strong negative public reaction, News </a:t>
            </a:r>
            <a:r>
              <a:rPr lang="en-GB" sz="20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Corporation stopped 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publication of the News of the World tabloid, and the British government </a:t>
            </a:r>
            <a:r>
              <a:rPr lang="en-GB" sz="20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blocked a 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major deal in which News Corporation was to fully acquire the highly successful </a:t>
            </a:r>
            <a:r>
              <a:rPr lang="en-GB" sz="20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British broadcasting 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company </a:t>
            </a:r>
            <a:r>
              <a:rPr lang="en-GB" sz="20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BskyB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. These actions resulted in a $3 billion drop in the </a:t>
            </a:r>
            <a:r>
              <a:rPr lang="en-GB" sz="20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stock value 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of News Corporation. In addition, the scandal led to the arrest of over 60 former </a:t>
            </a:r>
            <a:r>
              <a:rPr lang="en-GB" sz="20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and current 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journalists, and many high-level executives resigned from the firm. In a </a:t>
            </a:r>
            <a:r>
              <a:rPr lang="en-GB" sz="20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lawsuit filed 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in March 2011, shareholders claimed lack of board oversight for failing to react </a:t>
            </a:r>
            <a:r>
              <a:rPr lang="en-GB" sz="20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to warning 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signals that should have alerted them to the telephone hacking.</a:t>
            </a:r>
          </a:p>
        </p:txBody>
      </p:sp>
    </p:spTree>
    <p:extLst>
      <p:ext uri="{BB962C8B-B14F-4D97-AF65-F5344CB8AC3E}">
        <p14:creationId xmlns:p14="http://schemas.microsoft.com/office/powerpoint/2010/main" val="3196133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Establishing a Corporate Code of Ethics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code of conduct defines how a company’s employees should act on a day-to-day </a:t>
            </a:r>
            <a:r>
              <a:rPr lang="en-GB" dirty="0" smtClean="0"/>
              <a:t>basis.</a:t>
            </a:r>
          </a:p>
          <a:p>
            <a:r>
              <a:rPr lang="en-GB" dirty="0" smtClean="0"/>
              <a:t>It</a:t>
            </a:r>
            <a:r>
              <a:rPr lang="en-GB" dirty="0"/>
              <a:t> reflects the organization’s daily operations, core values and overall company </a:t>
            </a:r>
            <a:r>
              <a:rPr lang="en-GB" dirty="0" smtClean="0"/>
              <a:t>culture</a:t>
            </a:r>
          </a:p>
          <a:p>
            <a:r>
              <a:rPr lang="en-GB" dirty="0" smtClean="0"/>
              <a:t>every </a:t>
            </a:r>
            <a:r>
              <a:rPr lang="en-GB" dirty="0"/>
              <a:t>code of conduct is unique to the organization it represents.</a:t>
            </a:r>
          </a:p>
        </p:txBody>
      </p:sp>
    </p:spTree>
    <p:extLst>
      <p:ext uri="{BB962C8B-B14F-4D97-AF65-F5344CB8AC3E}">
        <p14:creationId xmlns:p14="http://schemas.microsoft.com/office/powerpoint/2010/main" val="2917995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Sarbanes–Oxley Act of 2002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GB" dirty="0"/>
              <a:t>Enron's complex financial statements were confusing to shareholders and analysts</a:t>
            </a:r>
            <a:r>
              <a:rPr lang="en-GB" dirty="0" smtClean="0"/>
              <a:t>. </a:t>
            </a:r>
            <a:r>
              <a:rPr lang="en-GB" dirty="0"/>
              <a:t>In addition, its complex business model and unethical practices required that the company use accounting limitations to misrepresent earnings and modify the balance </a:t>
            </a:r>
            <a:r>
              <a:rPr lang="en-GB" dirty="0" smtClean="0"/>
              <a:t>sheet to </a:t>
            </a:r>
            <a:r>
              <a:rPr lang="en-GB" dirty="0"/>
              <a:t>indicate favourable performance The combination of these issues later resulted in the bankruptcy of the company</a:t>
            </a:r>
          </a:p>
        </p:txBody>
      </p:sp>
    </p:spTree>
    <p:extLst>
      <p:ext uri="{BB962C8B-B14F-4D97-AF65-F5344CB8AC3E}">
        <p14:creationId xmlns:p14="http://schemas.microsoft.com/office/powerpoint/2010/main" val="1864587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09600"/>
            <a:ext cx="8454133" cy="601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11172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Conducting Social Audits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GB" dirty="0" smtClean="0"/>
              <a:t>conduct </a:t>
            </a:r>
            <a:r>
              <a:rPr lang="en-GB" dirty="0"/>
              <a:t>regular social audits of their policies </a:t>
            </a:r>
            <a:r>
              <a:rPr lang="en-GB" dirty="0" smtClean="0"/>
              <a:t>and practices.</a:t>
            </a:r>
          </a:p>
          <a:p>
            <a:pPr algn="just"/>
            <a:r>
              <a:rPr lang="en-GB" dirty="0" smtClean="0"/>
              <a:t> </a:t>
            </a:r>
            <a:r>
              <a:rPr lang="en-GB" dirty="0"/>
              <a:t>In a social audit, an organization reviews how well it is meeting its ethical </a:t>
            </a:r>
            <a:r>
              <a:rPr lang="en-GB" dirty="0" smtClean="0"/>
              <a:t>and social </a:t>
            </a:r>
            <a:r>
              <a:rPr lang="en-GB" dirty="0"/>
              <a:t>responsibility goals, and communicates its new goals for the upcoming year. </a:t>
            </a:r>
          </a:p>
        </p:txBody>
      </p:sp>
    </p:spTree>
    <p:extLst>
      <p:ext uri="{BB962C8B-B14F-4D97-AF65-F5344CB8AC3E}">
        <p14:creationId xmlns:p14="http://schemas.microsoft.com/office/powerpoint/2010/main" val="1992604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accent6">
                    <a:lumMod val="75000"/>
                  </a:schemeClr>
                </a:solidFill>
              </a:rPr>
              <a:t>Intel CSR report 2011</a:t>
            </a:r>
            <a:endParaRPr lang="en-GB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 algn="just">
              <a:buNone/>
            </a:pPr>
            <a:r>
              <a:rPr lang="en-GB" dirty="0"/>
              <a:t>E</a:t>
            </a:r>
            <a:r>
              <a:rPr lang="en-GB" dirty="0" smtClean="0"/>
              <a:t>ach </a:t>
            </a:r>
            <a:r>
              <a:rPr lang="en-GB" dirty="0"/>
              <a:t>year Intel prepares its “Corporate Responsibility Report</a:t>
            </a:r>
            <a:r>
              <a:rPr lang="en-GB" dirty="0" smtClean="0"/>
              <a:t>,” In 2011,Intel </a:t>
            </a:r>
            <a:r>
              <a:rPr lang="en-GB" dirty="0"/>
              <a:t>focused on goals in three primary areas</a:t>
            </a:r>
            <a:r>
              <a:rPr lang="en-GB" dirty="0" smtClean="0"/>
              <a:t>:</a:t>
            </a:r>
          </a:p>
          <a:p>
            <a:pPr marL="0" indent="0" algn="just">
              <a:buNone/>
            </a:pPr>
            <a:r>
              <a:rPr lang="en-GB" dirty="0" smtClean="0"/>
              <a:t> </a:t>
            </a:r>
            <a:r>
              <a:rPr lang="en-GB" dirty="0"/>
              <a:t>(1) the environment—with targets set </a:t>
            </a:r>
            <a:r>
              <a:rPr lang="en-GB" dirty="0" smtClean="0"/>
              <a:t>for global-warming </a:t>
            </a:r>
            <a:r>
              <a:rPr lang="en-GB" dirty="0"/>
              <a:t>emissions, energy consumption, water use, chemical and solid </a:t>
            </a:r>
            <a:r>
              <a:rPr lang="en-GB" dirty="0" smtClean="0"/>
              <a:t>waste reduction</a:t>
            </a:r>
            <a:r>
              <a:rPr lang="en-GB" dirty="0"/>
              <a:t>, and product energy </a:t>
            </a:r>
            <a:r>
              <a:rPr lang="en-GB" dirty="0" smtClean="0"/>
              <a:t>efficiency</a:t>
            </a:r>
          </a:p>
          <a:p>
            <a:pPr marL="0" indent="0" algn="just">
              <a:buNone/>
            </a:pPr>
            <a:r>
              <a:rPr lang="en-GB" dirty="0" smtClean="0"/>
              <a:t> </a:t>
            </a:r>
            <a:r>
              <a:rPr lang="en-GB" dirty="0"/>
              <a:t>(2) corporate governance—with goals to </a:t>
            </a:r>
            <a:r>
              <a:rPr lang="en-GB" dirty="0" smtClean="0"/>
              <a:t>improve transparency </a:t>
            </a:r>
            <a:r>
              <a:rPr lang="en-GB" dirty="0"/>
              <a:t>and strengthen ethics and compliance </a:t>
            </a:r>
            <a:r>
              <a:rPr lang="en-GB" dirty="0" smtClean="0"/>
              <a:t>reporting</a:t>
            </a:r>
            <a:endParaRPr lang="en-GB" dirty="0"/>
          </a:p>
          <a:p>
            <a:pPr marL="0" indent="0" algn="just">
              <a:buNone/>
            </a:pPr>
            <a:r>
              <a:rPr lang="en-GB" dirty="0" smtClean="0"/>
              <a:t> </a:t>
            </a:r>
            <a:r>
              <a:rPr lang="en-GB" dirty="0"/>
              <a:t>(3) social—with </a:t>
            </a:r>
            <a:r>
              <a:rPr lang="en-GB" dirty="0" smtClean="0"/>
              <a:t>goals to </a:t>
            </a:r>
            <a:r>
              <a:rPr lang="en-GB" dirty="0"/>
              <a:t>improve the organizational health of the company as measured by its own </a:t>
            </a:r>
            <a:r>
              <a:rPr lang="en-GB" dirty="0" smtClean="0"/>
              <a:t>Organizational Health </a:t>
            </a:r>
            <a:r>
              <a:rPr lang="en-GB" dirty="0"/>
              <a:t>Survey, to expand the number of supplier audits, and to increase the </a:t>
            </a:r>
            <a:r>
              <a:rPr lang="en-GB" dirty="0" smtClean="0"/>
              <a:t>number of </a:t>
            </a:r>
            <a:r>
              <a:rPr lang="en-GB" dirty="0"/>
              <a:t>community education programs</a:t>
            </a:r>
          </a:p>
        </p:txBody>
      </p:sp>
    </p:spTree>
    <p:extLst>
      <p:ext uri="{BB962C8B-B14F-4D97-AF65-F5344CB8AC3E}">
        <p14:creationId xmlns:p14="http://schemas.microsoft.com/office/powerpoint/2010/main" val="2786358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Requiring Employees to Take Ethics Training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GB" dirty="0">
                <a:solidFill>
                  <a:schemeClr val="accent4">
                    <a:lumMod val="75000"/>
                  </a:schemeClr>
                </a:solidFill>
              </a:rPr>
              <a:t>The ancient Greek philosophers believed that personal convictions about right and </a:t>
            </a:r>
            <a:r>
              <a:rPr lang="en-GB" dirty="0" smtClean="0">
                <a:solidFill>
                  <a:schemeClr val="accent4">
                    <a:lumMod val="75000"/>
                  </a:schemeClr>
                </a:solidFill>
              </a:rPr>
              <a:t>wrong behaviour </a:t>
            </a:r>
            <a:r>
              <a:rPr lang="en-GB" dirty="0">
                <a:solidFill>
                  <a:schemeClr val="accent4">
                    <a:lumMod val="75000"/>
                  </a:schemeClr>
                </a:solidFill>
              </a:rPr>
              <a:t>could be improved through education</a:t>
            </a:r>
            <a:r>
              <a:rPr lang="en-GB" dirty="0" smtClean="0">
                <a:solidFill>
                  <a:schemeClr val="accent4">
                    <a:lumMod val="75000"/>
                  </a:schemeClr>
                </a:solidFill>
              </a:rPr>
              <a:t>.</a:t>
            </a:r>
          </a:p>
          <a:p>
            <a:r>
              <a:rPr lang="en-GB" dirty="0"/>
              <a:t>organization’s code of ethics must be promoted and </a:t>
            </a:r>
            <a:r>
              <a:rPr lang="en-GB" dirty="0" smtClean="0"/>
              <a:t>continually communicated </a:t>
            </a:r>
            <a:r>
              <a:rPr lang="en-GB" dirty="0"/>
              <a:t>within the organization, from top to bottom.</a:t>
            </a:r>
            <a:endParaRPr lang="en-GB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8332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>
            <a:normAutofit fontScale="70000" lnSpcReduction="20000"/>
          </a:bodyPr>
          <a:lstStyle/>
          <a:p>
            <a:pPr algn="just"/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Motorola, designer of wireless network equipment, cell phones, and smartphones, </a:t>
            </a:r>
            <a:r>
              <a:rPr lang="en-GB" dirty="0" smtClean="0">
                <a:solidFill>
                  <a:schemeClr val="accent6">
                    <a:lumMod val="75000"/>
                  </a:schemeClr>
                </a:solidFill>
              </a:rPr>
              <a:t>is committed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to a strong corporate ethics training program to ensure that its </a:t>
            </a:r>
            <a:r>
              <a:rPr lang="en-GB" dirty="0" smtClean="0">
                <a:solidFill>
                  <a:schemeClr val="accent6">
                    <a:lumMod val="75000"/>
                  </a:schemeClr>
                </a:solidFill>
              </a:rPr>
              <a:t>employees conduct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its business with integrity. The focus of the training is to clarify corporate </a:t>
            </a:r>
            <a:r>
              <a:rPr lang="en-GB" dirty="0" smtClean="0">
                <a:solidFill>
                  <a:schemeClr val="accent6">
                    <a:lumMod val="75000"/>
                  </a:schemeClr>
                </a:solidFill>
              </a:rPr>
              <a:t>values and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policies and to encourage employees to report ethical concerns via numerous </a:t>
            </a:r>
            <a:r>
              <a:rPr lang="en-GB" dirty="0" smtClean="0">
                <a:solidFill>
                  <a:schemeClr val="accent6">
                    <a:lumMod val="75000"/>
                  </a:schemeClr>
                </a:solidFill>
              </a:rPr>
              <a:t>reporting channels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. Motorola investigates all allegations of ethical misconduct, and it will </a:t>
            </a:r>
            <a:r>
              <a:rPr lang="en-GB" dirty="0" smtClean="0">
                <a:solidFill>
                  <a:schemeClr val="accent6">
                    <a:lumMod val="75000"/>
                  </a:schemeClr>
                </a:solidFill>
              </a:rPr>
              <a:t>take appropriate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disciplinary actions if a claim is proven—up to and including dismissal of </a:t>
            </a:r>
            <a:r>
              <a:rPr lang="en-GB" dirty="0" smtClean="0">
                <a:solidFill>
                  <a:schemeClr val="accent6">
                    <a:lumMod val="75000"/>
                  </a:schemeClr>
                </a:solidFill>
              </a:rPr>
              <a:t>all involved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employees. All salaried employees must complete an online introduction to </a:t>
            </a:r>
            <a:r>
              <a:rPr lang="en-GB" dirty="0" smtClean="0">
                <a:solidFill>
                  <a:schemeClr val="accent6">
                    <a:lumMod val="75000"/>
                  </a:schemeClr>
                </a:solidFill>
              </a:rPr>
              <a:t>the ethics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program every three years. All managers in newly acquired businesses or </a:t>
            </a:r>
            <a:r>
              <a:rPr lang="en-GB" dirty="0" smtClean="0">
                <a:solidFill>
                  <a:schemeClr val="accent6">
                    <a:lumMod val="75000"/>
                  </a:schemeClr>
                </a:solidFill>
              </a:rPr>
              <a:t>high-risk locations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must take further classroom ethics training. Motorola operates a 24-hour </a:t>
            </a:r>
            <a:r>
              <a:rPr lang="en-GB" dirty="0" smtClean="0">
                <a:solidFill>
                  <a:schemeClr val="accent6">
                    <a:lumMod val="75000"/>
                  </a:schemeClr>
                </a:solidFill>
              </a:rPr>
              <a:t>toll-free service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for reporting any suspected ethical concerns. In 2011, the firm introduced a </a:t>
            </a:r>
            <a:r>
              <a:rPr lang="en-GB" dirty="0" smtClean="0">
                <a:solidFill>
                  <a:schemeClr val="accent6">
                    <a:lumMod val="75000"/>
                  </a:schemeClr>
                </a:solidFill>
              </a:rPr>
              <a:t>Code of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Business Conduct in 10 languages and updated its suite of ethics training courses </a:t>
            </a:r>
            <a:r>
              <a:rPr lang="en-GB" dirty="0" smtClean="0">
                <a:solidFill>
                  <a:schemeClr val="accent6">
                    <a:lumMod val="75000"/>
                  </a:schemeClr>
                </a:solidFill>
              </a:rPr>
              <a:t>to include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new anticorruption and </a:t>
            </a:r>
            <a:r>
              <a:rPr lang="en-GB" dirty="0" smtClean="0">
                <a:solidFill>
                  <a:schemeClr val="accent6">
                    <a:lumMod val="75000"/>
                  </a:schemeClr>
                </a:solidFill>
              </a:rPr>
              <a:t>anti bribery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training</a:t>
            </a:r>
          </a:p>
        </p:txBody>
      </p:sp>
    </p:spTree>
    <p:extLst>
      <p:ext uri="{BB962C8B-B14F-4D97-AF65-F5344CB8AC3E}">
        <p14:creationId xmlns:p14="http://schemas.microsoft.com/office/powerpoint/2010/main" val="4019455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Including Ethical Criteria in Employee Appraisals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Performance</a:t>
            </a:r>
          </a:p>
          <a:p>
            <a:r>
              <a:rPr lang="en-GB" dirty="0" smtClean="0"/>
              <a:t>Self improvement</a:t>
            </a:r>
          </a:p>
          <a:p>
            <a:r>
              <a:rPr lang="en-GB" dirty="0" smtClean="0"/>
              <a:t>Successful completion of projects</a:t>
            </a:r>
          </a:p>
          <a:p>
            <a:r>
              <a:rPr lang="en-GB" dirty="0" smtClean="0"/>
              <a:t>Initiatives</a:t>
            </a:r>
          </a:p>
          <a:p>
            <a:r>
              <a:rPr lang="en-GB" dirty="0" smtClean="0"/>
              <a:t>Maintenance of good customer relation</a:t>
            </a:r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42699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accent6">
                    <a:lumMod val="75000"/>
                  </a:schemeClr>
                </a:solidFill>
              </a:rPr>
              <a:t>Improving corporate ethics</a:t>
            </a:r>
            <a:endParaRPr lang="en-GB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Assume one scenario, you </a:t>
            </a:r>
            <a:r>
              <a:rPr lang="en-GB" dirty="0" smtClean="0"/>
              <a:t>wa</a:t>
            </a:r>
            <a:r>
              <a:rPr lang="en-GB" dirty="0" smtClean="0"/>
              <a:t>nt to </a:t>
            </a:r>
            <a:r>
              <a:rPr lang="en-GB" dirty="0" smtClean="0"/>
              <a:t>start </a:t>
            </a:r>
            <a:r>
              <a:rPr lang="en-GB" dirty="0" smtClean="0"/>
              <a:t>a company (any company) what type of rules you will going to make for your employee.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88144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accent6">
                    <a:lumMod val="75000"/>
                  </a:schemeClr>
                </a:solidFill>
              </a:rPr>
              <a:t>Improving corporate ethics</a:t>
            </a:r>
            <a:endParaRPr lang="en-GB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Ethics Resource </a:t>
            </a:r>
            <a:r>
              <a:rPr lang="en-GB" dirty="0" smtClean="0"/>
              <a:t>Centre found </a:t>
            </a:r>
          </a:p>
          <a:p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 </a:t>
            </a:r>
          </a:p>
          <a:p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0029957"/>
              </p:ext>
            </p:extLst>
          </p:nvPr>
        </p:nvGraphicFramePr>
        <p:xfrm>
          <a:off x="1066800" y="2514600"/>
          <a:ext cx="6096000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0">
                <a:tc>
                  <a:txBody>
                    <a:bodyPr/>
                    <a:lstStyle/>
                    <a:p>
                      <a:r>
                        <a:rPr lang="en-GB" dirty="0" smtClean="0"/>
                        <a:t>Attended</a:t>
                      </a:r>
                      <a:r>
                        <a:rPr lang="en-GB" baseline="0" dirty="0" smtClean="0"/>
                        <a:t>  Ethical workshop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NOT</a:t>
                      </a:r>
                      <a:r>
                        <a:rPr lang="en-GB" baseline="0" dirty="0" smtClean="0"/>
                        <a:t> attended ethical workshop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86% of them are perceiving</a:t>
                      </a:r>
                      <a:r>
                        <a:rPr lang="en-GB" baseline="0" dirty="0" smtClean="0"/>
                        <a:t>  strong ethical culture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25%</a:t>
                      </a:r>
                      <a:r>
                        <a:rPr lang="en-GB" baseline="0" dirty="0" smtClean="0"/>
                        <a:t> of them are perceive a culture that promote integrity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8099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1" y="609600"/>
            <a:ext cx="7154528" cy="53871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41827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C</a:t>
            </a:r>
            <a:r>
              <a:rPr lang="en-GB" dirty="0" smtClean="0">
                <a:solidFill>
                  <a:schemeClr val="accent6">
                    <a:lumMod val="75000"/>
                  </a:schemeClr>
                </a:solidFill>
              </a:rPr>
              <a:t>haracteristics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of a successful ethics 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Employees are willing to seek advice about ethics issues.</a:t>
            </a:r>
          </a:p>
          <a:p>
            <a:pPr marL="0" indent="0">
              <a:buNone/>
            </a:pPr>
            <a:r>
              <a:rPr lang="en-GB" dirty="0"/>
              <a:t>• Employees feel prepared to handle situations that could lead to misconduct.</a:t>
            </a:r>
          </a:p>
          <a:p>
            <a:pPr marL="0" indent="0">
              <a:buNone/>
            </a:pPr>
            <a:r>
              <a:rPr lang="en-GB" dirty="0"/>
              <a:t>• Employees are rewarded for ethical </a:t>
            </a:r>
            <a:r>
              <a:rPr lang="en-GB" dirty="0" smtClean="0"/>
              <a:t>behaviour.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• The organization does not reward success obtained through </a:t>
            </a:r>
            <a:r>
              <a:rPr lang="en-GB" dirty="0" smtClean="0"/>
              <a:t>questionable means</a:t>
            </a:r>
            <a:r>
              <a:rPr lang="en-GB" dirty="0"/>
              <a:t>.</a:t>
            </a:r>
          </a:p>
          <a:p>
            <a:pPr marL="0" indent="0">
              <a:buNone/>
            </a:pPr>
            <a:r>
              <a:rPr lang="en-GB" dirty="0"/>
              <a:t>• Employees feel positively about their company.</a:t>
            </a:r>
          </a:p>
        </p:txBody>
      </p:sp>
    </p:spTree>
    <p:extLst>
      <p:ext uri="{BB962C8B-B14F-4D97-AF65-F5344CB8AC3E}">
        <p14:creationId xmlns:p14="http://schemas.microsoft.com/office/powerpoint/2010/main" val="2350868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>
                <a:solidFill>
                  <a:schemeClr val="accent6">
                    <a:lumMod val="75000"/>
                  </a:schemeClr>
                </a:solidFill>
              </a:rPr>
              <a:t>Survey after completion of workshop</a:t>
            </a:r>
            <a:endParaRPr lang="en-GB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National business survey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667000"/>
            <a:ext cx="8334722" cy="358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0192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>
                <a:solidFill>
                  <a:schemeClr val="accent6">
                    <a:lumMod val="75000"/>
                  </a:schemeClr>
                </a:solidFill>
              </a:rPr>
              <a:t>How can we improve business ethics ?</a:t>
            </a:r>
            <a:endParaRPr lang="en-GB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Appointing a Corporate Ethics </a:t>
            </a:r>
            <a:r>
              <a:rPr lang="en-GB" dirty="0" smtClean="0">
                <a:solidFill>
                  <a:schemeClr val="accent6">
                    <a:lumMod val="75000"/>
                  </a:schemeClr>
                </a:solidFill>
              </a:rPr>
              <a:t>Officer</a:t>
            </a:r>
          </a:p>
          <a:p>
            <a:pPr algn="just"/>
            <a:r>
              <a:rPr lang="en-GB" dirty="0"/>
              <a:t>A corporate ethics officer (also called a corporate compliance officer) provides an </a:t>
            </a:r>
            <a:r>
              <a:rPr lang="en-GB" dirty="0" smtClean="0"/>
              <a:t>organization with </a:t>
            </a:r>
            <a:r>
              <a:rPr lang="en-GB" dirty="0"/>
              <a:t>vision and leadership in the area of business conduct</a:t>
            </a:r>
            <a:r>
              <a:rPr lang="en-GB" dirty="0" smtClean="0"/>
              <a:t>.</a:t>
            </a:r>
          </a:p>
          <a:p>
            <a:pPr algn="just"/>
            <a:r>
              <a:rPr lang="en-GB" dirty="0"/>
              <a:t>the corporate ethics officer should be a </a:t>
            </a:r>
            <a:r>
              <a:rPr lang="en-GB" dirty="0" smtClean="0"/>
              <a:t>well-respected, senior-level </a:t>
            </a:r>
            <a:r>
              <a:rPr lang="en-GB" dirty="0"/>
              <a:t>manager who reports directly to the CEO. </a:t>
            </a:r>
            <a:endParaRPr lang="en-GB" dirty="0" smtClean="0"/>
          </a:p>
          <a:p>
            <a:pPr algn="just"/>
            <a:r>
              <a:rPr lang="en-GB" dirty="0" smtClean="0"/>
              <a:t>Ethics </a:t>
            </a:r>
            <a:r>
              <a:rPr lang="en-GB" dirty="0"/>
              <a:t>officers come from </a:t>
            </a:r>
            <a:r>
              <a:rPr lang="en-GB" dirty="0" smtClean="0"/>
              <a:t>diverse backgrounds</a:t>
            </a:r>
            <a:r>
              <a:rPr lang="en-GB" dirty="0"/>
              <a:t>, such as legal staff, human resources, finance, auditing, security, or </a:t>
            </a:r>
            <a:r>
              <a:rPr lang="en-GB" dirty="0" smtClean="0"/>
              <a:t>line operations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29164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Need of appointing CEO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Started in 1980 when </a:t>
            </a:r>
            <a:r>
              <a:rPr lang="en-GB" dirty="0"/>
              <a:t>series of </a:t>
            </a:r>
            <a:r>
              <a:rPr lang="en-GB" dirty="0" smtClean="0"/>
              <a:t>defence-contracting scandals </a:t>
            </a:r>
            <a:r>
              <a:rPr lang="en-GB" dirty="0"/>
              <a:t>when firms used bribes to gain inside information </a:t>
            </a:r>
            <a:r>
              <a:rPr lang="en-GB" dirty="0" smtClean="0"/>
              <a:t>that they </a:t>
            </a:r>
            <a:r>
              <a:rPr lang="en-GB" dirty="0"/>
              <a:t>could use to improve their contract bids</a:t>
            </a:r>
            <a:r>
              <a:rPr lang="en-GB" dirty="0" smtClean="0"/>
              <a:t>.</a:t>
            </a:r>
          </a:p>
          <a:p>
            <a:r>
              <a:rPr lang="en-GB" dirty="0"/>
              <a:t>increase in appointments followed in the aftermath </a:t>
            </a:r>
            <a:r>
              <a:rPr lang="en-GB" dirty="0" smtClean="0"/>
              <a:t>of the </a:t>
            </a:r>
            <a:r>
              <a:rPr lang="en-GB" dirty="0"/>
              <a:t>mortgage loan scandals uncovered beginning in 2008.</a:t>
            </a:r>
          </a:p>
        </p:txBody>
      </p:sp>
    </p:spTree>
    <p:extLst>
      <p:ext uri="{BB962C8B-B14F-4D97-AF65-F5344CB8AC3E}">
        <p14:creationId xmlns:p14="http://schemas.microsoft.com/office/powerpoint/2010/main" val="604239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Specific </a:t>
            </a:r>
            <a:r>
              <a:rPr lang="en-GB" dirty="0" smtClean="0">
                <a:solidFill>
                  <a:schemeClr val="accent6">
                    <a:lumMod val="75000"/>
                  </a:schemeClr>
                </a:solidFill>
              </a:rPr>
              <a:t>responsibilities include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the </a:t>
            </a:r>
            <a:r>
              <a:rPr lang="en-GB" dirty="0" smtClean="0">
                <a:solidFill>
                  <a:schemeClr val="accent6">
                    <a:lumMod val="75000"/>
                  </a:schemeClr>
                </a:solidFill>
              </a:rPr>
              <a:t>  following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Responsibility for compliance—that is, ensuring that ethical procedures </a:t>
            </a:r>
            <a:r>
              <a:rPr lang="en-GB" dirty="0" smtClean="0"/>
              <a:t>are put </a:t>
            </a:r>
            <a:r>
              <a:rPr lang="en-GB" dirty="0"/>
              <a:t>into place and consistently adhered to throughout the organization</a:t>
            </a:r>
          </a:p>
          <a:p>
            <a:r>
              <a:rPr lang="en-GB" dirty="0" smtClean="0"/>
              <a:t>Responsibility </a:t>
            </a:r>
            <a:r>
              <a:rPr lang="en-GB" dirty="0"/>
              <a:t>for creating and maintaining the ethics culture that the </a:t>
            </a:r>
            <a:r>
              <a:rPr lang="en-GB" dirty="0" smtClean="0"/>
              <a:t>highest level </a:t>
            </a:r>
            <a:r>
              <a:rPr lang="en-GB" dirty="0"/>
              <a:t>of corporate authority wishes to </a:t>
            </a:r>
            <a:r>
              <a:rPr lang="en-GB" dirty="0" smtClean="0"/>
              <a:t>have</a:t>
            </a:r>
          </a:p>
          <a:p>
            <a:r>
              <a:rPr lang="en-GB" dirty="0" smtClean="0"/>
              <a:t> </a:t>
            </a:r>
            <a:r>
              <a:rPr lang="en-GB" dirty="0"/>
              <a:t>Responsibility for being a key knowledge and contact person on issues </a:t>
            </a:r>
            <a:r>
              <a:rPr lang="en-GB" dirty="0" smtClean="0"/>
              <a:t>relating to </a:t>
            </a:r>
            <a:r>
              <a:rPr lang="en-GB" dirty="0"/>
              <a:t>corporate ethics and principles</a:t>
            </a:r>
          </a:p>
        </p:txBody>
      </p:sp>
    </p:spTree>
    <p:extLst>
      <p:ext uri="{BB962C8B-B14F-4D97-AF65-F5344CB8AC3E}">
        <p14:creationId xmlns:p14="http://schemas.microsoft.com/office/powerpoint/2010/main" val="483447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329</TotalTime>
  <Words>1108</Words>
  <Application>Microsoft Office PowerPoint</Application>
  <PresentationFormat>On-screen Show (4:3)</PresentationFormat>
  <Paragraphs>66</Paragraphs>
  <Slides>19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Lecture 2  </vt:lpstr>
      <vt:lpstr>Improving corporate ethics</vt:lpstr>
      <vt:lpstr>Improving corporate ethics</vt:lpstr>
      <vt:lpstr>PowerPoint Presentation</vt:lpstr>
      <vt:lpstr>Characteristics of a successful ethics program</vt:lpstr>
      <vt:lpstr>Survey after completion of workshop</vt:lpstr>
      <vt:lpstr>How can we improve business ethics ?</vt:lpstr>
      <vt:lpstr>Need of appointing CEO </vt:lpstr>
      <vt:lpstr>Specific responsibilities include the   following:</vt:lpstr>
      <vt:lpstr>Ethical Standards Set by Board of Directors</vt:lpstr>
      <vt:lpstr>PowerPoint Presentation</vt:lpstr>
      <vt:lpstr>Establishing a Corporate Code of Ethics</vt:lpstr>
      <vt:lpstr>Sarbanes–Oxley Act of 2002</vt:lpstr>
      <vt:lpstr>PowerPoint Presentation</vt:lpstr>
      <vt:lpstr>Conducting Social Audits</vt:lpstr>
      <vt:lpstr>Intel CSR report 2011</vt:lpstr>
      <vt:lpstr>Requiring Employees to Take Ethics Training</vt:lpstr>
      <vt:lpstr>PowerPoint Presentation</vt:lpstr>
      <vt:lpstr>Including Ethical Criteria in Employee Appraisals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2  </dc:title>
  <dc:creator>nitin</dc:creator>
  <cp:lastModifiedBy>nitin</cp:lastModifiedBy>
  <cp:revision>18</cp:revision>
  <dcterms:created xsi:type="dcterms:W3CDTF">2006-08-16T00:00:00Z</dcterms:created>
  <dcterms:modified xsi:type="dcterms:W3CDTF">2018-08-03T05:32:45Z</dcterms:modified>
</cp:coreProperties>
</file>