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78" r:id="rId2"/>
    <p:sldMasterId id="2147483794" r:id="rId3"/>
    <p:sldMasterId id="2147483807" r:id="rId4"/>
  </p:sldMasterIdLst>
  <p:notesMasterIdLst>
    <p:notesMasterId r:id="rId14"/>
  </p:notesMasterIdLst>
  <p:sldIdLst>
    <p:sldId id="256" r:id="rId5"/>
    <p:sldId id="350" r:id="rId6"/>
    <p:sldId id="351" r:id="rId7"/>
    <p:sldId id="352" r:id="rId8"/>
    <p:sldId id="353" r:id="rId9"/>
    <p:sldId id="354" r:id="rId10"/>
    <p:sldId id="356" r:id="rId11"/>
    <p:sldId id="357" r:id="rId12"/>
    <p:sldId id="3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8" autoAdjust="0"/>
    <p:restoredTop sz="68941" autoAdjust="0"/>
  </p:normalViewPr>
  <p:slideViewPr>
    <p:cSldViewPr snapToGrid="0">
      <p:cViewPr varScale="1">
        <p:scale>
          <a:sx n="150" d="100"/>
          <a:sy n="150" d="100"/>
        </p:scale>
        <p:origin x="4648" y="17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0B5A2-68EA-405F-A6E9-2AFF1F2078EF}" type="datetimeFigureOut">
              <a:rPr lang="en-US" smtClean="0"/>
              <a:pPr/>
              <a:t>9/15/21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274E6-83C0-4B00-A10E-1795F11203D4}" type="slidenum">
              <a:rPr lang="en-US" smtClean="0"/>
              <a:pPr/>
              <a:t>‹#›</a:t>
            </a:fld>
            <a:endParaRPr lang="en-US"/>
          </a:p>
        </p:txBody>
      </p:sp>
    </p:spTree>
    <p:extLst>
      <p:ext uri="{BB962C8B-B14F-4D97-AF65-F5344CB8AC3E}">
        <p14:creationId xmlns:p14="http://schemas.microsoft.com/office/powerpoint/2010/main" val="698137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idea behind seam carving is</a:t>
            </a:r>
            <a:r>
              <a:rPr lang="en-US" baseline="0" dirty="0"/>
              <a:t> to resize images (i.e. remove rows or columns) in such a way that “interesting” content is preserved. So if we want to remove a row, rather than removing a straight line, we will remove one pixel from each column along a “seam”, i.e. the red horizontal line. If we zoom in, a seam might look something like the image in the bottom right. Even though we are removing a non-straight seam from the image, there is only one pixel removed from each column, so each column will contain the same number of pixels. If we remove a single seam from the image on the bottom-right, which originally was a 6x10 image, we obtain a 5x10 image. </a:t>
            </a:r>
            <a:endParaRPr lang="en-US" dirty="0"/>
          </a:p>
        </p:txBody>
      </p:sp>
      <p:sp>
        <p:nvSpPr>
          <p:cNvPr id="4" name="Slide Number Placeholder 3"/>
          <p:cNvSpPr>
            <a:spLocks noGrp="1"/>
          </p:cNvSpPr>
          <p:nvPr>
            <p:ph type="sldNum" sz="quarter" idx="10"/>
          </p:nvPr>
        </p:nvSpPr>
        <p:spPr/>
        <p:txBody>
          <a:bodyPr/>
          <a:lstStyle/>
          <a:p>
            <a:pPr>
              <a:defRPr/>
            </a:pPr>
            <a:fld id="{F29C3390-DEA3-45C4-B1DA-733B7BB985F4}"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1304491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a:ln/>
        </p:spPr>
      </p:sp>
      <p:sp>
        <p:nvSpPr>
          <p:cNvPr id="289795" name="Notes Placeholder 2"/>
          <p:cNvSpPr>
            <a:spLocks noGrp="1"/>
          </p:cNvSpPr>
          <p:nvPr>
            <p:ph type="body" idx="1"/>
          </p:nvPr>
        </p:nvSpPr>
        <p:spPr>
          <a:noFill/>
          <a:ln/>
        </p:spPr>
        <p:txBody>
          <a:bodyPr/>
          <a:lstStyle/>
          <a:p>
            <a:r>
              <a:rPr lang="en-US" dirty="0">
                <a:latin typeface="Arial" pitchFamily="34" charset="0"/>
              </a:rPr>
              <a:t>In contrast to traditional</a:t>
            </a:r>
            <a:r>
              <a:rPr lang="en-US" baseline="0" dirty="0">
                <a:latin typeface="Arial" pitchFamily="34" charset="0"/>
              </a:rPr>
              <a:t> resizing, content-aware resizing allows us to reduce the uninteresting content (e.g. the water which is a relatively uniform region) and to preserve interesting content with a lot of detail (like the building or trees). The results look visually more appealing than traditional resizing. </a:t>
            </a:r>
            <a:endParaRPr lang="en-US" dirty="0">
              <a:latin typeface="Arial" pitchFamily="34" charset="0"/>
            </a:endParaRPr>
          </a:p>
        </p:txBody>
      </p:sp>
      <p:sp>
        <p:nvSpPr>
          <p:cNvPr id="289796" name="Slide Number Placeholder 3"/>
          <p:cNvSpPr>
            <a:spLocks noGrp="1"/>
          </p:cNvSpPr>
          <p:nvPr>
            <p:ph type="sldNum" sz="quarter" idx="5"/>
          </p:nvPr>
        </p:nvSpPr>
        <p:spPr>
          <a:noFill/>
        </p:spPr>
        <p:txBody>
          <a:bodyPr/>
          <a:lstStyle/>
          <a:p>
            <a:fld id="{B18F3F38-B629-4BFE-969A-827C86296078}" type="slidenum">
              <a:rPr lang="en-US" b="1">
                <a:solidFill>
                  <a:srgbClr val="000000"/>
                </a:solidFill>
                <a:latin typeface="Arial" pitchFamily="34" charset="0"/>
              </a:rPr>
              <a:pPr/>
              <a:t>3</a:t>
            </a:fld>
            <a:endParaRPr lang="en-US" b="1">
              <a:solidFill>
                <a:srgbClr val="000000"/>
              </a:solidFill>
              <a:latin typeface="Arial" pitchFamily="34" charset="0"/>
            </a:endParaRPr>
          </a:p>
        </p:txBody>
      </p:sp>
    </p:spTree>
    <p:extLst>
      <p:ext uri="{BB962C8B-B14F-4D97-AF65-F5344CB8AC3E}">
        <p14:creationId xmlns:p14="http://schemas.microsoft.com/office/powerpoint/2010/main" val="289181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a:ln/>
        </p:spPr>
      </p:sp>
      <p:sp>
        <p:nvSpPr>
          <p:cNvPr id="289795" name="Notes Placeholder 2"/>
          <p:cNvSpPr>
            <a:spLocks noGrp="1"/>
          </p:cNvSpPr>
          <p:nvPr>
            <p:ph type="body" idx="1"/>
          </p:nvPr>
        </p:nvSpPr>
        <p:spPr>
          <a:noFill/>
          <a:ln/>
        </p:spPr>
        <p:txBody>
          <a:bodyPr/>
          <a:lstStyle/>
          <a:p>
            <a:r>
              <a:rPr lang="en-US" dirty="0">
                <a:latin typeface="Arial" pitchFamily="34" charset="0"/>
              </a:rPr>
              <a:t>So again, we will preserve the most interesting content, and we will reduce</a:t>
            </a:r>
            <a:r>
              <a:rPr lang="en-US" baseline="0" dirty="0">
                <a:latin typeface="Arial" pitchFamily="34" charset="0"/>
              </a:rPr>
              <a:t> (or can also increase, which we won’t discuss) the image in one dimension, by removing irregularly shaped (in other words non-straight) seams. </a:t>
            </a:r>
          </a:p>
          <a:p>
            <a:r>
              <a:rPr lang="en-US" baseline="0" dirty="0">
                <a:latin typeface="Arial" pitchFamily="34" charset="0"/>
              </a:rPr>
              <a:t>To preserve interesting content, we will remove pixels with “low-gradient energy” (to be discussed next), and to find the optimal seam which to remove, we will use dynamic programming. </a:t>
            </a:r>
            <a:endParaRPr lang="en-US" dirty="0">
              <a:latin typeface="Arial" pitchFamily="34" charset="0"/>
            </a:endParaRPr>
          </a:p>
        </p:txBody>
      </p:sp>
      <p:sp>
        <p:nvSpPr>
          <p:cNvPr id="289796" name="Slide Number Placeholder 3"/>
          <p:cNvSpPr>
            <a:spLocks noGrp="1"/>
          </p:cNvSpPr>
          <p:nvPr>
            <p:ph type="sldNum" sz="quarter" idx="5"/>
          </p:nvPr>
        </p:nvSpPr>
        <p:spPr>
          <a:noFill/>
        </p:spPr>
        <p:txBody>
          <a:bodyPr/>
          <a:lstStyle/>
          <a:p>
            <a:fld id="{B18F3F38-B629-4BFE-969A-827C86296078}" type="slidenum">
              <a:rPr lang="en-US" b="1">
                <a:solidFill>
                  <a:srgbClr val="000000"/>
                </a:solidFill>
                <a:latin typeface="Arial" pitchFamily="34" charset="0"/>
              </a:rPr>
              <a:pPr/>
              <a:t>4</a:t>
            </a:fld>
            <a:endParaRPr lang="en-US" b="1">
              <a:solidFill>
                <a:srgbClr val="000000"/>
              </a:solidFill>
              <a:latin typeface="Arial" pitchFamily="34" charset="0"/>
            </a:endParaRPr>
          </a:p>
        </p:txBody>
      </p:sp>
    </p:spTree>
    <p:extLst>
      <p:ext uri="{BB962C8B-B14F-4D97-AF65-F5344CB8AC3E}">
        <p14:creationId xmlns:p14="http://schemas.microsoft.com/office/powerpoint/2010/main" val="107644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p:cNvSpPr>
            <a:spLocks noGrp="1" noRot="1" noChangeAspect="1" noTextEdit="1"/>
          </p:cNvSpPr>
          <p:nvPr>
            <p:ph type="sldImg"/>
          </p:nvPr>
        </p:nvSpPr>
        <p:spPr>
          <a:ln/>
        </p:spPr>
      </p:sp>
      <p:sp>
        <p:nvSpPr>
          <p:cNvPr id="288771" name="Notes Placeholder 2"/>
          <p:cNvSpPr>
            <a:spLocks noGrp="1"/>
          </p:cNvSpPr>
          <p:nvPr>
            <p:ph type="body" idx="1"/>
          </p:nvPr>
        </p:nvSpPr>
        <p:spPr>
          <a:noFill/>
          <a:ln/>
        </p:spPr>
        <p:txBody>
          <a:bodyPr/>
          <a:lstStyle/>
          <a:p>
            <a:r>
              <a:rPr lang="en-US" dirty="0">
                <a:latin typeface="Arial" pitchFamily="34" charset="0"/>
              </a:rPr>
              <a:t>We want to remove seams where</a:t>
            </a:r>
            <a:r>
              <a:rPr lang="en-US" baseline="0" dirty="0">
                <a:latin typeface="Arial" pitchFamily="34" charset="0"/>
              </a:rPr>
              <a:t> they won’t be very noticeable. So we’ll measure the “energy” of an image as the image gradient magnitude, i.e. the horizontal and vertical change. The formula shows you how the energy of the image f, at each pixel (where pixel indices are not shown in the formula) is the squared sum of two derivatives. Rather than thinking of these as derivatives, think of them as the change of image intensity (which we denote by f) in the x direction and the change in the y direction. To compute this change, you can use one of the filters we discussed in class, which measures distances between pixels on the left/right, or analogously, between pixels above/below. Remember from class that horizontal gradients (i.e. dramatic change in intensity in the x direction) detect vertical edges, and vice versa. </a:t>
            </a:r>
          </a:p>
          <a:p>
            <a:r>
              <a:rPr lang="en-US" baseline="0" dirty="0">
                <a:latin typeface="Arial" pitchFamily="34" charset="0"/>
              </a:rPr>
              <a:t>We will choose a seam based on the minimum cumulative energy across and image, subject to 8-connectedness. By 8-connectedness we mean that a pixel has 8 neighbors, i.e. all pixels in a 3x3 window around the pixel itself.</a:t>
            </a:r>
            <a:endParaRPr lang="en-US" dirty="0">
              <a:latin typeface="Arial" pitchFamily="34" charset="0"/>
            </a:endParaRPr>
          </a:p>
        </p:txBody>
      </p:sp>
      <p:sp>
        <p:nvSpPr>
          <p:cNvPr id="288772" name="Slide Number Placeholder 3"/>
          <p:cNvSpPr>
            <a:spLocks noGrp="1"/>
          </p:cNvSpPr>
          <p:nvPr>
            <p:ph type="sldNum" sz="quarter" idx="5"/>
          </p:nvPr>
        </p:nvSpPr>
        <p:spPr>
          <a:noFill/>
        </p:spPr>
        <p:txBody>
          <a:bodyPr/>
          <a:lstStyle/>
          <a:p>
            <a:fld id="{7EBEB955-E7F5-4783-8CF7-69EDFC2E5D97}" type="slidenum">
              <a:rPr lang="en-US" b="1">
                <a:solidFill>
                  <a:srgbClr val="000000"/>
                </a:solidFill>
                <a:latin typeface="Arial" pitchFamily="34" charset="0"/>
              </a:rPr>
              <a:pPr/>
              <a:t>5</a:t>
            </a:fld>
            <a:endParaRPr lang="en-US" b="1">
              <a:solidFill>
                <a:srgbClr val="000000"/>
              </a:solidFill>
              <a:latin typeface="Arial" pitchFamily="34" charset="0"/>
            </a:endParaRPr>
          </a:p>
        </p:txBody>
      </p:sp>
    </p:spTree>
    <p:extLst>
      <p:ext uri="{BB962C8B-B14F-4D97-AF65-F5344CB8AC3E}">
        <p14:creationId xmlns:p14="http://schemas.microsoft.com/office/powerpoint/2010/main" val="165792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p:cNvSpPr>
            <a:spLocks noGrp="1" noRot="1" noChangeAspect="1" noTextEdit="1"/>
          </p:cNvSpPr>
          <p:nvPr>
            <p:ph type="sldImg"/>
          </p:nvPr>
        </p:nvSpPr>
        <p:spPr>
          <a:ln/>
        </p:spPr>
      </p:sp>
      <p:sp>
        <p:nvSpPr>
          <p:cNvPr id="288771" name="Notes Placeholder 2"/>
          <p:cNvSpPr>
            <a:spLocks noGrp="1"/>
          </p:cNvSpPr>
          <p:nvPr>
            <p:ph type="body" idx="1"/>
          </p:nvPr>
        </p:nvSpPr>
        <p:spPr>
          <a:noFill/>
          <a:ln/>
        </p:spPr>
        <p:txBody>
          <a:bodyPr/>
          <a:lstStyle/>
          <a:p>
            <a:r>
              <a:rPr lang="en-US" dirty="0">
                <a:latin typeface="Arial" pitchFamily="34" charset="0"/>
              </a:rPr>
              <a:t>Let a vertical seam s consist of h positions, where each pixel</a:t>
            </a:r>
            <a:r>
              <a:rPr lang="en-US" baseline="0" dirty="0">
                <a:latin typeface="Arial" pitchFamily="34" charset="0"/>
              </a:rPr>
              <a:t> along the seam has 8 neighbors. It turns out we’ll only examine the 3 neighbors above or to the left of a pixel, but in order to ensure that a seam is actually connected, we’ll think of a pixel as having 8 neighbors. </a:t>
            </a:r>
          </a:p>
          <a:p>
            <a:r>
              <a:rPr lang="en-US" baseline="0" dirty="0">
                <a:latin typeface="Arial" pitchFamily="34" charset="0"/>
              </a:rPr>
              <a:t>So in the example on the left, we have a chain (seam) of 5 pixels.</a:t>
            </a:r>
          </a:p>
          <a:p>
            <a:r>
              <a:rPr lang="en-US" baseline="0" dirty="0">
                <a:latin typeface="Arial" pitchFamily="34" charset="0"/>
              </a:rPr>
              <a:t>The optimal seam we want to cut from the image is the one that has the lowest cumulative energy. The energy of a seam is the sum of the energies of the constituent pixels. </a:t>
            </a:r>
          </a:p>
          <a:p>
            <a:r>
              <a:rPr lang="en-US" baseline="0" dirty="0">
                <a:latin typeface="Arial" pitchFamily="34" charset="0"/>
              </a:rPr>
              <a:t>So we can compute the energy of all possible seams, and choose to cut the one that minimizes that energy across all possible seams. </a:t>
            </a:r>
          </a:p>
          <a:p>
            <a:r>
              <a:rPr lang="en-US" baseline="0" dirty="0">
                <a:latin typeface="Arial" pitchFamily="34" charset="0"/>
              </a:rPr>
              <a:t>We will use dynamic programming to efficiently find the seam that has the smallest energy.</a:t>
            </a:r>
            <a:endParaRPr lang="en-US" dirty="0">
              <a:latin typeface="Arial" pitchFamily="34" charset="0"/>
            </a:endParaRPr>
          </a:p>
        </p:txBody>
      </p:sp>
      <p:sp>
        <p:nvSpPr>
          <p:cNvPr id="288772" name="Slide Number Placeholder 3"/>
          <p:cNvSpPr>
            <a:spLocks noGrp="1"/>
          </p:cNvSpPr>
          <p:nvPr>
            <p:ph type="sldNum" sz="quarter" idx="5"/>
          </p:nvPr>
        </p:nvSpPr>
        <p:spPr>
          <a:noFill/>
        </p:spPr>
        <p:txBody>
          <a:bodyPr/>
          <a:lstStyle/>
          <a:p>
            <a:fld id="{7EBEB955-E7F5-4783-8CF7-69EDFC2E5D97}" type="slidenum">
              <a:rPr lang="en-US" b="1">
                <a:solidFill>
                  <a:srgbClr val="000000"/>
                </a:solidFill>
                <a:latin typeface="Arial" pitchFamily="34" charset="0"/>
              </a:rPr>
              <a:pPr/>
              <a:t>6</a:t>
            </a:fld>
            <a:endParaRPr lang="en-US" b="1">
              <a:solidFill>
                <a:srgbClr val="000000"/>
              </a:solidFill>
              <a:latin typeface="Arial" pitchFamily="34" charset="0"/>
            </a:endParaRPr>
          </a:p>
        </p:txBody>
      </p:sp>
    </p:spTree>
    <p:extLst>
      <p:ext uri="{BB962C8B-B14F-4D97-AF65-F5344CB8AC3E}">
        <p14:creationId xmlns:p14="http://schemas.microsoft.com/office/powerpoint/2010/main" val="98129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Our</a:t>
            </a:r>
            <a:r>
              <a:rPr lang="en-US" baseline="0" dirty="0"/>
              <a:t> first task is to find the cumulative energy of all possible connected seams. We will store one cumulative energy value for each pixel, into a matrix we call M. </a:t>
            </a:r>
          </a:p>
          <a:p>
            <a:r>
              <a:rPr lang="en-US" baseline="0" dirty="0"/>
              <a:t>The cumulative energy M(</a:t>
            </a:r>
            <a:r>
              <a:rPr lang="en-US" baseline="0" dirty="0" err="1"/>
              <a:t>i</a:t>
            </a:r>
            <a:r>
              <a:rPr lang="en-US" baseline="0" dirty="0"/>
              <a:t>, j) is the sum of the raw energy at pixel (</a:t>
            </a:r>
            <a:r>
              <a:rPr lang="en-US" baseline="0" dirty="0" err="1"/>
              <a:t>i</a:t>
            </a:r>
            <a:r>
              <a:rPr lang="en-US" baseline="0" dirty="0"/>
              <a:t>, j), and the minimum cumulative energy above that pixel. </a:t>
            </a:r>
          </a:p>
          <a:p>
            <a:r>
              <a:rPr lang="en-US" baseline="0" dirty="0"/>
              <a:t>So we’ll plot both the raw energy matrix (on the left) and the cumulative energy (on the right). </a:t>
            </a:r>
          </a:p>
          <a:p>
            <a:r>
              <a:rPr lang="en-US" baseline="0" dirty="0"/>
              <a:t>Let’s say that we are at pixel j (column j) in row </a:t>
            </a:r>
            <a:r>
              <a:rPr lang="en-US" baseline="0" dirty="0" err="1"/>
              <a:t>i</a:t>
            </a:r>
            <a:r>
              <a:rPr lang="en-US" baseline="0" dirty="0"/>
              <a:t>. </a:t>
            </a:r>
          </a:p>
          <a:p>
            <a:r>
              <a:rPr lang="en-US" baseline="0" dirty="0"/>
              <a:t>To find the minimum energy above, we consider pixels in row i-1, and only those pixels in that row that are neighbors to pixel j. In other words, we only consider pixels j-1, j, and j+1 in row i-1. </a:t>
            </a:r>
          </a:p>
          <a:p>
            <a:r>
              <a:rPr lang="en-US" baseline="0" dirty="0"/>
              <a:t>We start at the top, and keep computing values for M going down the image. </a:t>
            </a:r>
          </a:p>
          <a:p>
            <a:r>
              <a:rPr lang="en-US" baseline="0" dirty="0"/>
              <a:t>Then, the minimum value in the last row of M indicates the end of the optimal seam. </a:t>
            </a:r>
          </a:p>
          <a:p>
            <a:r>
              <a:rPr lang="en-US" baseline="0" dirty="0"/>
              <a:t>We can backtrack from there to find the full optimal seam, selecting the minimum of the 3 neighbors above each pixel, starting from the bottom. </a:t>
            </a:r>
          </a:p>
          <a:p>
            <a:r>
              <a:rPr lang="en-US" baseline="0" dirty="0"/>
              <a:t>Computing the optimal seam for horizontal seams is analogous, you just start from the left rather than the top and go to the right rather than to the bottom. </a:t>
            </a:r>
          </a:p>
        </p:txBody>
      </p:sp>
      <p:sp>
        <p:nvSpPr>
          <p:cNvPr id="4" name="Slide Number Placeholder 3"/>
          <p:cNvSpPr>
            <a:spLocks noGrp="1"/>
          </p:cNvSpPr>
          <p:nvPr>
            <p:ph type="sldNum" sz="quarter" idx="10"/>
          </p:nvPr>
        </p:nvSpPr>
        <p:spPr/>
        <p:txBody>
          <a:bodyPr/>
          <a:lstStyle/>
          <a:p>
            <a:pPr>
              <a:defRPr/>
            </a:pPr>
            <a:fld id="{F29C3390-DEA3-45C4-B1DA-733B7BB985F4}"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342409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Here is an example.</a:t>
            </a:r>
            <a:r>
              <a:rPr lang="en-US" baseline="0" dirty="0"/>
              <a:t> On the left is the raw energy, which is the sum of the difference between pixels to the left/right and above/below each pixel. </a:t>
            </a:r>
          </a:p>
          <a:p>
            <a:r>
              <a:rPr lang="en-US" baseline="0" dirty="0"/>
              <a:t>For the first row of the cumulative energy, which we’ll show on the right, there is no preceding row, so we just copy the raw energy values. </a:t>
            </a:r>
          </a:p>
          <a:p>
            <a:r>
              <a:rPr lang="en-US" baseline="0" dirty="0"/>
              <a:t>For the second row, we start at the left, i.e. what corresponds to a value of 2 from the original energy matrix. </a:t>
            </a:r>
          </a:p>
          <a:p>
            <a:r>
              <a:rPr lang="en-US" baseline="0" dirty="0"/>
              <a:t>To compute M(2, 1), we take 2, and add to it the minimum value above the 2. We have to choose between 1 and 3, since M(2, 1) only has 2 neighbors above. 1 is smaller, so we add 1 to 2, and we obtain M(2, 1) = 3. </a:t>
            </a:r>
          </a:p>
          <a:p>
            <a:r>
              <a:rPr lang="en-US" baseline="0" dirty="0"/>
              <a:t>Now we need to compute the cumulative energy at the pixel that has 8 in the raw map, i.e. we have to compute M(2, 2). That’s equal to 8 plus the smallest among (1, 3, 0), i.e. the final value is 8+0 since the minimum is 0. </a:t>
            </a:r>
          </a:p>
          <a:p>
            <a:r>
              <a:rPr lang="en-US" baseline="0" dirty="0"/>
              <a:t>For M(2, 3), we compute 9 + min(3, 0), i.e. 9. </a:t>
            </a:r>
          </a:p>
          <a:p>
            <a:r>
              <a:rPr lang="en-US" baseline="0" dirty="0"/>
              <a:t>Now we move on to the third row. </a:t>
            </a:r>
          </a:p>
          <a:p>
            <a:r>
              <a:rPr lang="en-US" baseline="0" dirty="0"/>
              <a:t>Things get a little trickier because now we have to reuse the previous rows already computed for the cumulative energy map M, shown on the right, so we’ll be taking minima over the row of M that we just computed. </a:t>
            </a:r>
          </a:p>
          <a:p>
            <a:r>
              <a:rPr lang="en-US" baseline="0" dirty="0"/>
              <a:t>For M(3, 1), which in the raw energy map is 5, we compute 5 + the minimum of (3, 8), i.e. 5+3 = 8.</a:t>
            </a:r>
          </a:p>
          <a:p>
            <a:r>
              <a:rPr lang="en-US" baseline="0" dirty="0"/>
              <a:t>For M(3, 2), what do we have? Take a moment to compute it. </a:t>
            </a:r>
          </a:p>
          <a:p>
            <a:r>
              <a:rPr lang="en-US" baseline="0" dirty="0"/>
              <a:t>You should have gotten 5, which is 2 + min(3, 8, 9) = 5. </a:t>
            </a:r>
          </a:p>
          <a:p>
            <a:r>
              <a:rPr lang="en-US" baseline="0" dirty="0"/>
              <a:t>What do you get for M(3, 3)? </a:t>
            </a:r>
          </a:p>
          <a:p>
            <a:r>
              <a:rPr lang="en-US" baseline="0" dirty="0"/>
              <a:t>You should get 14. </a:t>
            </a:r>
          </a:p>
        </p:txBody>
      </p:sp>
      <p:sp>
        <p:nvSpPr>
          <p:cNvPr id="4" name="Slide Number Placeholder 3"/>
          <p:cNvSpPr>
            <a:spLocks noGrp="1"/>
          </p:cNvSpPr>
          <p:nvPr>
            <p:ph type="sldNum" sz="quarter" idx="10"/>
          </p:nvPr>
        </p:nvSpPr>
        <p:spPr/>
        <p:txBody>
          <a:bodyPr/>
          <a:lstStyle/>
          <a:p>
            <a:pPr>
              <a:defRPr/>
            </a:pPr>
            <a:fld id="{F29C3390-DEA3-45C4-B1DA-733B7BB985F4}"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76618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a:t>
            </a:r>
            <a:r>
              <a:rPr lang="en-US" baseline="0" dirty="0"/>
              <a:t> we’ve computed the cumulative energy, and we need to use it to compute the optimal seam. </a:t>
            </a:r>
          </a:p>
          <a:p>
            <a:r>
              <a:rPr lang="en-US" baseline="0" dirty="0"/>
              <a:t>We’ll start at the bottom of the cumulative energy map M (on the right), and take the minimum value of that row.</a:t>
            </a:r>
          </a:p>
          <a:p>
            <a:r>
              <a:rPr lang="en-US" baseline="0" dirty="0"/>
              <a:t>That’s the value 5. </a:t>
            </a:r>
          </a:p>
          <a:p>
            <a:r>
              <a:rPr lang="en-US" baseline="0" dirty="0"/>
              <a:t>Now we need to pick the minimum from the values above the 5 in M, and we have three options: 3, 8, 9. We pick the 3.</a:t>
            </a:r>
          </a:p>
          <a:p>
            <a:r>
              <a:rPr lang="en-US" baseline="0" dirty="0"/>
              <a:t>Now we need to pick among the values above the 3, but we only have two values, 1 and 3. We pick the 1. </a:t>
            </a:r>
          </a:p>
          <a:p>
            <a:r>
              <a:rPr lang="en-US" baseline="0" dirty="0"/>
              <a:t>Now the highlighted values form our vertical seam. </a:t>
            </a:r>
          </a:p>
          <a:p>
            <a:r>
              <a:rPr lang="en-US" baseline="0" dirty="0"/>
              <a:t>Of course this is just a tiny example, usually there will be longer seams for larger images. </a:t>
            </a:r>
          </a:p>
          <a:p>
            <a:r>
              <a:rPr lang="en-US" baseline="0" dirty="0"/>
              <a:t>The next step would be to remove that seam from our toy 3x3 image, thus obtaining a 3x2 image, i.e. we removed one column, corresponding to a vertical seam. </a:t>
            </a:r>
          </a:p>
          <a:p>
            <a:r>
              <a:rPr lang="en-US" baseline="0" dirty="0"/>
              <a:t>Note that if you use a greedy approach over the original raw energy map to select the minimum seam, you’ll get a different seam. We won’t go into detail. </a:t>
            </a:r>
          </a:p>
          <a:p>
            <a:endParaRPr lang="en-US" dirty="0"/>
          </a:p>
        </p:txBody>
      </p:sp>
      <p:sp>
        <p:nvSpPr>
          <p:cNvPr id="4" name="Slide Number Placeholder 3"/>
          <p:cNvSpPr>
            <a:spLocks noGrp="1"/>
          </p:cNvSpPr>
          <p:nvPr>
            <p:ph type="sldNum" sz="quarter" idx="10"/>
          </p:nvPr>
        </p:nvSpPr>
        <p:spPr/>
        <p:txBody>
          <a:bodyPr/>
          <a:lstStyle/>
          <a:p>
            <a:pPr>
              <a:defRPr/>
            </a:pPr>
            <a:fld id="{F29C3390-DEA3-45C4-B1DA-733B7BB985F4}"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198996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554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391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7445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CEB2D09-2041-43A2-8F2E-618C7EC0D800}" type="datetimeFigureOut">
              <a:rPr lang="en-US" smtClean="0">
                <a:solidFill>
                  <a:srgbClr val="000000"/>
                </a:solidFill>
              </a:rPr>
              <a:pPr>
                <a:defRPr/>
              </a:pPr>
              <a:t>9/15/21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C112CA-2F20-4E09-8322-A2AC6F386CE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4311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D0AF6D6-90EA-4BFE-908C-BFFFDC4884BE}" type="datetimeFigureOut">
              <a:rPr lang="en-US" smtClean="0">
                <a:solidFill>
                  <a:srgbClr val="000000"/>
                </a:solidFill>
              </a:rPr>
              <a:pPr>
                <a:defRPr/>
              </a:pPr>
              <a:t>9/15/21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2917DEA-E711-4B25-8C09-03B00F638BF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464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707B093-2A12-408D-AB92-A43BDFF06D8E}" type="datetimeFigureOut">
              <a:rPr lang="en-US" smtClean="0">
                <a:solidFill>
                  <a:srgbClr val="000000"/>
                </a:solidFill>
              </a:rPr>
              <a:pPr>
                <a:defRPr/>
              </a:pPr>
              <a:t>9/15/21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0B7D25-F8A7-4729-913A-9FCBE2A0BB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5377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E9B9D956-A823-485A-A3CB-18AF461E8743}" type="datetimeFigureOut">
              <a:rPr lang="en-US" smtClean="0">
                <a:solidFill>
                  <a:srgbClr val="000000"/>
                </a:solidFill>
              </a:rPr>
              <a:pPr>
                <a:defRPr/>
              </a:pPr>
              <a:t>9/15/21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0676CC-E9C9-4832-B591-10108C01D6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33251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6A74C1A2-3547-41D0-AFDA-29B32A3D607D}" type="datetimeFigureOut">
              <a:rPr lang="en-US" smtClean="0">
                <a:solidFill>
                  <a:srgbClr val="000000"/>
                </a:solidFill>
              </a:rPr>
              <a:pPr>
                <a:defRPr/>
              </a:pPr>
              <a:t>9/15/21</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6EB2C06-8C36-4D3A-A2E2-3898609F8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4505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CF0EAC7-8196-4692-894D-B9986F68572A}" type="datetimeFigureOut">
              <a:rPr lang="en-US" smtClean="0">
                <a:solidFill>
                  <a:srgbClr val="000000"/>
                </a:solidFill>
              </a:rPr>
              <a:pPr>
                <a:defRPr/>
              </a:pPr>
              <a:t>9/15/21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75CBF2D-1BD6-4DD4-A49B-23573400AD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58312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287531E-E20C-4F09-AD28-3E01B7D39BA5}" type="datetimeFigureOut">
              <a:rPr lang="en-US" smtClean="0">
                <a:solidFill>
                  <a:srgbClr val="000000"/>
                </a:solidFill>
              </a:rPr>
              <a:pPr>
                <a:defRPr/>
              </a:pPr>
              <a:t>9/15/21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B693818-28FE-4E44-8132-37EA790AA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177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49A0CF0-D9FC-4880-910B-B1D563E20377}" type="datetimeFigureOut">
              <a:rPr lang="en-US" smtClean="0">
                <a:solidFill>
                  <a:srgbClr val="000000"/>
                </a:solidFill>
              </a:rPr>
              <a:pPr>
                <a:defRPr/>
              </a:pPr>
              <a:t>9/15/21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C0A52FA-43D7-4E6E-B575-F70E79B768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1118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4408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F27DD5E-93F0-4B2A-BC33-BA34E90A8F08}" type="datetimeFigureOut">
              <a:rPr lang="en-US" smtClean="0">
                <a:solidFill>
                  <a:srgbClr val="000000"/>
                </a:solidFill>
              </a:rPr>
              <a:pPr>
                <a:defRPr/>
              </a:pPr>
              <a:t>9/15/21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117C645-4F99-49C2-92E7-87834A7E14E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84337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A9315D6-5F0D-46FD-AB85-89888BA88E91}" type="datetimeFigureOut">
              <a:rPr lang="en-US" smtClean="0">
                <a:solidFill>
                  <a:srgbClr val="000000"/>
                </a:solidFill>
              </a:rPr>
              <a:pPr>
                <a:defRPr/>
              </a:pPr>
              <a:t>9/15/21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E0257EB-D343-4375-8910-688D2A5D630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10786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8E34826-99F2-4D38-B40A-A19DBC5CA16C}" type="datetimeFigureOut">
              <a:rPr lang="en-US" smtClean="0">
                <a:solidFill>
                  <a:srgbClr val="000000"/>
                </a:solidFill>
              </a:rPr>
              <a:pPr>
                <a:defRPr/>
              </a:pPr>
              <a:t>9/15/21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402AB-E164-4648-B2CF-3E2FC547B8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88097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B21638EB-494E-48AF-8AB4-EC531FB112CA}" type="datetimeFigureOut">
              <a:rPr lang="en-US" smtClean="0">
                <a:solidFill>
                  <a:srgbClr val="000000"/>
                </a:solidFill>
              </a:rPr>
              <a:pPr>
                <a:defRPr/>
              </a:pPr>
              <a:t>9/15/21</a:t>
            </a:fld>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E6286FE-E9F1-4AC6-A1BA-BC0B5C458D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0179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19B9AF6B-14FC-416C-BA4A-A8B2E4A60DC4}" type="datetimeFigureOut">
              <a:rPr lang="en-US" smtClean="0">
                <a:solidFill>
                  <a:srgbClr val="000000"/>
                </a:solidFill>
              </a:rPr>
              <a:pPr>
                <a:defRPr/>
              </a:pPr>
              <a:t>9/15/21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0B340E5-9D9F-4A3F-83D0-1014A68BD2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30824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5F73F24-CC28-43AE-BC61-201B4E4AD2CF}" type="datetimeFigureOut">
              <a:rPr lang="en-US" smtClean="0">
                <a:solidFill>
                  <a:srgbClr val="000000"/>
                </a:solidFill>
              </a:rPr>
              <a:pPr>
                <a:defRPr/>
              </a:pPr>
              <a:t>9/15/21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93A25E-1CD4-41D0-99A5-EF7696BE71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543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E9E241BC-93BB-423D-A888-4EABFC7A1757}" type="datetimeFigureOut">
              <a:rPr lang="en-US" smtClean="0">
                <a:solidFill>
                  <a:srgbClr val="000000"/>
                </a:solidFill>
              </a:rPr>
              <a:pPr>
                <a:defRPr/>
              </a:pPr>
              <a:t>9/15/21</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E2D400D-3F56-4AF1-B04C-F988D741594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903424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3212F99B-DC5B-45E6-BA6E-13A2EAD28BC4}"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39707444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2764DD8-4325-4F79-8E26-DD5D1C3312B3}"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4182969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A434524-F7FB-44A9-B514-E5DE8841BB68}"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231267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63362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3F5526B5-1213-46E4-B863-22385F763263}"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31759958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AB290BE-082C-421B-8C05-2CDBFEDB0C51}"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2285977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2391C2B4-C85E-49AB-A0D7-3E70605C63CA}"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1325441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B7AD44A-81C7-4238-B815-10CE2DC34E4D}"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4077613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006462E7-63BE-4277-87E6-5357B38F0B3B}"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39800163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ECF9ADA-4C8B-4527-8F7A-0B118DB83366}"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435284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A767FDC6-0B65-433E-9D4A-75FF5F31DAB7}"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11240963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3B5DA447-C9DF-4488-9CBB-6F17C798D313}"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3269798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234C94BC-A0CF-4C5F-B219-EC80BD75F520}"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621991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6901D9-5325-4C61-8137-C83E294F1D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7463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61558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CAD86D6-2530-4174-9DA5-A7F60A50D9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03925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3C4034-1821-4761-ABC2-EB51B015F9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93193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D384F3-5A36-4AC6-A6DA-5D5DC15365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677735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A068E57-9EA9-409F-8FB4-F17BC1F0120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28960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34C76B2-391C-4D51-8B43-5FCB9F3464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896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059AD86-2737-4EFB-9CAB-8DCDC32047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787413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2DD2BD-3CD5-4476-8F5C-4E8595E410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685624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A604448-67F9-4D57-8163-78EC18095D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644544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042E047-49FD-4269-BEC0-2058549FB9A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394542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C98C248-669F-4429-9C08-0DD6FCAD043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899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2886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C220123-028C-4940-A9A2-B25AB433D6C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7212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28D26EE-767E-4ECC-B93A-381E986AA46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5552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1A003B4-0E3B-41BB-89C2-29B4802C21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299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737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363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171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01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7FD94-9782-41F3-B2A5-0D7934C54F0C}" type="datetimeFigureOut">
              <a:rPr lang="en-US" smtClean="0">
                <a:solidFill>
                  <a:prstClr val="black">
                    <a:tint val="75000"/>
                  </a:prstClr>
                </a:solidFill>
              </a:rPr>
              <a:pPr/>
              <a:t>9/15/21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7495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909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77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fontAlgn="base">
              <a:spcBef>
                <a:spcPct val="0"/>
              </a:spcBef>
              <a:spcAft>
                <a:spcPct val="0"/>
              </a:spcAft>
              <a:defRPr/>
            </a:pPr>
            <a:fld id="{79170DDD-9AD0-43B4-A5A1-CFB600E923C8}" type="datetimeFigureOut">
              <a:rPr lang="en-US" smtClean="0">
                <a:solidFill>
                  <a:srgbClr val="000000"/>
                </a:solidFill>
              </a:rPr>
              <a:pPr fontAlgn="base">
                <a:spcBef>
                  <a:spcPct val="0"/>
                </a:spcBef>
                <a:spcAft>
                  <a:spcPct val="0"/>
                </a:spcAft>
                <a:defRPr/>
              </a:pPr>
              <a:t>9/15/21</a:t>
            </a:fld>
            <a:endParaRPr lang="en-US">
              <a:solidFill>
                <a:srgbClr val="000000"/>
              </a:solidFill>
            </a:endParaRPr>
          </a:p>
        </p:txBody>
      </p:sp>
      <p:sp>
        <p:nvSpPr>
          <p:cNvPr id="5877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fontAlgn="base">
              <a:spcBef>
                <a:spcPct val="0"/>
              </a:spcBef>
              <a:spcAft>
                <a:spcPct val="0"/>
              </a:spcAft>
              <a:defRPr/>
            </a:pPr>
            <a:endParaRPr lang="en-US">
              <a:solidFill>
                <a:srgbClr val="000000"/>
              </a:solidFill>
            </a:endParaRPr>
          </a:p>
        </p:txBody>
      </p:sp>
      <p:sp>
        <p:nvSpPr>
          <p:cNvPr id="5877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defRPr>
            </a:lvl1pPr>
          </a:lstStyle>
          <a:p>
            <a:pPr fontAlgn="base">
              <a:spcBef>
                <a:spcPct val="0"/>
              </a:spcBef>
              <a:spcAft>
                <a:spcPct val="0"/>
              </a:spcAft>
              <a:defRPr/>
            </a:pPr>
            <a:fld id="{ED078CE4-C274-4B0B-AF8C-8F1AF67D77BC}"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28575180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253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defRPr>
            </a:lvl1pPr>
          </a:lstStyle>
          <a:p>
            <a:pPr fontAlgn="base">
              <a:spcBef>
                <a:spcPct val="0"/>
              </a:spcBef>
              <a:spcAft>
                <a:spcPct val="0"/>
              </a:spcAft>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defRPr>
            </a:lvl1pPr>
          </a:lstStyle>
          <a:p>
            <a:pPr fontAlgn="base">
              <a:spcBef>
                <a:spcPct val="0"/>
              </a:spcBef>
              <a:spcAft>
                <a:spcPct val="0"/>
              </a:spcAft>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defRPr>
            </a:lvl1pPr>
          </a:lstStyle>
          <a:p>
            <a:pPr fontAlgn="base">
              <a:spcBef>
                <a:spcPct val="0"/>
              </a:spcBef>
              <a:spcAft>
                <a:spcPct val="0"/>
              </a:spcAft>
              <a:defRPr/>
            </a:pPr>
            <a:fld id="{8F828633-FD6D-414B-BC09-3175979DAF3C}"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419136094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08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defRPr>
            </a:lvl1pPr>
          </a:lstStyle>
          <a:p>
            <a:pPr fontAlgn="base">
              <a:spcBef>
                <a:spcPct val="0"/>
              </a:spcBef>
              <a:spcAft>
                <a:spcPct val="0"/>
              </a:spcAft>
              <a:defRPr/>
            </a:pPr>
            <a:fld id="{685DEBFB-C3A9-481B-8928-A2D3C1A00076}"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19699954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8.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4.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notesSlide" Target="../notesSlides/notesSlide4.xml"/><Relationship Id="rId10" Type="http://schemas.openxmlformats.org/officeDocument/2006/relationships/image" Target="../media/image7.png"/><Relationship Id="rId4" Type="http://schemas.openxmlformats.org/officeDocument/2006/relationships/slideLayout" Target="../slideLayouts/slideLayout28.xml"/><Relationship Id="rId9"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3" Type="http://schemas.openxmlformats.org/officeDocument/2006/relationships/tags" Target="../tags/tag6.xml"/><Relationship Id="rId7" Type="http://schemas.openxmlformats.org/officeDocument/2006/relationships/image" Target="../media/image6.png"/><Relationship Id="rId12" Type="http://schemas.openxmlformats.org/officeDocument/2006/relationships/oleObject" Target="../embeddings/oleObject4.bin"/><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5.png"/><Relationship Id="rId11" Type="http://schemas.openxmlformats.org/officeDocument/2006/relationships/image" Target="../media/image9.wmf"/><Relationship Id="rId5" Type="http://schemas.openxmlformats.org/officeDocument/2006/relationships/notesSlide" Target="../notesSlides/notesSlide5.xml"/><Relationship Id="rId10" Type="http://schemas.openxmlformats.org/officeDocument/2006/relationships/oleObject" Target="../embeddings/oleObject3.bin"/><Relationship Id="rId4" Type="http://schemas.openxmlformats.org/officeDocument/2006/relationships/slideLayout" Target="../slideLayouts/slideLayout28.xml"/><Relationship Id="rId9" Type="http://schemas.openxmlformats.org/officeDocument/2006/relationships/image" Target="../media/image8.wmf"/><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1.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notesSlide" Target="../notesSlides/notesSlide6.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51.xml"/><Relationship Id="rId7" Type="http://schemas.openxmlformats.org/officeDocument/2006/relationships/image" Target="../media/image6.png"/><Relationship Id="rId12" Type="http://schemas.openxmlformats.org/officeDocument/2006/relationships/image" Target="../media/image10.w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8.bin"/><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notesSlide" Target="../notesSlides/notesSlide7.xml"/><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51.xml"/><Relationship Id="rId7" Type="http://schemas.openxmlformats.org/officeDocument/2006/relationships/image" Target="../media/image6.png"/><Relationship Id="rId12" Type="http://schemas.openxmlformats.org/officeDocument/2006/relationships/image" Target="../media/image10.w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2.wmf"/><Relationship Id="rId11" Type="http://schemas.openxmlformats.org/officeDocument/2006/relationships/oleObject" Target="../embeddings/oleObject11.bin"/><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notesSlide" Target="../notesSlides/notesSlide8.xml"/><Relationship Id="rId9"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50000"/>
            </a:schemeClr>
          </a:solidFill>
        </p:spPr>
        <p:txBody>
          <a:bodyPr>
            <a:normAutofit fontScale="90000"/>
          </a:bodyPr>
          <a:lstStyle/>
          <a:p>
            <a:r>
              <a:rPr lang="en-US" sz="4000" i="1" dirty="0">
                <a:solidFill>
                  <a:srgbClr val="0070C0"/>
                </a:solidFill>
                <a:effectLst>
                  <a:outerShdw blurRad="38100" dist="38100" dir="2700000" algn="tl">
                    <a:srgbClr val="000000">
                      <a:alpha val="43137"/>
                    </a:srgbClr>
                  </a:outerShdw>
                </a:effectLst>
              </a:rPr>
              <a:t>CS 1674: Intro to Computer Vision</a:t>
            </a:r>
            <a:br>
              <a:rPr lang="en-US" sz="5400" dirty="0">
                <a:solidFill>
                  <a:srgbClr val="0070C0"/>
                </a:solidFill>
                <a:effectLst>
                  <a:outerShdw blurRad="38100" dist="38100" dir="2700000" algn="tl">
                    <a:srgbClr val="000000">
                      <a:alpha val="43137"/>
                    </a:srgbClr>
                  </a:outerShdw>
                </a:effectLst>
              </a:rPr>
            </a:br>
            <a:r>
              <a:rPr lang="en-US" sz="5400" dirty="0">
                <a:solidFill>
                  <a:srgbClr val="0070C0"/>
                </a:solidFill>
                <a:effectLst>
                  <a:outerShdw blurRad="38100" dist="38100" dir="2700000" algn="tl">
                    <a:srgbClr val="000000">
                      <a:alpha val="43137"/>
                    </a:srgbClr>
                  </a:outerShdw>
                </a:effectLst>
              </a:rPr>
              <a:t>HW2 Background</a:t>
            </a:r>
          </a:p>
        </p:txBody>
      </p:sp>
      <p:sp>
        <p:nvSpPr>
          <p:cNvPr id="3" name="Subtitle 2"/>
          <p:cNvSpPr>
            <a:spLocks noGrp="1"/>
          </p:cNvSpPr>
          <p:nvPr>
            <p:ph type="subTitle" idx="1"/>
          </p:nvPr>
        </p:nvSpPr>
        <p:spPr>
          <a:xfrm>
            <a:off x="1261534" y="3886200"/>
            <a:ext cx="6400800" cy="1752600"/>
          </a:xfrm>
          <a:solidFill>
            <a:schemeClr val="bg1">
              <a:alpha val="50000"/>
            </a:schemeClr>
          </a:solidFill>
        </p:spPr>
        <p:txBody>
          <a:bodyPr/>
          <a:lstStyle/>
          <a:p>
            <a:pPr>
              <a:spcBef>
                <a:spcPts val="0"/>
              </a:spcBef>
            </a:pPr>
            <a:r>
              <a:rPr lang="en-US" sz="3600" dirty="0">
                <a:solidFill>
                  <a:schemeClr val="tx1"/>
                </a:solidFill>
              </a:rPr>
              <a:t>Prof. </a:t>
            </a:r>
            <a:r>
              <a:rPr lang="en-US" sz="3600" dirty="0" err="1">
                <a:solidFill>
                  <a:schemeClr val="tx1"/>
                </a:solidFill>
              </a:rPr>
              <a:t>Seong</a:t>
            </a:r>
            <a:r>
              <a:rPr lang="en-US" sz="3600" dirty="0">
                <a:solidFill>
                  <a:schemeClr val="tx1"/>
                </a:solidFill>
              </a:rPr>
              <a:t> Jae Hwang</a:t>
            </a:r>
            <a:br>
              <a:rPr lang="en-US" sz="3600" dirty="0">
                <a:solidFill>
                  <a:schemeClr val="tx1"/>
                </a:solidFill>
              </a:rPr>
            </a:br>
            <a:r>
              <a:rPr lang="en-US" sz="3600" dirty="0">
                <a:solidFill>
                  <a:schemeClr val="tx1"/>
                </a:solidFill>
              </a:rPr>
              <a:t>University of Pittsburgh</a:t>
            </a:r>
          </a:p>
          <a:p>
            <a:endParaRPr lang="en-US" dirty="0">
              <a:solidFill>
                <a:schemeClr val="tx1"/>
              </a:solidFill>
            </a:endParaRPr>
          </a:p>
          <a:p>
            <a:endParaRPr lang="en-US" dirty="0">
              <a:solidFill>
                <a:schemeClr val="tx1"/>
              </a:solidFill>
            </a:endParaRPr>
          </a:p>
        </p:txBody>
      </p:sp>
      <p:sp>
        <p:nvSpPr>
          <p:cNvPr id="4" name="TextBox 3"/>
          <p:cNvSpPr txBox="1"/>
          <p:nvPr/>
        </p:nvSpPr>
        <p:spPr>
          <a:xfrm>
            <a:off x="0" y="5734883"/>
            <a:ext cx="9144000" cy="369332"/>
          </a:xfrm>
          <a:prstGeom prst="rect">
            <a:avLst/>
          </a:prstGeom>
          <a:solidFill>
            <a:schemeClr val="bg1">
              <a:alpha val="50000"/>
            </a:schemeClr>
          </a:solidFill>
        </p:spPr>
        <p:txBody>
          <a:bodyPr wrap="square" rtlCol="0">
            <a:spAutoFit/>
          </a:bodyPr>
          <a:lstStyle/>
          <a:p>
            <a:pPr algn="ctr"/>
            <a:r>
              <a:rPr lang="en-US" dirty="0"/>
              <a:t>Slides from Kristen </a:t>
            </a:r>
            <a:r>
              <a:rPr lang="en-US" dirty="0" err="1"/>
              <a:t>Grauman</a:t>
            </a:r>
            <a:r>
              <a:rPr lang="en-US" dirty="0"/>
              <a:t> and Adriana </a:t>
            </a:r>
            <a:r>
              <a:rPr lang="en-US" dirty="0" err="1"/>
              <a:t>Kovashka</a:t>
            </a:r>
            <a:endParaRPr lang="en-US" dirty="0"/>
          </a:p>
        </p:txBody>
      </p:sp>
    </p:spTree>
    <p:extLst>
      <p:ext uri="{BB962C8B-B14F-4D97-AF65-F5344CB8AC3E}">
        <p14:creationId xmlns:p14="http://schemas.microsoft.com/office/powerpoint/2010/main" val="368516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611560" y="80628"/>
            <a:ext cx="8098668" cy="1143000"/>
          </a:xfrm>
        </p:spPr>
        <p:txBody>
          <a:bodyPr/>
          <a:lstStyle/>
          <a:p>
            <a:r>
              <a:rPr lang="en-US" sz="3800" dirty="0"/>
              <a:t>Seam carving: main idea</a:t>
            </a:r>
          </a:p>
        </p:txBody>
      </p:sp>
      <p:pic>
        <p:nvPicPr>
          <p:cNvPr id="462851" name="Picture 3"/>
          <p:cNvPicPr>
            <a:picLocks noChangeAspect="1" noChangeArrowheads="1"/>
          </p:cNvPicPr>
          <p:nvPr/>
        </p:nvPicPr>
        <p:blipFill>
          <a:blip r:embed="rId4" cstate="print"/>
          <a:srcRect/>
          <a:stretch>
            <a:fillRect/>
          </a:stretch>
        </p:blipFill>
        <p:spPr bwMode="auto">
          <a:xfrm>
            <a:off x="2303748" y="1880828"/>
            <a:ext cx="4581525" cy="3057525"/>
          </a:xfrm>
          <a:prstGeom prst="rect">
            <a:avLst/>
          </a:prstGeom>
          <a:noFill/>
          <a:ln w="9525">
            <a:noFill/>
            <a:miter lim="800000"/>
            <a:headEnd/>
            <a:tailEnd/>
          </a:ln>
        </p:spPr>
      </p:pic>
      <p:sp>
        <p:nvSpPr>
          <p:cNvPr id="8" name="TextBox 7"/>
          <p:cNvSpPr txBox="1"/>
          <p:nvPr/>
        </p:nvSpPr>
        <p:spPr>
          <a:xfrm>
            <a:off x="0" y="6351711"/>
            <a:ext cx="6768752" cy="430887"/>
          </a:xfrm>
          <a:prstGeom prst="rect">
            <a:avLst/>
          </a:prstGeom>
          <a:noFill/>
        </p:spPr>
        <p:txBody>
          <a:bodyPr wrap="square" rtlCol="0">
            <a:spAutoFit/>
          </a:bodyPr>
          <a:lstStyle/>
          <a:p>
            <a:pPr fontAlgn="base">
              <a:spcBef>
                <a:spcPct val="0"/>
              </a:spcBef>
              <a:spcAft>
                <a:spcPct val="0"/>
              </a:spcAft>
            </a:pPr>
            <a:r>
              <a:rPr lang="en-US" sz="2200" dirty="0">
                <a:solidFill>
                  <a:srgbClr val="000000"/>
                </a:solidFill>
              </a:rPr>
              <a:t>[</a:t>
            </a:r>
            <a:r>
              <a:rPr lang="en-US" sz="2200" dirty="0" err="1">
                <a:solidFill>
                  <a:srgbClr val="000000"/>
                </a:solidFill>
              </a:rPr>
              <a:t>Shai</a:t>
            </a:r>
            <a:r>
              <a:rPr lang="en-US" sz="2200" dirty="0">
                <a:solidFill>
                  <a:srgbClr val="000000"/>
                </a:solidFill>
              </a:rPr>
              <a:t> &amp; </a:t>
            </a:r>
            <a:r>
              <a:rPr lang="en-US" sz="2200" dirty="0" err="1">
                <a:solidFill>
                  <a:srgbClr val="000000"/>
                </a:solidFill>
              </a:rPr>
              <a:t>Avidan</a:t>
            </a:r>
            <a:r>
              <a:rPr lang="en-US" sz="2200" dirty="0">
                <a:solidFill>
                  <a:srgbClr val="000000"/>
                </a:solidFill>
              </a:rPr>
              <a:t>, SIGGRAPH 2007]</a:t>
            </a:r>
          </a:p>
        </p:txBody>
      </p:sp>
      <p:graphicFrame>
        <p:nvGraphicFramePr>
          <p:cNvPr id="2" name="Table 1"/>
          <p:cNvGraphicFramePr>
            <a:graphicFrameLocks noGrp="1"/>
          </p:cNvGraphicFramePr>
          <p:nvPr>
            <p:extLst>
              <p:ext uri="{D42A27DB-BD31-4B8C-83A1-F6EECF244321}">
                <p14:modId xmlns:p14="http://schemas.microsoft.com/office/powerpoint/2010/main" val="1839538906"/>
              </p:ext>
            </p:extLst>
          </p:nvPr>
        </p:nvGraphicFramePr>
        <p:xfrm>
          <a:off x="5208098" y="4372594"/>
          <a:ext cx="3657600" cy="2194560"/>
        </p:xfrm>
        <a:graphic>
          <a:graphicData uri="http://schemas.openxmlformats.org/drawingml/2006/table">
            <a:tbl>
              <a:tblPr firstRow="1" bandRow="1">
                <a:tableStyleId>{F5AB1C69-6EDB-4FF4-983F-18BD219EF322}</a:tableStyleId>
              </a:tblPr>
              <a:tblGrid>
                <a:gridCol w="365760">
                  <a:extLst>
                    <a:ext uri="{9D8B030D-6E8A-4147-A177-3AD203B41FA5}">
                      <a16:colId xmlns:a16="http://schemas.microsoft.com/office/drawing/2014/main" val="846116349"/>
                    </a:ext>
                  </a:extLst>
                </a:gridCol>
                <a:gridCol w="365760">
                  <a:extLst>
                    <a:ext uri="{9D8B030D-6E8A-4147-A177-3AD203B41FA5}">
                      <a16:colId xmlns:a16="http://schemas.microsoft.com/office/drawing/2014/main" val="1057550168"/>
                    </a:ext>
                  </a:extLst>
                </a:gridCol>
                <a:gridCol w="365760">
                  <a:extLst>
                    <a:ext uri="{9D8B030D-6E8A-4147-A177-3AD203B41FA5}">
                      <a16:colId xmlns:a16="http://schemas.microsoft.com/office/drawing/2014/main" val="3641993202"/>
                    </a:ext>
                  </a:extLst>
                </a:gridCol>
                <a:gridCol w="365760">
                  <a:extLst>
                    <a:ext uri="{9D8B030D-6E8A-4147-A177-3AD203B41FA5}">
                      <a16:colId xmlns:a16="http://schemas.microsoft.com/office/drawing/2014/main" val="2719437979"/>
                    </a:ext>
                  </a:extLst>
                </a:gridCol>
                <a:gridCol w="365760">
                  <a:extLst>
                    <a:ext uri="{9D8B030D-6E8A-4147-A177-3AD203B41FA5}">
                      <a16:colId xmlns:a16="http://schemas.microsoft.com/office/drawing/2014/main" val="646135168"/>
                    </a:ext>
                  </a:extLst>
                </a:gridCol>
                <a:gridCol w="365760">
                  <a:extLst>
                    <a:ext uri="{9D8B030D-6E8A-4147-A177-3AD203B41FA5}">
                      <a16:colId xmlns:a16="http://schemas.microsoft.com/office/drawing/2014/main" val="71865275"/>
                    </a:ext>
                  </a:extLst>
                </a:gridCol>
                <a:gridCol w="365760">
                  <a:extLst>
                    <a:ext uri="{9D8B030D-6E8A-4147-A177-3AD203B41FA5}">
                      <a16:colId xmlns:a16="http://schemas.microsoft.com/office/drawing/2014/main" val="4090038624"/>
                    </a:ext>
                  </a:extLst>
                </a:gridCol>
                <a:gridCol w="365760">
                  <a:extLst>
                    <a:ext uri="{9D8B030D-6E8A-4147-A177-3AD203B41FA5}">
                      <a16:colId xmlns:a16="http://schemas.microsoft.com/office/drawing/2014/main" val="2452938835"/>
                    </a:ext>
                  </a:extLst>
                </a:gridCol>
                <a:gridCol w="365760">
                  <a:extLst>
                    <a:ext uri="{9D8B030D-6E8A-4147-A177-3AD203B41FA5}">
                      <a16:colId xmlns:a16="http://schemas.microsoft.com/office/drawing/2014/main" val="803836702"/>
                    </a:ext>
                  </a:extLst>
                </a:gridCol>
                <a:gridCol w="365760">
                  <a:extLst>
                    <a:ext uri="{9D8B030D-6E8A-4147-A177-3AD203B41FA5}">
                      <a16:colId xmlns:a16="http://schemas.microsoft.com/office/drawing/2014/main" val="2382412996"/>
                    </a:ext>
                  </a:extLst>
                </a:gridCol>
              </a:tblGrid>
              <a:tr h="27295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88935461"/>
                  </a:ext>
                </a:extLst>
              </a:tr>
              <a:tr h="27295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6720280"/>
                  </a:ext>
                </a:extLst>
              </a:tr>
              <a:tr h="27295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1131157"/>
                  </a:ext>
                </a:extLst>
              </a:tr>
              <a:tr h="27295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459056"/>
                  </a:ext>
                </a:extLst>
              </a:tr>
              <a:tr h="272958">
                <a:tc>
                  <a:txBody>
                    <a:bodyPr/>
                    <a:lstStyle/>
                    <a:p>
                      <a:endParaRPr lang="en-US" dirty="0">
                        <a:solidFill>
                          <a:srgbClr val="FF0000"/>
                        </a:solidFill>
                        <a:highlight>
                          <a:srgbClr val="FF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6177855"/>
                  </a:ext>
                </a:extLst>
              </a:tr>
              <a:tr h="27295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7202459"/>
                  </a:ext>
                </a:extLst>
              </a:tr>
            </a:tbl>
          </a:graphicData>
        </a:graphic>
      </p:graphicFrame>
      <p:sp>
        <p:nvSpPr>
          <p:cNvPr id="3" name="TextBox 2"/>
          <p:cNvSpPr txBox="1"/>
          <p:nvPr/>
        </p:nvSpPr>
        <p:spPr>
          <a:xfrm>
            <a:off x="7133942" y="3449264"/>
            <a:ext cx="1731756" cy="707886"/>
          </a:xfrm>
          <a:prstGeom prst="rect">
            <a:avLst/>
          </a:prstGeom>
          <a:noFill/>
        </p:spPr>
        <p:txBody>
          <a:bodyPr wrap="none" rtlCol="0">
            <a:spAutoFit/>
          </a:bodyPr>
          <a:lstStyle/>
          <a:p>
            <a:r>
              <a:rPr lang="en-US" sz="2000" dirty="0"/>
              <a:t>Resize effect:</a:t>
            </a:r>
          </a:p>
          <a:p>
            <a:r>
              <a:rPr lang="en-US" sz="2000" dirty="0"/>
              <a:t>6x10 </a:t>
            </a:r>
            <a:r>
              <a:rPr lang="en-US" sz="2000" dirty="0">
                <a:sym typeface="Wingdings" panose="05000000000000000000" pitchFamily="2" charset="2"/>
              </a:rPr>
              <a:t> 5x10</a:t>
            </a:r>
            <a:endParaRPr lang="en-US" sz="2000" dirty="0"/>
          </a:p>
        </p:txBody>
      </p:sp>
    </p:spTree>
    <p:custDataLst>
      <p:tags r:id="rId1"/>
    </p:custDataLst>
    <p:extLst>
      <p:ext uri="{BB962C8B-B14F-4D97-AF65-F5344CB8AC3E}">
        <p14:creationId xmlns:p14="http://schemas.microsoft.com/office/powerpoint/2010/main" val="183965035"/>
      </p:ext>
    </p:extLst>
  </p:cSld>
  <p:clrMapOvr>
    <a:masterClrMapping/>
  </p:clrMapOvr>
  <mc:AlternateContent xmlns:mc="http://schemas.openxmlformats.org/markup-compatibility/2006" xmlns:p14="http://schemas.microsoft.com/office/powerpoint/2010/main">
    <mc:Choice Requires="p14">
      <p:transition spd="slow" p14:dur="2000" advTm="60270"/>
    </mc:Choice>
    <mc:Fallback xmlns="">
      <p:transition spd="slow" advTm="602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9" name="Picture 2"/>
          <p:cNvPicPr>
            <a:picLocks noChangeAspect="1" noChangeArrowheads="1"/>
          </p:cNvPicPr>
          <p:nvPr/>
        </p:nvPicPr>
        <p:blipFill>
          <a:blip r:embed="rId3" cstate="print"/>
          <a:srcRect/>
          <a:stretch>
            <a:fillRect/>
          </a:stretch>
        </p:blipFill>
        <p:spPr bwMode="auto">
          <a:xfrm>
            <a:off x="1541463" y="1306922"/>
            <a:ext cx="6029325" cy="1666875"/>
          </a:xfrm>
          <a:prstGeom prst="rect">
            <a:avLst/>
          </a:prstGeom>
          <a:noFill/>
          <a:ln w="9525">
            <a:noFill/>
            <a:miter lim="800000"/>
            <a:headEnd/>
            <a:tailEnd/>
          </a:ln>
        </p:spPr>
      </p:pic>
      <p:pic>
        <p:nvPicPr>
          <p:cNvPr id="142340" name="Picture 3"/>
          <p:cNvPicPr>
            <a:picLocks noChangeAspect="1" noChangeArrowheads="1"/>
          </p:cNvPicPr>
          <p:nvPr/>
        </p:nvPicPr>
        <p:blipFill>
          <a:blip r:embed="rId4" cstate="print"/>
          <a:srcRect/>
          <a:stretch>
            <a:fillRect/>
          </a:stretch>
        </p:blipFill>
        <p:spPr bwMode="auto">
          <a:xfrm>
            <a:off x="1614488" y="4081872"/>
            <a:ext cx="5886450" cy="1495425"/>
          </a:xfrm>
          <a:prstGeom prst="rect">
            <a:avLst/>
          </a:prstGeom>
          <a:noFill/>
          <a:ln w="9525">
            <a:noFill/>
            <a:miter lim="800000"/>
            <a:headEnd/>
            <a:tailEnd/>
          </a:ln>
        </p:spPr>
      </p:pic>
      <p:sp>
        <p:nvSpPr>
          <p:cNvPr id="142341" name="TextBox 6"/>
          <p:cNvSpPr txBox="1">
            <a:spLocks noChangeArrowheads="1"/>
          </p:cNvSpPr>
          <p:nvPr/>
        </p:nvSpPr>
        <p:spPr bwMode="auto">
          <a:xfrm>
            <a:off x="3257550" y="2949984"/>
            <a:ext cx="4381500" cy="369888"/>
          </a:xfrm>
          <a:prstGeom prst="rect">
            <a:avLst/>
          </a:prstGeom>
          <a:noFill/>
          <a:ln w="9525">
            <a:noFill/>
            <a:miter lim="800000"/>
            <a:headEnd/>
            <a:tailEnd/>
          </a:ln>
        </p:spPr>
        <p:txBody>
          <a:bodyPr>
            <a:spAutoFit/>
          </a:bodyPr>
          <a:lstStyle/>
          <a:p>
            <a:pPr fontAlgn="base">
              <a:spcBef>
                <a:spcPct val="0"/>
              </a:spcBef>
              <a:spcAft>
                <a:spcPct val="0"/>
              </a:spcAft>
            </a:pPr>
            <a:r>
              <a:rPr lang="en-US" b="1">
                <a:solidFill>
                  <a:srgbClr val="000000"/>
                </a:solidFill>
              </a:rPr>
              <a:t>Content-aware resizing</a:t>
            </a:r>
          </a:p>
        </p:txBody>
      </p:sp>
      <p:sp>
        <p:nvSpPr>
          <p:cNvPr id="142342" name="TextBox 7"/>
          <p:cNvSpPr txBox="1">
            <a:spLocks noChangeArrowheads="1"/>
          </p:cNvSpPr>
          <p:nvPr/>
        </p:nvSpPr>
        <p:spPr bwMode="auto">
          <a:xfrm>
            <a:off x="3513138" y="5615397"/>
            <a:ext cx="4381500" cy="369887"/>
          </a:xfrm>
          <a:prstGeom prst="rect">
            <a:avLst/>
          </a:prstGeom>
          <a:noFill/>
          <a:ln w="9525">
            <a:noFill/>
            <a:miter lim="800000"/>
            <a:headEnd/>
            <a:tailEnd/>
          </a:ln>
        </p:spPr>
        <p:txBody>
          <a:bodyPr>
            <a:spAutoFit/>
          </a:bodyPr>
          <a:lstStyle/>
          <a:p>
            <a:pPr fontAlgn="base">
              <a:spcBef>
                <a:spcPct val="0"/>
              </a:spcBef>
              <a:spcAft>
                <a:spcPct val="0"/>
              </a:spcAft>
            </a:pPr>
            <a:r>
              <a:rPr lang="en-US" b="1">
                <a:solidFill>
                  <a:srgbClr val="000000"/>
                </a:solidFill>
              </a:rPr>
              <a:t>Traditional resizing</a:t>
            </a:r>
          </a:p>
        </p:txBody>
      </p:sp>
      <p:sp>
        <p:nvSpPr>
          <p:cNvPr id="8" name="Title 6"/>
          <p:cNvSpPr>
            <a:spLocks noGrp="1"/>
          </p:cNvSpPr>
          <p:nvPr>
            <p:ph type="title"/>
          </p:nvPr>
        </p:nvSpPr>
        <p:spPr>
          <a:xfrm>
            <a:off x="611560" y="80628"/>
            <a:ext cx="8098668" cy="1143000"/>
          </a:xfrm>
        </p:spPr>
        <p:txBody>
          <a:bodyPr/>
          <a:lstStyle/>
          <a:p>
            <a:r>
              <a:rPr lang="en-US" sz="3800" dirty="0"/>
              <a:t>Seam carving: main idea</a:t>
            </a:r>
          </a:p>
        </p:txBody>
      </p:sp>
      <p:sp>
        <p:nvSpPr>
          <p:cNvPr id="9" name="TextBox 8"/>
          <p:cNvSpPr txBox="1"/>
          <p:nvPr/>
        </p:nvSpPr>
        <p:spPr>
          <a:xfrm>
            <a:off x="0" y="6351711"/>
            <a:ext cx="6768752" cy="430887"/>
          </a:xfrm>
          <a:prstGeom prst="rect">
            <a:avLst/>
          </a:prstGeom>
          <a:noFill/>
        </p:spPr>
        <p:txBody>
          <a:bodyPr wrap="square" rtlCol="0">
            <a:spAutoFit/>
          </a:bodyPr>
          <a:lstStyle/>
          <a:p>
            <a:pPr fontAlgn="base">
              <a:spcBef>
                <a:spcPct val="0"/>
              </a:spcBef>
              <a:spcAft>
                <a:spcPct val="0"/>
              </a:spcAft>
            </a:pPr>
            <a:r>
              <a:rPr lang="en-US" sz="2200" dirty="0">
                <a:solidFill>
                  <a:srgbClr val="000000"/>
                </a:solidFill>
              </a:rPr>
              <a:t>[</a:t>
            </a:r>
            <a:r>
              <a:rPr lang="en-US" sz="2200" dirty="0" err="1">
                <a:solidFill>
                  <a:srgbClr val="000000"/>
                </a:solidFill>
              </a:rPr>
              <a:t>Shai</a:t>
            </a:r>
            <a:r>
              <a:rPr lang="en-US" sz="2200" dirty="0">
                <a:solidFill>
                  <a:srgbClr val="000000"/>
                </a:solidFill>
              </a:rPr>
              <a:t> &amp; </a:t>
            </a:r>
            <a:r>
              <a:rPr lang="en-US" sz="2200" dirty="0" err="1">
                <a:solidFill>
                  <a:srgbClr val="000000"/>
                </a:solidFill>
              </a:rPr>
              <a:t>Avidan</a:t>
            </a:r>
            <a:r>
              <a:rPr lang="en-US" sz="2200" dirty="0">
                <a:solidFill>
                  <a:srgbClr val="000000"/>
                </a:solidFill>
              </a:rPr>
              <a:t>, SIGGRAPH 2007]</a:t>
            </a:r>
          </a:p>
        </p:txBody>
      </p:sp>
    </p:spTree>
    <p:extLst>
      <p:ext uri="{BB962C8B-B14F-4D97-AF65-F5344CB8AC3E}">
        <p14:creationId xmlns:p14="http://schemas.microsoft.com/office/powerpoint/2010/main" val="1484795569"/>
      </p:ext>
    </p:extLst>
  </p:cSld>
  <p:clrMapOvr>
    <a:masterClrMapping/>
  </p:clrMapOvr>
  <mc:AlternateContent xmlns:mc="http://schemas.openxmlformats.org/markup-compatibility/2006" xmlns:p14="http://schemas.microsoft.com/office/powerpoint/2010/main">
    <mc:Choice Requires="p14">
      <p:transition spd="slow" p14:dur="2000" advTm="29637"/>
    </mc:Choice>
    <mc:Fallback xmlns="">
      <p:transition spd="slow" advTm="296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9" name="Picture 2"/>
          <p:cNvPicPr>
            <a:picLocks noChangeAspect="1" noChangeArrowheads="1"/>
          </p:cNvPicPr>
          <p:nvPr/>
        </p:nvPicPr>
        <p:blipFill>
          <a:blip r:embed="rId4" cstate="print"/>
          <a:srcRect/>
          <a:stretch>
            <a:fillRect/>
          </a:stretch>
        </p:blipFill>
        <p:spPr bwMode="auto">
          <a:xfrm>
            <a:off x="1541463" y="1306922"/>
            <a:ext cx="6029325" cy="1666875"/>
          </a:xfrm>
          <a:prstGeom prst="rect">
            <a:avLst/>
          </a:prstGeom>
          <a:noFill/>
          <a:ln w="9525">
            <a:noFill/>
            <a:miter lim="800000"/>
            <a:headEnd/>
            <a:tailEnd/>
          </a:ln>
        </p:spPr>
      </p:pic>
      <p:sp>
        <p:nvSpPr>
          <p:cNvPr id="142341" name="TextBox 6"/>
          <p:cNvSpPr txBox="1">
            <a:spLocks noChangeArrowheads="1"/>
          </p:cNvSpPr>
          <p:nvPr/>
        </p:nvSpPr>
        <p:spPr bwMode="auto">
          <a:xfrm>
            <a:off x="3257550" y="2949984"/>
            <a:ext cx="4381500" cy="369888"/>
          </a:xfrm>
          <a:prstGeom prst="rect">
            <a:avLst/>
          </a:prstGeom>
          <a:noFill/>
          <a:ln w="9525">
            <a:noFill/>
            <a:miter lim="800000"/>
            <a:headEnd/>
            <a:tailEnd/>
          </a:ln>
        </p:spPr>
        <p:txBody>
          <a:bodyPr>
            <a:spAutoFit/>
          </a:bodyPr>
          <a:lstStyle/>
          <a:p>
            <a:pPr fontAlgn="base">
              <a:spcBef>
                <a:spcPct val="0"/>
              </a:spcBef>
              <a:spcAft>
                <a:spcPct val="0"/>
              </a:spcAft>
            </a:pPr>
            <a:r>
              <a:rPr lang="en-US" b="1" dirty="0">
                <a:solidFill>
                  <a:srgbClr val="000000"/>
                </a:solidFill>
              </a:rPr>
              <a:t>Content-aware resizing</a:t>
            </a:r>
          </a:p>
        </p:txBody>
      </p:sp>
      <p:sp>
        <p:nvSpPr>
          <p:cNvPr id="8" name="Title 6"/>
          <p:cNvSpPr>
            <a:spLocks noGrp="1"/>
          </p:cNvSpPr>
          <p:nvPr>
            <p:ph type="title"/>
          </p:nvPr>
        </p:nvSpPr>
        <p:spPr>
          <a:xfrm>
            <a:off x="611560" y="80628"/>
            <a:ext cx="8098668" cy="1143000"/>
          </a:xfrm>
        </p:spPr>
        <p:txBody>
          <a:bodyPr/>
          <a:lstStyle/>
          <a:p>
            <a:r>
              <a:rPr lang="en-US" sz="3800" dirty="0"/>
              <a:t>Seam carving: main idea</a:t>
            </a:r>
          </a:p>
        </p:txBody>
      </p:sp>
      <p:sp>
        <p:nvSpPr>
          <p:cNvPr id="7" name="TextBox 6"/>
          <p:cNvSpPr txBox="1"/>
          <p:nvPr/>
        </p:nvSpPr>
        <p:spPr>
          <a:xfrm>
            <a:off x="340772" y="3429000"/>
            <a:ext cx="8723718" cy="2862322"/>
          </a:xfrm>
          <a:prstGeom prst="rect">
            <a:avLst/>
          </a:prstGeom>
          <a:noFill/>
        </p:spPr>
        <p:txBody>
          <a:bodyPr wrap="square" rtlCol="0">
            <a:spAutoFit/>
          </a:bodyPr>
          <a:lstStyle/>
          <a:p>
            <a:pPr fontAlgn="base">
              <a:spcBef>
                <a:spcPct val="0"/>
              </a:spcBef>
              <a:spcAft>
                <a:spcPts val="600"/>
              </a:spcAft>
            </a:pPr>
            <a:r>
              <a:rPr lang="en-US" sz="2800" dirty="0">
                <a:solidFill>
                  <a:srgbClr val="000000"/>
                </a:solidFill>
              </a:rPr>
              <a:t>Intuition: </a:t>
            </a:r>
          </a:p>
          <a:p>
            <a:pPr marL="742950" indent="-400050" fontAlgn="base">
              <a:spcBef>
                <a:spcPct val="0"/>
              </a:spcBef>
              <a:spcAft>
                <a:spcPts val="600"/>
              </a:spcAft>
              <a:buFont typeface="Arial" pitchFamily="34" charset="0"/>
              <a:buChar char="•"/>
            </a:pPr>
            <a:r>
              <a:rPr lang="en-US" sz="2800" dirty="0">
                <a:solidFill>
                  <a:srgbClr val="000000"/>
                </a:solidFill>
              </a:rPr>
              <a:t>Preserve the most “interesting” content</a:t>
            </a:r>
          </a:p>
          <a:p>
            <a:pPr marL="1200150" lvl="1" indent="-400050" fontAlgn="base">
              <a:spcBef>
                <a:spcPct val="0"/>
              </a:spcBef>
              <a:spcAft>
                <a:spcPts val="600"/>
              </a:spcAft>
            </a:pPr>
            <a:r>
              <a:rPr lang="en-US" sz="2400" dirty="0">
                <a:solidFill>
                  <a:srgbClr val="333399"/>
                </a:solidFill>
                <a:sym typeface="Wingdings" pitchFamily="2" charset="2"/>
              </a:rPr>
              <a:t> Prefer to remove pixels with low gradient energy</a:t>
            </a:r>
            <a:endParaRPr lang="en-US" sz="2400" dirty="0">
              <a:solidFill>
                <a:srgbClr val="333399"/>
              </a:solidFill>
            </a:endParaRPr>
          </a:p>
          <a:p>
            <a:pPr marL="742950" indent="-400050" fontAlgn="base">
              <a:spcBef>
                <a:spcPct val="0"/>
              </a:spcBef>
              <a:spcAft>
                <a:spcPts val="600"/>
              </a:spcAft>
              <a:buFont typeface="Arial" pitchFamily="34" charset="0"/>
              <a:buChar char="•"/>
            </a:pPr>
            <a:r>
              <a:rPr lang="en-US" sz="2800" dirty="0">
                <a:solidFill>
                  <a:srgbClr val="000000"/>
                </a:solidFill>
              </a:rPr>
              <a:t>To reduce or increase size in one dimension, remove irregularly shaped (non-straight) “seams”</a:t>
            </a:r>
          </a:p>
          <a:p>
            <a:pPr marL="1200150" lvl="1" indent="-400050" fontAlgn="base">
              <a:spcBef>
                <a:spcPct val="0"/>
              </a:spcBef>
              <a:spcAft>
                <a:spcPts val="600"/>
              </a:spcAft>
            </a:pPr>
            <a:r>
              <a:rPr lang="en-US" sz="2400" dirty="0">
                <a:solidFill>
                  <a:srgbClr val="333399"/>
                </a:solidFill>
                <a:sym typeface="Wingdings" pitchFamily="2" charset="2"/>
              </a:rPr>
              <a:t> Optimal solution via dynamic programming.</a:t>
            </a:r>
            <a:endParaRPr lang="en-US" sz="2400" dirty="0">
              <a:solidFill>
                <a:srgbClr val="333399"/>
              </a:solidFill>
            </a:endParaRPr>
          </a:p>
        </p:txBody>
      </p:sp>
      <p:sp>
        <p:nvSpPr>
          <p:cNvPr id="6" name="Rectangle 5"/>
          <p:cNvSpPr/>
          <p:nvPr/>
        </p:nvSpPr>
        <p:spPr bwMode="auto">
          <a:xfrm>
            <a:off x="700812" y="3897052"/>
            <a:ext cx="7812868" cy="104411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10" name="TextBox 9"/>
          <p:cNvSpPr txBox="1"/>
          <p:nvPr/>
        </p:nvSpPr>
        <p:spPr>
          <a:xfrm>
            <a:off x="0" y="6629400"/>
            <a:ext cx="5334000" cy="276999"/>
          </a:xfrm>
          <a:prstGeom prst="rect">
            <a:avLst/>
          </a:prstGeom>
          <a:noFill/>
        </p:spPr>
        <p:txBody>
          <a:bodyPr wrap="square" rtlCol="0">
            <a:spAutoFit/>
          </a:bodyPr>
          <a:lstStyle/>
          <a:p>
            <a:r>
              <a:rPr lang="en-US" sz="1200" dirty="0">
                <a:solidFill>
                  <a:srgbClr val="000000"/>
                </a:solidFill>
              </a:rPr>
              <a:t>Kristen Grauman, UT-Austin</a:t>
            </a:r>
          </a:p>
        </p:txBody>
      </p:sp>
    </p:spTree>
    <p:custDataLst>
      <p:tags r:id="rId1"/>
    </p:custDataLst>
    <p:extLst>
      <p:ext uri="{BB962C8B-B14F-4D97-AF65-F5344CB8AC3E}">
        <p14:creationId xmlns:p14="http://schemas.microsoft.com/office/powerpoint/2010/main" val="4120187877"/>
      </p:ext>
    </p:extLst>
  </p:cSld>
  <p:clrMapOvr>
    <a:masterClrMapping/>
  </p:clrMapOvr>
  <mc:AlternateContent xmlns:mc="http://schemas.openxmlformats.org/markup-compatibility/2006" xmlns:p14="http://schemas.microsoft.com/office/powerpoint/2010/main">
    <mc:Choice Requires="p14">
      <p:transition spd="slow" p14:dur="2000" advTm="40905"/>
    </mc:Choice>
    <mc:Fallback xmlns="">
      <p:transition spd="slow" advTm="409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Content Placeholder 5"/>
          <p:cNvSpPr>
            <a:spLocks noGrp="1"/>
          </p:cNvSpPr>
          <p:nvPr>
            <p:ph idx="1"/>
          </p:nvPr>
        </p:nvSpPr>
        <p:spPr>
          <a:xfrm>
            <a:off x="457200" y="1384300"/>
            <a:ext cx="8229600" cy="730250"/>
          </a:xfrm>
        </p:spPr>
        <p:txBody>
          <a:bodyPr/>
          <a:lstStyle/>
          <a:p>
            <a:endParaRPr lang="en-US" sz="2800" dirty="0"/>
          </a:p>
          <a:p>
            <a:endParaRPr lang="en-US" sz="2800" dirty="0"/>
          </a:p>
          <a:p>
            <a:endParaRPr lang="en-US" sz="2800" dirty="0"/>
          </a:p>
          <a:p>
            <a:endParaRPr lang="en-US" sz="2800" dirty="0"/>
          </a:p>
          <a:p>
            <a:endParaRPr lang="en-US" sz="2800" dirty="0"/>
          </a:p>
          <a:p>
            <a:r>
              <a:rPr lang="en-US" sz="2800" dirty="0"/>
              <a:t>Want to remove seams where they won’t be very noticeable:</a:t>
            </a:r>
          </a:p>
          <a:p>
            <a:pPr lvl="1"/>
            <a:r>
              <a:rPr lang="en-US" sz="2400" dirty="0"/>
              <a:t>Measure “energy” as gradient magnitude (horizontal/vertical change)</a:t>
            </a:r>
          </a:p>
          <a:p>
            <a:r>
              <a:rPr lang="en-US" sz="2800" dirty="0"/>
              <a:t>Choose seam based on </a:t>
            </a:r>
            <a:r>
              <a:rPr lang="en-US" sz="2800" b="1" dirty="0"/>
              <a:t>minimum total energy path</a:t>
            </a:r>
            <a:r>
              <a:rPr lang="en-US" sz="2800" dirty="0"/>
              <a:t> across image, subject to 8-connectedness.</a:t>
            </a:r>
          </a:p>
        </p:txBody>
      </p:sp>
      <p:sp>
        <p:nvSpPr>
          <p:cNvPr id="8" name="Title 6"/>
          <p:cNvSpPr txBox="1">
            <a:spLocks/>
          </p:cNvSpPr>
          <p:nvPr/>
        </p:nvSpPr>
        <p:spPr bwMode="auto">
          <a:xfrm>
            <a:off x="611560" y="80628"/>
            <a:ext cx="809866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3800" kern="0" dirty="0">
                <a:solidFill>
                  <a:srgbClr val="000000"/>
                </a:solidFill>
              </a:rPr>
              <a:t>Seam carving: main idea</a:t>
            </a:r>
          </a:p>
        </p:txBody>
      </p:sp>
      <p:pic>
        <p:nvPicPr>
          <p:cNvPr id="11" name="Picture 4"/>
          <p:cNvPicPr>
            <a:picLocks noChangeAspect="1" noChangeArrowheads="1"/>
          </p:cNvPicPr>
          <p:nvPr/>
        </p:nvPicPr>
        <p:blipFill>
          <a:blip r:embed="rId6" cstate="print"/>
          <a:srcRect/>
          <a:stretch>
            <a:fillRect/>
          </a:stretch>
        </p:blipFill>
        <p:spPr bwMode="auto">
          <a:xfrm>
            <a:off x="1799692" y="1196752"/>
            <a:ext cx="2736303" cy="1826073"/>
          </a:xfrm>
          <a:prstGeom prst="rect">
            <a:avLst/>
          </a:prstGeom>
          <a:noFill/>
          <a:ln w="9525">
            <a:noFill/>
            <a:miter lim="800000"/>
            <a:headEnd/>
            <a:tailEnd/>
          </a:ln>
        </p:spPr>
      </p:pic>
      <p:pic>
        <p:nvPicPr>
          <p:cNvPr id="12" name="Picture 5"/>
          <p:cNvPicPr>
            <a:picLocks noChangeAspect="1" noChangeArrowheads="1"/>
          </p:cNvPicPr>
          <p:nvPr/>
        </p:nvPicPr>
        <p:blipFill>
          <a:blip r:embed="rId7" cstate="print"/>
          <a:srcRect/>
          <a:stretch>
            <a:fillRect/>
          </a:stretch>
        </p:blipFill>
        <p:spPr bwMode="auto">
          <a:xfrm>
            <a:off x="4716016" y="1160748"/>
            <a:ext cx="2736303" cy="1826073"/>
          </a:xfrm>
          <a:prstGeom prst="rect">
            <a:avLst/>
          </a:prstGeom>
          <a:noFill/>
          <a:ln w="9525">
            <a:noFill/>
            <a:miter lim="800000"/>
            <a:headEnd/>
            <a:tailEnd/>
          </a:ln>
        </p:spPr>
      </p:pic>
      <p:graphicFrame>
        <p:nvGraphicFramePr>
          <p:cNvPr id="13" name="Object 12"/>
          <p:cNvGraphicFramePr>
            <a:graphicFrameLocks noChangeAspect="1"/>
          </p:cNvGraphicFramePr>
          <p:nvPr/>
        </p:nvGraphicFramePr>
        <p:xfrm>
          <a:off x="4680012" y="3212976"/>
          <a:ext cx="1739900" cy="428625"/>
        </p:xfrm>
        <a:graphic>
          <a:graphicData uri="http://schemas.openxmlformats.org/presentationml/2006/ole">
            <mc:AlternateContent xmlns:mc="http://schemas.openxmlformats.org/markup-compatibility/2006">
              <mc:Choice xmlns:v="urn:schemas-microsoft-com:vml" Requires="v">
                <p:oleObj spid="_x0000_s6214" name="Equation" r:id="rId8" imgW="825500" imgH="203200" progId="Equation.3">
                  <p:embed/>
                </p:oleObj>
              </mc:Choice>
              <mc:Fallback>
                <p:oleObj name="Equation" r:id="rId8" imgW="8255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0012" y="3212976"/>
                        <a:ext cx="17399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30" descr="Edittex"/>
          <p:cNvPicPr>
            <a:picLocks noChangeAspect="1" noChangeArrowheads="1"/>
          </p:cNvPicPr>
          <p:nvPr>
            <p:custDataLst>
              <p:tags r:id="rId3"/>
            </p:custDataLst>
          </p:nvPr>
        </p:nvPicPr>
        <p:blipFill>
          <a:blip r:embed="rId10" cstate="print"/>
          <a:srcRect l="33994" t="-5387"/>
          <a:stretch>
            <a:fillRect/>
          </a:stretch>
        </p:blipFill>
        <p:spPr bwMode="auto">
          <a:xfrm>
            <a:off x="6336704" y="3084698"/>
            <a:ext cx="2447764" cy="704342"/>
          </a:xfrm>
          <a:prstGeom prst="rect">
            <a:avLst/>
          </a:prstGeom>
          <a:noFill/>
          <a:ln w="9525">
            <a:noFill/>
            <a:miter lim="800000"/>
            <a:headEnd/>
            <a:tailEnd/>
          </a:ln>
        </p:spPr>
      </p:pic>
      <p:sp>
        <p:nvSpPr>
          <p:cNvPr id="10" name="TextBox 9"/>
          <p:cNvSpPr txBox="1"/>
          <p:nvPr/>
        </p:nvSpPr>
        <p:spPr>
          <a:xfrm>
            <a:off x="0" y="6629400"/>
            <a:ext cx="5334000" cy="276999"/>
          </a:xfrm>
          <a:prstGeom prst="rect">
            <a:avLst/>
          </a:prstGeom>
          <a:noFill/>
        </p:spPr>
        <p:txBody>
          <a:bodyPr wrap="square" rtlCol="0">
            <a:spAutoFit/>
          </a:bodyPr>
          <a:lstStyle/>
          <a:p>
            <a:r>
              <a:rPr lang="en-US" sz="1200" dirty="0">
                <a:solidFill>
                  <a:srgbClr val="000000"/>
                </a:solidFill>
              </a:rPr>
              <a:t>Kristen Grauman, UT-Austin</a:t>
            </a:r>
          </a:p>
        </p:txBody>
      </p:sp>
    </p:spTree>
    <p:custDataLst>
      <p:tags r:id="rId2"/>
    </p:custDataLst>
    <p:extLst>
      <p:ext uri="{BB962C8B-B14F-4D97-AF65-F5344CB8AC3E}">
        <p14:creationId xmlns:p14="http://schemas.microsoft.com/office/powerpoint/2010/main" val="2820236119"/>
      </p:ext>
    </p:extLst>
  </p:cSld>
  <p:clrMapOvr>
    <a:masterClrMapping/>
  </p:clrMapOvr>
  <mc:AlternateContent xmlns:mc="http://schemas.openxmlformats.org/markup-compatibility/2006" xmlns:p14="http://schemas.microsoft.com/office/powerpoint/2010/main">
    <mc:Choice Requires="p14">
      <p:transition spd="slow" p14:dur="2000" advTm="91379"/>
    </mc:Choice>
    <mc:Fallback xmlns="">
      <p:transition spd="slow" advTm="913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31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13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07504" y="2492896"/>
            <a:ext cx="1143000" cy="914400"/>
            <a:chOff x="482588" y="1196752"/>
            <a:chExt cx="1143000" cy="914400"/>
          </a:xfrm>
        </p:grpSpPr>
        <p:sp>
          <p:nvSpPr>
            <p:cNvPr id="36" name="Rectangle 35"/>
            <p:cNvSpPr/>
            <p:nvPr/>
          </p:nvSpPr>
          <p:spPr bwMode="auto">
            <a:xfrm>
              <a:off x="482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37" name="Rectangle 36"/>
            <p:cNvSpPr/>
            <p:nvPr/>
          </p:nvSpPr>
          <p:spPr bwMode="auto">
            <a:xfrm>
              <a:off x="863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38" name="Rectangle 37"/>
            <p:cNvSpPr/>
            <p:nvPr/>
          </p:nvSpPr>
          <p:spPr bwMode="auto">
            <a:xfrm>
              <a:off x="1244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39" name="Rectangle 38"/>
            <p:cNvSpPr/>
            <p:nvPr/>
          </p:nvSpPr>
          <p:spPr bwMode="auto">
            <a:xfrm>
              <a:off x="863588" y="11967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cxnSp>
          <p:nvCxnSpPr>
            <p:cNvPr id="40" name="Straight Arrow Connector 39"/>
            <p:cNvCxnSpPr>
              <a:stCxn id="39" idx="2"/>
            </p:cNvCxnSpPr>
            <p:nvPr/>
          </p:nvCxnSpPr>
          <p:spPr bwMode="auto">
            <a:xfrm rot="5400000">
              <a:off x="692138" y="1596802"/>
              <a:ext cx="3048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Straight Arrow Connector 40"/>
            <p:cNvCxnSpPr>
              <a:stCxn id="39" idx="2"/>
            </p:cNvCxnSpPr>
            <p:nvPr/>
          </p:nvCxnSpPr>
          <p:spPr bwMode="auto">
            <a:xfrm rot="16200000" flipH="1">
              <a:off x="920738" y="1787302"/>
              <a:ext cx="304800" cy="38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39" idx="2"/>
            </p:cNvCxnSpPr>
            <p:nvPr/>
          </p:nvCxnSpPr>
          <p:spPr bwMode="auto">
            <a:xfrm rot="16200000" flipH="1">
              <a:off x="1111238" y="1596802"/>
              <a:ext cx="3048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 name="Group 26"/>
          <p:cNvGrpSpPr/>
          <p:nvPr/>
        </p:nvGrpSpPr>
        <p:grpSpPr>
          <a:xfrm>
            <a:off x="503548" y="2024844"/>
            <a:ext cx="1143000" cy="914400"/>
            <a:chOff x="482588" y="1196752"/>
            <a:chExt cx="1143000" cy="914400"/>
          </a:xfrm>
        </p:grpSpPr>
        <p:sp>
          <p:nvSpPr>
            <p:cNvPr id="28" name="Rectangle 27"/>
            <p:cNvSpPr/>
            <p:nvPr/>
          </p:nvSpPr>
          <p:spPr bwMode="auto">
            <a:xfrm>
              <a:off x="482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29" name="Rectangle 28"/>
            <p:cNvSpPr/>
            <p:nvPr/>
          </p:nvSpPr>
          <p:spPr bwMode="auto">
            <a:xfrm>
              <a:off x="863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30" name="Rectangle 29"/>
            <p:cNvSpPr/>
            <p:nvPr/>
          </p:nvSpPr>
          <p:spPr bwMode="auto">
            <a:xfrm>
              <a:off x="1244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31" name="Rectangle 30"/>
            <p:cNvSpPr/>
            <p:nvPr/>
          </p:nvSpPr>
          <p:spPr bwMode="auto">
            <a:xfrm>
              <a:off x="863588" y="11967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cxnSp>
          <p:nvCxnSpPr>
            <p:cNvPr id="32" name="Straight Arrow Connector 31"/>
            <p:cNvCxnSpPr>
              <a:stCxn id="31" idx="2"/>
            </p:cNvCxnSpPr>
            <p:nvPr/>
          </p:nvCxnSpPr>
          <p:spPr bwMode="auto">
            <a:xfrm rot="5400000">
              <a:off x="692138" y="1596802"/>
              <a:ext cx="3048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Straight Arrow Connector 32"/>
            <p:cNvCxnSpPr>
              <a:stCxn id="31" idx="2"/>
            </p:cNvCxnSpPr>
            <p:nvPr/>
          </p:nvCxnSpPr>
          <p:spPr bwMode="auto">
            <a:xfrm rot="16200000" flipH="1">
              <a:off x="920738" y="1787302"/>
              <a:ext cx="304800" cy="38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a:stCxn id="31" idx="2"/>
            </p:cNvCxnSpPr>
            <p:nvPr/>
          </p:nvCxnSpPr>
          <p:spPr bwMode="auto">
            <a:xfrm rot="16200000" flipH="1">
              <a:off x="1111238" y="1596802"/>
              <a:ext cx="3048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 name="Group 18"/>
          <p:cNvGrpSpPr/>
          <p:nvPr/>
        </p:nvGrpSpPr>
        <p:grpSpPr>
          <a:xfrm>
            <a:off x="539552" y="1556792"/>
            <a:ext cx="1143000" cy="914400"/>
            <a:chOff x="482588" y="1196752"/>
            <a:chExt cx="1143000" cy="914400"/>
          </a:xfrm>
        </p:grpSpPr>
        <p:sp>
          <p:nvSpPr>
            <p:cNvPr id="20" name="Rectangle 19"/>
            <p:cNvSpPr/>
            <p:nvPr/>
          </p:nvSpPr>
          <p:spPr bwMode="auto">
            <a:xfrm>
              <a:off x="482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21" name="Rectangle 20"/>
            <p:cNvSpPr/>
            <p:nvPr/>
          </p:nvSpPr>
          <p:spPr bwMode="auto">
            <a:xfrm>
              <a:off x="863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22" name="Rectangle 21"/>
            <p:cNvSpPr/>
            <p:nvPr/>
          </p:nvSpPr>
          <p:spPr bwMode="auto">
            <a:xfrm>
              <a:off x="1244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23" name="Rectangle 22"/>
            <p:cNvSpPr/>
            <p:nvPr/>
          </p:nvSpPr>
          <p:spPr bwMode="auto">
            <a:xfrm>
              <a:off x="863588" y="11967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cxnSp>
          <p:nvCxnSpPr>
            <p:cNvPr id="24" name="Straight Arrow Connector 23"/>
            <p:cNvCxnSpPr>
              <a:stCxn id="23" idx="2"/>
            </p:cNvCxnSpPr>
            <p:nvPr/>
          </p:nvCxnSpPr>
          <p:spPr bwMode="auto">
            <a:xfrm rot="5400000">
              <a:off x="692138" y="1596802"/>
              <a:ext cx="3048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a:stCxn id="23" idx="2"/>
            </p:cNvCxnSpPr>
            <p:nvPr/>
          </p:nvCxnSpPr>
          <p:spPr bwMode="auto">
            <a:xfrm rot="16200000" flipH="1">
              <a:off x="920738" y="1787302"/>
              <a:ext cx="304800" cy="38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23" idx="2"/>
            </p:cNvCxnSpPr>
            <p:nvPr/>
          </p:nvCxnSpPr>
          <p:spPr bwMode="auto">
            <a:xfrm rot="16200000" flipH="1">
              <a:off x="1111238" y="1596802"/>
              <a:ext cx="3048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41316" name="Content Placeholder 5"/>
          <p:cNvSpPr>
            <a:spLocks noGrp="1"/>
          </p:cNvSpPr>
          <p:nvPr>
            <p:ph idx="1"/>
          </p:nvPr>
        </p:nvSpPr>
        <p:spPr>
          <a:xfrm>
            <a:off x="467544" y="3850878"/>
            <a:ext cx="7956884" cy="730250"/>
          </a:xfrm>
        </p:spPr>
        <p:txBody>
          <a:bodyPr/>
          <a:lstStyle/>
          <a:p>
            <a:pPr>
              <a:spcAft>
                <a:spcPts val="1200"/>
              </a:spcAft>
              <a:buNone/>
            </a:pPr>
            <a:r>
              <a:rPr lang="en-US" sz="2800" dirty="0"/>
              <a:t>Let a </a:t>
            </a:r>
            <a:r>
              <a:rPr lang="en-US" sz="2800" dirty="0">
                <a:solidFill>
                  <a:schemeClr val="accent2"/>
                </a:solidFill>
              </a:rPr>
              <a:t>vertical seam </a:t>
            </a:r>
            <a:r>
              <a:rPr lang="en-US" sz="2800" b="1" dirty="0"/>
              <a:t>s </a:t>
            </a:r>
            <a:r>
              <a:rPr lang="en-US" sz="2800" dirty="0"/>
              <a:t>consist of </a:t>
            </a:r>
            <a:r>
              <a:rPr lang="en-US" sz="2800" i="1" dirty="0"/>
              <a:t>h </a:t>
            </a:r>
            <a:r>
              <a:rPr lang="en-US" sz="2800" dirty="0"/>
              <a:t>positions that form an 8-connected  path.</a:t>
            </a:r>
          </a:p>
          <a:p>
            <a:pPr>
              <a:spcAft>
                <a:spcPts val="1200"/>
              </a:spcAft>
              <a:buNone/>
            </a:pPr>
            <a:r>
              <a:rPr lang="en-US" sz="2800" dirty="0"/>
              <a:t>Let the </a:t>
            </a:r>
            <a:r>
              <a:rPr lang="en-US" sz="2800" dirty="0">
                <a:solidFill>
                  <a:schemeClr val="accent2"/>
                </a:solidFill>
              </a:rPr>
              <a:t>cost of a seam </a:t>
            </a:r>
            <a:r>
              <a:rPr lang="en-US" sz="2800" dirty="0"/>
              <a:t>be:</a:t>
            </a:r>
          </a:p>
          <a:p>
            <a:pPr>
              <a:spcAft>
                <a:spcPts val="1200"/>
              </a:spcAft>
              <a:buNone/>
            </a:pPr>
            <a:r>
              <a:rPr lang="en-US" sz="2800" dirty="0">
                <a:solidFill>
                  <a:schemeClr val="accent2"/>
                </a:solidFill>
              </a:rPr>
              <a:t>Optimal seam </a:t>
            </a:r>
            <a:r>
              <a:rPr lang="en-US" sz="2800" dirty="0"/>
              <a:t>minimizes this cost:</a:t>
            </a:r>
          </a:p>
          <a:p>
            <a:pPr>
              <a:spcAft>
                <a:spcPts val="1200"/>
              </a:spcAft>
              <a:buNone/>
            </a:pPr>
            <a:r>
              <a:rPr lang="en-US" sz="2800" dirty="0"/>
              <a:t>Compute it efficiently with </a:t>
            </a:r>
            <a:r>
              <a:rPr lang="en-US" sz="2800" dirty="0">
                <a:solidFill>
                  <a:schemeClr val="accent2"/>
                </a:solidFill>
              </a:rPr>
              <a:t>dynamic programming</a:t>
            </a:r>
            <a:r>
              <a:rPr lang="en-US" sz="2800" dirty="0"/>
              <a:t>.</a:t>
            </a:r>
          </a:p>
          <a:p>
            <a:pPr>
              <a:spcAft>
                <a:spcPts val="1200"/>
              </a:spcAft>
            </a:pPr>
            <a:endParaRPr lang="en-US" sz="2800" b="1" dirty="0"/>
          </a:p>
        </p:txBody>
      </p:sp>
      <p:pic>
        <p:nvPicPr>
          <p:cNvPr id="141317" name="Picture 4"/>
          <p:cNvPicPr>
            <a:picLocks noChangeAspect="1" noChangeArrowheads="1"/>
          </p:cNvPicPr>
          <p:nvPr/>
        </p:nvPicPr>
        <p:blipFill>
          <a:blip r:embed="rId6" cstate="print"/>
          <a:srcRect/>
          <a:stretch>
            <a:fillRect/>
          </a:stretch>
        </p:blipFill>
        <p:spPr bwMode="auto">
          <a:xfrm>
            <a:off x="1799692" y="1196752"/>
            <a:ext cx="2736303" cy="1826073"/>
          </a:xfrm>
          <a:prstGeom prst="rect">
            <a:avLst/>
          </a:prstGeom>
          <a:noFill/>
          <a:ln w="9525">
            <a:noFill/>
            <a:miter lim="800000"/>
            <a:headEnd/>
            <a:tailEnd/>
          </a:ln>
        </p:spPr>
      </p:pic>
      <p:pic>
        <p:nvPicPr>
          <p:cNvPr id="141318" name="Picture 5"/>
          <p:cNvPicPr>
            <a:picLocks noChangeAspect="1" noChangeArrowheads="1"/>
          </p:cNvPicPr>
          <p:nvPr/>
        </p:nvPicPr>
        <p:blipFill>
          <a:blip r:embed="rId7" cstate="print"/>
          <a:srcRect/>
          <a:stretch>
            <a:fillRect/>
          </a:stretch>
        </p:blipFill>
        <p:spPr bwMode="auto">
          <a:xfrm>
            <a:off x="4716016" y="1160748"/>
            <a:ext cx="2736303" cy="1826073"/>
          </a:xfrm>
          <a:prstGeom prst="rect">
            <a:avLst/>
          </a:prstGeom>
          <a:noFill/>
          <a:ln w="9525">
            <a:noFill/>
            <a:miter lim="800000"/>
            <a:headEnd/>
            <a:tailEnd/>
          </a:ln>
        </p:spPr>
      </p:pic>
      <p:sp>
        <p:nvSpPr>
          <p:cNvPr id="8" name="Title 6"/>
          <p:cNvSpPr txBox="1">
            <a:spLocks/>
          </p:cNvSpPr>
          <p:nvPr/>
        </p:nvSpPr>
        <p:spPr bwMode="auto">
          <a:xfrm>
            <a:off x="611560" y="80628"/>
            <a:ext cx="809866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3800" kern="0" dirty="0">
                <a:solidFill>
                  <a:srgbClr val="000000"/>
                </a:solidFill>
              </a:rPr>
              <a:t>Seam carving: algorithm</a:t>
            </a:r>
          </a:p>
        </p:txBody>
      </p:sp>
      <p:graphicFrame>
        <p:nvGraphicFramePr>
          <p:cNvPr id="7" name="Object 6"/>
          <p:cNvGraphicFramePr>
            <a:graphicFrameLocks noChangeAspect="1"/>
          </p:cNvGraphicFramePr>
          <p:nvPr/>
        </p:nvGraphicFramePr>
        <p:xfrm>
          <a:off x="4752020" y="4761272"/>
          <a:ext cx="3688862" cy="935980"/>
        </p:xfrm>
        <a:graphic>
          <a:graphicData uri="http://schemas.openxmlformats.org/presentationml/2006/ole">
            <mc:AlternateContent xmlns:mc="http://schemas.openxmlformats.org/markup-compatibility/2006">
              <mc:Choice xmlns:v="urn:schemas-microsoft-com:vml" Requires="v">
                <p:oleObj spid="_x0000_s7374" name="Equation" r:id="rId8" imgW="1701800" imgH="431800" progId="Equation.3">
                  <p:embed/>
                </p:oleObj>
              </mc:Choice>
              <mc:Fallback>
                <p:oleObj name="Equation" r:id="rId8" imgW="1701800" imgH="431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2020" y="4761272"/>
                        <a:ext cx="3688862" cy="935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7"/>
          <p:cNvGrpSpPr/>
          <p:nvPr/>
        </p:nvGrpSpPr>
        <p:grpSpPr>
          <a:xfrm>
            <a:off x="143508" y="1088740"/>
            <a:ext cx="1143000" cy="914400"/>
            <a:chOff x="482588" y="1196752"/>
            <a:chExt cx="1143000" cy="914400"/>
          </a:xfrm>
        </p:grpSpPr>
        <p:sp>
          <p:nvSpPr>
            <p:cNvPr id="11" name="Rectangle 10"/>
            <p:cNvSpPr/>
            <p:nvPr/>
          </p:nvSpPr>
          <p:spPr bwMode="auto">
            <a:xfrm>
              <a:off x="482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12" name="Rectangle 11"/>
            <p:cNvSpPr/>
            <p:nvPr/>
          </p:nvSpPr>
          <p:spPr bwMode="auto">
            <a:xfrm>
              <a:off x="863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13" name="Rectangle 12"/>
            <p:cNvSpPr/>
            <p:nvPr/>
          </p:nvSpPr>
          <p:spPr bwMode="auto">
            <a:xfrm>
              <a:off x="1244588" y="16539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14" name="Rectangle 13"/>
            <p:cNvSpPr/>
            <p:nvPr/>
          </p:nvSpPr>
          <p:spPr bwMode="auto">
            <a:xfrm>
              <a:off x="863588" y="1196752"/>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cxnSp>
          <p:nvCxnSpPr>
            <p:cNvPr id="15" name="Straight Arrow Connector 14"/>
            <p:cNvCxnSpPr>
              <a:stCxn id="14" idx="2"/>
            </p:cNvCxnSpPr>
            <p:nvPr/>
          </p:nvCxnSpPr>
          <p:spPr bwMode="auto">
            <a:xfrm rot="5400000">
              <a:off x="692138" y="1596802"/>
              <a:ext cx="3048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a:stCxn id="14" idx="2"/>
            </p:cNvCxnSpPr>
            <p:nvPr/>
          </p:nvCxnSpPr>
          <p:spPr bwMode="auto">
            <a:xfrm rot="16200000" flipH="1">
              <a:off x="920738" y="1787302"/>
              <a:ext cx="304800" cy="38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stCxn id="14" idx="2"/>
            </p:cNvCxnSpPr>
            <p:nvPr/>
          </p:nvCxnSpPr>
          <p:spPr bwMode="auto">
            <a:xfrm rot="16200000" flipH="1">
              <a:off x="1111238" y="1596802"/>
              <a:ext cx="3048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43" name="Rectangle 42"/>
          <p:cNvSpPr/>
          <p:nvPr/>
        </p:nvSpPr>
        <p:spPr bwMode="auto">
          <a:xfrm>
            <a:off x="539552" y="1088740"/>
            <a:ext cx="360040" cy="43204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44" name="Rectangle 43"/>
          <p:cNvSpPr/>
          <p:nvPr/>
        </p:nvSpPr>
        <p:spPr bwMode="auto">
          <a:xfrm>
            <a:off x="899592" y="1556792"/>
            <a:ext cx="360040" cy="43204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45" name="Rectangle 44"/>
          <p:cNvSpPr/>
          <p:nvPr/>
        </p:nvSpPr>
        <p:spPr bwMode="auto">
          <a:xfrm>
            <a:off x="935596" y="2024844"/>
            <a:ext cx="360040" cy="43204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46" name="Rectangle 45"/>
          <p:cNvSpPr/>
          <p:nvPr/>
        </p:nvSpPr>
        <p:spPr bwMode="auto">
          <a:xfrm>
            <a:off x="935596" y="2492896"/>
            <a:ext cx="360040" cy="43204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47" name="Rectangle 46"/>
          <p:cNvSpPr/>
          <p:nvPr/>
        </p:nvSpPr>
        <p:spPr bwMode="auto">
          <a:xfrm>
            <a:off x="539552" y="2960948"/>
            <a:ext cx="360040" cy="43204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cxnSp>
        <p:nvCxnSpPr>
          <p:cNvPr id="49" name="Shape 48"/>
          <p:cNvCxnSpPr>
            <a:endCxn id="43" idx="0"/>
          </p:cNvCxnSpPr>
          <p:nvPr/>
        </p:nvCxnSpPr>
        <p:spPr bwMode="auto">
          <a:xfrm rot="10800000">
            <a:off x="719572" y="1088740"/>
            <a:ext cx="1296144" cy="108012"/>
          </a:xfrm>
          <a:prstGeom prst="curvedConnector4">
            <a:avLst>
              <a:gd name="adj1" fmla="val 43056"/>
              <a:gd name="adj2" fmla="val 311643"/>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53" name="Object 52"/>
          <p:cNvGraphicFramePr>
            <a:graphicFrameLocks noChangeAspect="1"/>
          </p:cNvGraphicFramePr>
          <p:nvPr/>
        </p:nvGraphicFramePr>
        <p:xfrm>
          <a:off x="6084168" y="5661248"/>
          <a:ext cx="2160240" cy="586731"/>
        </p:xfrm>
        <a:graphic>
          <a:graphicData uri="http://schemas.openxmlformats.org/presentationml/2006/ole">
            <mc:AlternateContent xmlns:mc="http://schemas.openxmlformats.org/markup-compatibility/2006">
              <mc:Choice xmlns:v="urn:schemas-microsoft-com:vml" Requires="v">
                <p:oleObj spid="_x0000_s7375" name="Equation" r:id="rId10" imgW="1028700" imgH="279400" progId="Equation.3">
                  <p:embed/>
                </p:oleObj>
              </mc:Choice>
              <mc:Fallback>
                <p:oleObj name="Equation" r:id="rId10" imgW="1028700" imgH="279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4168" y="5661248"/>
                        <a:ext cx="2160240" cy="5867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8"/>
          <p:cNvGrpSpPr/>
          <p:nvPr/>
        </p:nvGrpSpPr>
        <p:grpSpPr>
          <a:xfrm>
            <a:off x="539552" y="1115452"/>
            <a:ext cx="828092" cy="2250832"/>
            <a:chOff x="539552" y="1115452"/>
            <a:chExt cx="828092" cy="2250832"/>
          </a:xfrm>
        </p:grpSpPr>
        <p:sp>
          <p:nvSpPr>
            <p:cNvPr id="54" name="TextBox 53"/>
            <p:cNvSpPr txBox="1"/>
            <p:nvPr/>
          </p:nvSpPr>
          <p:spPr>
            <a:xfrm>
              <a:off x="539552" y="1115452"/>
              <a:ext cx="432048"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rPr>
                <a:t>s</a:t>
              </a:r>
              <a:r>
                <a:rPr lang="en-US" baseline="-25000" dirty="0">
                  <a:solidFill>
                    <a:srgbClr val="000000"/>
                  </a:solidFill>
                </a:rPr>
                <a:t>1</a:t>
              </a:r>
            </a:p>
          </p:txBody>
        </p:sp>
        <p:sp>
          <p:nvSpPr>
            <p:cNvPr id="55" name="TextBox 54"/>
            <p:cNvSpPr txBox="1"/>
            <p:nvPr/>
          </p:nvSpPr>
          <p:spPr>
            <a:xfrm>
              <a:off x="899592" y="1583504"/>
              <a:ext cx="432048"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rPr>
                <a:t>s</a:t>
              </a:r>
              <a:r>
                <a:rPr lang="en-US" baseline="-25000" dirty="0">
                  <a:solidFill>
                    <a:srgbClr val="000000"/>
                  </a:solidFill>
                </a:rPr>
                <a:t>2</a:t>
              </a:r>
            </a:p>
          </p:txBody>
        </p:sp>
        <p:sp>
          <p:nvSpPr>
            <p:cNvPr id="56" name="TextBox 55"/>
            <p:cNvSpPr txBox="1"/>
            <p:nvPr/>
          </p:nvSpPr>
          <p:spPr>
            <a:xfrm>
              <a:off x="899592" y="2024844"/>
              <a:ext cx="432048"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rPr>
                <a:t>s</a:t>
              </a:r>
              <a:r>
                <a:rPr lang="en-US" baseline="-25000" dirty="0">
                  <a:solidFill>
                    <a:srgbClr val="000000"/>
                  </a:solidFill>
                </a:rPr>
                <a:t>3</a:t>
              </a:r>
            </a:p>
          </p:txBody>
        </p:sp>
        <p:sp>
          <p:nvSpPr>
            <p:cNvPr id="57" name="TextBox 56"/>
            <p:cNvSpPr txBox="1"/>
            <p:nvPr/>
          </p:nvSpPr>
          <p:spPr>
            <a:xfrm>
              <a:off x="935596" y="2483604"/>
              <a:ext cx="432048"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rPr>
                <a:t>s</a:t>
              </a:r>
              <a:r>
                <a:rPr lang="en-US" baseline="-25000" dirty="0">
                  <a:solidFill>
                    <a:srgbClr val="000000"/>
                  </a:solidFill>
                </a:rPr>
                <a:t>4</a:t>
              </a:r>
            </a:p>
          </p:txBody>
        </p:sp>
        <p:sp>
          <p:nvSpPr>
            <p:cNvPr id="58" name="TextBox 57"/>
            <p:cNvSpPr txBox="1"/>
            <p:nvPr/>
          </p:nvSpPr>
          <p:spPr>
            <a:xfrm>
              <a:off x="575556" y="2996952"/>
              <a:ext cx="432048"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rPr>
                <a:t>s</a:t>
              </a:r>
              <a:r>
                <a:rPr lang="en-US" baseline="-25000" dirty="0">
                  <a:solidFill>
                    <a:srgbClr val="000000"/>
                  </a:solidFill>
                </a:rPr>
                <a:t>5</a:t>
              </a:r>
            </a:p>
          </p:txBody>
        </p:sp>
      </p:grpSp>
      <p:graphicFrame>
        <p:nvGraphicFramePr>
          <p:cNvPr id="60" name="Object 59"/>
          <p:cNvGraphicFramePr>
            <a:graphicFrameLocks noChangeAspect="1"/>
          </p:cNvGraphicFramePr>
          <p:nvPr/>
        </p:nvGraphicFramePr>
        <p:xfrm>
          <a:off x="4680012" y="3212976"/>
          <a:ext cx="1739900" cy="428625"/>
        </p:xfrm>
        <a:graphic>
          <a:graphicData uri="http://schemas.openxmlformats.org/presentationml/2006/ole">
            <mc:AlternateContent xmlns:mc="http://schemas.openxmlformats.org/markup-compatibility/2006">
              <mc:Choice xmlns:v="urn:schemas-microsoft-com:vml" Requires="v">
                <p:oleObj spid="_x0000_s7376" name="Equation" r:id="rId12" imgW="825500" imgH="203200" progId="Equation.3">
                  <p:embed/>
                </p:oleObj>
              </mc:Choice>
              <mc:Fallback>
                <p:oleObj name="Equation" r:id="rId12" imgW="825500" imgH="203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0012" y="3212976"/>
                        <a:ext cx="17399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 name="Picture 30" descr="Edittex"/>
          <p:cNvPicPr>
            <a:picLocks noChangeAspect="1" noChangeArrowheads="1"/>
          </p:cNvPicPr>
          <p:nvPr>
            <p:custDataLst>
              <p:tags r:id="rId3"/>
            </p:custDataLst>
          </p:nvPr>
        </p:nvPicPr>
        <p:blipFill>
          <a:blip r:embed="rId14" cstate="print"/>
          <a:srcRect l="33994" t="-5387"/>
          <a:stretch>
            <a:fillRect/>
          </a:stretch>
        </p:blipFill>
        <p:spPr bwMode="auto">
          <a:xfrm>
            <a:off x="6336704" y="3084698"/>
            <a:ext cx="2447764" cy="704342"/>
          </a:xfrm>
          <a:prstGeom prst="rect">
            <a:avLst/>
          </a:prstGeom>
          <a:noFill/>
          <a:ln w="9525">
            <a:noFill/>
            <a:miter lim="800000"/>
            <a:headEnd/>
            <a:tailEnd/>
          </a:ln>
        </p:spPr>
      </p:pic>
      <p:sp>
        <p:nvSpPr>
          <p:cNvPr id="62" name="TextBox 61"/>
          <p:cNvSpPr txBox="1"/>
          <p:nvPr/>
        </p:nvSpPr>
        <p:spPr>
          <a:xfrm>
            <a:off x="0" y="6629400"/>
            <a:ext cx="5334000" cy="276999"/>
          </a:xfrm>
          <a:prstGeom prst="rect">
            <a:avLst/>
          </a:prstGeom>
          <a:noFill/>
        </p:spPr>
        <p:txBody>
          <a:bodyPr wrap="square" rtlCol="0">
            <a:spAutoFit/>
          </a:bodyPr>
          <a:lstStyle/>
          <a:p>
            <a:r>
              <a:rPr lang="en-US" sz="1200" dirty="0">
                <a:solidFill>
                  <a:srgbClr val="000000"/>
                </a:solidFill>
              </a:rPr>
              <a:t>Kristen Grauman, UT-Austin</a:t>
            </a:r>
          </a:p>
        </p:txBody>
      </p:sp>
    </p:spTree>
    <p:custDataLst>
      <p:tags r:id="rId2"/>
    </p:custDataLst>
    <p:extLst>
      <p:ext uri="{BB962C8B-B14F-4D97-AF65-F5344CB8AC3E}">
        <p14:creationId xmlns:p14="http://schemas.microsoft.com/office/powerpoint/2010/main" val="3445826585"/>
      </p:ext>
    </p:extLst>
  </p:cSld>
  <p:clrMapOvr>
    <a:masterClrMapping/>
  </p:clrMapOvr>
  <mc:AlternateContent xmlns:mc="http://schemas.openxmlformats.org/markup-compatibility/2006" xmlns:p14="http://schemas.microsoft.com/office/powerpoint/2010/main">
    <mc:Choice Requires="p14">
      <p:transition spd="slow" p14:dur="2000" advTm="97238"/>
    </mc:Choice>
    <mc:Fallback xmlns="">
      <p:transition spd="slow" advTm="972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1316">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131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p:nvPr/>
        </p:nvGrpSpPr>
        <p:grpSpPr>
          <a:xfrm>
            <a:off x="3275856" y="2492896"/>
            <a:ext cx="2259124" cy="457200"/>
            <a:chOff x="5076056" y="2590056"/>
            <a:chExt cx="2259124" cy="457200"/>
          </a:xfrm>
        </p:grpSpPr>
        <p:sp>
          <p:nvSpPr>
            <p:cNvPr id="8" name="Rectangle 7"/>
            <p:cNvSpPr/>
            <p:nvPr/>
          </p:nvSpPr>
          <p:spPr bwMode="auto">
            <a:xfrm>
              <a:off x="6192180" y="2590056"/>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9" name="Rectangle 8"/>
            <p:cNvSpPr/>
            <p:nvPr/>
          </p:nvSpPr>
          <p:spPr bwMode="auto">
            <a:xfrm>
              <a:off x="6573180" y="2590056"/>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10" name="Rectangle 9"/>
            <p:cNvSpPr/>
            <p:nvPr/>
          </p:nvSpPr>
          <p:spPr bwMode="auto">
            <a:xfrm>
              <a:off x="6954180" y="2590056"/>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18" name="TextBox 17"/>
            <p:cNvSpPr txBox="1"/>
            <p:nvPr/>
          </p:nvSpPr>
          <p:spPr>
            <a:xfrm>
              <a:off x="5076056" y="2615027"/>
              <a:ext cx="1152128"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rPr>
                <a:t>row </a:t>
              </a:r>
              <a:r>
                <a:rPr lang="en-US" i="1" dirty="0">
                  <a:solidFill>
                    <a:srgbClr val="000000"/>
                  </a:solidFill>
                </a:rPr>
                <a:t>i-1</a:t>
              </a:r>
            </a:p>
          </p:txBody>
        </p:sp>
      </p:grpSp>
      <p:sp>
        <p:nvSpPr>
          <p:cNvPr id="4" name="Title 6"/>
          <p:cNvSpPr txBox="1">
            <a:spLocks/>
          </p:cNvSpPr>
          <p:nvPr/>
        </p:nvSpPr>
        <p:spPr bwMode="auto">
          <a:xfrm>
            <a:off x="611560" y="80628"/>
            <a:ext cx="809866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3800" kern="0" dirty="0">
                <a:solidFill>
                  <a:srgbClr val="000000"/>
                </a:solidFill>
              </a:rPr>
              <a:t>Seam carving: algorithm</a:t>
            </a:r>
          </a:p>
        </p:txBody>
      </p:sp>
      <p:sp>
        <p:nvSpPr>
          <p:cNvPr id="5" name="Content Placeholder 4"/>
          <p:cNvSpPr>
            <a:spLocks noGrp="1"/>
          </p:cNvSpPr>
          <p:nvPr>
            <p:ph/>
          </p:nvPr>
        </p:nvSpPr>
        <p:spPr>
          <a:xfrm>
            <a:off x="457200" y="1016732"/>
            <a:ext cx="8291264" cy="4785395"/>
          </a:xfrm>
        </p:spPr>
        <p:txBody>
          <a:bodyPr/>
          <a:lstStyle/>
          <a:p>
            <a:r>
              <a:rPr lang="en-US" sz="2400" dirty="0"/>
              <a:t>Compute the cumulative minimum energy for all possible connected seams at each entry </a:t>
            </a:r>
            <a:r>
              <a:rPr lang="en-US" sz="2400" i="1" dirty="0"/>
              <a:t>(</a:t>
            </a:r>
            <a:r>
              <a:rPr lang="en-US" sz="2400" i="1" dirty="0" err="1"/>
              <a:t>i,j</a:t>
            </a:r>
            <a:r>
              <a:rPr lang="en-US" sz="2400" i="1" dirty="0"/>
              <a:t>)</a:t>
            </a:r>
            <a:r>
              <a:rPr lang="en-US" sz="2400" dirty="0"/>
              <a:t>:</a:t>
            </a:r>
          </a:p>
          <a:p>
            <a:endParaRPr lang="en-US" sz="2400" dirty="0"/>
          </a:p>
          <a:p>
            <a:endParaRPr lang="en-US" sz="2400" dirty="0"/>
          </a:p>
          <a:p>
            <a:endParaRPr lang="en-US" sz="2400" dirty="0"/>
          </a:p>
          <a:p>
            <a:endParaRPr lang="en-US" sz="2400" dirty="0"/>
          </a:p>
          <a:p>
            <a:endParaRPr lang="en-US" sz="2400" dirty="0"/>
          </a:p>
          <a:p>
            <a:endParaRPr lang="en-US" sz="2400" dirty="0"/>
          </a:p>
          <a:p>
            <a:pPr>
              <a:buNone/>
            </a:pPr>
            <a:endParaRPr lang="en-US" dirty="0"/>
          </a:p>
          <a:p>
            <a:r>
              <a:rPr lang="en-US" sz="2400" dirty="0"/>
              <a:t>Then, min value in last row of </a:t>
            </a:r>
            <a:r>
              <a:rPr lang="en-US" sz="2400" b="1" dirty="0"/>
              <a:t>M</a:t>
            </a:r>
            <a:r>
              <a:rPr lang="en-US" sz="2400" dirty="0"/>
              <a:t> indicates end of the minimal connected vertical seam.  </a:t>
            </a:r>
          </a:p>
          <a:p>
            <a:r>
              <a:rPr lang="en-US" sz="2400" dirty="0"/>
              <a:t>Backtrack up from there, selecting min of 3 above in </a:t>
            </a:r>
            <a:r>
              <a:rPr lang="en-US" sz="2400" b="1" dirty="0"/>
              <a:t>M</a:t>
            </a:r>
            <a:r>
              <a:rPr lang="en-US" sz="2400" dirty="0"/>
              <a:t>.</a:t>
            </a:r>
          </a:p>
          <a:p>
            <a:r>
              <a:rPr lang="en-US" sz="2400" dirty="0"/>
              <a:t>Computing horizontal seams </a:t>
            </a:r>
            <a:r>
              <a:rPr lang="en-US" sz="2400"/>
              <a:t>is analogous. </a:t>
            </a:r>
            <a:endParaRPr lang="en-US" sz="2400" dirty="0"/>
          </a:p>
          <a:p>
            <a:endParaRPr lang="en-US" sz="2400" dirty="0"/>
          </a:p>
        </p:txBody>
      </p:sp>
      <p:graphicFrame>
        <p:nvGraphicFramePr>
          <p:cNvPr id="7" name="Object 6"/>
          <p:cNvGraphicFramePr>
            <a:graphicFrameLocks noChangeAspect="1"/>
          </p:cNvGraphicFramePr>
          <p:nvPr/>
        </p:nvGraphicFramePr>
        <p:xfrm>
          <a:off x="791580" y="1880828"/>
          <a:ext cx="8107362" cy="422275"/>
        </p:xfrm>
        <a:graphic>
          <a:graphicData uri="http://schemas.openxmlformats.org/presentationml/2006/ole">
            <mc:AlternateContent xmlns:mc="http://schemas.openxmlformats.org/markup-compatibility/2006">
              <mc:Choice xmlns:v="urn:schemas-microsoft-com:vml" Requires="v">
                <p:oleObj spid="_x0000_s9286" name="Equation" r:id="rId5" imgW="4140200" imgH="215900" progId="Equation.3">
                  <p:embed/>
                </p:oleObj>
              </mc:Choice>
              <mc:Fallback>
                <p:oleObj name="Equation" r:id="rId5" imgW="41402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580" y="1880828"/>
                        <a:ext cx="8107362"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4355976" y="2555612"/>
            <a:ext cx="792088" cy="369332"/>
          </a:xfrm>
          <a:prstGeom prst="rect">
            <a:avLst/>
          </a:prstGeom>
          <a:noFill/>
        </p:spPr>
        <p:txBody>
          <a:bodyPr wrap="square" rtlCol="0">
            <a:spAutoFit/>
          </a:bodyPr>
          <a:lstStyle/>
          <a:p>
            <a:pPr fontAlgn="base">
              <a:spcBef>
                <a:spcPct val="0"/>
              </a:spcBef>
              <a:spcAft>
                <a:spcPct val="0"/>
              </a:spcAft>
            </a:pPr>
            <a:r>
              <a:rPr lang="en-US" i="1" dirty="0">
                <a:solidFill>
                  <a:srgbClr val="000000"/>
                </a:solidFill>
              </a:rPr>
              <a:t>j-1</a:t>
            </a:r>
          </a:p>
        </p:txBody>
      </p:sp>
      <p:grpSp>
        <p:nvGrpSpPr>
          <p:cNvPr id="3" name="Group 27"/>
          <p:cNvGrpSpPr/>
          <p:nvPr/>
        </p:nvGrpSpPr>
        <p:grpSpPr>
          <a:xfrm>
            <a:off x="3275856" y="2946648"/>
            <a:ext cx="2376264" cy="457200"/>
            <a:chOff x="5076056" y="3043808"/>
            <a:chExt cx="2376264" cy="457200"/>
          </a:xfrm>
        </p:grpSpPr>
        <p:grpSp>
          <p:nvGrpSpPr>
            <p:cNvPr id="6" name="Group 26"/>
            <p:cNvGrpSpPr/>
            <p:nvPr/>
          </p:nvGrpSpPr>
          <p:grpSpPr>
            <a:xfrm>
              <a:off x="6573180" y="3043808"/>
              <a:ext cx="879140" cy="457200"/>
              <a:chOff x="6573180" y="3043808"/>
              <a:chExt cx="879140" cy="457200"/>
            </a:xfrm>
          </p:grpSpPr>
          <p:sp>
            <p:nvSpPr>
              <p:cNvPr id="11" name="Rectangle 10"/>
              <p:cNvSpPr/>
              <p:nvPr/>
            </p:nvSpPr>
            <p:spPr bwMode="auto">
              <a:xfrm>
                <a:off x="6573180" y="3043808"/>
                <a:ext cx="3810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rgbClr val="000000"/>
                  </a:solidFill>
                </a:endParaRPr>
              </a:p>
            </p:txBody>
          </p:sp>
          <p:sp>
            <p:nvSpPr>
              <p:cNvPr id="16" name="TextBox 15"/>
              <p:cNvSpPr txBox="1"/>
              <p:nvPr/>
            </p:nvSpPr>
            <p:spPr>
              <a:xfrm>
                <a:off x="6660232" y="3047075"/>
                <a:ext cx="792088"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rPr>
                  <a:t>j</a:t>
                </a:r>
              </a:p>
            </p:txBody>
          </p:sp>
        </p:grpSp>
        <p:sp>
          <p:nvSpPr>
            <p:cNvPr id="19" name="TextBox 18"/>
            <p:cNvSpPr txBox="1"/>
            <p:nvPr/>
          </p:nvSpPr>
          <p:spPr>
            <a:xfrm>
              <a:off x="5076056" y="3058108"/>
              <a:ext cx="792088" cy="369332"/>
            </a:xfrm>
            <a:prstGeom prst="rect">
              <a:avLst/>
            </a:prstGeom>
            <a:noFill/>
          </p:spPr>
          <p:txBody>
            <a:bodyPr wrap="square" rtlCol="0">
              <a:spAutoFit/>
            </a:bodyPr>
            <a:lstStyle/>
            <a:p>
              <a:pPr fontAlgn="base">
                <a:spcBef>
                  <a:spcPct val="0"/>
                </a:spcBef>
                <a:spcAft>
                  <a:spcPct val="0"/>
                </a:spcAft>
              </a:pPr>
              <a:r>
                <a:rPr lang="en-US" dirty="0">
                  <a:solidFill>
                    <a:srgbClr val="000000"/>
                  </a:solidFill>
                </a:rPr>
                <a:t>row </a:t>
              </a:r>
              <a:r>
                <a:rPr lang="en-US" i="1" dirty="0" err="1">
                  <a:solidFill>
                    <a:srgbClr val="000000"/>
                  </a:solidFill>
                </a:rPr>
                <a:t>i</a:t>
              </a:r>
              <a:endParaRPr lang="en-US" i="1" dirty="0">
                <a:solidFill>
                  <a:srgbClr val="000000"/>
                </a:solidFill>
              </a:endParaRPr>
            </a:p>
          </p:txBody>
        </p:sp>
      </p:grpSp>
      <p:grpSp>
        <p:nvGrpSpPr>
          <p:cNvPr id="12" name="Group 29"/>
          <p:cNvGrpSpPr/>
          <p:nvPr/>
        </p:nvGrpSpPr>
        <p:grpSpPr>
          <a:xfrm>
            <a:off x="5638800" y="2492896"/>
            <a:ext cx="2863044" cy="2401235"/>
            <a:chOff x="2830488" y="2816932"/>
            <a:chExt cx="2863044" cy="2401235"/>
          </a:xfrm>
        </p:grpSpPr>
        <p:pic>
          <p:nvPicPr>
            <p:cNvPr id="480259" name="Picture 3"/>
            <p:cNvPicPr>
              <a:picLocks noChangeAspect="1" noChangeArrowheads="1"/>
            </p:cNvPicPr>
            <p:nvPr/>
          </p:nvPicPr>
          <p:blipFill>
            <a:blip r:embed="rId7" cstate="print"/>
            <a:srcRect/>
            <a:stretch>
              <a:fillRect/>
            </a:stretch>
          </p:blipFill>
          <p:spPr bwMode="auto">
            <a:xfrm>
              <a:off x="3239852" y="2816932"/>
              <a:ext cx="2268253" cy="1518266"/>
            </a:xfrm>
            <a:prstGeom prst="rect">
              <a:avLst/>
            </a:prstGeom>
            <a:noFill/>
            <a:ln w="9525">
              <a:noFill/>
              <a:miter lim="800000"/>
              <a:headEnd/>
              <a:tailEnd/>
            </a:ln>
          </p:spPr>
        </p:pic>
        <p:sp>
          <p:nvSpPr>
            <p:cNvPr id="22" name="TextBox 21"/>
            <p:cNvSpPr txBox="1"/>
            <p:nvPr/>
          </p:nvSpPr>
          <p:spPr>
            <a:xfrm>
              <a:off x="2830488" y="4294837"/>
              <a:ext cx="2863044" cy="923330"/>
            </a:xfrm>
            <a:prstGeom prst="rect">
              <a:avLst/>
            </a:prstGeom>
            <a:noFill/>
          </p:spPr>
          <p:txBody>
            <a:bodyPr wrap="square" rtlCol="0">
              <a:spAutoFit/>
            </a:bodyPr>
            <a:lstStyle/>
            <a:p>
              <a:pPr algn="ctr" fontAlgn="base">
                <a:spcBef>
                  <a:spcPct val="0"/>
                </a:spcBef>
                <a:spcAft>
                  <a:spcPct val="0"/>
                </a:spcAft>
              </a:pPr>
              <a:r>
                <a:rPr lang="en-US" b="1" dirty="0">
                  <a:solidFill>
                    <a:srgbClr val="000000"/>
                  </a:solidFill>
                </a:rPr>
                <a:t>M matrix: </a:t>
              </a:r>
            </a:p>
            <a:p>
              <a:pPr algn="ctr" fontAlgn="base">
                <a:spcBef>
                  <a:spcPct val="0"/>
                </a:spcBef>
                <a:spcAft>
                  <a:spcPct val="0"/>
                </a:spcAft>
              </a:pPr>
              <a:r>
                <a:rPr lang="en-US" b="1" dirty="0">
                  <a:solidFill>
                    <a:srgbClr val="000000"/>
                  </a:solidFill>
                </a:rPr>
                <a:t>cumulative min energy</a:t>
              </a:r>
            </a:p>
            <a:p>
              <a:pPr algn="ctr" fontAlgn="base">
                <a:spcBef>
                  <a:spcPct val="0"/>
                </a:spcBef>
                <a:spcAft>
                  <a:spcPct val="0"/>
                </a:spcAft>
              </a:pPr>
              <a:r>
                <a:rPr lang="en-US" b="1" dirty="0">
                  <a:solidFill>
                    <a:srgbClr val="000000"/>
                  </a:solidFill>
                </a:rPr>
                <a:t>(for vertical seams)</a:t>
              </a:r>
            </a:p>
          </p:txBody>
        </p:sp>
      </p:grpSp>
      <p:grpSp>
        <p:nvGrpSpPr>
          <p:cNvPr id="13" name="Group 41"/>
          <p:cNvGrpSpPr/>
          <p:nvPr/>
        </p:nvGrpSpPr>
        <p:grpSpPr>
          <a:xfrm>
            <a:off x="503548" y="2528900"/>
            <a:ext cx="2592288" cy="2086491"/>
            <a:chOff x="431540" y="2528900"/>
            <a:chExt cx="2592288" cy="2086491"/>
          </a:xfrm>
        </p:grpSpPr>
        <p:pic>
          <p:nvPicPr>
            <p:cNvPr id="23" name="Picture 5"/>
            <p:cNvPicPr>
              <a:picLocks noChangeAspect="1" noChangeArrowheads="1"/>
            </p:cNvPicPr>
            <p:nvPr/>
          </p:nvPicPr>
          <p:blipFill>
            <a:blip r:embed="rId8" cstate="print"/>
            <a:srcRect/>
            <a:stretch>
              <a:fillRect/>
            </a:stretch>
          </p:blipFill>
          <p:spPr bwMode="auto">
            <a:xfrm>
              <a:off x="683568" y="2528900"/>
              <a:ext cx="2265928" cy="1512168"/>
            </a:xfrm>
            <a:prstGeom prst="rect">
              <a:avLst/>
            </a:prstGeom>
            <a:noFill/>
            <a:ln w="9525">
              <a:noFill/>
              <a:miter lim="800000"/>
              <a:headEnd/>
              <a:tailEnd/>
            </a:ln>
          </p:spPr>
        </p:pic>
        <p:sp>
          <p:nvSpPr>
            <p:cNvPr id="24" name="TextBox 23"/>
            <p:cNvSpPr txBox="1"/>
            <p:nvPr/>
          </p:nvSpPr>
          <p:spPr>
            <a:xfrm>
              <a:off x="431540" y="3969060"/>
              <a:ext cx="2592288" cy="646331"/>
            </a:xfrm>
            <a:prstGeom prst="rect">
              <a:avLst/>
            </a:prstGeom>
            <a:noFill/>
          </p:spPr>
          <p:txBody>
            <a:bodyPr wrap="square" rtlCol="0">
              <a:spAutoFit/>
            </a:bodyPr>
            <a:lstStyle/>
            <a:p>
              <a:pPr algn="ctr" fontAlgn="base">
                <a:spcBef>
                  <a:spcPct val="0"/>
                </a:spcBef>
                <a:spcAft>
                  <a:spcPct val="0"/>
                </a:spcAft>
              </a:pPr>
              <a:r>
                <a:rPr lang="en-US" b="1" dirty="0">
                  <a:solidFill>
                    <a:srgbClr val="000000"/>
                  </a:solidFill>
                </a:rPr>
                <a:t>Energy matrix</a:t>
              </a:r>
            </a:p>
            <a:p>
              <a:pPr algn="ctr" fontAlgn="base">
                <a:spcBef>
                  <a:spcPct val="0"/>
                </a:spcBef>
                <a:spcAft>
                  <a:spcPct val="0"/>
                </a:spcAft>
              </a:pPr>
              <a:r>
                <a:rPr lang="en-US" b="1" dirty="0">
                  <a:solidFill>
                    <a:srgbClr val="000000"/>
                  </a:solidFill>
                </a:rPr>
                <a:t>(gradient magnitude)</a:t>
              </a:r>
            </a:p>
          </p:txBody>
        </p:sp>
      </p:grpSp>
      <p:sp>
        <p:nvSpPr>
          <p:cNvPr id="25" name="TextBox 24"/>
          <p:cNvSpPr txBox="1"/>
          <p:nvPr/>
        </p:nvSpPr>
        <p:spPr>
          <a:xfrm>
            <a:off x="4860032" y="2555612"/>
            <a:ext cx="792088" cy="369332"/>
          </a:xfrm>
          <a:prstGeom prst="rect">
            <a:avLst/>
          </a:prstGeom>
          <a:noFill/>
        </p:spPr>
        <p:txBody>
          <a:bodyPr wrap="square" rtlCol="0">
            <a:spAutoFit/>
          </a:bodyPr>
          <a:lstStyle/>
          <a:p>
            <a:pPr fontAlgn="base">
              <a:spcBef>
                <a:spcPct val="0"/>
              </a:spcBef>
              <a:spcAft>
                <a:spcPct val="0"/>
              </a:spcAft>
            </a:pPr>
            <a:r>
              <a:rPr lang="en-US" i="1" dirty="0">
                <a:solidFill>
                  <a:srgbClr val="000000"/>
                </a:solidFill>
              </a:rPr>
              <a:t>j</a:t>
            </a:r>
          </a:p>
        </p:txBody>
      </p:sp>
      <p:sp>
        <p:nvSpPr>
          <p:cNvPr id="26" name="TextBox 25"/>
          <p:cNvSpPr txBox="1"/>
          <p:nvPr/>
        </p:nvSpPr>
        <p:spPr>
          <a:xfrm>
            <a:off x="5112060" y="2564904"/>
            <a:ext cx="792088" cy="369332"/>
          </a:xfrm>
          <a:prstGeom prst="rect">
            <a:avLst/>
          </a:prstGeom>
          <a:noFill/>
        </p:spPr>
        <p:txBody>
          <a:bodyPr wrap="square" rtlCol="0">
            <a:spAutoFit/>
          </a:bodyPr>
          <a:lstStyle/>
          <a:p>
            <a:pPr fontAlgn="base">
              <a:spcBef>
                <a:spcPct val="0"/>
              </a:spcBef>
              <a:spcAft>
                <a:spcPct val="0"/>
              </a:spcAft>
            </a:pPr>
            <a:r>
              <a:rPr lang="en-US" i="1" dirty="0">
                <a:solidFill>
                  <a:srgbClr val="000000"/>
                </a:solidFill>
              </a:rPr>
              <a:t>j+1</a:t>
            </a:r>
          </a:p>
        </p:txBody>
      </p:sp>
      <p:grpSp>
        <p:nvGrpSpPr>
          <p:cNvPr id="14" name="Group 42"/>
          <p:cNvGrpSpPr/>
          <p:nvPr/>
        </p:nvGrpSpPr>
        <p:grpSpPr>
          <a:xfrm>
            <a:off x="755576" y="2528900"/>
            <a:ext cx="217168" cy="72008"/>
            <a:chOff x="683568" y="2528900"/>
            <a:chExt cx="217168" cy="72008"/>
          </a:xfrm>
        </p:grpSpPr>
        <p:sp>
          <p:nvSpPr>
            <p:cNvPr id="31" name="Rectangle 30"/>
            <p:cNvSpPr/>
            <p:nvPr/>
          </p:nvSpPr>
          <p:spPr bwMode="auto">
            <a:xfrm>
              <a:off x="683568"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32" name="Rectangle 31"/>
            <p:cNvSpPr/>
            <p:nvPr/>
          </p:nvSpPr>
          <p:spPr bwMode="auto">
            <a:xfrm>
              <a:off x="755576"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33" name="Rectangle 32"/>
            <p:cNvSpPr/>
            <p:nvPr/>
          </p:nvSpPr>
          <p:spPr bwMode="auto">
            <a:xfrm>
              <a:off x="827584"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pSp>
      <p:sp>
        <p:nvSpPr>
          <p:cNvPr id="34" name="Rectangle 33"/>
          <p:cNvSpPr/>
          <p:nvPr/>
        </p:nvSpPr>
        <p:spPr bwMode="auto">
          <a:xfrm>
            <a:off x="827584" y="2600908"/>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cxnSp>
        <p:nvCxnSpPr>
          <p:cNvPr id="37" name="Shape 36"/>
          <p:cNvCxnSpPr>
            <a:stCxn id="11" idx="2"/>
            <a:endCxn id="34" idx="3"/>
          </p:cNvCxnSpPr>
          <p:nvPr/>
        </p:nvCxnSpPr>
        <p:spPr bwMode="auto">
          <a:xfrm rot="5400000" flipH="1">
            <a:off x="2548640" y="989008"/>
            <a:ext cx="766936" cy="4062744"/>
          </a:xfrm>
          <a:prstGeom prst="curvedConnector4">
            <a:avLst>
              <a:gd name="adj1" fmla="val -29807"/>
              <a:gd name="adj2" fmla="val 52344"/>
            </a:avLst>
          </a:prstGeom>
          <a:solidFill>
            <a:schemeClr val="accent1"/>
          </a:solidFill>
          <a:ln w="9525" cap="flat" cmpd="sng" algn="ctr">
            <a:solidFill>
              <a:schemeClr val="accent1">
                <a:lumMod val="90000"/>
              </a:schemeClr>
            </a:solidFill>
            <a:prstDash val="solid"/>
            <a:round/>
            <a:headEnd type="none" w="med" len="med"/>
            <a:tailEnd type="arrow"/>
          </a:ln>
          <a:effectLst/>
        </p:spPr>
      </p:cxnSp>
      <p:sp>
        <p:nvSpPr>
          <p:cNvPr id="44" name="Rectangle 43"/>
          <p:cNvSpPr/>
          <p:nvPr/>
        </p:nvSpPr>
        <p:spPr bwMode="auto">
          <a:xfrm>
            <a:off x="6048164" y="2492896"/>
            <a:ext cx="2268252" cy="15121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40" name="Rectangle 39"/>
          <p:cNvSpPr/>
          <p:nvPr/>
        </p:nvSpPr>
        <p:spPr bwMode="auto">
          <a:xfrm>
            <a:off x="6084168" y="2528900"/>
            <a:ext cx="73152" cy="7200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cxnSp>
        <p:nvCxnSpPr>
          <p:cNvPr id="39" name="Shape 38"/>
          <p:cNvCxnSpPr>
            <a:stCxn id="11" idx="2"/>
            <a:endCxn id="40" idx="2"/>
          </p:cNvCxnSpPr>
          <p:nvPr/>
        </p:nvCxnSpPr>
        <p:spPr bwMode="auto">
          <a:xfrm rot="5400000" flipH="1" flipV="1">
            <a:off x="5140642" y="2423746"/>
            <a:ext cx="802940" cy="1157264"/>
          </a:xfrm>
          <a:prstGeom prst="curvedConnector3">
            <a:avLst>
              <a:gd name="adj1" fmla="val -28470"/>
            </a:avLst>
          </a:prstGeom>
          <a:solidFill>
            <a:schemeClr val="accent1"/>
          </a:solidFill>
          <a:ln w="9525" cap="flat" cmpd="sng" algn="ctr">
            <a:solidFill>
              <a:schemeClr val="accent1">
                <a:lumMod val="90000"/>
              </a:schemeClr>
            </a:solidFill>
            <a:prstDash val="solid"/>
            <a:round/>
            <a:headEnd type="none" w="med" len="med"/>
            <a:tailEnd type="arrow"/>
          </a:ln>
          <a:effectLst/>
        </p:spPr>
      </p:cxnSp>
      <p:pic>
        <p:nvPicPr>
          <p:cNvPr id="51" name="Picture 4"/>
          <p:cNvPicPr>
            <a:picLocks noChangeAspect="1" noChangeArrowheads="1"/>
          </p:cNvPicPr>
          <p:nvPr/>
        </p:nvPicPr>
        <p:blipFill>
          <a:blip r:embed="rId9" cstate="print"/>
          <a:srcRect/>
          <a:stretch>
            <a:fillRect/>
          </a:stretch>
        </p:blipFill>
        <p:spPr bwMode="auto">
          <a:xfrm>
            <a:off x="6048164" y="2492896"/>
            <a:ext cx="2268251" cy="1513718"/>
          </a:xfrm>
          <a:prstGeom prst="rect">
            <a:avLst/>
          </a:prstGeom>
          <a:noFill/>
          <a:ln w="9525">
            <a:noFill/>
            <a:miter lim="800000"/>
            <a:headEnd/>
            <a:tailEnd/>
          </a:ln>
        </p:spPr>
      </p:pic>
      <p:sp>
        <p:nvSpPr>
          <p:cNvPr id="45" name="Rectangle 44"/>
          <p:cNvSpPr/>
          <p:nvPr/>
        </p:nvSpPr>
        <p:spPr bwMode="auto">
          <a:xfrm>
            <a:off x="6696236" y="3933056"/>
            <a:ext cx="73152" cy="7200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pSp>
        <p:nvGrpSpPr>
          <p:cNvPr id="15" name="Group 46"/>
          <p:cNvGrpSpPr/>
          <p:nvPr/>
        </p:nvGrpSpPr>
        <p:grpSpPr>
          <a:xfrm>
            <a:off x="6624228" y="3861048"/>
            <a:ext cx="217168" cy="72008"/>
            <a:chOff x="683568" y="2528900"/>
            <a:chExt cx="217168" cy="72008"/>
          </a:xfrm>
        </p:grpSpPr>
        <p:sp>
          <p:nvSpPr>
            <p:cNvPr id="48" name="Rectangle 47"/>
            <p:cNvSpPr/>
            <p:nvPr/>
          </p:nvSpPr>
          <p:spPr bwMode="auto">
            <a:xfrm>
              <a:off x="683568"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49" name="Rectangle 48"/>
            <p:cNvSpPr/>
            <p:nvPr/>
          </p:nvSpPr>
          <p:spPr bwMode="auto">
            <a:xfrm>
              <a:off x="755576"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50" name="Rectangle 49"/>
            <p:cNvSpPr/>
            <p:nvPr/>
          </p:nvSpPr>
          <p:spPr bwMode="auto">
            <a:xfrm>
              <a:off x="827584"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pSp>
      <p:grpSp>
        <p:nvGrpSpPr>
          <p:cNvPr id="20" name="Group 51"/>
          <p:cNvGrpSpPr/>
          <p:nvPr/>
        </p:nvGrpSpPr>
        <p:grpSpPr>
          <a:xfrm>
            <a:off x="6551076" y="3789040"/>
            <a:ext cx="217168" cy="72008"/>
            <a:chOff x="683568" y="2528900"/>
            <a:chExt cx="217168" cy="72008"/>
          </a:xfrm>
        </p:grpSpPr>
        <p:sp>
          <p:nvSpPr>
            <p:cNvPr id="53" name="Rectangle 52"/>
            <p:cNvSpPr/>
            <p:nvPr/>
          </p:nvSpPr>
          <p:spPr bwMode="auto">
            <a:xfrm>
              <a:off x="683568"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54" name="Rectangle 53"/>
            <p:cNvSpPr/>
            <p:nvPr/>
          </p:nvSpPr>
          <p:spPr bwMode="auto">
            <a:xfrm>
              <a:off x="755576"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55" name="Rectangle 54"/>
            <p:cNvSpPr/>
            <p:nvPr/>
          </p:nvSpPr>
          <p:spPr bwMode="auto">
            <a:xfrm>
              <a:off x="827584"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pSp>
      <p:grpSp>
        <p:nvGrpSpPr>
          <p:cNvPr id="21" name="Group 55"/>
          <p:cNvGrpSpPr/>
          <p:nvPr/>
        </p:nvGrpSpPr>
        <p:grpSpPr>
          <a:xfrm>
            <a:off x="6552220" y="3717032"/>
            <a:ext cx="217168" cy="72008"/>
            <a:chOff x="683568" y="2528900"/>
            <a:chExt cx="217168" cy="72008"/>
          </a:xfrm>
        </p:grpSpPr>
        <p:sp>
          <p:nvSpPr>
            <p:cNvPr id="57" name="Rectangle 56"/>
            <p:cNvSpPr/>
            <p:nvPr/>
          </p:nvSpPr>
          <p:spPr bwMode="auto">
            <a:xfrm>
              <a:off x="683568"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58" name="Rectangle 57"/>
            <p:cNvSpPr/>
            <p:nvPr/>
          </p:nvSpPr>
          <p:spPr bwMode="auto">
            <a:xfrm>
              <a:off x="755576"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59" name="Rectangle 58"/>
            <p:cNvSpPr/>
            <p:nvPr/>
          </p:nvSpPr>
          <p:spPr bwMode="auto">
            <a:xfrm>
              <a:off x="827584"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pSp>
      <p:grpSp>
        <p:nvGrpSpPr>
          <p:cNvPr id="27" name="Group 59"/>
          <p:cNvGrpSpPr/>
          <p:nvPr/>
        </p:nvGrpSpPr>
        <p:grpSpPr>
          <a:xfrm>
            <a:off x="6479068" y="3645024"/>
            <a:ext cx="217168" cy="72008"/>
            <a:chOff x="683568" y="2528900"/>
            <a:chExt cx="217168" cy="72008"/>
          </a:xfrm>
        </p:grpSpPr>
        <p:sp>
          <p:nvSpPr>
            <p:cNvPr id="61" name="Rectangle 60"/>
            <p:cNvSpPr/>
            <p:nvPr/>
          </p:nvSpPr>
          <p:spPr bwMode="auto">
            <a:xfrm>
              <a:off x="683568"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62" name="Rectangle 61"/>
            <p:cNvSpPr/>
            <p:nvPr/>
          </p:nvSpPr>
          <p:spPr bwMode="auto">
            <a:xfrm>
              <a:off x="755576"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63" name="Rectangle 62"/>
            <p:cNvSpPr/>
            <p:nvPr/>
          </p:nvSpPr>
          <p:spPr bwMode="auto">
            <a:xfrm>
              <a:off x="827584" y="2528900"/>
              <a:ext cx="73152" cy="720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pSp>
      <p:sp>
        <p:nvSpPr>
          <p:cNvPr id="64" name="Rectangle 63"/>
          <p:cNvSpPr/>
          <p:nvPr/>
        </p:nvSpPr>
        <p:spPr bwMode="auto">
          <a:xfrm>
            <a:off x="6623084" y="3861048"/>
            <a:ext cx="73152" cy="7200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65" name="Rectangle 64"/>
          <p:cNvSpPr/>
          <p:nvPr/>
        </p:nvSpPr>
        <p:spPr bwMode="auto">
          <a:xfrm>
            <a:off x="6624228" y="3789040"/>
            <a:ext cx="73152" cy="7200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66" name="Rectangle 65"/>
          <p:cNvSpPr/>
          <p:nvPr/>
        </p:nvSpPr>
        <p:spPr bwMode="auto">
          <a:xfrm>
            <a:off x="6552220" y="3717032"/>
            <a:ext cx="73152" cy="7200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67" name="Rectangle 66"/>
          <p:cNvSpPr/>
          <p:nvPr/>
        </p:nvSpPr>
        <p:spPr bwMode="auto">
          <a:xfrm>
            <a:off x="6480212" y="3645024"/>
            <a:ext cx="73152" cy="7200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60" name="TextBox 59"/>
          <p:cNvSpPr txBox="1"/>
          <p:nvPr/>
        </p:nvSpPr>
        <p:spPr>
          <a:xfrm>
            <a:off x="0" y="6629400"/>
            <a:ext cx="5334000" cy="276999"/>
          </a:xfrm>
          <a:prstGeom prst="rect">
            <a:avLst/>
          </a:prstGeom>
          <a:noFill/>
        </p:spPr>
        <p:txBody>
          <a:bodyPr wrap="square" rtlCol="0">
            <a:spAutoFit/>
          </a:bodyPr>
          <a:lstStyle/>
          <a:p>
            <a:r>
              <a:rPr lang="en-US" sz="1200" dirty="0">
                <a:solidFill>
                  <a:srgbClr val="000000"/>
                </a:solidFill>
              </a:rPr>
              <a:t>Kristen Grauman, UT-Austin</a:t>
            </a:r>
          </a:p>
        </p:txBody>
      </p:sp>
    </p:spTree>
    <p:custDataLst>
      <p:tags r:id="rId2"/>
    </p:custDataLst>
    <p:extLst>
      <p:ext uri="{BB962C8B-B14F-4D97-AF65-F5344CB8AC3E}">
        <p14:creationId xmlns:p14="http://schemas.microsoft.com/office/powerpoint/2010/main" val="1951599829"/>
      </p:ext>
    </p:extLst>
  </p:cSld>
  <p:clrMapOvr>
    <a:masterClrMapping/>
  </p:clrMapOvr>
  <mc:AlternateContent xmlns:mc="http://schemas.openxmlformats.org/markup-compatibility/2006" xmlns:p14="http://schemas.microsoft.com/office/powerpoint/2010/main">
    <mc:Choice Requires="p14">
      <p:transition spd="slow" p14:dur="2000" advTm="173665"/>
    </mc:Choice>
    <mc:Fallback xmlns="">
      <p:transition spd="slow" advTm="1736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3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39"/>
                                        </p:tgtEl>
                                        <p:attrNameLst>
                                          <p:attrName>style.visibility</p:attrName>
                                        </p:attrNameLst>
                                      </p:cBhvr>
                                      <p:to>
                                        <p:strVal val="hidden"/>
                                      </p:to>
                                    </p:set>
                                  </p:childTnLst>
                                </p:cTn>
                              </p:par>
                              <p:par>
                                <p:cTn id="62" presetID="1" presetClass="exit"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par>
                                <p:cTn id="84" presetID="9" presetClass="emph" presetSubtype="0" nodeType="withEffect">
                                  <p:stCondLst>
                                    <p:cond delay="0"/>
                                  </p:stCondLst>
                                  <p:childTnLst>
                                    <p:set>
                                      <p:cBhvr rctx="PPT">
                                        <p:cTn id="85" dur="indefinite"/>
                                        <p:tgtEl>
                                          <p:spTgt spid="51"/>
                                        </p:tgtEl>
                                        <p:attrNameLst>
                                          <p:attrName>style.opacity</p:attrName>
                                        </p:attrNameLst>
                                      </p:cBhvr>
                                      <p:to>
                                        <p:strVal val="0.25"/>
                                      </p:to>
                                    </p:set>
                                    <p:animEffect filter="image" prLst="opacity: 0.25">
                                      <p:cBhvr rctx="IE">
                                        <p:cTn id="86" dur="indefinite"/>
                                        <p:tgtEl>
                                          <p:spTgt spid="51"/>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P spid="34" grpId="0" animBg="1"/>
      <p:bldP spid="44" grpId="0" animBg="1"/>
      <p:bldP spid="44" grpId="1" animBg="1"/>
      <p:bldP spid="40" grpId="0" animBg="1"/>
      <p:bldP spid="45" grpId="0" animBg="1"/>
      <p:bldP spid="64" grpId="0" animBg="1"/>
      <p:bldP spid="65" grpId="0" animBg="1"/>
      <p:bldP spid="66" grpId="0" animBg="1"/>
      <p:bldP spid="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p:cNvSpPr txBox="1">
            <a:spLocks/>
          </p:cNvSpPr>
          <p:nvPr/>
        </p:nvSpPr>
        <p:spPr bwMode="auto">
          <a:xfrm>
            <a:off x="611560" y="80628"/>
            <a:ext cx="809866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3800" kern="0" dirty="0">
                <a:solidFill>
                  <a:srgbClr val="000000"/>
                </a:solidFill>
              </a:rPr>
              <a:t>Example</a:t>
            </a:r>
          </a:p>
        </p:txBody>
      </p:sp>
      <p:grpSp>
        <p:nvGrpSpPr>
          <p:cNvPr id="2" name="Group 8"/>
          <p:cNvGrpSpPr/>
          <p:nvPr/>
        </p:nvGrpSpPr>
        <p:grpSpPr>
          <a:xfrm>
            <a:off x="1871700" y="2096852"/>
            <a:ext cx="2052228" cy="2304256"/>
            <a:chOff x="1223628" y="1052736"/>
            <a:chExt cx="2052228" cy="2304256"/>
          </a:xfrm>
        </p:grpSpPr>
        <p:sp>
          <p:nvSpPr>
            <p:cNvPr id="6" name="Rectangle 5"/>
            <p:cNvSpPr/>
            <p:nvPr/>
          </p:nvSpPr>
          <p:spPr bwMode="auto">
            <a:xfrm>
              <a:off x="1223628" y="1052736"/>
              <a:ext cx="2052228" cy="223224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aphicFrame>
          <p:nvGraphicFramePr>
            <p:cNvPr id="4" name="Object 3"/>
            <p:cNvGraphicFramePr>
              <a:graphicFrameLocks noChangeAspect="1"/>
            </p:cNvGraphicFramePr>
            <p:nvPr/>
          </p:nvGraphicFramePr>
          <p:xfrm>
            <a:off x="1367644" y="1196752"/>
            <a:ext cx="1728192" cy="2160240"/>
          </p:xfrm>
          <a:graphic>
            <a:graphicData uri="http://schemas.openxmlformats.org/presentationml/2006/ole">
              <mc:AlternateContent xmlns:mc="http://schemas.openxmlformats.org/markup-compatibility/2006">
                <mc:Choice xmlns:v="urn:schemas-microsoft-com:vml" Requires="v">
                  <p:oleObj spid="_x0000_s10443" name="Equation" r:id="rId5" imgW="406224" imgH="507780" progId="Equation.3">
                    <p:embed/>
                  </p:oleObj>
                </mc:Choice>
                <mc:Fallback>
                  <p:oleObj name="Equation" r:id="rId5" imgW="406224" imgH="5077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7644" y="1196752"/>
                          <a:ext cx="1728192" cy="2160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7" name="Picture 5"/>
          <p:cNvPicPr>
            <a:picLocks noChangeAspect="1" noChangeArrowheads="1"/>
          </p:cNvPicPr>
          <p:nvPr/>
        </p:nvPicPr>
        <p:blipFill>
          <a:blip r:embed="rId7" cstate="print"/>
          <a:srcRect/>
          <a:stretch>
            <a:fillRect/>
          </a:stretch>
        </p:blipFill>
        <p:spPr bwMode="auto">
          <a:xfrm>
            <a:off x="1763688" y="4726885"/>
            <a:ext cx="2265928" cy="1512168"/>
          </a:xfrm>
          <a:prstGeom prst="rect">
            <a:avLst/>
          </a:prstGeom>
          <a:noFill/>
          <a:ln w="9525">
            <a:noFill/>
            <a:miter lim="800000"/>
            <a:headEnd/>
            <a:tailEnd/>
          </a:ln>
        </p:spPr>
      </p:pic>
      <p:sp>
        <p:nvSpPr>
          <p:cNvPr id="8" name="TextBox 7"/>
          <p:cNvSpPr txBox="1"/>
          <p:nvPr/>
        </p:nvSpPr>
        <p:spPr>
          <a:xfrm>
            <a:off x="1511660" y="6167045"/>
            <a:ext cx="2592288" cy="646331"/>
          </a:xfrm>
          <a:prstGeom prst="rect">
            <a:avLst/>
          </a:prstGeom>
          <a:noFill/>
        </p:spPr>
        <p:txBody>
          <a:bodyPr wrap="square" rtlCol="0">
            <a:spAutoFit/>
          </a:bodyPr>
          <a:lstStyle/>
          <a:p>
            <a:pPr algn="ctr" fontAlgn="base">
              <a:spcBef>
                <a:spcPct val="0"/>
              </a:spcBef>
              <a:spcAft>
                <a:spcPct val="0"/>
              </a:spcAft>
            </a:pPr>
            <a:r>
              <a:rPr lang="en-US" b="1" dirty="0">
                <a:solidFill>
                  <a:srgbClr val="000000"/>
                </a:solidFill>
              </a:rPr>
              <a:t>Energy matrix</a:t>
            </a:r>
          </a:p>
          <a:p>
            <a:pPr algn="ctr" fontAlgn="base">
              <a:spcBef>
                <a:spcPct val="0"/>
              </a:spcBef>
              <a:spcAft>
                <a:spcPct val="0"/>
              </a:spcAft>
            </a:pPr>
            <a:r>
              <a:rPr lang="en-US" b="1" dirty="0">
                <a:solidFill>
                  <a:srgbClr val="000000"/>
                </a:solidFill>
              </a:rPr>
              <a:t>(gradient magnitude)</a:t>
            </a:r>
          </a:p>
        </p:txBody>
      </p:sp>
      <p:pic>
        <p:nvPicPr>
          <p:cNvPr id="481283" name="Picture 3"/>
          <p:cNvPicPr>
            <a:picLocks noChangeAspect="1" noChangeArrowheads="1"/>
          </p:cNvPicPr>
          <p:nvPr/>
        </p:nvPicPr>
        <p:blipFill>
          <a:blip r:embed="rId8" cstate="print"/>
          <a:srcRect/>
          <a:stretch>
            <a:fillRect/>
          </a:stretch>
        </p:blipFill>
        <p:spPr bwMode="auto">
          <a:xfrm>
            <a:off x="5076056" y="4726885"/>
            <a:ext cx="2196244" cy="1470067"/>
          </a:xfrm>
          <a:prstGeom prst="rect">
            <a:avLst/>
          </a:prstGeom>
          <a:noFill/>
          <a:ln w="9525">
            <a:noFill/>
            <a:miter lim="800000"/>
            <a:headEnd/>
            <a:tailEnd/>
          </a:ln>
        </p:spPr>
      </p:pic>
      <p:sp>
        <p:nvSpPr>
          <p:cNvPr id="10" name="TextBox 9"/>
          <p:cNvSpPr txBox="1"/>
          <p:nvPr/>
        </p:nvSpPr>
        <p:spPr>
          <a:xfrm>
            <a:off x="4896036" y="6203049"/>
            <a:ext cx="2520280" cy="646331"/>
          </a:xfrm>
          <a:prstGeom prst="rect">
            <a:avLst/>
          </a:prstGeom>
          <a:noFill/>
        </p:spPr>
        <p:txBody>
          <a:bodyPr wrap="square" rtlCol="0">
            <a:spAutoFit/>
          </a:bodyPr>
          <a:lstStyle/>
          <a:p>
            <a:pPr algn="ctr" fontAlgn="base">
              <a:spcBef>
                <a:spcPct val="0"/>
              </a:spcBef>
              <a:spcAft>
                <a:spcPct val="0"/>
              </a:spcAft>
            </a:pPr>
            <a:r>
              <a:rPr lang="en-US" b="1" dirty="0">
                <a:solidFill>
                  <a:srgbClr val="000000"/>
                </a:solidFill>
              </a:rPr>
              <a:t>M matrix</a:t>
            </a:r>
          </a:p>
          <a:p>
            <a:pPr algn="ctr" fontAlgn="base">
              <a:spcBef>
                <a:spcPct val="0"/>
              </a:spcBef>
              <a:spcAft>
                <a:spcPct val="0"/>
              </a:spcAft>
            </a:pPr>
            <a:r>
              <a:rPr lang="en-US" b="1" dirty="0">
                <a:solidFill>
                  <a:srgbClr val="000000"/>
                </a:solidFill>
              </a:rPr>
              <a:t>(for vertical seams)</a:t>
            </a:r>
          </a:p>
        </p:txBody>
      </p:sp>
      <p:sp>
        <p:nvSpPr>
          <p:cNvPr id="12" name="Rectangle 11"/>
          <p:cNvSpPr/>
          <p:nvPr/>
        </p:nvSpPr>
        <p:spPr bwMode="auto">
          <a:xfrm>
            <a:off x="5148064" y="2096852"/>
            <a:ext cx="2052228" cy="22322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aphicFrame>
        <p:nvGraphicFramePr>
          <p:cNvPr id="13" name="Object 12"/>
          <p:cNvGraphicFramePr>
            <a:graphicFrameLocks noChangeAspect="1"/>
          </p:cNvGraphicFramePr>
          <p:nvPr/>
        </p:nvGraphicFramePr>
        <p:xfrm>
          <a:off x="5292079" y="2168860"/>
          <a:ext cx="1925015" cy="2124236"/>
        </p:xfrm>
        <a:graphic>
          <a:graphicData uri="http://schemas.openxmlformats.org/presentationml/2006/ole">
            <mc:AlternateContent xmlns:mc="http://schemas.openxmlformats.org/markup-compatibility/2006">
              <mc:Choice xmlns:v="urn:schemas-microsoft-com:vml" Requires="v">
                <p:oleObj spid="_x0000_s10444" name="Equation" r:id="rId9" imgW="609336" imgH="672808" progId="Equation.3">
                  <p:embed/>
                </p:oleObj>
              </mc:Choice>
              <mc:Fallback>
                <p:oleObj name="Equation" r:id="rId9" imgW="609336" imgH="6728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079" y="2168860"/>
                        <a:ext cx="1925015" cy="2124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2"/>
          <p:cNvGrpSpPr/>
          <p:nvPr/>
        </p:nvGrpSpPr>
        <p:grpSpPr>
          <a:xfrm>
            <a:off x="5328084" y="2204864"/>
            <a:ext cx="1728192" cy="612068"/>
            <a:chOff x="5328084" y="2204864"/>
            <a:chExt cx="1728192" cy="612068"/>
          </a:xfrm>
        </p:grpSpPr>
        <p:sp>
          <p:nvSpPr>
            <p:cNvPr id="14" name="Rectangle 13"/>
            <p:cNvSpPr/>
            <p:nvPr/>
          </p:nvSpPr>
          <p:spPr bwMode="auto">
            <a:xfrm>
              <a:off x="5328084" y="2204864"/>
              <a:ext cx="468052"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15" name="Rectangle 14"/>
            <p:cNvSpPr/>
            <p:nvPr/>
          </p:nvSpPr>
          <p:spPr bwMode="auto">
            <a:xfrm>
              <a:off x="5940152" y="2204864"/>
              <a:ext cx="468052"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16" name="Rectangle 15"/>
            <p:cNvSpPr/>
            <p:nvPr/>
          </p:nvSpPr>
          <p:spPr bwMode="auto">
            <a:xfrm>
              <a:off x="6588224" y="2204864"/>
              <a:ext cx="468052"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pSp>
      <p:sp>
        <p:nvSpPr>
          <p:cNvPr id="17" name="Rectangle 16"/>
          <p:cNvSpPr/>
          <p:nvPr/>
        </p:nvSpPr>
        <p:spPr bwMode="auto">
          <a:xfrm>
            <a:off x="5328084" y="2924944"/>
            <a:ext cx="468052"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18" name="Rectangle 17"/>
          <p:cNvSpPr/>
          <p:nvPr/>
        </p:nvSpPr>
        <p:spPr bwMode="auto">
          <a:xfrm>
            <a:off x="5940152" y="2924944"/>
            <a:ext cx="468052"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19" name="Rectangle 18"/>
          <p:cNvSpPr/>
          <p:nvPr/>
        </p:nvSpPr>
        <p:spPr bwMode="auto">
          <a:xfrm>
            <a:off x="6588224" y="2924944"/>
            <a:ext cx="468052"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20" name="Rectangle 19"/>
          <p:cNvSpPr/>
          <p:nvPr/>
        </p:nvSpPr>
        <p:spPr bwMode="auto">
          <a:xfrm>
            <a:off x="5328084" y="3645024"/>
            <a:ext cx="468052"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21" name="Rectangle 20"/>
          <p:cNvSpPr/>
          <p:nvPr/>
        </p:nvSpPr>
        <p:spPr bwMode="auto">
          <a:xfrm>
            <a:off x="5976156" y="3645024"/>
            <a:ext cx="468052"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22" name="Rectangle 21"/>
          <p:cNvSpPr/>
          <p:nvPr/>
        </p:nvSpPr>
        <p:spPr bwMode="auto">
          <a:xfrm>
            <a:off x="6588224" y="3645024"/>
            <a:ext cx="504056" cy="61206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aphicFrame>
        <p:nvGraphicFramePr>
          <p:cNvPr id="481285" name="Object 5"/>
          <p:cNvGraphicFramePr>
            <a:graphicFrameLocks noChangeAspect="1"/>
          </p:cNvGraphicFramePr>
          <p:nvPr/>
        </p:nvGraphicFramePr>
        <p:xfrm>
          <a:off x="755576" y="1340768"/>
          <a:ext cx="8107362" cy="422275"/>
        </p:xfrm>
        <a:graphic>
          <a:graphicData uri="http://schemas.openxmlformats.org/presentationml/2006/ole">
            <mc:AlternateContent xmlns:mc="http://schemas.openxmlformats.org/markup-compatibility/2006">
              <mc:Choice xmlns:v="urn:schemas-microsoft-com:vml" Requires="v">
                <p:oleObj spid="_x0000_s10445" name="Equation" r:id="rId11" imgW="4140200" imgH="215900" progId="Equation.3">
                  <p:embed/>
                </p:oleObj>
              </mc:Choice>
              <mc:Fallback>
                <p:oleObj name="Equation" r:id="rId11" imgW="4140200" imgH="215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576" y="1340768"/>
                        <a:ext cx="8107362"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0" y="6629400"/>
            <a:ext cx="5334000" cy="276999"/>
          </a:xfrm>
          <a:prstGeom prst="rect">
            <a:avLst/>
          </a:prstGeom>
          <a:noFill/>
        </p:spPr>
        <p:txBody>
          <a:bodyPr wrap="square" rtlCol="0">
            <a:spAutoFit/>
          </a:bodyPr>
          <a:lstStyle/>
          <a:p>
            <a:r>
              <a:rPr lang="en-US" sz="1200" dirty="0">
                <a:solidFill>
                  <a:srgbClr val="000000"/>
                </a:solidFill>
              </a:rPr>
              <a:t>Kristen Grauman, UT-Austin</a:t>
            </a:r>
          </a:p>
        </p:txBody>
      </p:sp>
      <p:sp>
        <p:nvSpPr>
          <p:cNvPr id="25" name="TextBox 24"/>
          <p:cNvSpPr txBox="1"/>
          <p:nvPr/>
        </p:nvSpPr>
        <p:spPr>
          <a:xfrm>
            <a:off x="7289101" y="2312876"/>
            <a:ext cx="1676693" cy="1200329"/>
          </a:xfrm>
          <a:prstGeom prst="rect">
            <a:avLst/>
          </a:prstGeom>
          <a:noFill/>
        </p:spPr>
        <p:txBody>
          <a:bodyPr wrap="square" rtlCol="0">
            <a:spAutoFit/>
          </a:bodyPr>
          <a:lstStyle/>
          <a:p>
            <a:r>
              <a:rPr lang="en-US" dirty="0"/>
              <a:t>First, compute cumulative energy from raw energy</a:t>
            </a:r>
          </a:p>
        </p:txBody>
      </p:sp>
    </p:spTree>
    <p:custDataLst>
      <p:tags r:id="rId2"/>
    </p:custDataLst>
    <p:extLst>
      <p:ext uri="{BB962C8B-B14F-4D97-AF65-F5344CB8AC3E}">
        <p14:creationId xmlns:p14="http://schemas.microsoft.com/office/powerpoint/2010/main" val="3712544115"/>
      </p:ext>
    </p:extLst>
  </p:cSld>
  <p:clrMapOvr>
    <a:masterClrMapping/>
  </p:clrMapOvr>
  <mc:AlternateContent xmlns:mc="http://schemas.openxmlformats.org/markup-compatibility/2006" xmlns:p14="http://schemas.microsoft.com/office/powerpoint/2010/main">
    <mc:Choice Requires="p14">
      <p:transition spd="slow" p14:dur="2000" advTm="244967"/>
    </mc:Choice>
    <mc:Fallback xmlns="">
      <p:transition spd="slow" advTm="2449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p:cNvSpPr txBox="1">
            <a:spLocks/>
          </p:cNvSpPr>
          <p:nvPr/>
        </p:nvSpPr>
        <p:spPr bwMode="auto">
          <a:xfrm>
            <a:off x="611560" y="80628"/>
            <a:ext cx="809866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3800" kern="0" dirty="0">
                <a:solidFill>
                  <a:srgbClr val="000000"/>
                </a:solidFill>
              </a:rPr>
              <a:t>Example</a:t>
            </a:r>
          </a:p>
        </p:txBody>
      </p:sp>
      <p:grpSp>
        <p:nvGrpSpPr>
          <p:cNvPr id="2" name="Group 8"/>
          <p:cNvGrpSpPr/>
          <p:nvPr/>
        </p:nvGrpSpPr>
        <p:grpSpPr>
          <a:xfrm>
            <a:off x="1871700" y="2096852"/>
            <a:ext cx="2052228" cy="2304256"/>
            <a:chOff x="1223628" y="1052736"/>
            <a:chExt cx="2052228" cy="2304256"/>
          </a:xfrm>
        </p:grpSpPr>
        <p:sp>
          <p:nvSpPr>
            <p:cNvPr id="6" name="Rectangle 5"/>
            <p:cNvSpPr/>
            <p:nvPr/>
          </p:nvSpPr>
          <p:spPr bwMode="auto">
            <a:xfrm>
              <a:off x="1223628" y="1052736"/>
              <a:ext cx="2052228" cy="223224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aphicFrame>
          <p:nvGraphicFramePr>
            <p:cNvPr id="4" name="Object 3"/>
            <p:cNvGraphicFramePr>
              <a:graphicFrameLocks noChangeAspect="1"/>
            </p:cNvGraphicFramePr>
            <p:nvPr/>
          </p:nvGraphicFramePr>
          <p:xfrm>
            <a:off x="1367644" y="1196752"/>
            <a:ext cx="1728192" cy="2160240"/>
          </p:xfrm>
          <a:graphic>
            <a:graphicData uri="http://schemas.openxmlformats.org/presentationml/2006/ole">
              <mc:AlternateContent xmlns:mc="http://schemas.openxmlformats.org/markup-compatibility/2006">
                <mc:Choice xmlns:v="urn:schemas-microsoft-com:vml" Requires="v">
                  <p:oleObj spid="_x0000_s11470" name="Equation" r:id="rId5" imgW="406224" imgH="507780" progId="Equation.3">
                    <p:embed/>
                  </p:oleObj>
                </mc:Choice>
                <mc:Fallback>
                  <p:oleObj name="Equation" r:id="rId5" imgW="406224" imgH="5077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7644" y="1196752"/>
                          <a:ext cx="1728192" cy="2160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7" name="Picture 5"/>
          <p:cNvPicPr>
            <a:picLocks noChangeAspect="1" noChangeArrowheads="1"/>
          </p:cNvPicPr>
          <p:nvPr/>
        </p:nvPicPr>
        <p:blipFill>
          <a:blip r:embed="rId7" cstate="print"/>
          <a:srcRect/>
          <a:stretch>
            <a:fillRect/>
          </a:stretch>
        </p:blipFill>
        <p:spPr bwMode="auto">
          <a:xfrm>
            <a:off x="1763688" y="4726885"/>
            <a:ext cx="2265928" cy="1512168"/>
          </a:xfrm>
          <a:prstGeom prst="rect">
            <a:avLst/>
          </a:prstGeom>
          <a:noFill/>
          <a:ln w="9525">
            <a:noFill/>
            <a:miter lim="800000"/>
            <a:headEnd/>
            <a:tailEnd/>
          </a:ln>
        </p:spPr>
      </p:pic>
      <p:sp>
        <p:nvSpPr>
          <p:cNvPr id="8" name="TextBox 7"/>
          <p:cNvSpPr txBox="1"/>
          <p:nvPr/>
        </p:nvSpPr>
        <p:spPr>
          <a:xfrm>
            <a:off x="1511660" y="6167045"/>
            <a:ext cx="2592288" cy="646331"/>
          </a:xfrm>
          <a:prstGeom prst="rect">
            <a:avLst/>
          </a:prstGeom>
          <a:noFill/>
        </p:spPr>
        <p:txBody>
          <a:bodyPr wrap="square" rtlCol="0">
            <a:spAutoFit/>
          </a:bodyPr>
          <a:lstStyle/>
          <a:p>
            <a:pPr algn="ctr" fontAlgn="base">
              <a:spcBef>
                <a:spcPct val="0"/>
              </a:spcBef>
              <a:spcAft>
                <a:spcPct val="0"/>
              </a:spcAft>
            </a:pPr>
            <a:r>
              <a:rPr lang="en-US" b="1" dirty="0">
                <a:solidFill>
                  <a:srgbClr val="000000"/>
                </a:solidFill>
              </a:rPr>
              <a:t>Energy matrix</a:t>
            </a:r>
          </a:p>
          <a:p>
            <a:pPr algn="ctr" fontAlgn="base">
              <a:spcBef>
                <a:spcPct val="0"/>
              </a:spcBef>
              <a:spcAft>
                <a:spcPct val="0"/>
              </a:spcAft>
            </a:pPr>
            <a:r>
              <a:rPr lang="en-US" b="1" dirty="0">
                <a:solidFill>
                  <a:srgbClr val="000000"/>
                </a:solidFill>
              </a:rPr>
              <a:t>(gradient magnitude)</a:t>
            </a:r>
          </a:p>
        </p:txBody>
      </p:sp>
      <p:pic>
        <p:nvPicPr>
          <p:cNvPr id="481283" name="Picture 3"/>
          <p:cNvPicPr>
            <a:picLocks noChangeAspect="1" noChangeArrowheads="1"/>
          </p:cNvPicPr>
          <p:nvPr/>
        </p:nvPicPr>
        <p:blipFill>
          <a:blip r:embed="rId8" cstate="print"/>
          <a:srcRect/>
          <a:stretch>
            <a:fillRect/>
          </a:stretch>
        </p:blipFill>
        <p:spPr bwMode="auto">
          <a:xfrm>
            <a:off x="5076056" y="4726885"/>
            <a:ext cx="2196244" cy="1470067"/>
          </a:xfrm>
          <a:prstGeom prst="rect">
            <a:avLst/>
          </a:prstGeom>
          <a:noFill/>
          <a:ln w="9525">
            <a:noFill/>
            <a:miter lim="800000"/>
            <a:headEnd/>
            <a:tailEnd/>
          </a:ln>
        </p:spPr>
      </p:pic>
      <p:sp>
        <p:nvSpPr>
          <p:cNvPr id="10" name="TextBox 9"/>
          <p:cNvSpPr txBox="1"/>
          <p:nvPr/>
        </p:nvSpPr>
        <p:spPr>
          <a:xfrm>
            <a:off x="4896036" y="6203049"/>
            <a:ext cx="2520280" cy="646331"/>
          </a:xfrm>
          <a:prstGeom prst="rect">
            <a:avLst/>
          </a:prstGeom>
          <a:noFill/>
        </p:spPr>
        <p:txBody>
          <a:bodyPr wrap="square" rtlCol="0">
            <a:spAutoFit/>
          </a:bodyPr>
          <a:lstStyle/>
          <a:p>
            <a:pPr algn="ctr" fontAlgn="base">
              <a:spcBef>
                <a:spcPct val="0"/>
              </a:spcBef>
              <a:spcAft>
                <a:spcPct val="0"/>
              </a:spcAft>
            </a:pPr>
            <a:r>
              <a:rPr lang="en-US" b="1" dirty="0">
                <a:solidFill>
                  <a:srgbClr val="000000"/>
                </a:solidFill>
              </a:rPr>
              <a:t>M matrix</a:t>
            </a:r>
          </a:p>
          <a:p>
            <a:pPr algn="ctr" fontAlgn="base">
              <a:spcBef>
                <a:spcPct val="0"/>
              </a:spcBef>
              <a:spcAft>
                <a:spcPct val="0"/>
              </a:spcAft>
            </a:pPr>
            <a:r>
              <a:rPr lang="en-US" b="1" dirty="0">
                <a:solidFill>
                  <a:srgbClr val="000000"/>
                </a:solidFill>
              </a:rPr>
              <a:t>(for vertical seams)</a:t>
            </a:r>
          </a:p>
        </p:txBody>
      </p:sp>
      <p:sp>
        <p:nvSpPr>
          <p:cNvPr id="12" name="Rectangle 11"/>
          <p:cNvSpPr/>
          <p:nvPr/>
        </p:nvSpPr>
        <p:spPr bwMode="auto">
          <a:xfrm>
            <a:off x="5148064" y="2096852"/>
            <a:ext cx="2052228" cy="22322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graphicFrame>
        <p:nvGraphicFramePr>
          <p:cNvPr id="13" name="Object 12"/>
          <p:cNvGraphicFramePr>
            <a:graphicFrameLocks noChangeAspect="1"/>
          </p:cNvGraphicFramePr>
          <p:nvPr/>
        </p:nvGraphicFramePr>
        <p:xfrm>
          <a:off x="5292079" y="2168860"/>
          <a:ext cx="1925015" cy="2124236"/>
        </p:xfrm>
        <a:graphic>
          <a:graphicData uri="http://schemas.openxmlformats.org/presentationml/2006/ole">
            <mc:AlternateContent xmlns:mc="http://schemas.openxmlformats.org/markup-compatibility/2006">
              <mc:Choice xmlns:v="urn:schemas-microsoft-com:vml" Requires="v">
                <p:oleObj spid="_x0000_s11471" name="Equation" r:id="rId9" imgW="609336" imgH="672808" progId="Equation.3">
                  <p:embed/>
                </p:oleObj>
              </mc:Choice>
              <mc:Fallback>
                <p:oleObj name="Equation" r:id="rId9" imgW="609336" imgH="6728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079" y="2168860"/>
                        <a:ext cx="1925015" cy="2124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285" name="Object 5"/>
          <p:cNvGraphicFramePr>
            <a:graphicFrameLocks noChangeAspect="1"/>
          </p:cNvGraphicFramePr>
          <p:nvPr/>
        </p:nvGraphicFramePr>
        <p:xfrm>
          <a:off x="755576" y="1340768"/>
          <a:ext cx="8107362" cy="422275"/>
        </p:xfrm>
        <a:graphic>
          <a:graphicData uri="http://schemas.openxmlformats.org/presentationml/2006/ole">
            <mc:AlternateContent xmlns:mc="http://schemas.openxmlformats.org/markup-compatibility/2006">
              <mc:Choice xmlns:v="urn:schemas-microsoft-com:vml" Requires="v">
                <p:oleObj spid="_x0000_s11472" name="Equation" r:id="rId11" imgW="4140200" imgH="215900" progId="Equation.3">
                  <p:embed/>
                </p:oleObj>
              </mc:Choice>
              <mc:Fallback>
                <p:oleObj name="Equation" r:id="rId11" imgW="4140200" imgH="215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576" y="1340768"/>
                        <a:ext cx="8107362"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p:nvPr/>
        </p:nvSpPr>
        <p:spPr bwMode="auto">
          <a:xfrm>
            <a:off x="5868144" y="3645024"/>
            <a:ext cx="540060" cy="54006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24" name="Rectangle 23"/>
          <p:cNvSpPr/>
          <p:nvPr/>
        </p:nvSpPr>
        <p:spPr bwMode="auto">
          <a:xfrm>
            <a:off x="5220072" y="2924944"/>
            <a:ext cx="540060" cy="54006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25" name="Rectangle 24"/>
          <p:cNvSpPr/>
          <p:nvPr/>
        </p:nvSpPr>
        <p:spPr bwMode="auto">
          <a:xfrm>
            <a:off x="5220072" y="2240868"/>
            <a:ext cx="540060" cy="54006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16" name="Rectangle 15"/>
          <p:cNvSpPr/>
          <p:nvPr/>
        </p:nvSpPr>
        <p:spPr bwMode="auto">
          <a:xfrm>
            <a:off x="2591780" y="3645024"/>
            <a:ext cx="540060" cy="54006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17" name="Rectangle 16"/>
          <p:cNvSpPr/>
          <p:nvPr/>
        </p:nvSpPr>
        <p:spPr bwMode="auto">
          <a:xfrm>
            <a:off x="1943708" y="2960948"/>
            <a:ext cx="540060" cy="54006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18" name="Rectangle 17"/>
          <p:cNvSpPr/>
          <p:nvPr/>
        </p:nvSpPr>
        <p:spPr bwMode="auto">
          <a:xfrm>
            <a:off x="1943708" y="2312876"/>
            <a:ext cx="540060" cy="54006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20" name="TextBox 19"/>
          <p:cNvSpPr txBox="1"/>
          <p:nvPr/>
        </p:nvSpPr>
        <p:spPr>
          <a:xfrm>
            <a:off x="0" y="6629400"/>
            <a:ext cx="5334000" cy="276999"/>
          </a:xfrm>
          <a:prstGeom prst="rect">
            <a:avLst/>
          </a:prstGeom>
          <a:noFill/>
        </p:spPr>
        <p:txBody>
          <a:bodyPr wrap="square" rtlCol="0">
            <a:spAutoFit/>
          </a:bodyPr>
          <a:lstStyle/>
          <a:p>
            <a:r>
              <a:rPr lang="en-US" sz="1200" dirty="0">
                <a:solidFill>
                  <a:srgbClr val="000000"/>
                </a:solidFill>
              </a:rPr>
              <a:t>Kristen Grauman, UT-Austin</a:t>
            </a:r>
          </a:p>
        </p:txBody>
      </p:sp>
      <p:sp>
        <p:nvSpPr>
          <p:cNvPr id="5" name="TextBox 4"/>
          <p:cNvSpPr txBox="1"/>
          <p:nvPr/>
        </p:nvSpPr>
        <p:spPr>
          <a:xfrm>
            <a:off x="7267893" y="3730388"/>
            <a:ext cx="1697901" cy="369332"/>
          </a:xfrm>
          <a:prstGeom prst="rect">
            <a:avLst/>
          </a:prstGeom>
          <a:noFill/>
        </p:spPr>
        <p:txBody>
          <a:bodyPr wrap="none" rtlCol="0">
            <a:spAutoFit/>
          </a:bodyPr>
          <a:lstStyle/>
          <a:p>
            <a:r>
              <a:rPr lang="en-US" dirty="0"/>
              <a:t>Now backtrack</a:t>
            </a:r>
          </a:p>
        </p:txBody>
      </p:sp>
    </p:spTree>
    <p:custDataLst>
      <p:tags r:id="rId2"/>
    </p:custDataLst>
    <p:extLst>
      <p:ext uri="{BB962C8B-B14F-4D97-AF65-F5344CB8AC3E}">
        <p14:creationId xmlns:p14="http://schemas.microsoft.com/office/powerpoint/2010/main" val="2844799170"/>
      </p:ext>
    </p:extLst>
  </p:cSld>
  <p:clrMapOvr>
    <a:masterClrMapping/>
  </p:clrMapOvr>
  <mc:AlternateContent xmlns:mc="http://schemas.openxmlformats.org/markup-compatibility/2006" xmlns:p14="http://schemas.microsoft.com/office/powerpoint/2010/main">
    <mc:Choice Requires="p14">
      <p:transition spd="slow" p14:dur="2000" advTm="89090"/>
    </mc:Choice>
    <mc:Fallback xmlns="">
      <p:transition spd="slow" advTm="890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16" grpId="0" animBg="1"/>
      <p:bldP spid="17"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6|29"/>
</p:tagLst>
</file>

<file path=ppt/tags/tag2.xml><?xml version="1.0" encoding="utf-8"?>
<p:tagLst xmlns:a="http://schemas.openxmlformats.org/drawingml/2006/main" xmlns:r="http://schemas.openxmlformats.org/officeDocument/2006/relationships" xmlns:p="http://schemas.openxmlformats.org/presentationml/2006/main">
  <p:tag name="TIMING" val="|19.6|10.4|5.1"/>
</p:tagLst>
</file>

<file path=ppt/tags/tag3.xml><?xml version="1.0" encoding="utf-8"?>
<p:tagLst xmlns:a="http://schemas.openxmlformats.org/drawingml/2006/main" xmlns:r="http://schemas.openxmlformats.org/officeDocument/2006/relationships" xmlns:p="http://schemas.openxmlformats.org/presentationml/2006/main">
  <p:tag name="TIMING" val="|4.6|72.6"/>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sqrt{{(\frac{\partial f}{\partial x})}^2 + {(\frac{\partial f}{\partial y})}^2}$&#10;\end{document}&#10;"/>
  <p:tag name="EXTERNALNAME" val="Edittex"/>
  <p:tag name="BLEND" val="False"/>
  <p:tag name="TRANSPARENT" val="False"/>
  <p:tag name="BITMAPFORMAT" val="bmpmono"/>
  <p:tag name="DEBUGINTERACTIVE" val="True"/>
  <p:tag name="ORIGWIDTH" val="873"/>
</p:tagLst>
</file>

<file path=ppt/tags/tag5.xml><?xml version="1.0" encoding="utf-8"?>
<p:tagLst xmlns:a="http://schemas.openxmlformats.org/drawingml/2006/main" xmlns:r="http://schemas.openxmlformats.org/officeDocument/2006/relationships" xmlns:p="http://schemas.openxmlformats.org/presentationml/2006/main">
  <p:tag name="TIMING" val="|3.8|25.6|0.8|0.5|0.3|0.3|0.3|0.4|0.4|1|13.1|8.3|23.4|16.6"/>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sqrt{{(\frac{\partial f}{\partial x})}^2 + {(\frac{\partial f}{\partial y})}^2}$&#10;\end{document}&#10;"/>
  <p:tag name="EXTERNALNAME" val="Edittex"/>
  <p:tag name="BLEND" val="False"/>
  <p:tag name="TRANSPARENT" val="False"/>
  <p:tag name="BITMAPFORMAT" val="bmpmono"/>
  <p:tag name="DEBUGINTERACTIVE" val="True"/>
  <p:tag name="ORIGWIDTH" val="873"/>
</p:tagLst>
</file>

<file path=ppt/tags/tag7.xml><?xml version="1.0" encoding="utf-8"?>
<p:tagLst xmlns:a="http://schemas.openxmlformats.org/drawingml/2006/main" xmlns:r="http://schemas.openxmlformats.org/officeDocument/2006/relationships" xmlns:p="http://schemas.openxmlformats.org/presentationml/2006/main">
  <p:tag name="TIMING" val="|10.6|5.9|26.1|7.3|16.4|2|0.6|4.5|0.3|0.3|37|0.8|0.6|12.6|0.1|26.8|3.6|0.9|0.3|0.6|3.5|0.4|0.9|0.4|0.4"/>
</p:tagLst>
</file>

<file path=ppt/tags/tag8.xml><?xml version="1.0" encoding="utf-8"?>
<p:tagLst xmlns:a="http://schemas.openxmlformats.org/drawingml/2006/main" xmlns:r="http://schemas.openxmlformats.org/officeDocument/2006/relationships" xmlns:p="http://schemas.openxmlformats.org/presentationml/2006/main">
  <p:tag name="TIMING" val="|31|4.7|48.2|40.6|12.1|42|41.2|20.5"/>
</p:tagLst>
</file>

<file path=ppt/tags/tag9.xml><?xml version="1.0" encoding="utf-8"?>
<p:tagLst xmlns:a="http://schemas.openxmlformats.org/drawingml/2006/main" xmlns:r="http://schemas.openxmlformats.org/officeDocument/2006/relationships" xmlns:p="http://schemas.openxmlformats.org/presentationml/2006/main">
  <p:tag name="TIMING" val="|25.9|12.9|7.5|36"/>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_Default Design">
  <a:themeElements>
    <a:clrScheme name="8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8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8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8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8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1991</TotalTime>
  <Words>1857</Words>
  <Application>Microsoft Macintosh PowerPoint</Application>
  <PresentationFormat>On-screen Show (4:3)</PresentationFormat>
  <Paragraphs>128</Paragraphs>
  <Slides>9</Slides>
  <Notes>8</Notes>
  <HiddenSlides>0</HiddenSlides>
  <MMClips>0</MMClips>
  <ScaleCrop>false</ScaleCrop>
  <HeadingPairs>
    <vt:vector size="8" baseType="variant">
      <vt:variant>
        <vt:lpstr>Fonts Used</vt:lpstr>
      </vt:variant>
      <vt:variant>
        <vt:i4>2</vt:i4>
      </vt:variant>
      <vt:variant>
        <vt:lpstr>Theme</vt:lpstr>
      </vt:variant>
      <vt:variant>
        <vt:i4>4</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1_Office Theme</vt:lpstr>
      <vt:lpstr>9_Default Design</vt:lpstr>
      <vt:lpstr>1_Default Design</vt:lpstr>
      <vt:lpstr>10_Default Design</vt:lpstr>
      <vt:lpstr>Equation</vt:lpstr>
      <vt:lpstr>CS 1674: Intro to Computer Vision HW2 Background</vt:lpstr>
      <vt:lpstr>Seam carving: main idea</vt:lpstr>
      <vt:lpstr>Seam carving: main idea</vt:lpstr>
      <vt:lpstr>Seam carving: main idea</vt:lpstr>
      <vt:lpstr>PowerPoint Presentation</vt:lpstr>
      <vt:lpstr>PowerPoint Presentation</vt:lpstr>
      <vt:lpstr>PowerPoint Presentation</vt:lpstr>
      <vt:lpstr>PowerPoint Presentation</vt:lpstr>
      <vt:lpstr>PowerPoint Presentation</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1699: Intro to Computer Vision Introduction</dc:title>
  <dc:creator>Adriana I. Kovashka</dc:creator>
  <cp:lastModifiedBy>Hwang, Seong Jae</cp:lastModifiedBy>
  <cp:revision>110</cp:revision>
  <dcterms:created xsi:type="dcterms:W3CDTF">2015-04-17T19:15:42Z</dcterms:created>
  <dcterms:modified xsi:type="dcterms:W3CDTF">2021-09-15T16:58:30Z</dcterms:modified>
</cp:coreProperties>
</file>