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p:scale>
          <a:sx n="75" d="100"/>
          <a:sy n="75" d="100"/>
        </p:scale>
        <p:origin x="878" y="50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3941651" y="3232807"/>
            <a:ext cx="7485445" cy="1321450"/>
          </a:xfrm>
        </p:spPr>
        <p:txBody>
          <a:bodyPr>
            <a:normAutofit/>
          </a:bodyPr>
          <a:lstStyle/>
          <a:p>
            <a:pPr algn="ctr"/>
            <a:r>
              <a:rPr lang="en-US" dirty="0">
                <a:solidFill>
                  <a:schemeClr val="tx1"/>
                </a:solidFill>
              </a:rPr>
              <a:t>Gummadi Pradeep Kumar Shishira</a:t>
            </a:r>
          </a:p>
          <a:p>
            <a:pPr algn="r"/>
            <a:r>
              <a:rPr lang="en-US" b="0" dirty="0">
                <a:solidFill>
                  <a:schemeClr val="tx1"/>
                </a:solidFill>
              </a:rPr>
              <a:t> [</a:t>
            </a:r>
            <a:r>
              <a:rPr lang="en-US" dirty="0">
                <a:solidFill>
                  <a:schemeClr val="tx1"/>
                </a:solidFill>
              </a:rPr>
              <a:t> Internship ID</a:t>
            </a:r>
            <a:r>
              <a:rPr lang="en-US" b="0" dirty="0">
                <a:solidFill>
                  <a:schemeClr val="tx1"/>
                </a:solidFill>
              </a:rPr>
              <a:t>:INTERNSHIP_</a:t>
            </a:r>
            <a:r>
              <a:rPr lang="en-US" dirty="0">
                <a:solidFill>
                  <a:srgbClr val="FF0000"/>
                </a:solidFill>
                <a:highlight>
                  <a:srgbClr val="C0C0C0"/>
                </a:highlight>
              </a:rPr>
              <a:t>17546440516895be537820f</a:t>
            </a:r>
            <a:r>
              <a:rPr lang="en-US" b="0" dirty="0">
                <a:solidFill>
                  <a:schemeClr val="tx1"/>
                </a:solidFill>
              </a:rPr>
              <a:t>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771695" y="1972553"/>
            <a:ext cx="5415709" cy="743448"/>
          </a:xfrm>
        </p:spPr>
        <p:txBody>
          <a:bodyPr>
            <a:normAutofit fontScale="90000"/>
          </a:bodyPr>
          <a:lstStyle/>
          <a:p>
            <a:r>
              <a:rPr lang="en-GB" sz="3200" b="1" dirty="0"/>
              <a:t>AIRBNB Hotel Booking Analysis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6" name="Picture 5">
            <a:extLst>
              <a:ext uri="{FF2B5EF4-FFF2-40B4-BE49-F238E27FC236}">
                <a16:creationId xmlns:a16="http://schemas.microsoft.com/office/drawing/2014/main" id="{5A24137A-B0F9-87A5-CA8B-A32C94DBE68A}"/>
              </a:ext>
            </a:extLst>
          </p:cNvPr>
          <p:cNvPicPr>
            <a:picLocks noChangeAspect="1"/>
          </p:cNvPicPr>
          <p:nvPr/>
        </p:nvPicPr>
        <p:blipFill>
          <a:blip r:embed="rId3"/>
          <a:stretch>
            <a:fillRect/>
          </a:stretch>
        </p:blipFill>
        <p:spPr>
          <a:xfrm>
            <a:off x="812686" y="1233577"/>
            <a:ext cx="6384865" cy="4390845"/>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11" name="Picture 10">
            <a:extLst>
              <a:ext uri="{FF2B5EF4-FFF2-40B4-BE49-F238E27FC236}">
                <a16:creationId xmlns:a16="http://schemas.microsoft.com/office/drawing/2014/main" id="{6BB5FD49-47E7-F512-17F2-5CAD92F1FB1D}"/>
              </a:ext>
            </a:extLst>
          </p:cNvPr>
          <p:cNvPicPr>
            <a:picLocks noChangeAspect="1"/>
          </p:cNvPicPr>
          <p:nvPr/>
        </p:nvPicPr>
        <p:blipFill>
          <a:blip r:embed="rId3"/>
          <a:stretch>
            <a:fillRect/>
          </a:stretch>
        </p:blipFill>
        <p:spPr>
          <a:xfrm>
            <a:off x="812686" y="1275370"/>
            <a:ext cx="6711041" cy="4202568"/>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16492" y="2493056"/>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0000" lnSpcReduction="20000"/>
          </a:bodyPr>
          <a:lstStyle/>
          <a:p>
            <a:pPr>
              <a:lnSpc>
                <a:spcPct val="150000"/>
              </a:lnSpc>
            </a:pPr>
            <a:r>
              <a:rPr lang="en-US" sz="2800" dirty="0"/>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and communication quality with guests.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1084470" y="685944"/>
            <a:ext cx="6959600" cy="4853465"/>
          </a:xfrm>
        </p:spPr>
        <p:txBody>
          <a:bodyPr>
            <a:normAutofit/>
          </a:bodyPr>
          <a:lstStyle/>
          <a:p>
            <a:r>
              <a:rPr lang="en-GB" dirty="0"/>
              <a:t>Project Description</a:t>
            </a:r>
            <a:br>
              <a:rPr lang="en-GB" dirty="0"/>
            </a:br>
            <a:br>
              <a:rPr lang="en-GB" dirty="0"/>
            </a:br>
            <a:r>
              <a:rPr lang="en-US" sz="2000" dirty="0"/>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a:t>
            </a:r>
            <a:br>
              <a:rPr lang="en-GB" sz="2000" dirty="0"/>
            </a:br>
            <a:endParaRPr lang="en-IN" sz="20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47500" lnSpcReduction="20000"/>
          </a:bodyPr>
          <a:lstStyle/>
          <a:p>
            <a:pPr algn="just">
              <a:lnSpc>
                <a:spcPct val="150000"/>
              </a:lnSpc>
            </a:pPr>
            <a:r>
              <a:rPr lang="en-US" sz="3600" b="1" dirty="0"/>
              <a:t>Airbnb Hosts</a:t>
            </a:r>
          </a:p>
          <a:p>
            <a:pPr algn="just">
              <a:lnSpc>
                <a:spcPct val="150000"/>
              </a:lnSpc>
            </a:pPr>
            <a:r>
              <a:rPr lang="en-US" sz="3600" dirty="0"/>
              <a:t>To optimize pricing of their listings based on property features and guest reviews.</a:t>
            </a:r>
          </a:p>
          <a:p>
            <a:pPr algn="just">
              <a:lnSpc>
                <a:spcPct val="150000"/>
              </a:lnSpc>
            </a:pPr>
            <a:r>
              <a:rPr lang="en-US" sz="3600" b="1" dirty="0"/>
              <a:t>Travelers</a:t>
            </a:r>
          </a:p>
          <a:p>
            <a:pPr algn="just">
              <a:lnSpc>
                <a:spcPct val="150000"/>
              </a:lnSpc>
            </a:pPr>
            <a:r>
              <a:rPr lang="en-US" sz="3600" dirty="0"/>
              <a:t>To evaluate whether a listing is overpriced or reasonably priced.</a:t>
            </a:r>
          </a:p>
          <a:p>
            <a:pPr algn="just">
              <a:lnSpc>
                <a:spcPct val="150000"/>
              </a:lnSpc>
            </a:pPr>
            <a:r>
              <a:rPr lang="en-US" sz="3600" b="1" dirty="0"/>
              <a:t>Airbnb Platform Analysts</a:t>
            </a:r>
          </a:p>
          <a:p>
            <a:pPr algn="just">
              <a:lnSpc>
                <a:spcPct val="150000"/>
              </a:lnSpc>
            </a:pPr>
            <a:r>
              <a:rPr lang="en-US" sz="3600" dirty="0"/>
              <a:t>To improve automated pricing suggestions and increase platform trust</a:t>
            </a:r>
          </a:p>
          <a:p>
            <a:pPr algn="just">
              <a:lnSpc>
                <a:spcPct val="150000"/>
              </a:lnSpc>
            </a:pPr>
            <a:r>
              <a:rPr lang="en-US" sz="3600" b="1" dirty="0"/>
              <a:t>.Researchers/Students</a:t>
            </a:r>
          </a:p>
          <a:p>
            <a:pPr algn="just">
              <a:lnSpc>
                <a:spcPct val="150000"/>
              </a:lnSpc>
            </a:pPr>
            <a:r>
              <a:rPr lang="en-US" sz="3600" dirty="0"/>
              <a:t>To study the impact of property features and reviews on rental pricing.</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053226" y="1315059"/>
            <a:ext cx="9027702" cy="5243448"/>
          </a:xfrm>
        </p:spPr>
        <p:txBody>
          <a:bodyPr/>
          <a:lstStyle/>
          <a:p>
            <a:pPr lvl="1">
              <a:lnSpc>
                <a:spcPct val="150000"/>
              </a:lnSpc>
            </a:pPr>
            <a:r>
              <a:rPr lang="en-IN" b="1" dirty="0"/>
              <a:t>Python</a:t>
            </a:r>
            <a:r>
              <a:rPr lang="en-IN" dirty="0"/>
              <a:t> - Core programming language</a:t>
            </a:r>
          </a:p>
          <a:p>
            <a:pPr lvl="1">
              <a:lnSpc>
                <a:spcPct val="150000"/>
              </a:lnSpc>
            </a:pPr>
            <a:r>
              <a:rPr lang="en-IN" b="1" dirty="0"/>
              <a:t>Pandas &amp; NumPy </a:t>
            </a:r>
            <a:r>
              <a:rPr lang="en-IN" dirty="0"/>
              <a:t>- Data cleaning and preprocessing</a:t>
            </a:r>
          </a:p>
          <a:p>
            <a:pPr lvl="1">
              <a:lnSpc>
                <a:spcPct val="150000"/>
              </a:lnSpc>
            </a:pPr>
            <a:r>
              <a:rPr lang="en-IN" b="1" dirty="0"/>
              <a:t>Scikit-learn</a:t>
            </a:r>
            <a:r>
              <a:rPr lang="en-IN" dirty="0"/>
              <a:t> - Machine learning (model training, regression, evaluation)</a:t>
            </a:r>
          </a:p>
          <a:p>
            <a:pPr lvl="1">
              <a:lnSpc>
                <a:spcPct val="150000"/>
              </a:lnSpc>
            </a:pPr>
            <a:r>
              <a:rPr lang="en-IN" b="1" dirty="0"/>
              <a:t>Matplotlib/Seaborn</a:t>
            </a:r>
            <a:r>
              <a:rPr lang="en-IN" dirty="0"/>
              <a:t>- Data visualization and feature importance</a:t>
            </a:r>
          </a:p>
          <a:p>
            <a:pPr lvl="1">
              <a:lnSpc>
                <a:spcPct val="150000"/>
              </a:lnSpc>
            </a:pPr>
            <a:r>
              <a:rPr lang="en-IN" b="1" dirty="0"/>
              <a:t>Google Colab </a:t>
            </a:r>
            <a:r>
              <a:rPr lang="en-IN" dirty="0"/>
              <a:t>- Cloud-based environment for running the project</a:t>
            </a:r>
          </a:p>
          <a:p>
            <a:pPr lvl="1">
              <a:lnSpc>
                <a:spcPct val="150000"/>
              </a:lnSpc>
            </a:pPr>
            <a:r>
              <a:rPr lang="en-IN" b="1" dirty="0"/>
              <a:t>File handling libraries</a:t>
            </a:r>
            <a:r>
              <a:rPr lang="en-IN" dirty="0"/>
              <a:t> - openpyxl (for Excel) and built-in CSV handling</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3" y="1431692"/>
            <a:ext cx="5527375" cy="1997308"/>
          </a:xfrm>
        </p:spPr>
        <p:txBody>
          <a:bodyPr>
            <a:normAutofit/>
          </a:bodyPr>
          <a:lstStyle/>
          <a:p>
            <a:pPr marL="0" indent="0">
              <a:buNone/>
            </a:pPr>
            <a:endParaRPr lang="en-IN" dirty="0"/>
          </a:p>
        </p:txBody>
      </p:sp>
      <p:pic>
        <p:nvPicPr>
          <p:cNvPr id="13" name="Picture 12">
            <a:extLst>
              <a:ext uri="{FF2B5EF4-FFF2-40B4-BE49-F238E27FC236}">
                <a16:creationId xmlns:a16="http://schemas.microsoft.com/office/drawing/2014/main" id="{C3286429-9A5A-247F-D741-B58556603159}"/>
              </a:ext>
            </a:extLst>
          </p:cNvPr>
          <p:cNvPicPr>
            <a:picLocks noChangeAspect="1"/>
          </p:cNvPicPr>
          <p:nvPr/>
        </p:nvPicPr>
        <p:blipFill>
          <a:blip r:embed="rId2"/>
          <a:stretch>
            <a:fillRect/>
          </a:stretch>
        </p:blipFill>
        <p:spPr>
          <a:xfrm>
            <a:off x="422959" y="1350823"/>
            <a:ext cx="7871339" cy="4231806"/>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FD0F141E-EC16-5B84-BA60-08B568A92A0E}"/>
              </a:ext>
            </a:extLst>
          </p:cNvPr>
          <p:cNvPicPr>
            <a:picLocks noChangeAspect="1"/>
          </p:cNvPicPr>
          <p:nvPr/>
        </p:nvPicPr>
        <p:blipFill>
          <a:blip r:embed="rId3"/>
          <a:stretch>
            <a:fillRect/>
          </a:stretch>
        </p:blipFill>
        <p:spPr>
          <a:xfrm>
            <a:off x="731729" y="1094886"/>
            <a:ext cx="7571582" cy="4762990"/>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3AA35553-8BE6-E8EE-0FE1-F38274DC5690}"/>
              </a:ext>
            </a:extLst>
          </p:cNvPr>
          <p:cNvPicPr>
            <a:picLocks noChangeAspect="1"/>
          </p:cNvPicPr>
          <p:nvPr/>
        </p:nvPicPr>
        <p:blipFill>
          <a:blip r:embed="rId3"/>
          <a:stretch>
            <a:fillRect/>
          </a:stretch>
        </p:blipFill>
        <p:spPr>
          <a:xfrm>
            <a:off x="621720" y="1275371"/>
            <a:ext cx="7447947" cy="4750320"/>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422959" y="2195788"/>
            <a:ext cx="9128443" cy="984291"/>
          </a:xfrm>
        </p:spPr>
        <p:txBody>
          <a:bodyPr vert="horz" lIns="91440" tIns="45720" rIns="91440" bIns="45720" rtlCol="0" anchor="t">
            <a:normAutofit/>
          </a:bodyPr>
          <a:lstStyle/>
          <a:p>
            <a:pPr marL="0" indent="0">
              <a:buNone/>
            </a:pPr>
            <a:r>
              <a:rPr lang="en-US" dirty="0"/>
              <a:t>https://github.com/shishirasagar/VOIS_AICTE_Oct2025_Shishirasagar.git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604</TotalTime>
  <Words>363</Words>
  <Application>Microsoft Office PowerPoint</Application>
  <PresentationFormat>Widescreen</PresentationFormat>
  <Paragraphs>37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 </vt:lpstr>
      <vt:lpstr>PROBLEM  STATEMENT</vt:lpstr>
      <vt:lpstr>Project Description  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SHISHU .</cp:lastModifiedBy>
  <cp:revision>107</cp:revision>
  <dcterms:created xsi:type="dcterms:W3CDTF">2021-07-11T13:13:15Z</dcterms:created>
  <dcterms:modified xsi:type="dcterms:W3CDTF">2025-10-07T17:45:51Z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