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6" r:id="rId5"/>
    <p:sldId id="257" r:id="rId6"/>
    <p:sldId id="258" r:id="rId7"/>
    <p:sldId id="270" r:id="rId8"/>
    <p:sldId id="259" r:id="rId9"/>
    <p:sldId id="271" r:id="rId10"/>
    <p:sldId id="266" r:id="rId11"/>
    <p:sldId id="272" r:id="rId12"/>
    <p:sldId id="273" r:id="rId13"/>
    <p:sldId id="276" r:id="rId14"/>
    <p:sldId id="277"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570" autoAdjust="0"/>
  </p:normalViewPr>
  <p:slideViewPr>
    <p:cSldViewPr snapToGrid="0" showGuides="1">
      <p:cViewPr varScale="1">
        <p:scale>
          <a:sx n="56" d="100"/>
          <a:sy n="56" d="100"/>
        </p:scale>
        <p:origin x="1296" y="66"/>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7/22/2023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7/22/2023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4</a:t>
            </a:fld>
            <a:endParaRPr lang="en-US"/>
          </a:p>
        </p:txBody>
      </p:sp>
    </p:spTree>
    <p:extLst>
      <p:ext uri="{BB962C8B-B14F-4D97-AF65-F5344CB8AC3E}">
        <p14:creationId xmlns:p14="http://schemas.microsoft.com/office/powerpoint/2010/main" val="305601828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7/22/2023</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7/22/2023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7/22/2023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7/22/2023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7/22/2023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7/22/2023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7/22/2023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7/22/2023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7/22/2023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7/22/2023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7/22/2023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7/22/2023</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apollosugar.com/all-about-diabetes/types-of-diabetes/type-1-diabetes/" TargetMode="Externa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757947" y="3085494"/>
            <a:ext cx="8495072" cy="955565"/>
          </a:xfrm>
        </p:spPr>
        <p:txBody>
          <a:bodyPr anchor="ctr">
            <a:normAutofit fontScale="90000"/>
          </a:bodyPr>
          <a:lstStyle/>
          <a:p>
            <a:pPr algn="ctr"/>
            <a:r>
              <a:rPr lang="en-US" b="1" dirty="0">
                <a:solidFill>
                  <a:schemeClr val="tx2"/>
                </a:solidFill>
                <a:latin typeface="Arial" panose="020B0604020202020204" pitchFamily="34" charset="0"/>
                <a:cs typeface="Arial" panose="020B0604020202020204" pitchFamily="34" charset="0"/>
              </a:rPr>
              <a:t>Study of Biochemical tests in diabetic Patients</a:t>
            </a:r>
          </a:p>
        </p:txBody>
      </p:sp>
      <p:sp>
        <p:nvSpPr>
          <p:cNvPr id="7" name="Subtitle 6"/>
          <p:cNvSpPr>
            <a:spLocks noGrp="1"/>
          </p:cNvSpPr>
          <p:nvPr>
            <p:ph type="subTitle" idx="1"/>
          </p:nvPr>
        </p:nvSpPr>
        <p:spPr>
          <a:xfrm>
            <a:off x="4014634" y="4393797"/>
            <a:ext cx="5734050" cy="955565"/>
          </a:xfrm>
        </p:spPr>
        <p:txBody>
          <a:bodyPr/>
          <a:lstStyle/>
          <a:p>
            <a:pPr algn="ctr"/>
            <a:r>
              <a:rPr lang="en-US" b="1" dirty="0">
                <a:solidFill>
                  <a:schemeClr val="tx2"/>
                </a:solidFill>
                <a:latin typeface="Arial" panose="020B0604020202020204" pitchFamily="34" charset="0"/>
                <a:cs typeface="Arial" panose="020B0604020202020204" pitchFamily="34" charset="0"/>
              </a:rPr>
              <a:t>Program Name - M.Sc. (Biochemistry) Sem 4</a:t>
            </a:r>
          </a:p>
        </p:txBody>
      </p:sp>
      <p:pic>
        <p:nvPicPr>
          <p:cNvPr id="1026" name="Picture 2">
            <a:extLst>
              <a:ext uri="{FF2B5EF4-FFF2-40B4-BE49-F238E27FC236}">
                <a16:creationId xmlns:a16="http://schemas.microsoft.com/office/drawing/2014/main" id="{5723F756-6A4E-211A-F4D1-4098DF1BF9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3297" y="1416159"/>
            <a:ext cx="6778626" cy="149296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Dos and don'ts for type 2 diabetes | HealthShots">
            <a:extLst>
              <a:ext uri="{FF2B5EF4-FFF2-40B4-BE49-F238E27FC236}">
                <a16:creationId xmlns:a16="http://schemas.microsoft.com/office/drawing/2014/main" id="{263A0145-4108-4BB2-FDD5-A2DC17D81FE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109" y="2472663"/>
            <a:ext cx="2687838" cy="2181225"/>
          </a:xfrm>
          <a:prstGeom prst="rect">
            <a:avLst/>
          </a:prstGeom>
          <a:noFill/>
          <a:ln>
            <a:noFill/>
          </a:ln>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6955E-EC16-05AD-8B73-21E8D405BD0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FA7AF3B0-BF0B-DD89-0D09-F07F20CC8D93}"/>
              </a:ext>
            </a:extLst>
          </p:cNvPr>
          <p:cNvSpPr>
            <a:spLocks noGrp="1"/>
          </p:cNvSpPr>
          <p:nvPr>
            <p:ph idx="1"/>
          </p:nvPr>
        </p:nvSpPr>
        <p:spPr>
          <a:xfrm>
            <a:off x="1104900" y="1371601"/>
            <a:ext cx="10929784" cy="5253486"/>
          </a:xfrm>
        </p:spPr>
        <p:txBody>
          <a:bodyPr>
            <a:noAutofit/>
          </a:bodyPr>
          <a:lstStyle/>
          <a:p>
            <a:pPr algn="l">
              <a:lnSpc>
                <a:spcPct val="100000"/>
              </a:lnSpc>
            </a:pPr>
            <a:r>
              <a:rPr lang="en-US" b="0" i="0" dirty="0">
                <a:solidFill>
                  <a:srgbClr val="222222"/>
                </a:solidFill>
                <a:effectLst/>
                <a:latin typeface="Arial" panose="020B0604020202020204" pitchFamily="34" charset="0"/>
              </a:rPr>
              <a:t>The study of biochemical changes and tests in diabetic patients is an important area of research, as it can help to better understand the underlying mechanisms of the disease and identify new targets for treatment. The results of this study suggest that there are a number of biochemical changes that occur in diabetic patients, including changes in levels of glucose, lipids, proteins, and enzymes. These changes can lead to a variety of complications, including cardiovascular disease, kidney disease, and eye disease.</a:t>
            </a:r>
          </a:p>
          <a:p>
            <a:pPr algn="l">
              <a:lnSpc>
                <a:spcPct val="100000"/>
              </a:lnSpc>
            </a:pPr>
            <a:r>
              <a:rPr lang="en-US" b="0" i="0" dirty="0">
                <a:solidFill>
                  <a:srgbClr val="222222"/>
                </a:solidFill>
                <a:effectLst/>
                <a:latin typeface="Arial" panose="020B0604020202020204" pitchFamily="34" charset="0"/>
              </a:rPr>
              <a:t>The study also found that certain biochemical tests can be used to help diagnose diabetes and monitor the progression of the disease. For example, the C-peptide test can be used to determine whether a patient has type 1 or type 2 diabetes, and the HbA1c test can be used to measure blood sugar control over a period of time.</a:t>
            </a:r>
          </a:p>
          <a:p>
            <a:pPr marL="0" indent="0" algn="l">
              <a:lnSpc>
                <a:spcPct val="100000"/>
              </a:lnSpc>
              <a:buNone/>
            </a:pPr>
            <a:endParaRPr lang="en-US" dirty="0">
              <a:solidFill>
                <a:srgbClr val="222222"/>
              </a:solidFill>
              <a:latin typeface="Arial" panose="020B0604020202020204" pitchFamily="34" charset="0"/>
            </a:endParaRPr>
          </a:p>
          <a:p>
            <a:pPr marL="0" indent="0" algn="l">
              <a:lnSpc>
                <a:spcPct val="100000"/>
              </a:lnSpc>
              <a:buNone/>
            </a:pPr>
            <a:r>
              <a:rPr lang="en-US" b="0" i="0" dirty="0">
                <a:solidFill>
                  <a:srgbClr val="222222"/>
                </a:solidFill>
                <a:effectLst/>
                <a:latin typeface="Arial" panose="020B0604020202020204" pitchFamily="34" charset="0"/>
              </a:rPr>
              <a:t>The results of this study provide valuable insights into the biochemical changes that occur in diabetic patients. These findings can help to improve the diagnosis and treatment of diabetes, and they can also help to prevent or delay the onset of complications.</a:t>
            </a:r>
          </a:p>
          <a:p>
            <a:pPr marL="0" indent="0">
              <a:lnSpc>
                <a:spcPct val="100000"/>
              </a:lnSpc>
              <a:buNone/>
            </a:pPr>
            <a:endParaRPr lang="en-US" dirty="0"/>
          </a:p>
        </p:txBody>
      </p:sp>
    </p:spTree>
    <p:extLst>
      <p:ext uri="{BB962C8B-B14F-4D97-AF65-F5344CB8AC3E}">
        <p14:creationId xmlns:p14="http://schemas.microsoft.com/office/powerpoint/2010/main" val="4075474014"/>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96F662E-0480-4AF6-25AD-0BCA8A82BDE7}"/>
              </a:ext>
            </a:extLst>
          </p:cNvPr>
          <p:cNvSpPr>
            <a:spLocks noGrp="1"/>
          </p:cNvSpPr>
          <p:nvPr>
            <p:ph sz="half" idx="2"/>
          </p:nvPr>
        </p:nvSpPr>
        <p:spPr>
          <a:xfrm>
            <a:off x="7332452" y="1600200"/>
            <a:ext cx="3754647" cy="4571999"/>
          </a:xfrm>
        </p:spPr>
        <p:txBody>
          <a:bodyPr>
            <a:normAutofit lnSpcReduction="10000"/>
          </a:bodyPr>
          <a:lstStyle/>
          <a:p>
            <a:r>
              <a:rPr lang="en-US" dirty="0">
                <a:solidFill>
                  <a:srgbClr val="222222"/>
                </a:solidFill>
                <a:latin typeface="Arial" panose="020B0604020202020204" pitchFamily="34" charset="0"/>
              </a:rPr>
              <a:t>I</a:t>
            </a:r>
            <a:r>
              <a:rPr lang="en-US" b="0" i="0" dirty="0">
                <a:solidFill>
                  <a:srgbClr val="222222"/>
                </a:solidFill>
                <a:effectLst/>
                <a:latin typeface="Arial" panose="020B0604020202020204" pitchFamily="34" charset="0"/>
              </a:rPr>
              <a:t>n today's era, diabetes is a global epidemic, with over 422 million people living with the disease in 2014. The prevalence of diabetes is expected to rise to 592 million by 2035.</a:t>
            </a:r>
          </a:p>
          <a:p>
            <a:endParaRPr lang="en-US" b="0" i="0" dirty="0">
              <a:solidFill>
                <a:srgbClr val="222222"/>
              </a:solidFill>
              <a:effectLst/>
              <a:latin typeface="Arial" panose="020B0604020202020204" pitchFamily="34" charset="0"/>
            </a:endParaRPr>
          </a:p>
          <a:p>
            <a:r>
              <a:rPr lang="en-US" b="0" i="0" dirty="0">
                <a:solidFill>
                  <a:srgbClr val="222222"/>
                </a:solidFill>
                <a:effectLst/>
                <a:latin typeface="Arial" panose="020B0604020202020204" pitchFamily="34" charset="0"/>
              </a:rPr>
              <a:t>The prevalence of type 1 diabetes is relatively low, but it is increasing in some parts of the world. The prevalence of type 2 diabetes is much higher, and it is increasing at an alarming rate.</a:t>
            </a:r>
            <a:endParaRPr lang="en-US" dirty="0">
              <a:solidFill>
                <a:srgbClr val="222222"/>
              </a:solidFill>
              <a:latin typeface="Arial" panose="020B0604020202020204" pitchFamily="34" charset="0"/>
            </a:endParaRPr>
          </a:p>
          <a:p>
            <a:pPr marL="0" indent="0">
              <a:buNone/>
            </a:pPr>
            <a:endParaRPr lang="en-US" dirty="0">
              <a:solidFill>
                <a:srgbClr val="222222"/>
              </a:solidFill>
              <a:latin typeface="Arial" panose="020B0604020202020204" pitchFamily="34" charset="0"/>
            </a:endParaRPr>
          </a:p>
          <a:p>
            <a:pPr marL="0" indent="0">
              <a:buNone/>
            </a:pPr>
            <a:endParaRPr lang="en-US" dirty="0"/>
          </a:p>
        </p:txBody>
      </p:sp>
      <p:pic>
        <p:nvPicPr>
          <p:cNvPr id="7170" name="Picture 2" descr="Types of Diabetes | Diabetes Mellitus with an Emphasis on Insulin Receptors">
            <a:extLst>
              <a:ext uri="{FF2B5EF4-FFF2-40B4-BE49-F238E27FC236}">
                <a16:creationId xmlns:a16="http://schemas.microsoft.com/office/drawing/2014/main" id="{9984FA0C-7D47-B728-599F-C3C971354D8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04899" y="1651959"/>
            <a:ext cx="5658210" cy="3657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2C76649-D8A8-7AAA-D9A8-BAAA285D21E0}"/>
              </a:ext>
            </a:extLst>
          </p:cNvPr>
          <p:cNvSpPr txBox="1"/>
          <p:nvPr/>
        </p:nvSpPr>
        <p:spPr>
          <a:xfrm>
            <a:off x="1828800" y="5538158"/>
            <a:ext cx="4399472"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Graph showing Spread of Type of Diabetes among Approximate Population</a:t>
            </a:r>
          </a:p>
        </p:txBody>
      </p:sp>
    </p:spTree>
    <p:extLst>
      <p:ext uri="{BB962C8B-B14F-4D97-AF65-F5344CB8AC3E}">
        <p14:creationId xmlns:p14="http://schemas.microsoft.com/office/powerpoint/2010/main" val="2722506840"/>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768DEC-6F1F-28BC-EB11-1B55F43680B3}"/>
              </a:ext>
            </a:extLst>
          </p:cNvPr>
          <p:cNvSpPr/>
          <p:nvPr/>
        </p:nvSpPr>
        <p:spPr>
          <a:xfrm>
            <a:off x="2308397" y="2967335"/>
            <a:ext cx="7575215" cy="1323439"/>
          </a:xfrm>
          <a:prstGeom prst="rect">
            <a:avLst/>
          </a:prstGeom>
          <a:noFill/>
        </p:spPr>
        <p:txBody>
          <a:bodyPr wrap="none" lIns="91440" tIns="45720" rIns="91440" bIns="45720">
            <a:spAutoFit/>
          </a:bodyPr>
          <a:lstStyle/>
          <a:p>
            <a:pPr algn="ctr"/>
            <a:r>
              <a:rPr lang="en-US" sz="8000" b="1" i="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panose="020B0604020202020204" pitchFamily="34" charset="0"/>
                <a:cs typeface="Arial" panose="020B0604020202020204" pitchFamily="34" charset="0"/>
              </a:rPr>
              <a:t>THANK YOU …</a:t>
            </a:r>
          </a:p>
        </p:txBody>
      </p:sp>
    </p:spTree>
    <p:extLst>
      <p:ext uri="{BB962C8B-B14F-4D97-AF65-F5344CB8AC3E}">
        <p14:creationId xmlns:p14="http://schemas.microsoft.com/office/powerpoint/2010/main" val="190340749"/>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latin typeface="Arial" panose="020B0604020202020204" pitchFamily="34" charset="0"/>
                <a:cs typeface="Arial" panose="020B0604020202020204" pitchFamily="34" charset="0"/>
              </a:rPr>
              <a:t>CONTENTS</a:t>
            </a:r>
          </a:p>
        </p:txBody>
      </p:sp>
      <p:sp>
        <p:nvSpPr>
          <p:cNvPr id="14" name="Content Placeholder 13"/>
          <p:cNvSpPr>
            <a:spLocks noGrp="1"/>
          </p:cNvSpPr>
          <p:nvPr>
            <p:ph idx="1"/>
          </p:nvPr>
        </p:nvSpPr>
        <p:spPr/>
        <p:txBody>
          <a:bodyPr/>
          <a:lstStyle/>
          <a:p>
            <a:pPr marL="514350" indent="-514350">
              <a:buFont typeface="+mj-lt"/>
              <a:buAutoNum type="romanUcPeriod"/>
            </a:pPr>
            <a:r>
              <a:rPr lang="en-US" dirty="0">
                <a:latin typeface="Arial" panose="020B0604020202020204" pitchFamily="34" charset="0"/>
                <a:cs typeface="Arial" panose="020B0604020202020204" pitchFamily="34" charset="0"/>
              </a:rPr>
              <a:t>INTRODUCTION</a:t>
            </a:r>
          </a:p>
          <a:p>
            <a:pPr marL="514350" indent="-514350">
              <a:buFont typeface="+mj-lt"/>
              <a:buAutoNum type="romanUcPeriod"/>
            </a:pPr>
            <a:r>
              <a:rPr lang="en-US" dirty="0">
                <a:latin typeface="Arial" panose="020B0604020202020204" pitchFamily="34" charset="0"/>
                <a:cs typeface="Arial" panose="020B0604020202020204" pitchFamily="34" charset="0"/>
              </a:rPr>
              <a:t>AIM AND OBJECTIVE</a:t>
            </a:r>
          </a:p>
          <a:p>
            <a:pPr marL="514350" indent="-514350">
              <a:buFont typeface="+mj-lt"/>
              <a:buAutoNum type="romanUcPeriod"/>
            </a:pPr>
            <a:r>
              <a:rPr lang="en-US" dirty="0">
                <a:latin typeface="Arial" panose="020B0604020202020204" pitchFamily="34" charset="0"/>
                <a:cs typeface="Arial" panose="020B0604020202020204" pitchFamily="34" charset="0"/>
              </a:rPr>
              <a:t>MATERIALS AND METHODS</a:t>
            </a:r>
          </a:p>
          <a:p>
            <a:pPr marL="514350" indent="-514350">
              <a:buFont typeface="+mj-lt"/>
              <a:buAutoNum type="romanUcPeriod"/>
            </a:pPr>
            <a:r>
              <a:rPr lang="en-US" dirty="0">
                <a:latin typeface="Arial" panose="020B0604020202020204" pitchFamily="34" charset="0"/>
                <a:cs typeface="Arial" panose="020B0604020202020204" pitchFamily="34" charset="0"/>
              </a:rPr>
              <a:t>OBSERVATION TABLES</a:t>
            </a:r>
          </a:p>
          <a:p>
            <a:pPr marL="514350" indent="-514350">
              <a:buFont typeface="+mj-lt"/>
              <a:buAutoNum type="romanUcPeriod"/>
            </a:pPr>
            <a:r>
              <a:rPr lang="en-US" dirty="0">
                <a:latin typeface="Arial" panose="020B0604020202020204" pitchFamily="34" charset="0"/>
                <a:cs typeface="Arial" panose="020B0604020202020204" pitchFamily="34" charset="0"/>
              </a:rPr>
              <a:t>CONCLUSION</a:t>
            </a: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58993"/>
            <a:ext cx="9980682" cy="1091381"/>
          </a:xfrm>
        </p:spPr>
        <p:txBody>
          <a:bodyPr/>
          <a:lstStyle/>
          <a:p>
            <a:r>
              <a:rPr lang="en-US" b="1" dirty="0">
                <a:latin typeface="Arial" panose="020B0604020202020204" pitchFamily="34" charset="0"/>
                <a:cs typeface="Arial" panose="020B0604020202020204" pitchFamily="34" charset="0"/>
              </a:rPr>
              <a:t>INTRODUCTION</a:t>
            </a:r>
          </a:p>
        </p:txBody>
      </p:sp>
      <p:sp>
        <p:nvSpPr>
          <p:cNvPr id="13" name="Content Placeholder 12">
            <a:extLst>
              <a:ext uri="{FF2B5EF4-FFF2-40B4-BE49-F238E27FC236}">
                <a16:creationId xmlns:a16="http://schemas.microsoft.com/office/drawing/2014/main" id="{A9BB49CF-DC38-FE5B-B9EA-A0E9A30B3DC1}"/>
              </a:ext>
            </a:extLst>
          </p:cNvPr>
          <p:cNvSpPr>
            <a:spLocks noGrp="1"/>
          </p:cNvSpPr>
          <p:nvPr>
            <p:ph idx="1"/>
          </p:nvPr>
        </p:nvSpPr>
        <p:spPr>
          <a:xfrm>
            <a:off x="1104900" y="1460091"/>
            <a:ext cx="10903070" cy="5338916"/>
          </a:xfrm>
        </p:spPr>
        <p:txBody>
          <a:bodyPr>
            <a:normAutofit fontScale="92500" lnSpcReduction="10000"/>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Diabetes mellitus is a chronic metabolic disorder characterized by hyperglycemia (high blood sugar). This is caused by either a decreased production of insulin by the pancreas or by the body's inability to use insulin effectively. Insulin is a hormone that helps the body to use glucose for energy.</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The biochemical changes that occur in diabetic patients can affect many different systems in the body. Some of the most common changes include:</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457200" marR="0" lvl="0" indent="-457200"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Increased blood glucose levels. This is the hallmark of diabetes and can lead to a number of complications, including heart disease, stroke, blindness, and kidney failure.</a:t>
            </a:r>
          </a:p>
          <a:p>
            <a:pPr marL="457200" marR="0" lvl="0" indent="-457200"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Increased levels of fats in the blood. This can lead to high cholesterol and triglyceride levels, which are also risk factors for heart disease.</a:t>
            </a:r>
          </a:p>
          <a:p>
            <a:pPr marL="457200" marR="0" lvl="0" indent="-457200"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Changes in protein metabolism. This can lead to muscle wasting and weakness.</a:t>
            </a:r>
          </a:p>
          <a:p>
            <a:pPr marL="457200" marR="0" lvl="0" indent="-457200"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Changes in electrolyte balance. This can lead to dehydration and other problems.</a:t>
            </a:r>
          </a:p>
          <a:p>
            <a:pPr marL="457200" marR="0" lvl="0" indent="-457200"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Inflammation. This is a chronic low-grade inflammation that is thought to contribute to the development of complications in diabetes.</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The biochemical changes that occur in diabetic patients can be complex and vary from person to person. However, by understanding these changes, doctors can better diagnose and treat diabetes and prevent complications.</a:t>
            </a:r>
          </a:p>
          <a:p>
            <a:endParaRPr lang="en-US"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8FBAB950-D940-85AD-0A69-5CBA1FDF19B9}"/>
              </a:ext>
            </a:extLst>
          </p:cNvPr>
          <p:cNvSpPr/>
          <p:nvPr/>
        </p:nvSpPr>
        <p:spPr>
          <a:xfrm>
            <a:off x="4157932" y="426173"/>
            <a:ext cx="7539487" cy="65560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1400" dirty="0"/>
              <a:t>The word “diabetes” is Greek for “siphon,” which refers to the copious urine of uncontrolled diabetes. “Mellitus” is Latin for “honey” or “sweet,” a name added when physicians discovered that the urine from people with diabetes is sweet with glucose</a:t>
            </a:r>
          </a:p>
        </p:txBody>
      </p:sp>
    </p:spTree>
    <p:extLst>
      <p:ext uri="{BB962C8B-B14F-4D97-AF65-F5344CB8AC3E}">
        <p14:creationId xmlns:p14="http://schemas.microsoft.com/office/powerpoint/2010/main" val="4010278615"/>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ircle(in)">
                                      <p:cBhvr>
                                        <p:cTn id="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F988DC-E515-4259-D088-58D3711C19E5}"/>
              </a:ext>
            </a:extLst>
          </p:cNvPr>
          <p:cNvSpPr txBox="1"/>
          <p:nvPr/>
        </p:nvSpPr>
        <p:spPr>
          <a:xfrm>
            <a:off x="397371" y="172529"/>
            <a:ext cx="11334553" cy="5355312"/>
          </a:xfrm>
          <a:prstGeom prst="rect">
            <a:avLst/>
          </a:prstGeom>
          <a:noFill/>
        </p:spPr>
        <p:txBody>
          <a:bodyPr wrap="square" rtlCol="0">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Arial" panose="020B0604020202020204" pitchFamily="34" charset="0"/>
                <a:cs typeface="Arial" panose="020B0604020202020204" pitchFamily="34" charset="0"/>
              </a:rPr>
              <a:t>Here are some additional details about the biochemical changes that occur in diabetic patients:</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457200" marR="0" lvl="0" indent="-457200"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rgbClr val="222222"/>
                </a:solidFill>
                <a:effectLst/>
                <a:latin typeface="Arial" panose="020B0604020202020204" pitchFamily="34" charset="0"/>
                <a:cs typeface="Arial" panose="020B0604020202020204" pitchFamily="34" charset="0"/>
              </a:rPr>
              <a:t>Increased blood glucose levels. As mentioned above, this is the hallmark of diabetes. High blood sugar levels can damage cells throughout the body, leading to a number of complications.</a:t>
            </a:r>
          </a:p>
          <a:p>
            <a:pPr marL="457200" marR="0" lvl="0" indent="-457200"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rgbClr val="222222"/>
                </a:solidFill>
                <a:effectLst/>
                <a:latin typeface="Arial" panose="020B0604020202020204" pitchFamily="34" charset="0"/>
                <a:cs typeface="Arial" panose="020B0604020202020204" pitchFamily="34" charset="0"/>
              </a:rPr>
              <a:t>Increased levels of fats in the blood. This is a common problem in diabetic patients and can lead to high cholesterol and triglyceride levels. High cholesterol and triglycerides are risk factors for heart disease, stroke, and other cardiovascular problems.</a:t>
            </a:r>
          </a:p>
          <a:p>
            <a:pPr marL="457200" marR="0" lvl="0" indent="-457200"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rgbClr val="222222"/>
                </a:solidFill>
                <a:effectLst/>
                <a:latin typeface="Arial" panose="020B0604020202020204" pitchFamily="34" charset="0"/>
                <a:cs typeface="Arial" panose="020B0604020202020204" pitchFamily="34" charset="0"/>
              </a:rPr>
              <a:t>Changes in protein metabolism. Diabetes can affect protein metabolism in a number of ways. For example, it can lead to muscle wasting and weakness. It can also lead to changes in the levels of certain proteins in the blood, such as albumin.</a:t>
            </a:r>
          </a:p>
          <a:p>
            <a:pPr marL="457200" marR="0" lvl="0" indent="-457200"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rgbClr val="222222"/>
                </a:solidFill>
                <a:effectLst/>
                <a:latin typeface="Arial" panose="020B0604020202020204" pitchFamily="34" charset="0"/>
                <a:cs typeface="Arial" panose="020B0604020202020204" pitchFamily="34" charset="0"/>
              </a:rPr>
              <a:t>Changes in electrolyte balance. Diabetes can affect the balance of electrolytes in the blood, such as sodium, potassium, and chloride. This can lead to dehydration and other problems.</a:t>
            </a:r>
          </a:p>
          <a:p>
            <a:pPr marL="457200" marR="0" lvl="0" indent="-457200"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rgbClr val="222222"/>
                </a:solidFill>
                <a:effectLst/>
                <a:latin typeface="Arial" panose="020B0604020202020204" pitchFamily="34" charset="0"/>
                <a:cs typeface="Arial" panose="020B0604020202020204" pitchFamily="34" charset="0"/>
              </a:rPr>
              <a:t>Inflammation. There is increasing evidence that chronic low-grade inflammation is a feature of diabetes. This inflammation is thought to contribute to the development of complications, such as heart disease, stroke, and kidney disease.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Arial" panose="020B0604020202020204" pitchFamily="34" charset="0"/>
                <a:cs typeface="Arial" panose="020B0604020202020204" pitchFamily="34" charset="0"/>
              </a:rPr>
              <a:t>The biochemical changes that occur in diabetic patients can be complex and vary from person to person. However, by understanding these changes, doctors can better diagnose and treat diabetes and prevent complications.</a:t>
            </a:r>
            <a:endParaRPr lang="en-US" dirty="0"/>
          </a:p>
          <a:p>
            <a:endParaRPr lang="en-US" dirty="0"/>
          </a:p>
        </p:txBody>
      </p:sp>
      <p:pic>
        <p:nvPicPr>
          <p:cNvPr id="3" name="Picture 2" descr="The Facts, Stats, and Impacts of Diabetes | CDC">
            <a:extLst>
              <a:ext uri="{FF2B5EF4-FFF2-40B4-BE49-F238E27FC236}">
                <a16:creationId xmlns:a16="http://schemas.microsoft.com/office/drawing/2014/main" id="{3D787248-74EF-439F-F36D-9A10FF2A00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2385" y="4951562"/>
            <a:ext cx="3480415" cy="173390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Diabetes Mellitus: Symptoms, Causes, Types &amp; Treatment">
            <a:extLst>
              <a:ext uri="{FF2B5EF4-FFF2-40B4-BE49-F238E27FC236}">
                <a16:creationId xmlns:a16="http://schemas.microsoft.com/office/drawing/2014/main" id="{3EE1E097-B4A3-2CB9-145E-7CA502DCD4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8299" y="4951562"/>
            <a:ext cx="3773158" cy="1733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244659"/>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i="0" dirty="0">
                <a:solidFill>
                  <a:srgbClr val="1F1F1F"/>
                </a:solidFill>
                <a:effectLst/>
                <a:latin typeface="Arial" panose="020B0604020202020204" pitchFamily="34" charset="0"/>
                <a:cs typeface="Arial" panose="020B0604020202020204" pitchFamily="34" charset="0"/>
              </a:rPr>
              <a:t>AIM AND OBJECTIVES</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1104900" y="1600200"/>
            <a:ext cx="9980682" cy="4571999"/>
          </a:xfrm>
        </p:spPr>
        <p:txBody>
          <a:bodyPr>
            <a:normAutofit/>
          </a:bodyPr>
          <a:lstStyle/>
          <a:p>
            <a:pPr marL="0" indent="0" algn="l">
              <a:buNone/>
            </a:pPr>
            <a:r>
              <a:rPr lang="en-US" b="0" i="0" dirty="0">
                <a:solidFill>
                  <a:srgbClr val="222222"/>
                </a:solidFill>
                <a:effectLst/>
                <a:latin typeface="Arial" panose="020B0604020202020204" pitchFamily="34" charset="0"/>
              </a:rPr>
              <a:t>The aim and objectives of the study of biochemical tests of diabetic patients include:</a:t>
            </a: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To determine the normal ranges for biochemical parameters in diabetic patients. This information can be used to identify patients who are at risk for developing complications.</a:t>
            </a: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To identify biochemical markers that can be used to predict the development of diabetic complications. This information can be used to target preventive interventions for high-risk patients.</a:t>
            </a: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To develop new treatments for diabetes that can improve the metabolic control of patients and reduce the risk of complications.</a:t>
            </a:r>
          </a:p>
          <a:p>
            <a:endParaRPr lang="en-US" dirty="0"/>
          </a:p>
        </p:txBody>
      </p:sp>
      <p:sp>
        <p:nvSpPr>
          <p:cNvPr id="6" name="Rectangle 5">
            <a:extLst>
              <a:ext uri="{FF2B5EF4-FFF2-40B4-BE49-F238E27FC236}">
                <a16:creationId xmlns:a16="http://schemas.microsoft.com/office/drawing/2014/main" id="{10DD2216-3D2D-38C0-B7A6-B99EB55C3AF1}"/>
              </a:ext>
            </a:extLst>
          </p:cNvPr>
          <p:cNvSpPr/>
          <p:nvPr/>
        </p:nvSpPr>
        <p:spPr>
          <a:xfrm>
            <a:off x="1403230" y="5844395"/>
            <a:ext cx="9385540" cy="65560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just"/>
            <a:r>
              <a:rPr lang="en-US" b="0" i="0" dirty="0">
                <a:solidFill>
                  <a:srgbClr val="666666"/>
                </a:solidFill>
                <a:effectLst/>
                <a:latin typeface="SourceSansPro-Regular"/>
              </a:rPr>
              <a:t>Diabetes is the leading cause of kidney failure, accounting for 44% of new cases in 2005.</a:t>
            </a:r>
          </a:p>
        </p:txBody>
      </p:sp>
    </p:spTree>
    <p:extLst>
      <p:ext uri="{BB962C8B-B14F-4D97-AF65-F5344CB8AC3E}">
        <p14:creationId xmlns:p14="http://schemas.microsoft.com/office/powerpoint/2010/main" val="2853788422"/>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09B68-1058-6B80-7F53-1E1291F9E34F}"/>
              </a:ext>
            </a:extLst>
          </p:cNvPr>
          <p:cNvSpPr>
            <a:spLocks noGrp="1"/>
          </p:cNvSpPr>
          <p:nvPr>
            <p:ph type="title"/>
          </p:nvPr>
        </p:nvSpPr>
        <p:spPr>
          <a:xfrm>
            <a:off x="1104900" y="24441"/>
            <a:ext cx="9980682" cy="1096962"/>
          </a:xfrm>
        </p:spPr>
        <p:txBody>
          <a:bodyPr/>
          <a:lstStyle/>
          <a:p>
            <a:r>
              <a:rPr lang="en-US" b="1" dirty="0">
                <a:latin typeface="Arial" panose="020B0604020202020204" pitchFamily="34" charset="0"/>
                <a:cs typeface="Arial" panose="020B0604020202020204" pitchFamily="34" charset="0"/>
              </a:rPr>
              <a:t>MATERIALS AND METHODS</a:t>
            </a:r>
          </a:p>
        </p:txBody>
      </p:sp>
      <p:sp>
        <p:nvSpPr>
          <p:cNvPr id="3" name="Content Placeholder 2">
            <a:extLst>
              <a:ext uri="{FF2B5EF4-FFF2-40B4-BE49-F238E27FC236}">
                <a16:creationId xmlns:a16="http://schemas.microsoft.com/office/drawing/2014/main" id="{817D0694-8D3B-FEFC-298A-7F993E7E102D}"/>
              </a:ext>
            </a:extLst>
          </p:cNvPr>
          <p:cNvSpPr>
            <a:spLocks noGrp="1"/>
          </p:cNvSpPr>
          <p:nvPr>
            <p:ph idx="1"/>
          </p:nvPr>
        </p:nvSpPr>
        <p:spPr>
          <a:xfrm>
            <a:off x="1104900" y="1327355"/>
            <a:ext cx="11087100" cy="5530645"/>
          </a:xfrm>
        </p:spPr>
        <p:txBody>
          <a:bodyPr>
            <a:noAutofit/>
          </a:bodyPr>
          <a:lstStyle/>
          <a:p>
            <a:pPr marL="0" indent="0" algn="l">
              <a:buNone/>
            </a:pPr>
            <a:r>
              <a:rPr lang="en-US" b="0" i="0" dirty="0">
                <a:solidFill>
                  <a:srgbClr val="222222"/>
                </a:solidFill>
                <a:effectLst/>
                <a:latin typeface="Arial" panose="020B0604020202020204" pitchFamily="34" charset="0"/>
              </a:rPr>
              <a:t>The study of biochemical tests of diabetic patients is an important part of the management of this chronic disease. By understanding the biochemical changes that occur in diabetes, doctors can better assess the risk of complications and develop effective treatment strategies. Here are some specific biochemical tests that are commonly performed in diabetic patients:</a:t>
            </a:r>
          </a:p>
          <a:p>
            <a:pPr algn="l"/>
            <a:r>
              <a:rPr lang="en-US" b="0" i="0" dirty="0">
                <a:solidFill>
                  <a:srgbClr val="222222"/>
                </a:solidFill>
                <a:effectLst/>
                <a:latin typeface="Arial" panose="020B0604020202020204" pitchFamily="34" charset="0"/>
              </a:rPr>
              <a:t>Blood glucose: This is the most important test for monitoring diabetes. Blood glucose levels should be checked regularly to ensure that they are within the target range.</a:t>
            </a:r>
          </a:p>
          <a:p>
            <a:pPr algn="l"/>
            <a:r>
              <a:rPr lang="en-US" b="0" i="0" dirty="0">
                <a:solidFill>
                  <a:srgbClr val="222222"/>
                </a:solidFill>
                <a:effectLst/>
                <a:latin typeface="Arial" panose="020B0604020202020204" pitchFamily="34" charset="0"/>
              </a:rPr>
              <a:t>Hemoglobin A1c: This test measures the average blood sugar level over the past 3 months.</a:t>
            </a:r>
          </a:p>
          <a:p>
            <a:pPr algn="l"/>
            <a:r>
              <a:rPr lang="en-US" b="0" i="0" dirty="0">
                <a:solidFill>
                  <a:srgbClr val="222222"/>
                </a:solidFill>
                <a:effectLst/>
                <a:latin typeface="Arial" panose="020B0604020202020204" pitchFamily="34" charset="0"/>
              </a:rPr>
              <a:t>C-peptide: This test is measured to determine the difference between insulin the body produces and insulin that is injected into the body.</a:t>
            </a:r>
          </a:p>
          <a:p>
            <a:pPr algn="l"/>
            <a:r>
              <a:rPr lang="en-US" b="0" i="0" dirty="0">
                <a:solidFill>
                  <a:srgbClr val="222222"/>
                </a:solidFill>
                <a:effectLst/>
                <a:latin typeface="Arial" panose="020B0604020202020204" pitchFamily="34" charset="0"/>
              </a:rPr>
              <a:t>Insulin test: This test help doctors find the cause of hypoglycemia and other conditions related to abnormal insulin production.</a:t>
            </a:r>
          </a:p>
          <a:p>
            <a:pPr marL="0" indent="0" algn="l">
              <a:buNone/>
            </a:pPr>
            <a:r>
              <a:rPr lang="en-US" b="0" i="0" dirty="0">
                <a:solidFill>
                  <a:srgbClr val="222222"/>
                </a:solidFill>
                <a:effectLst/>
                <a:latin typeface="Arial" panose="020B0604020202020204" pitchFamily="34" charset="0"/>
              </a:rPr>
              <a:t>These are just a few of the many biochemical tests that can be performed in diabetic patients. The specific tests that are ordered will vary depending on the individual patient's needs profile picture.</a:t>
            </a:r>
          </a:p>
        </p:txBody>
      </p:sp>
      <p:sp>
        <p:nvSpPr>
          <p:cNvPr id="6" name="Rectangle 5">
            <a:extLst>
              <a:ext uri="{FF2B5EF4-FFF2-40B4-BE49-F238E27FC236}">
                <a16:creationId xmlns:a16="http://schemas.microsoft.com/office/drawing/2014/main" id="{03924EF2-9141-5D81-2BF3-96A1BD960F02}"/>
              </a:ext>
            </a:extLst>
          </p:cNvPr>
          <p:cNvSpPr/>
          <p:nvPr/>
        </p:nvSpPr>
        <p:spPr>
          <a:xfrm>
            <a:off x="1104900" y="6177952"/>
            <a:ext cx="9385540" cy="65560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t>Type 1 diabetes is characterized by a lack of insulin production and type 2 diabetes results from the body’s ineffective use of insulin</a:t>
            </a:r>
          </a:p>
        </p:txBody>
      </p:sp>
    </p:spTree>
    <p:extLst>
      <p:ext uri="{BB962C8B-B14F-4D97-AF65-F5344CB8AC3E}">
        <p14:creationId xmlns:p14="http://schemas.microsoft.com/office/powerpoint/2010/main" val="3544207291"/>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C0B7E34-E9E9-FF00-1F30-2B87FE61B1B7}"/>
              </a:ext>
            </a:extLst>
          </p:cNvPr>
          <p:cNvSpPr/>
          <p:nvPr/>
        </p:nvSpPr>
        <p:spPr>
          <a:xfrm>
            <a:off x="3243532" y="71153"/>
            <a:ext cx="7781744" cy="101574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t>Type 2 diabetes is much more common than </a:t>
            </a:r>
            <a:r>
              <a:rPr lang="en-US" dirty="0">
                <a:hlinkClick r:id="rId2"/>
              </a:rPr>
              <a:t>type 1 diabetes</a:t>
            </a:r>
            <a:r>
              <a:rPr lang="en-US" dirty="0"/>
              <a:t>, and accounts for around 90% of all diabetes worldwide.</a:t>
            </a:r>
          </a:p>
        </p:txBody>
      </p:sp>
      <p:sp>
        <p:nvSpPr>
          <p:cNvPr id="11" name="Text Placeholder 10">
            <a:extLst>
              <a:ext uri="{FF2B5EF4-FFF2-40B4-BE49-F238E27FC236}">
                <a16:creationId xmlns:a16="http://schemas.microsoft.com/office/drawing/2014/main" id="{DD2329C9-FC42-7733-81C1-63EA83593640}"/>
              </a:ext>
            </a:extLst>
          </p:cNvPr>
          <p:cNvSpPr>
            <a:spLocks noGrp="1"/>
          </p:cNvSpPr>
          <p:nvPr>
            <p:ph type="body" sz="half" idx="2"/>
          </p:nvPr>
        </p:nvSpPr>
        <p:spPr>
          <a:xfrm>
            <a:off x="1000663" y="1535503"/>
            <a:ext cx="10956265" cy="5251344"/>
          </a:xfrm>
        </p:spPr>
        <p:txBody>
          <a:bodyPr>
            <a:noAutofit/>
          </a:bodyPr>
          <a:lstStyle/>
          <a:p>
            <a:pPr algn="l"/>
            <a:r>
              <a:rPr lang="en-US" sz="2000" b="0" i="0" dirty="0">
                <a:solidFill>
                  <a:srgbClr val="222222"/>
                </a:solidFill>
                <a:effectLst/>
                <a:latin typeface="Arial" panose="020B0604020202020204" pitchFamily="34" charset="0"/>
              </a:rPr>
              <a:t>The materials and methods of biochemical tests of diabetic patients vary depending on the specific test being performed. However, some general materials and methods that are commonly used include:</a:t>
            </a:r>
          </a:p>
          <a:p>
            <a:pPr algn="l"/>
            <a:r>
              <a:rPr lang="en-US" sz="2000" b="0" i="0" dirty="0">
                <a:solidFill>
                  <a:srgbClr val="222222"/>
                </a:solidFill>
                <a:effectLst/>
                <a:latin typeface="Arial" panose="020B0604020202020204" pitchFamily="34" charset="0"/>
              </a:rPr>
              <a:t>Blood samples: Blood samples are typically collected from a vein in the arm. The sample is then processed in a laboratory to measure the levels of various biochemical markers.</a:t>
            </a:r>
          </a:p>
          <a:p>
            <a:pPr algn="l"/>
            <a:r>
              <a:rPr lang="en-US" sz="2000" b="0" i="0" dirty="0">
                <a:solidFill>
                  <a:srgbClr val="222222"/>
                </a:solidFill>
                <a:effectLst/>
                <a:latin typeface="Arial" panose="020B0604020202020204" pitchFamily="34" charset="0"/>
              </a:rPr>
              <a:t>Urine samples: Urine samples are typically collected in a clean container. The sample is then analyzed in a laboratory to measure the levels of various biochemical markers.</a:t>
            </a:r>
          </a:p>
          <a:p>
            <a:pPr algn="l"/>
            <a:r>
              <a:rPr lang="en-US" sz="2000" b="0" i="0" dirty="0">
                <a:solidFill>
                  <a:srgbClr val="222222"/>
                </a:solidFill>
                <a:effectLst/>
                <a:latin typeface="Arial" panose="020B0604020202020204" pitchFamily="34" charset="0"/>
              </a:rPr>
              <a:t>Biochemical assays: Biochemical assays are used to measure the levels of specific biochemical markers in blood or urine samples. These assays can be performed using a variety of methods, including enzyme-linked immunosorbent assay (ELISA), colorimetric assays, and fluorometric assays.</a:t>
            </a:r>
          </a:p>
          <a:p>
            <a:pPr algn="l"/>
            <a:r>
              <a:rPr lang="en-US" sz="2000" b="0" i="0" dirty="0">
                <a:solidFill>
                  <a:srgbClr val="222222"/>
                </a:solidFill>
                <a:effectLst/>
                <a:latin typeface="Arial" panose="020B0604020202020204" pitchFamily="34" charset="0"/>
              </a:rPr>
              <a:t>The methods used to perform biochemical tests of diabetic patients are constantly being refined and improved. As new technologies are developed, it is becoming possible to measure more biochemical markers with greater accuracy and sensitivity. This is leading to a better understanding of the biochemical changes that occur in diabetes and is helping to improve the diagnosis and treatment of this chronic disease.</a:t>
            </a:r>
          </a:p>
          <a:p>
            <a:endParaRPr lang="en-US" sz="2000" dirty="0"/>
          </a:p>
        </p:txBody>
      </p:sp>
    </p:spTree>
    <p:extLst>
      <p:ext uri="{BB962C8B-B14F-4D97-AF65-F5344CB8AC3E}">
        <p14:creationId xmlns:p14="http://schemas.microsoft.com/office/powerpoint/2010/main" val="3683544629"/>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 TABLES</a:t>
            </a:r>
          </a:p>
        </p:txBody>
      </p:sp>
      <p:sp>
        <p:nvSpPr>
          <p:cNvPr id="3" name="Text Placeholder 2"/>
          <p:cNvSpPr>
            <a:spLocks noGrp="1"/>
          </p:cNvSpPr>
          <p:nvPr>
            <p:ph type="body" idx="1"/>
          </p:nvPr>
        </p:nvSpPr>
        <p:spPr>
          <a:xfrm>
            <a:off x="1104900" y="4845844"/>
            <a:ext cx="5443383" cy="345588"/>
          </a:xfrm>
        </p:spPr>
        <p:txBody>
          <a:bodyPr>
            <a:normAutofit lnSpcReduction="10000"/>
          </a:bodyPr>
          <a:lstStyle/>
          <a:p>
            <a:pPr algn="ctr"/>
            <a:r>
              <a:rPr lang="en-US" sz="2000" dirty="0">
                <a:latin typeface="Arial" panose="020B0604020202020204" pitchFamily="34" charset="0"/>
                <a:cs typeface="Arial" panose="020B0604020202020204" pitchFamily="34" charset="0"/>
              </a:rPr>
              <a:t>Table 1 : Table of FBS and PPBS</a:t>
            </a:r>
          </a:p>
        </p:txBody>
      </p:sp>
      <p:sp>
        <p:nvSpPr>
          <p:cNvPr id="5" name="Text Placeholder 4"/>
          <p:cNvSpPr>
            <a:spLocks noGrp="1"/>
          </p:cNvSpPr>
          <p:nvPr>
            <p:ph type="body" sz="quarter" idx="3"/>
          </p:nvPr>
        </p:nvSpPr>
        <p:spPr>
          <a:xfrm>
            <a:off x="6950179" y="4779476"/>
            <a:ext cx="4919472" cy="411956"/>
          </a:xfrm>
        </p:spPr>
        <p:txBody>
          <a:bodyPr>
            <a:normAutofit lnSpcReduction="10000"/>
          </a:bodyPr>
          <a:lstStyle/>
          <a:p>
            <a:r>
              <a:rPr lang="en-US" sz="2000" dirty="0">
                <a:latin typeface="Arial" panose="020B0604020202020204" pitchFamily="34" charset="0"/>
                <a:cs typeface="Arial" panose="020B0604020202020204" pitchFamily="34" charset="0"/>
              </a:rPr>
              <a:t>   Table 2 : Table of HbA1c</a:t>
            </a:r>
          </a:p>
        </p:txBody>
      </p:sp>
      <p:graphicFrame>
        <p:nvGraphicFramePr>
          <p:cNvPr id="7" name="Content Placeholder 15">
            <a:extLst>
              <a:ext uri="{FF2B5EF4-FFF2-40B4-BE49-F238E27FC236}">
                <a16:creationId xmlns:a16="http://schemas.microsoft.com/office/drawing/2014/main" id="{BA39E9A6-604A-DBA8-49D4-03A45C94C4E8}"/>
              </a:ext>
            </a:extLst>
          </p:cNvPr>
          <p:cNvGraphicFramePr>
            <a:graphicFrameLocks noGrp="1"/>
          </p:cNvGraphicFramePr>
          <p:nvPr>
            <p:ph sz="half" idx="2"/>
            <p:extLst>
              <p:ext uri="{D42A27DB-BD31-4B8C-83A1-F6EECF244321}">
                <p14:modId xmlns:p14="http://schemas.microsoft.com/office/powerpoint/2010/main" val="1765775684"/>
              </p:ext>
            </p:extLst>
          </p:nvPr>
        </p:nvGraphicFramePr>
        <p:xfrm>
          <a:off x="1104900" y="1600200"/>
          <a:ext cx="5443383" cy="2997436"/>
        </p:xfrm>
        <a:graphic>
          <a:graphicData uri="http://schemas.openxmlformats.org/drawingml/2006/table">
            <a:tbl>
              <a:tblPr firstRow="1" bandRow="1">
                <a:tableStyleId>{5C22544A-7EE6-4342-B048-85BDC9FD1C3A}</a:tableStyleId>
              </a:tblPr>
              <a:tblGrid>
                <a:gridCol w="1814461">
                  <a:extLst>
                    <a:ext uri="{9D8B030D-6E8A-4147-A177-3AD203B41FA5}">
                      <a16:colId xmlns:a16="http://schemas.microsoft.com/office/drawing/2014/main" val="20000"/>
                    </a:ext>
                  </a:extLst>
                </a:gridCol>
                <a:gridCol w="1814461">
                  <a:extLst>
                    <a:ext uri="{9D8B030D-6E8A-4147-A177-3AD203B41FA5}">
                      <a16:colId xmlns:a16="http://schemas.microsoft.com/office/drawing/2014/main" val="20001"/>
                    </a:ext>
                  </a:extLst>
                </a:gridCol>
                <a:gridCol w="1814461">
                  <a:extLst>
                    <a:ext uri="{9D8B030D-6E8A-4147-A177-3AD203B41FA5}">
                      <a16:colId xmlns:a16="http://schemas.microsoft.com/office/drawing/2014/main" val="20002"/>
                    </a:ext>
                  </a:extLst>
                </a:gridCol>
              </a:tblGrid>
              <a:tr h="755747">
                <a:tc>
                  <a:txBody>
                    <a:bodyPr/>
                    <a:lstStyle/>
                    <a:p>
                      <a:r>
                        <a:rPr lang="en-US" sz="2000" b="1" i="0" kern="1200" dirty="0">
                          <a:solidFill>
                            <a:schemeClr val="lt1"/>
                          </a:solidFill>
                          <a:effectLst/>
                          <a:latin typeface="Arial" panose="020B0604020202020204" pitchFamily="34" charset="0"/>
                          <a:ea typeface="+mn-ea"/>
                          <a:cs typeface="Arial" panose="020B0604020202020204" pitchFamily="34" charset="0"/>
                        </a:rPr>
                        <a:t> Fasting blood glucose (FBS)</a:t>
                      </a:r>
                      <a:endParaRPr sz="2000" b="1" dirty="0">
                        <a:latin typeface="Arial" panose="020B0604020202020204" pitchFamily="34" charset="0"/>
                        <a:cs typeface="Arial" panose="020B0604020202020204" pitchFamily="34" charset="0"/>
                      </a:endParaRPr>
                    </a:p>
                  </a:txBody>
                  <a:tcPr anchor="ctr"/>
                </a:tc>
                <a:tc>
                  <a:txBody>
                    <a:bodyPr/>
                    <a:lstStyle/>
                    <a:p>
                      <a:pPr algn="ctr"/>
                      <a:r>
                        <a:rPr lang="en-US" sz="2000" b="1" i="0" kern="1200" dirty="0">
                          <a:solidFill>
                            <a:schemeClr val="lt1"/>
                          </a:solidFill>
                          <a:effectLst/>
                          <a:latin typeface="Arial" panose="020B0604020202020204" pitchFamily="34" charset="0"/>
                          <a:ea typeface="+mn-ea"/>
                          <a:cs typeface="Arial" panose="020B0604020202020204" pitchFamily="34" charset="0"/>
                        </a:rPr>
                        <a:t>Postprandial blood glucose (PPBS)</a:t>
                      </a:r>
                      <a:endParaRPr sz="2000" b="1" dirty="0">
                        <a:latin typeface="Arial" panose="020B0604020202020204" pitchFamily="34" charset="0"/>
                        <a:cs typeface="Arial" panose="020B0604020202020204" pitchFamily="34" charset="0"/>
                      </a:endParaRPr>
                    </a:p>
                  </a:txBody>
                  <a:tcPr anchor="ctr"/>
                </a:tc>
                <a:tc>
                  <a:txBody>
                    <a:bodyPr/>
                    <a:lstStyle/>
                    <a:p>
                      <a:pPr algn="ctr"/>
                      <a:r>
                        <a:rPr lang="en-US" sz="2000" b="1" i="0" kern="1200" dirty="0">
                          <a:solidFill>
                            <a:schemeClr val="lt1"/>
                          </a:solidFill>
                          <a:effectLst/>
                          <a:latin typeface="Arial" panose="020B0604020202020204" pitchFamily="34" charset="0"/>
                          <a:ea typeface="+mn-ea"/>
                          <a:cs typeface="Arial" panose="020B0604020202020204" pitchFamily="34" charset="0"/>
                        </a:rPr>
                        <a:t>Diagnosis</a:t>
                      </a:r>
                      <a:endParaRPr sz="20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0"/>
                  </a:ext>
                </a:extLst>
              </a:tr>
              <a:tr h="492878">
                <a:tc>
                  <a:txBody>
                    <a:bodyPr/>
                    <a:lstStyle/>
                    <a:p>
                      <a:r>
                        <a:rPr lang="en-US" sz="2000" b="0" i="0" kern="1200" dirty="0">
                          <a:solidFill>
                            <a:schemeClr val="dk1"/>
                          </a:solidFill>
                          <a:effectLst/>
                          <a:latin typeface="Arial" panose="020B0604020202020204" pitchFamily="34" charset="0"/>
                          <a:ea typeface="+mn-ea"/>
                          <a:cs typeface="Arial" panose="020B0604020202020204" pitchFamily="34" charset="0"/>
                        </a:rPr>
                        <a:t>&lt; 99 mg/dL</a:t>
                      </a:r>
                      <a:endParaRPr sz="2000" dirty="0">
                        <a:latin typeface="Arial" panose="020B0604020202020204" pitchFamily="34" charset="0"/>
                        <a:cs typeface="Arial" panose="020B0604020202020204" pitchFamily="34" charset="0"/>
                      </a:endParaRPr>
                    </a:p>
                  </a:txBody>
                  <a:tcPr anchor="ctr"/>
                </a:tc>
                <a:tc>
                  <a:txBody>
                    <a:bodyPr/>
                    <a:lstStyle/>
                    <a:p>
                      <a:pPr algn="ctr"/>
                      <a:r>
                        <a:rPr lang="en-US" sz="2000" b="0" i="0" kern="1200" dirty="0">
                          <a:solidFill>
                            <a:schemeClr val="dk1"/>
                          </a:solidFill>
                          <a:effectLst/>
                          <a:latin typeface="Arial" panose="020B0604020202020204" pitchFamily="34" charset="0"/>
                          <a:ea typeface="+mn-ea"/>
                          <a:cs typeface="Arial" panose="020B0604020202020204" pitchFamily="34" charset="0"/>
                        </a:rPr>
                        <a:t>&lt; 140 mg/dL</a:t>
                      </a:r>
                      <a:endParaRPr sz="2000" dirty="0">
                        <a:latin typeface="Arial" panose="020B0604020202020204" pitchFamily="34" charset="0"/>
                        <a:cs typeface="Arial" panose="020B0604020202020204" pitchFamily="34" charset="0"/>
                      </a:endParaRPr>
                    </a:p>
                  </a:txBody>
                  <a:tcPr anchor="ctr"/>
                </a:tc>
                <a:tc>
                  <a:txBody>
                    <a:bodyPr/>
                    <a:lstStyle/>
                    <a:p>
                      <a:pPr algn="ctr"/>
                      <a:r>
                        <a:rPr lang="en-US" sz="2000" b="0" i="0" kern="1200" dirty="0">
                          <a:solidFill>
                            <a:schemeClr val="dk1"/>
                          </a:solidFill>
                          <a:effectLst/>
                          <a:latin typeface="Arial" panose="020B0604020202020204" pitchFamily="34" charset="0"/>
                          <a:ea typeface="+mn-ea"/>
                          <a:cs typeface="Arial" panose="020B0604020202020204" pitchFamily="34" charset="0"/>
                        </a:rPr>
                        <a:t>Normal</a:t>
                      </a:r>
                      <a:endParaRPr sz="2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1"/>
                  </a:ext>
                </a:extLst>
              </a:tr>
              <a:tr h="492878">
                <a:tc>
                  <a:txBody>
                    <a:bodyPr/>
                    <a:lstStyle/>
                    <a:p>
                      <a:r>
                        <a:rPr lang="pt-BR" sz="2000" b="0" i="0" kern="1200" dirty="0">
                          <a:solidFill>
                            <a:schemeClr val="dk1"/>
                          </a:solidFill>
                          <a:effectLst/>
                          <a:latin typeface="Arial" panose="020B0604020202020204" pitchFamily="34" charset="0"/>
                          <a:ea typeface="+mn-ea"/>
                          <a:cs typeface="Arial" panose="020B0604020202020204" pitchFamily="34" charset="0"/>
                        </a:rPr>
                        <a:t>100-125 mg/dL</a:t>
                      </a:r>
                    </a:p>
                  </a:txBody>
                  <a:tcPr anchor="ctr"/>
                </a:tc>
                <a:tc>
                  <a:txBody>
                    <a:bodyPr/>
                    <a:lstStyle/>
                    <a:p>
                      <a:pPr algn="ctr"/>
                      <a:r>
                        <a:rPr lang="pt-BR" sz="2000" b="0" i="0" kern="1200" dirty="0">
                          <a:solidFill>
                            <a:schemeClr val="dk1"/>
                          </a:solidFill>
                          <a:effectLst/>
                          <a:latin typeface="Arial" panose="020B0604020202020204" pitchFamily="34" charset="0"/>
                          <a:ea typeface="+mn-ea"/>
                          <a:cs typeface="Arial" panose="020B0604020202020204" pitchFamily="34" charset="0"/>
                        </a:rPr>
                        <a:t>140-199 mg/dL </a:t>
                      </a:r>
                      <a:endParaRPr sz="2000" dirty="0">
                        <a:latin typeface="Arial" panose="020B0604020202020204" pitchFamily="34" charset="0"/>
                        <a:cs typeface="Arial" panose="020B0604020202020204" pitchFamily="34" charset="0"/>
                      </a:endParaRPr>
                    </a:p>
                  </a:txBody>
                  <a:tcPr anchor="ctr"/>
                </a:tc>
                <a:tc>
                  <a:txBody>
                    <a:bodyPr/>
                    <a:lstStyle/>
                    <a:p>
                      <a:pPr algn="ctr"/>
                      <a:r>
                        <a:rPr lang="pt-BR" sz="2000" b="0" i="0" kern="1200" dirty="0">
                          <a:solidFill>
                            <a:schemeClr val="dk1"/>
                          </a:solidFill>
                          <a:effectLst/>
                          <a:latin typeface="Arial" panose="020B0604020202020204" pitchFamily="34" charset="0"/>
                          <a:ea typeface="+mn-ea"/>
                          <a:cs typeface="Arial" panose="020B0604020202020204" pitchFamily="34" charset="0"/>
                        </a:rPr>
                        <a:t>Prediabetes</a:t>
                      </a:r>
                    </a:p>
                  </a:txBody>
                  <a:tcPr anchor="ctr"/>
                </a:tc>
                <a:extLst>
                  <a:ext uri="{0D108BD9-81ED-4DB2-BD59-A6C34878D82A}">
                    <a16:rowId xmlns:a16="http://schemas.microsoft.com/office/drawing/2014/main" val="10002"/>
                  </a:ext>
                </a:extLst>
              </a:tr>
              <a:tr h="492878">
                <a:tc>
                  <a:txBody>
                    <a:bodyPr/>
                    <a:lstStyle/>
                    <a:p>
                      <a:r>
                        <a:rPr lang="pt-BR" sz="2000" b="0" i="0" kern="1200" dirty="0">
                          <a:solidFill>
                            <a:schemeClr val="dk1"/>
                          </a:solidFill>
                          <a:effectLst/>
                          <a:latin typeface="Arial" panose="020B0604020202020204" pitchFamily="34" charset="0"/>
                          <a:ea typeface="+mn-ea"/>
                          <a:cs typeface="Arial" panose="020B0604020202020204" pitchFamily="34" charset="0"/>
                        </a:rPr>
                        <a:t>≥ 126 mg/dL </a:t>
                      </a:r>
                      <a:endParaRPr sz="2000" dirty="0">
                        <a:latin typeface="Arial" panose="020B0604020202020204" pitchFamily="34" charset="0"/>
                        <a:cs typeface="Arial" panose="020B0604020202020204" pitchFamily="34" charset="0"/>
                      </a:endParaRPr>
                    </a:p>
                  </a:txBody>
                  <a:tcPr anchor="ctr"/>
                </a:tc>
                <a:tc>
                  <a:txBody>
                    <a:bodyPr/>
                    <a:lstStyle/>
                    <a:p>
                      <a:pPr algn="ctr"/>
                      <a:r>
                        <a:rPr lang="pt-BR" sz="2000" b="0" i="0" kern="1200" dirty="0">
                          <a:solidFill>
                            <a:schemeClr val="dk1"/>
                          </a:solidFill>
                          <a:effectLst/>
                          <a:latin typeface="Arial" panose="020B0604020202020204" pitchFamily="34" charset="0"/>
                          <a:ea typeface="+mn-ea"/>
                          <a:cs typeface="Arial" panose="020B0604020202020204" pitchFamily="34" charset="0"/>
                        </a:rPr>
                        <a:t>≥ 200 mg/dL </a:t>
                      </a:r>
                      <a:endParaRPr sz="2000" dirty="0">
                        <a:latin typeface="Arial" panose="020B0604020202020204" pitchFamily="34" charset="0"/>
                        <a:cs typeface="Arial" panose="020B0604020202020204" pitchFamily="34" charset="0"/>
                      </a:endParaRPr>
                    </a:p>
                  </a:txBody>
                  <a:tcPr anchor="ctr"/>
                </a:tc>
                <a:tc>
                  <a:txBody>
                    <a:bodyPr/>
                    <a:lstStyle/>
                    <a:p>
                      <a:pPr algn="ctr"/>
                      <a:r>
                        <a:rPr lang="pt-BR" sz="2000" b="0" i="0" kern="1200" dirty="0">
                          <a:solidFill>
                            <a:schemeClr val="dk1"/>
                          </a:solidFill>
                          <a:effectLst/>
                          <a:latin typeface="Arial" panose="020B0604020202020204" pitchFamily="34" charset="0"/>
                          <a:ea typeface="+mn-ea"/>
                          <a:cs typeface="Arial" panose="020B0604020202020204" pitchFamily="34" charset="0"/>
                        </a:rPr>
                        <a:t>Diabetes</a:t>
                      </a:r>
                      <a:endParaRPr sz="2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graphicFrame>
        <p:nvGraphicFramePr>
          <p:cNvPr id="8" name="Content Placeholder 15">
            <a:extLst>
              <a:ext uri="{FF2B5EF4-FFF2-40B4-BE49-F238E27FC236}">
                <a16:creationId xmlns:a16="http://schemas.microsoft.com/office/drawing/2014/main" id="{835E8ABE-BF56-0DB7-11C7-35F465FE10AC}"/>
              </a:ext>
            </a:extLst>
          </p:cNvPr>
          <p:cNvGraphicFramePr>
            <a:graphicFrameLocks/>
          </p:cNvGraphicFramePr>
          <p:nvPr>
            <p:extLst>
              <p:ext uri="{D42A27DB-BD31-4B8C-83A1-F6EECF244321}">
                <p14:modId xmlns:p14="http://schemas.microsoft.com/office/powerpoint/2010/main" val="1757335327"/>
              </p:ext>
            </p:extLst>
          </p:nvPr>
        </p:nvGraphicFramePr>
        <p:xfrm>
          <a:off x="6950179" y="1600200"/>
          <a:ext cx="3494548" cy="2997436"/>
        </p:xfrm>
        <a:graphic>
          <a:graphicData uri="http://schemas.openxmlformats.org/drawingml/2006/table">
            <a:tbl>
              <a:tblPr firstRow="1" bandRow="1">
                <a:tableStyleId>{5C22544A-7EE6-4342-B048-85BDC9FD1C3A}</a:tableStyleId>
              </a:tblPr>
              <a:tblGrid>
                <a:gridCol w="1747274">
                  <a:extLst>
                    <a:ext uri="{9D8B030D-6E8A-4147-A177-3AD203B41FA5}">
                      <a16:colId xmlns:a16="http://schemas.microsoft.com/office/drawing/2014/main" val="20000"/>
                    </a:ext>
                  </a:extLst>
                </a:gridCol>
                <a:gridCol w="1747274">
                  <a:extLst>
                    <a:ext uri="{9D8B030D-6E8A-4147-A177-3AD203B41FA5}">
                      <a16:colId xmlns:a16="http://schemas.microsoft.com/office/drawing/2014/main" val="20002"/>
                    </a:ext>
                  </a:extLst>
                </a:gridCol>
              </a:tblGrid>
              <a:tr h="1310640">
                <a:tc>
                  <a:txBody>
                    <a:bodyPr/>
                    <a:lstStyle/>
                    <a:p>
                      <a:r>
                        <a:rPr lang="en-US" sz="2000" b="1" i="0" kern="1200" dirty="0">
                          <a:solidFill>
                            <a:schemeClr val="lt1"/>
                          </a:solidFill>
                          <a:effectLst/>
                          <a:latin typeface="Arial" panose="020B0604020202020204" pitchFamily="34" charset="0"/>
                          <a:ea typeface="+mn-ea"/>
                          <a:cs typeface="Arial" panose="020B0604020202020204" pitchFamily="34" charset="0"/>
                        </a:rPr>
                        <a:t>HbA1c</a:t>
                      </a:r>
                      <a:endParaRPr sz="2400" b="1" dirty="0">
                        <a:latin typeface="Arial" panose="020B0604020202020204" pitchFamily="34" charset="0"/>
                        <a:cs typeface="Arial" panose="020B0604020202020204" pitchFamily="34" charset="0"/>
                      </a:endParaRPr>
                    </a:p>
                  </a:txBody>
                  <a:tcPr anchor="ctr"/>
                </a:tc>
                <a:tc>
                  <a:txBody>
                    <a:bodyPr/>
                    <a:lstStyle/>
                    <a:p>
                      <a:pPr algn="ctr"/>
                      <a:r>
                        <a:rPr lang="en-US" sz="2000" b="1" i="0" kern="1200" dirty="0">
                          <a:solidFill>
                            <a:schemeClr val="lt1"/>
                          </a:solidFill>
                          <a:effectLst/>
                          <a:latin typeface="Arial" panose="020B0604020202020204" pitchFamily="34" charset="0"/>
                          <a:ea typeface="+mn-ea"/>
                          <a:cs typeface="Arial" panose="020B0604020202020204" pitchFamily="34" charset="0"/>
                        </a:rPr>
                        <a:t>Diagnosis</a:t>
                      </a:r>
                      <a:endParaRPr sz="20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0"/>
                  </a:ext>
                </a:extLst>
              </a:tr>
              <a:tr h="492878">
                <a:tc>
                  <a:txBody>
                    <a:bodyPr/>
                    <a:lstStyle/>
                    <a:p>
                      <a:r>
                        <a:rPr lang="en-US" sz="2000" b="0" i="0" kern="1200" dirty="0">
                          <a:solidFill>
                            <a:schemeClr val="dk1"/>
                          </a:solidFill>
                          <a:effectLst/>
                          <a:latin typeface="Arial" panose="020B0604020202020204" pitchFamily="34" charset="0"/>
                          <a:ea typeface="+mn-ea"/>
                          <a:cs typeface="Arial" panose="020B0604020202020204" pitchFamily="34" charset="0"/>
                        </a:rPr>
                        <a:t>&lt; 5.7%</a:t>
                      </a:r>
                      <a:endParaRPr sz="2400" dirty="0">
                        <a:latin typeface="Arial" panose="020B0604020202020204" pitchFamily="34" charset="0"/>
                        <a:cs typeface="Arial" panose="020B0604020202020204" pitchFamily="34" charset="0"/>
                      </a:endParaRPr>
                    </a:p>
                  </a:txBody>
                  <a:tcPr anchor="ctr"/>
                </a:tc>
                <a:tc>
                  <a:txBody>
                    <a:bodyPr/>
                    <a:lstStyle/>
                    <a:p>
                      <a:pPr algn="ctr"/>
                      <a:r>
                        <a:rPr lang="en-US" sz="2000" b="0" i="0" kern="1200" dirty="0">
                          <a:solidFill>
                            <a:schemeClr val="dk1"/>
                          </a:solidFill>
                          <a:effectLst/>
                          <a:latin typeface="Arial" panose="020B0604020202020204" pitchFamily="34" charset="0"/>
                          <a:ea typeface="+mn-ea"/>
                          <a:cs typeface="Arial" panose="020B0604020202020204" pitchFamily="34" charset="0"/>
                        </a:rPr>
                        <a:t>Normal</a:t>
                      </a:r>
                      <a:endParaRPr sz="2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1"/>
                  </a:ext>
                </a:extLst>
              </a:tr>
              <a:tr h="701040">
                <a:tc>
                  <a:txBody>
                    <a:bodyPr/>
                    <a:lstStyle/>
                    <a:p>
                      <a:r>
                        <a:rPr lang="en-US" sz="2000" b="0" i="0" kern="1200" dirty="0">
                          <a:solidFill>
                            <a:schemeClr val="dk1"/>
                          </a:solidFill>
                          <a:effectLst/>
                          <a:latin typeface="Arial" panose="020B0604020202020204" pitchFamily="34" charset="0"/>
                          <a:ea typeface="+mn-ea"/>
                          <a:cs typeface="Arial" panose="020B0604020202020204" pitchFamily="34" charset="0"/>
                        </a:rPr>
                        <a:t>5.7 - 6.4%</a:t>
                      </a:r>
                      <a:endParaRPr lang="pt-BR" sz="2400" b="0" i="0" kern="1200" dirty="0">
                        <a:solidFill>
                          <a:schemeClr val="dk1"/>
                        </a:solidFill>
                        <a:effectLst/>
                        <a:latin typeface="Arial" panose="020B0604020202020204" pitchFamily="34" charset="0"/>
                        <a:ea typeface="+mn-ea"/>
                        <a:cs typeface="Arial" panose="020B0604020202020204" pitchFamily="34" charset="0"/>
                      </a:endParaRPr>
                    </a:p>
                  </a:txBody>
                  <a:tcPr anchor="ctr"/>
                </a:tc>
                <a:tc>
                  <a:txBody>
                    <a:bodyPr/>
                    <a:lstStyle/>
                    <a:p>
                      <a:pPr algn="ctr"/>
                      <a:r>
                        <a:rPr lang="pt-BR" sz="2000" b="0" i="0" kern="1200" dirty="0">
                          <a:solidFill>
                            <a:schemeClr val="dk1"/>
                          </a:solidFill>
                          <a:effectLst/>
                          <a:latin typeface="Arial" panose="020B0604020202020204" pitchFamily="34" charset="0"/>
                          <a:ea typeface="+mn-ea"/>
                          <a:cs typeface="Arial" panose="020B0604020202020204" pitchFamily="34" charset="0"/>
                        </a:rPr>
                        <a:t>Prediabetes</a:t>
                      </a:r>
                    </a:p>
                  </a:txBody>
                  <a:tcPr anchor="ctr"/>
                </a:tc>
                <a:extLst>
                  <a:ext uri="{0D108BD9-81ED-4DB2-BD59-A6C34878D82A}">
                    <a16:rowId xmlns:a16="http://schemas.microsoft.com/office/drawing/2014/main" val="10002"/>
                  </a:ext>
                </a:extLst>
              </a:tr>
              <a:tr h="492878">
                <a:tc>
                  <a:txBody>
                    <a:bodyPr/>
                    <a:lstStyle/>
                    <a:p>
                      <a:r>
                        <a:rPr lang="en-US" sz="2000" b="0" i="0" kern="1200" dirty="0">
                          <a:solidFill>
                            <a:schemeClr val="dk1"/>
                          </a:solidFill>
                          <a:effectLst/>
                          <a:latin typeface="Arial" panose="020B0604020202020204" pitchFamily="34" charset="0"/>
                          <a:ea typeface="+mn-ea"/>
                          <a:cs typeface="Arial" panose="020B0604020202020204" pitchFamily="34" charset="0"/>
                        </a:rPr>
                        <a:t>≥ 6.5%</a:t>
                      </a:r>
                      <a:endParaRPr sz="2400" dirty="0">
                        <a:latin typeface="Arial" panose="020B0604020202020204" pitchFamily="34" charset="0"/>
                        <a:cs typeface="Arial" panose="020B0604020202020204" pitchFamily="34" charset="0"/>
                      </a:endParaRPr>
                    </a:p>
                  </a:txBody>
                  <a:tcPr anchor="ctr"/>
                </a:tc>
                <a:tc>
                  <a:txBody>
                    <a:bodyPr/>
                    <a:lstStyle/>
                    <a:p>
                      <a:pPr algn="ctr"/>
                      <a:r>
                        <a:rPr lang="pt-BR" sz="2000" b="0" i="0" kern="1200" dirty="0">
                          <a:solidFill>
                            <a:schemeClr val="dk1"/>
                          </a:solidFill>
                          <a:effectLst/>
                          <a:latin typeface="Arial" panose="020B0604020202020204" pitchFamily="34" charset="0"/>
                          <a:ea typeface="+mn-ea"/>
                          <a:cs typeface="Arial" panose="020B0604020202020204" pitchFamily="34" charset="0"/>
                        </a:rPr>
                        <a:t>Diabetes</a:t>
                      </a:r>
                      <a:endParaRPr sz="2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11" name="Rectangle 10">
            <a:extLst>
              <a:ext uri="{FF2B5EF4-FFF2-40B4-BE49-F238E27FC236}">
                <a16:creationId xmlns:a16="http://schemas.microsoft.com/office/drawing/2014/main" id="{9469E912-7BCF-4A68-86CB-DC09B10CBDB7}"/>
              </a:ext>
            </a:extLst>
          </p:cNvPr>
          <p:cNvSpPr/>
          <p:nvPr/>
        </p:nvSpPr>
        <p:spPr>
          <a:xfrm>
            <a:off x="1104900" y="5373272"/>
            <a:ext cx="9160533" cy="101574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latin typeface="Arial" panose="020B0604020202020204" pitchFamily="34" charset="0"/>
                <a:cs typeface="Arial" panose="020B0604020202020204" pitchFamily="34" charset="0"/>
              </a:rPr>
              <a:t>80% of diabetes deaths are now occurring in low- and middle-income countries.</a:t>
            </a:r>
          </a:p>
        </p:txBody>
      </p:sp>
    </p:spTree>
    <p:extLst>
      <p:ext uri="{BB962C8B-B14F-4D97-AF65-F5344CB8AC3E}">
        <p14:creationId xmlns:p14="http://schemas.microsoft.com/office/powerpoint/2010/main" val="1829731710"/>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 TABLES</a:t>
            </a:r>
          </a:p>
        </p:txBody>
      </p:sp>
      <p:sp>
        <p:nvSpPr>
          <p:cNvPr id="3" name="Text Placeholder 2"/>
          <p:cNvSpPr>
            <a:spLocks noGrp="1"/>
          </p:cNvSpPr>
          <p:nvPr>
            <p:ph type="body" idx="1"/>
          </p:nvPr>
        </p:nvSpPr>
        <p:spPr>
          <a:xfrm>
            <a:off x="1104900" y="5363404"/>
            <a:ext cx="5443383" cy="345588"/>
          </a:xfrm>
        </p:spPr>
        <p:txBody>
          <a:bodyPr>
            <a:normAutofit lnSpcReduction="10000"/>
          </a:bodyPr>
          <a:lstStyle/>
          <a:p>
            <a:pPr algn="ctr"/>
            <a:r>
              <a:rPr lang="en-US" sz="2000" dirty="0">
                <a:latin typeface="Arial" panose="020B0604020202020204" pitchFamily="34" charset="0"/>
                <a:cs typeface="Arial" panose="020B0604020202020204" pitchFamily="34" charset="0"/>
              </a:rPr>
              <a:t>Table 3 : Table of Insulin Test</a:t>
            </a:r>
          </a:p>
        </p:txBody>
      </p:sp>
      <p:sp>
        <p:nvSpPr>
          <p:cNvPr id="5" name="Text Placeholder 4"/>
          <p:cNvSpPr>
            <a:spLocks noGrp="1"/>
          </p:cNvSpPr>
          <p:nvPr>
            <p:ph type="body" sz="quarter" idx="3"/>
          </p:nvPr>
        </p:nvSpPr>
        <p:spPr>
          <a:xfrm>
            <a:off x="7129960" y="6424920"/>
            <a:ext cx="4919472" cy="411956"/>
          </a:xfrm>
        </p:spPr>
        <p:txBody>
          <a:bodyPr>
            <a:normAutofit lnSpcReduction="10000"/>
          </a:bodyPr>
          <a:lstStyle/>
          <a:p>
            <a:r>
              <a:rPr lang="en-US" sz="2000" dirty="0">
                <a:latin typeface="Arial" panose="020B0604020202020204" pitchFamily="34" charset="0"/>
                <a:cs typeface="Arial" panose="020B0604020202020204" pitchFamily="34" charset="0"/>
              </a:rPr>
              <a:t>   Table 4 : Table of C-peptide</a:t>
            </a:r>
          </a:p>
        </p:txBody>
      </p:sp>
      <p:graphicFrame>
        <p:nvGraphicFramePr>
          <p:cNvPr id="7" name="Content Placeholder 15">
            <a:extLst>
              <a:ext uri="{FF2B5EF4-FFF2-40B4-BE49-F238E27FC236}">
                <a16:creationId xmlns:a16="http://schemas.microsoft.com/office/drawing/2014/main" id="{BA39E9A6-604A-DBA8-49D4-03A45C94C4E8}"/>
              </a:ext>
            </a:extLst>
          </p:cNvPr>
          <p:cNvGraphicFramePr>
            <a:graphicFrameLocks noGrp="1"/>
          </p:cNvGraphicFramePr>
          <p:nvPr>
            <p:ph sz="half" idx="2"/>
            <p:extLst>
              <p:ext uri="{D42A27DB-BD31-4B8C-83A1-F6EECF244321}">
                <p14:modId xmlns:p14="http://schemas.microsoft.com/office/powerpoint/2010/main" val="497537721"/>
              </p:ext>
            </p:extLst>
          </p:nvPr>
        </p:nvGraphicFramePr>
        <p:xfrm>
          <a:off x="1104900" y="1454723"/>
          <a:ext cx="5443384" cy="3627120"/>
        </p:xfrm>
        <a:graphic>
          <a:graphicData uri="http://schemas.openxmlformats.org/drawingml/2006/table">
            <a:tbl>
              <a:tblPr firstRow="1" bandRow="1">
                <a:tableStyleId>{5C22544A-7EE6-4342-B048-85BDC9FD1C3A}</a:tableStyleId>
              </a:tblPr>
              <a:tblGrid>
                <a:gridCol w="1360846">
                  <a:extLst>
                    <a:ext uri="{9D8B030D-6E8A-4147-A177-3AD203B41FA5}">
                      <a16:colId xmlns:a16="http://schemas.microsoft.com/office/drawing/2014/main" val="20000"/>
                    </a:ext>
                  </a:extLst>
                </a:gridCol>
                <a:gridCol w="1360846">
                  <a:extLst>
                    <a:ext uri="{9D8B030D-6E8A-4147-A177-3AD203B41FA5}">
                      <a16:colId xmlns:a16="http://schemas.microsoft.com/office/drawing/2014/main" val="20001"/>
                    </a:ext>
                  </a:extLst>
                </a:gridCol>
                <a:gridCol w="1360846">
                  <a:extLst>
                    <a:ext uri="{9D8B030D-6E8A-4147-A177-3AD203B41FA5}">
                      <a16:colId xmlns:a16="http://schemas.microsoft.com/office/drawing/2014/main" val="20002"/>
                    </a:ext>
                  </a:extLst>
                </a:gridCol>
                <a:gridCol w="1360846">
                  <a:extLst>
                    <a:ext uri="{9D8B030D-6E8A-4147-A177-3AD203B41FA5}">
                      <a16:colId xmlns:a16="http://schemas.microsoft.com/office/drawing/2014/main" val="580713669"/>
                    </a:ext>
                  </a:extLst>
                </a:gridCol>
              </a:tblGrid>
              <a:tr h="541910">
                <a:tc>
                  <a:txBody>
                    <a:bodyPr/>
                    <a:lstStyle/>
                    <a:p>
                      <a:r>
                        <a:rPr lang="en-US" sz="2000" b="1" i="0" kern="1200" dirty="0">
                          <a:solidFill>
                            <a:schemeClr val="lt1"/>
                          </a:solidFill>
                          <a:effectLst/>
                          <a:latin typeface="Arial" panose="020B0604020202020204" pitchFamily="34" charset="0"/>
                          <a:ea typeface="+mn-ea"/>
                          <a:cs typeface="Arial" panose="020B0604020202020204" pitchFamily="34" charset="0"/>
                        </a:rPr>
                        <a:t>Test</a:t>
                      </a:r>
                      <a:endParaRPr sz="2400" b="1" dirty="0">
                        <a:latin typeface="Arial" panose="020B0604020202020204" pitchFamily="34" charset="0"/>
                        <a:cs typeface="Arial" panose="020B0604020202020204" pitchFamily="34" charset="0"/>
                      </a:endParaRPr>
                    </a:p>
                  </a:txBody>
                  <a:tcPr anchor="ctr"/>
                </a:tc>
                <a:tc>
                  <a:txBody>
                    <a:bodyPr/>
                    <a:lstStyle/>
                    <a:p>
                      <a:pPr algn="ctr"/>
                      <a:r>
                        <a:rPr lang="en-US" sz="2000" b="1" i="0" kern="1200" dirty="0">
                          <a:solidFill>
                            <a:schemeClr val="lt1"/>
                          </a:solidFill>
                          <a:effectLst/>
                          <a:latin typeface="Arial" panose="020B0604020202020204" pitchFamily="34" charset="0"/>
                          <a:ea typeface="+mn-ea"/>
                          <a:cs typeface="Arial" panose="020B0604020202020204" pitchFamily="34" charset="0"/>
                        </a:rPr>
                        <a:t>Normal Range</a:t>
                      </a:r>
                      <a:endParaRPr sz="2400" b="1" dirty="0">
                        <a:latin typeface="Arial" panose="020B0604020202020204" pitchFamily="34" charset="0"/>
                        <a:cs typeface="Arial" panose="020B0604020202020204" pitchFamily="34" charset="0"/>
                      </a:endParaRPr>
                    </a:p>
                  </a:txBody>
                  <a:tcPr anchor="ctr"/>
                </a:tc>
                <a:tc>
                  <a:txBody>
                    <a:bodyPr/>
                    <a:lstStyle/>
                    <a:p>
                      <a:pPr algn="ctr"/>
                      <a:r>
                        <a:rPr lang="en-US" sz="2000" b="1" i="0" kern="1200" dirty="0">
                          <a:solidFill>
                            <a:schemeClr val="lt1"/>
                          </a:solidFill>
                          <a:effectLst/>
                          <a:latin typeface="Arial" panose="020B0604020202020204" pitchFamily="34" charset="0"/>
                          <a:ea typeface="+mn-ea"/>
                          <a:cs typeface="Arial" panose="020B0604020202020204" pitchFamily="34" charset="0"/>
                        </a:rPr>
                        <a:t>Prediabetic Range</a:t>
                      </a:r>
                      <a:endParaRPr sz="2400" b="1" dirty="0">
                        <a:latin typeface="Arial" panose="020B0604020202020204" pitchFamily="34" charset="0"/>
                        <a:cs typeface="Arial" panose="020B0604020202020204" pitchFamily="34" charset="0"/>
                      </a:endParaRPr>
                    </a:p>
                  </a:txBody>
                  <a:tcPr anchor="ctr"/>
                </a:tc>
                <a:tc>
                  <a:txBody>
                    <a:bodyPr/>
                    <a:lstStyle/>
                    <a:p>
                      <a:pPr algn="ctr"/>
                      <a:r>
                        <a:rPr lang="en-US" sz="2000" b="1" i="0" kern="1200" dirty="0">
                          <a:solidFill>
                            <a:schemeClr val="lt1"/>
                          </a:solidFill>
                          <a:effectLst/>
                          <a:latin typeface="Arial" panose="020B0604020202020204" pitchFamily="34" charset="0"/>
                          <a:ea typeface="+mn-ea"/>
                          <a:cs typeface="Arial" panose="020B0604020202020204" pitchFamily="34" charset="0"/>
                        </a:rPr>
                        <a:t>Post-Diabetic Range</a:t>
                      </a:r>
                      <a:endParaRPr sz="24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0"/>
                  </a:ext>
                </a:extLst>
              </a:tr>
              <a:tr h="706125">
                <a:tc>
                  <a:txBody>
                    <a:bodyPr/>
                    <a:lstStyle/>
                    <a:p>
                      <a:r>
                        <a:rPr lang="en-US" sz="2000" b="0" i="0" kern="1200" dirty="0">
                          <a:solidFill>
                            <a:schemeClr val="dk1"/>
                          </a:solidFill>
                          <a:effectLst/>
                          <a:latin typeface="Arial" panose="020B0604020202020204" pitchFamily="34" charset="0"/>
                          <a:ea typeface="+mn-ea"/>
                          <a:cs typeface="Arial" panose="020B0604020202020204" pitchFamily="34" charset="0"/>
                        </a:rPr>
                        <a:t>Fasting Plasma Insulin (FPI)</a:t>
                      </a:r>
                      <a:endParaRPr sz="2400" dirty="0">
                        <a:latin typeface="Arial" panose="020B0604020202020204" pitchFamily="34" charset="0"/>
                        <a:cs typeface="Arial" panose="020B0604020202020204" pitchFamily="34" charset="0"/>
                      </a:endParaRPr>
                    </a:p>
                  </a:txBody>
                  <a:tcPr anchor="ctr"/>
                </a:tc>
                <a:tc>
                  <a:txBody>
                    <a:bodyPr/>
                    <a:lstStyle/>
                    <a:p>
                      <a:pPr algn="ctr"/>
                      <a:r>
                        <a:rPr lang="el-GR" sz="2000" b="0" i="0" kern="1200" dirty="0">
                          <a:solidFill>
                            <a:schemeClr val="dk1"/>
                          </a:solidFill>
                          <a:effectLst/>
                          <a:latin typeface="Arial" panose="020B0604020202020204" pitchFamily="34" charset="0"/>
                          <a:ea typeface="+mn-ea"/>
                          <a:cs typeface="Arial" panose="020B0604020202020204" pitchFamily="34" charset="0"/>
                        </a:rPr>
                        <a:t>&lt;10 μ</a:t>
                      </a:r>
                      <a:r>
                        <a:rPr lang="en-US" sz="2000" b="0" i="0" kern="1200" dirty="0">
                          <a:solidFill>
                            <a:schemeClr val="dk1"/>
                          </a:solidFill>
                          <a:effectLst/>
                          <a:latin typeface="Arial" panose="020B0604020202020204" pitchFamily="34" charset="0"/>
                          <a:ea typeface="+mn-ea"/>
                          <a:cs typeface="Arial" panose="020B0604020202020204" pitchFamily="34" charset="0"/>
                        </a:rPr>
                        <a:t>U/mL</a:t>
                      </a:r>
                      <a:endParaRPr sz="2400" dirty="0">
                        <a:latin typeface="Arial" panose="020B0604020202020204" pitchFamily="34" charset="0"/>
                        <a:cs typeface="Arial" panose="020B0604020202020204" pitchFamily="34" charset="0"/>
                      </a:endParaRPr>
                    </a:p>
                  </a:txBody>
                  <a:tcPr anchor="ctr"/>
                </a:tc>
                <a:tc>
                  <a:txBody>
                    <a:bodyPr/>
                    <a:lstStyle/>
                    <a:p>
                      <a:pPr algn="ctr"/>
                      <a:r>
                        <a:rPr lang="el-GR" sz="2000" b="0" i="0" kern="1200" dirty="0">
                          <a:solidFill>
                            <a:schemeClr val="dk1"/>
                          </a:solidFill>
                          <a:effectLst/>
                          <a:latin typeface="Arial" panose="020B0604020202020204" pitchFamily="34" charset="0"/>
                          <a:ea typeface="+mn-ea"/>
                          <a:cs typeface="Arial" panose="020B0604020202020204" pitchFamily="34" charset="0"/>
                        </a:rPr>
                        <a:t>10-25 μ</a:t>
                      </a:r>
                      <a:r>
                        <a:rPr lang="en-US" sz="2000" b="0" i="0" kern="1200" dirty="0">
                          <a:solidFill>
                            <a:schemeClr val="dk1"/>
                          </a:solidFill>
                          <a:effectLst/>
                          <a:latin typeface="Arial" panose="020B0604020202020204" pitchFamily="34" charset="0"/>
                          <a:ea typeface="+mn-ea"/>
                          <a:cs typeface="Arial" panose="020B0604020202020204" pitchFamily="34" charset="0"/>
                        </a:rPr>
                        <a:t>U/mL</a:t>
                      </a:r>
                      <a:endParaRPr sz="2400" dirty="0">
                        <a:latin typeface="Arial" panose="020B0604020202020204" pitchFamily="34" charset="0"/>
                        <a:cs typeface="Arial" panose="020B0604020202020204" pitchFamily="34" charset="0"/>
                      </a:endParaRPr>
                    </a:p>
                  </a:txBody>
                  <a:tcPr anchor="ctr"/>
                </a:tc>
                <a:tc>
                  <a:txBody>
                    <a:bodyPr/>
                    <a:lstStyle/>
                    <a:p>
                      <a:pPr algn="ctr"/>
                      <a:r>
                        <a:rPr lang="el-GR" sz="2000" b="0" i="0" kern="1200" dirty="0">
                          <a:solidFill>
                            <a:schemeClr val="dk1"/>
                          </a:solidFill>
                          <a:effectLst/>
                          <a:latin typeface="Arial" panose="020B0604020202020204" pitchFamily="34" charset="0"/>
                          <a:ea typeface="+mn-ea"/>
                          <a:cs typeface="Arial" panose="020B0604020202020204" pitchFamily="34" charset="0"/>
                        </a:rPr>
                        <a:t>&gt;25 μ</a:t>
                      </a:r>
                      <a:r>
                        <a:rPr lang="en-US" sz="2000" b="0" i="0" kern="1200" dirty="0">
                          <a:solidFill>
                            <a:schemeClr val="dk1"/>
                          </a:solidFill>
                          <a:effectLst/>
                          <a:latin typeface="Arial" panose="020B0604020202020204" pitchFamily="34" charset="0"/>
                          <a:ea typeface="+mn-ea"/>
                          <a:cs typeface="Arial" panose="020B0604020202020204" pitchFamily="34" charset="0"/>
                        </a:rPr>
                        <a:t>U/mL</a:t>
                      </a:r>
                      <a:endParaRPr sz="2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1"/>
                  </a:ext>
                </a:extLst>
              </a:tr>
              <a:tr h="706125">
                <a:tc>
                  <a:txBody>
                    <a:bodyPr/>
                    <a:lstStyle/>
                    <a:p>
                      <a:r>
                        <a:rPr lang="en-US" sz="2000" b="0" i="0" kern="1200" dirty="0">
                          <a:solidFill>
                            <a:schemeClr val="dk1"/>
                          </a:solidFill>
                          <a:effectLst/>
                          <a:latin typeface="Arial" panose="020B0604020202020204" pitchFamily="34" charset="0"/>
                          <a:ea typeface="+mn-ea"/>
                          <a:cs typeface="Arial" panose="020B0604020202020204" pitchFamily="34" charset="0"/>
                        </a:rPr>
                        <a:t>Postprandial Plasma Insulin (PPI)</a:t>
                      </a:r>
                      <a:endParaRPr lang="pt-BR" sz="2400" b="0" i="0" kern="1200" dirty="0">
                        <a:solidFill>
                          <a:schemeClr val="dk1"/>
                        </a:solidFill>
                        <a:effectLst/>
                        <a:latin typeface="Arial" panose="020B0604020202020204" pitchFamily="34" charset="0"/>
                        <a:ea typeface="+mn-ea"/>
                        <a:cs typeface="Arial" panose="020B0604020202020204" pitchFamily="34" charset="0"/>
                      </a:endParaRPr>
                    </a:p>
                  </a:txBody>
                  <a:tcPr anchor="ctr"/>
                </a:tc>
                <a:tc>
                  <a:txBody>
                    <a:bodyPr/>
                    <a:lstStyle/>
                    <a:p>
                      <a:pPr algn="ctr"/>
                      <a:r>
                        <a:rPr lang="el-GR" sz="2000" b="0" i="0" kern="1200" dirty="0">
                          <a:solidFill>
                            <a:schemeClr val="dk1"/>
                          </a:solidFill>
                          <a:effectLst/>
                          <a:latin typeface="Arial" panose="020B0604020202020204" pitchFamily="34" charset="0"/>
                          <a:ea typeface="+mn-ea"/>
                          <a:cs typeface="Arial" panose="020B0604020202020204" pitchFamily="34" charset="0"/>
                        </a:rPr>
                        <a:t>&lt;50 μ</a:t>
                      </a:r>
                      <a:r>
                        <a:rPr lang="en-US" sz="2000" b="0" i="0" kern="1200" dirty="0">
                          <a:solidFill>
                            <a:schemeClr val="dk1"/>
                          </a:solidFill>
                          <a:effectLst/>
                          <a:latin typeface="Arial" panose="020B0604020202020204" pitchFamily="34" charset="0"/>
                          <a:ea typeface="+mn-ea"/>
                          <a:cs typeface="Arial" panose="020B0604020202020204" pitchFamily="34" charset="0"/>
                        </a:rPr>
                        <a:t>U/mL</a:t>
                      </a:r>
                      <a:endParaRPr sz="2400" dirty="0">
                        <a:latin typeface="Arial" panose="020B0604020202020204" pitchFamily="34" charset="0"/>
                        <a:cs typeface="Arial" panose="020B0604020202020204" pitchFamily="34" charset="0"/>
                      </a:endParaRPr>
                    </a:p>
                  </a:txBody>
                  <a:tcPr anchor="ctr"/>
                </a:tc>
                <a:tc>
                  <a:txBody>
                    <a:bodyPr/>
                    <a:lstStyle/>
                    <a:p>
                      <a:pPr algn="ctr"/>
                      <a:r>
                        <a:rPr lang="el-GR" sz="2000" b="0" i="0" kern="1200" dirty="0">
                          <a:solidFill>
                            <a:schemeClr val="dk1"/>
                          </a:solidFill>
                          <a:effectLst/>
                          <a:latin typeface="Arial" panose="020B0604020202020204" pitchFamily="34" charset="0"/>
                          <a:ea typeface="+mn-ea"/>
                          <a:cs typeface="Arial" panose="020B0604020202020204" pitchFamily="34" charset="0"/>
                        </a:rPr>
                        <a:t>50-100 μ</a:t>
                      </a:r>
                      <a:r>
                        <a:rPr lang="en-US" sz="2000" b="0" i="0" kern="1200" dirty="0">
                          <a:solidFill>
                            <a:schemeClr val="dk1"/>
                          </a:solidFill>
                          <a:effectLst/>
                          <a:latin typeface="Arial" panose="020B0604020202020204" pitchFamily="34" charset="0"/>
                          <a:ea typeface="+mn-ea"/>
                          <a:cs typeface="Arial" panose="020B0604020202020204" pitchFamily="34" charset="0"/>
                        </a:rPr>
                        <a:t>U/mL</a:t>
                      </a:r>
                      <a:endParaRPr lang="pt-BR" sz="2400" b="0" i="0" kern="1200" dirty="0">
                        <a:solidFill>
                          <a:schemeClr val="dk1"/>
                        </a:solidFill>
                        <a:effectLst/>
                        <a:latin typeface="Arial" panose="020B0604020202020204" pitchFamily="34" charset="0"/>
                        <a:ea typeface="+mn-ea"/>
                        <a:cs typeface="Arial" panose="020B0604020202020204" pitchFamily="34" charset="0"/>
                      </a:endParaRPr>
                    </a:p>
                  </a:txBody>
                  <a:tcPr anchor="ctr"/>
                </a:tc>
                <a:tc>
                  <a:txBody>
                    <a:bodyPr/>
                    <a:lstStyle/>
                    <a:p>
                      <a:pPr algn="ctr"/>
                      <a:r>
                        <a:rPr lang="el-GR" sz="2000" b="0" i="0" kern="1200" dirty="0">
                          <a:solidFill>
                            <a:schemeClr val="dk1"/>
                          </a:solidFill>
                          <a:effectLst/>
                          <a:latin typeface="Arial" panose="020B0604020202020204" pitchFamily="34" charset="0"/>
                          <a:ea typeface="+mn-ea"/>
                          <a:cs typeface="Arial" panose="020B0604020202020204" pitchFamily="34" charset="0"/>
                        </a:rPr>
                        <a:t>&gt;100 μ</a:t>
                      </a:r>
                      <a:r>
                        <a:rPr lang="en-US" sz="2000" b="0" i="0" kern="1200" dirty="0">
                          <a:solidFill>
                            <a:schemeClr val="dk1"/>
                          </a:solidFill>
                          <a:effectLst/>
                          <a:latin typeface="Arial" panose="020B0604020202020204" pitchFamily="34" charset="0"/>
                          <a:ea typeface="+mn-ea"/>
                          <a:cs typeface="Arial" panose="020B0604020202020204" pitchFamily="34" charset="0"/>
                        </a:rPr>
                        <a:t>U/mL</a:t>
                      </a:r>
                      <a:endParaRPr lang="pt-BR" sz="2400" b="0" i="0" kern="1200" dirty="0">
                        <a:solidFill>
                          <a:schemeClr val="dk1"/>
                        </a:solidFill>
                        <a:effectLst/>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10002"/>
                  </a:ext>
                </a:extLst>
              </a:tr>
            </a:tbl>
          </a:graphicData>
        </a:graphic>
      </p:graphicFrame>
      <p:graphicFrame>
        <p:nvGraphicFramePr>
          <p:cNvPr id="4" name="Content Placeholder 15">
            <a:extLst>
              <a:ext uri="{FF2B5EF4-FFF2-40B4-BE49-F238E27FC236}">
                <a16:creationId xmlns:a16="http://schemas.microsoft.com/office/drawing/2014/main" id="{A74BC032-6567-97DC-F6B4-7BA0EC555B9C}"/>
              </a:ext>
            </a:extLst>
          </p:cNvPr>
          <p:cNvGraphicFramePr>
            <a:graphicFrameLocks/>
          </p:cNvGraphicFramePr>
          <p:nvPr>
            <p:extLst>
              <p:ext uri="{D42A27DB-BD31-4B8C-83A1-F6EECF244321}">
                <p14:modId xmlns:p14="http://schemas.microsoft.com/office/powerpoint/2010/main" val="3398171861"/>
              </p:ext>
            </p:extLst>
          </p:nvPr>
        </p:nvGraphicFramePr>
        <p:xfrm>
          <a:off x="6748615" y="1454723"/>
          <a:ext cx="5300817" cy="4821768"/>
        </p:xfrm>
        <a:graphic>
          <a:graphicData uri="http://schemas.openxmlformats.org/drawingml/2006/table">
            <a:tbl>
              <a:tblPr firstRow="1" bandRow="1">
                <a:tableStyleId>{5C22544A-7EE6-4342-B048-85BDC9FD1C3A}</a:tableStyleId>
              </a:tblPr>
              <a:tblGrid>
                <a:gridCol w="1766939">
                  <a:extLst>
                    <a:ext uri="{9D8B030D-6E8A-4147-A177-3AD203B41FA5}">
                      <a16:colId xmlns:a16="http://schemas.microsoft.com/office/drawing/2014/main" val="20000"/>
                    </a:ext>
                  </a:extLst>
                </a:gridCol>
                <a:gridCol w="1766939">
                  <a:extLst>
                    <a:ext uri="{9D8B030D-6E8A-4147-A177-3AD203B41FA5}">
                      <a16:colId xmlns:a16="http://schemas.microsoft.com/office/drawing/2014/main" val="20001"/>
                    </a:ext>
                  </a:extLst>
                </a:gridCol>
                <a:gridCol w="1766939">
                  <a:extLst>
                    <a:ext uri="{9D8B030D-6E8A-4147-A177-3AD203B41FA5}">
                      <a16:colId xmlns:a16="http://schemas.microsoft.com/office/drawing/2014/main" val="20002"/>
                    </a:ext>
                  </a:extLst>
                </a:gridCol>
              </a:tblGrid>
              <a:tr h="602159">
                <a:tc>
                  <a:txBody>
                    <a:bodyPr/>
                    <a:lstStyle/>
                    <a:p>
                      <a:r>
                        <a:rPr lang="en-US" sz="1800" b="1" i="0" kern="1200" dirty="0">
                          <a:solidFill>
                            <a:schemeClr val="lt1"/>
                          </a:solidFill>
                          <a:effectLst/>
                          <a:latin typeface="Arial" panose="020B0604020202020204" pitchFamily="34" charset="0"/>
                          <a:ea typeface="+mn-ea"/>
                          <a:cs typeface="Arial" panose="020B0604020202020204" pitchFamily="34" charset="0"/>
                        </a:rPr>
                        <a:t>Test Type</a:t>
                      </a:r>
                      <a:endParaRPr sz="2400" b="1" dirty="0">
                        <a:latin typeface="Arial" panose="020B0604020202020204" pitchFamily="34" charset="0"/>
                        <a:cs typeface="Arial" panose="020B0604020202020204" pitchFamily="34" charset="0"/>
                      </a:endParaRPr>
                    </a:p>
                  </a:txBody>
                  <a:tcPr anchor="ctr"/>
                </a:tc>
                <a:tc>
                  <a:txBody>
                    <a:bodyPr/>
                    <a:lstStyle/>
                    <a:p>
                      <a:pPr algn="ctr"/>
                      <a:r>
                        <a:rPr lang="en-US" sz="1800" b="1" i="0" kern="1200" dirty="0">
                          <a:solidFill>
                            <a:schemeClr val="lt1"/>
                          </a:solidFill>
                          <a:effectLst/>
                          <a:latin typeface="Arial" panose="020B0604020202020204" pitchFamily="34" charset="0"/>
                          <a:ea typeface="+mn-ea"/>
                          <a:cs typeface="Arial" panose="020B0604020202020204" pitchFamily="34" charset="0"/>
                        </a:rPr>
                        <a:t>C-peptide Level (nmol/L)</a:t>
                      </a:r>
                      <a:endParaRPr sz="2400" b="1" dirty="0">
                        <a:latin typeface="Arial" panose="020B0604020202020204" pitchFamily="34" charset="0"/>
                        <a:cs typeface="Arial" panose="020B0604020202020204" pitchFamily="34" charset="0"/>
                      </a:endParaRPr>
                    </a:p>
                  </a:txBody>
                  <a:tcPr anchor="ctr"/>
                </a:tc>
                <a:tc>
                  <a:txBody>
                    <a:bodyPr/>
                    <a:lstStyle/>
                    <a:p>
                      <a:pPr algn="ctr"/>
                      <a:r>
                        <a:rPr lang="en-US" sz="1800" b="1" i="0" kern="1200" dirty="0">
                          <a:solidFill>
                            <a:schemeClr val="lt1"/>
                          </a:solidFill>
                          <a:effectLst/>
                          <a:latin typeface="Arial" panose="020B0604020202020204" pitchFamily="34" charset="0"/>
                          <a:ea typeface="+mn-ea"/>
                          <a:cs typeface="Arial" panose="020B0604020202020204" pitchFamily="34" charset="0"/>
                        </a:rPr>
                        <a:t>Interpretation</a:t>
                      </a:r>
                      <a:endParaRPr sz="24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0"/>
                  </a:ext>
                </a:extLst>
              </a:tr>
              <a:tr h="664292">
                <a:tc>
                  <a:txBody>
                    <a:bodyPr/>
                    <a:lstStyle/>
                    <a:p>
                      <a:r>
                        <a:rPr lang="en-US" sz="1800" b="0" i="0" kern="1200" dirty="0">
                          <a:solidFill>
                            <a:schemeClr val="dk1"/>
                          </a:solidFill>
                          <a:effectLst/>
                          <a:latin typeface="Arial" panose="020B0604020202020204" pitchFamily="34" charset="0"/>
                          <a:ea typeface="+mn-ea"/>
                          <a:cs typeface="Arial" panose="020B0604020202020204" pitchFamily="34" charset="0"/>
                        </a:rPr>
                        <a:t>Fasting</a:t>
                      </a:r>
                      <a:endParaRPr sz="2400" dirty="0">
                        <a:latin typeface="Arial" panose="020B0604020202020204" pitchFamily="34" charset="0"/>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&lt;0.2</a:t>
                      </a:r>
                      <a:endParaRPr sz="2400" dirty="0">
                        <a:latin typeface="Arial" panose="020B0604020202020204" pitchFamily="34" charset="0"/>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Type 1 diabetes</a:t>
                      </a:r>
                      <a:endParaRPr sz="2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1"/>
                  </a:ext>
                </a:extLst>
              </a:tr>
              <a:tr h="664292">
                <a:tc>
                  <a:txBody>
                    <a:bodyPr/>
                    <a:lstStyle/>
                    <a:p>
                      <a:r>
                        <a:rPr lang="en-US" sz="1800" b="0" i="0" kern="1200" dirty="0">
                          <a:solidFill>
                            <a:schemeClr val="dk1"/>
                          </a:solidFill>
                          <a:effectLst/>
                          <a:latin typeface="Arial" panose="020B0604020202020204" pitchFamily="34" charset="0"/>
                          <a:ea typeface="+mn-ea"/>
                          <a:cs typeface="Arial" panose="020B0604020202020204" pitchFamily="34" charset="0"/>
                        </a:rPr>
                        <a:t>Postprandial</a:t>
                      </a:r>
                      <a:endParaRPr lang="pt-BR" sz="2400" b="0" i="0" kern="1200" dirty="0">
                        <a:solidFill>
                          <a:schemeClr val="dk1"/>
                        </a:solidFill>
                        <a:effectLst/>
                        <a:latin typeface="Arial" panose="020B0604020202020204" pitchFamily="34" charset="0"/>
                        <a:ea typeface="+mn-ea"/>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&lt;0.6</a:t>
                      </a:r>
                      <a:endParaRPr sz="2400" dirty="0">
                        <a:latin typeface="Arial" panose="020B0604020202020204" pitchFamily="34" charset="0"/>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Type 1 diabetes</a:t>
                      </a:r>
                      <a:endParaRPr lang="pt-BR" sz="2400" b="0" i="0" kern="1200" dirty="0">
                        <a:solidFill>
                          <a:schemeClr val="dk1"/>
                        </a:solidFill>
                        <a:effectLst/>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10002"/>
                  </a:ext>
                </a:extLst>
              </a:tr>
              <a:tr h="664292">
                <a:tc>
                  <a:txBody>
                    <a:bodyPr/>
                    <a:lstStyle/>
                    <a:p>
                      <a:r>
                        <a:rPr lang="en-US" sz="1800" b="0" i="0" kern="1200" dirty="0">
                          <a:solidFill>
                            <a:schemeClr val="dk1"/>
                          </a:solidFill>
                          <a:effectLst/>
                          <a:latin typeface="Arial" panose="020B0604020202020204" pitchFamily="34" charset="0"/>
                          <a:ea typeface="+mn-ea"/>
                          <a:cs typeface="Arial" panose="020B0604020202020204" pitchFamily="34" charset="0"/>
                        </a:rPr>
                        <a:t>Mixed-meal test</a:t>
                      </a:r>
                      <a:endParaRPr lang="pt-BR" sz="2400" b="0" i="0" kern="1200" dirty="0">
                        <a:solidFill>
                          <a:schemeClr val="dk1"/>
                        </a:solidFill>
                        <a:effectLst/>
                        <a:latin typeface="Arial" panose="020B0604020202020204" pitchFamily="34" charset="0"/>
                        <a:ea typeface="+mn-ea"/>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&lt;0.6</a:t>
                      </a:r>
                      <a:endParaRPr sz="2400" dirty="0">
                        <a:latin typeface="Arial" panose="020B0604020202020204" pitchFamily="34" charset="0"/>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Type 1 diabetes</a:t>
                      </a:r>
                      <a:endParaRPr lang="pt-BR" sz="2400" b="0" i="0" kern="1200" dirty="0">
                        <a:solidFill>
                          <a:schemeClr val="dk1"/>
                        </a:solidFill>
                        <a:effectLst/>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312418636"/>
                  </a:ext>
                </a:extLst>
              </a:tr>
              <a:tr h="860228">
                <a:tc>
                  <a:txBody>
                    <a:bodyPr/>
                    <a:lstStyle/>
                    <a:p>
                      <a:r>
                        <a:rPr lang="en-US" sz="1800" b="0" i="0" kern="1200" dirty="0">
                          <a:solidFill>
                            <a:schemeClr val="dk1"/>
                          </a:solidFill>
                          <a:effectLst/>
                          <a:latin typeface="Arial" panose="020B0604020202020204" pitchFamily="34" charset="0"/>
                          <a:ea typeface="+mn-ea"/>
                          <a:cs typeface="Arial" panose="020B0604020202020204" pitchFamily="34" charset="0"/>
                        </a:rPr>
                        <a:t>Glucagon stimulation test</a:t>
                      </a:r>
                      <a:endParaRPr lang="pt-BR" sz="2400" b="0" i="0" kern="1200" dirty="0">
                        <a:solidFill>
                          <a:schemeClr val="dk1"/>
                        </a:solidFill>
                        <a:effectLst/>
                        <a:latin typeface="Arial" panose="020B0604020202020204" pitchFamily="34" charset="0"/>
                        <a:ea typeface="+mn-ea"/>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&lt;0.6 </a:t>
                      </a:r>
                      <a:endParaRPr sz="2400" dirty="0">
                        <a:latin typeface="Arial" panose="020B0604020202020204" pitchFamily="34" charset="0"/>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Type 1 diabetes</a:t>
                      </a:r>
                      <a:endParaRPr lang="pt-BR" sz="2400" b="0" i="0" kern="1200" dirty="0">
                        <a:solidFill>
                          <a:schemeClr val="dk1"/>
                        </a:solidFill>
                        <a:effectLst/>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1163976264"/>
                  </a:ext>
                </a:extLst>
              </a:tr>
              <a:tr h="664292">
                <a:tc>
                  <a:txBody>
                    <a:bodyPr/>
                    <a:lstStyle/>
                    <a:p>
                      <a:r>
                        <a:rPr lang="en-US" sz="1800" b="0" i="0" kern="1200" dirty="0">
                          <a:solidFill>
                            <a:schemeClr val="dk1"/>
                          </a:solidFill>
                          <a:effectLst/>
                          <a:latin typeface="Arial" panose="020B0604020202020204" pitchFamily="34" charset="0"/>
                          <a:ea typeface="+mn-ea"/>
                          <a:cs typeface="Arial" panose="020B0604020202020204" pitchFamily="34" charset="0"/>
                        </a:rPr>
                        <a:t>Random</a:t>
                      </a:r>
                      <a:endParaRPr lang="pt-BR" sz="2400" b="0" i="0" kern="1200" dirty="0">
                        <a:solidFill>
                          <a:schemeClr val="dk1"/>
                        </a:solidFill>
                        <a:effectLst/>
                        <a:latin typeface="Arial" panose="020B0604020202020204" pitchFamily="34" charset="0"/>
                        <a:ea typeface="+mn-ea"/>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0.2-0.6</a:t>
                      </a:r>
                      <a:endParaRPr sz="2400" dirty="0">
                        <a:latin typeface="Arial" panose="020B0604020202020204" pitchFamily="34" charset="0"/>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Type 2 diabetes</a:t>
                      </a:r>
                      <a:endParaRPr lang="pt-BR" sz="2400" b="0" i="0" kern="1200" dirty="0">
                        <a:solidFill>
                          <a:schemeClr val="dk1"/>
                        </a:solidFill>
                        <a:effectLst/>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1610736636"/>
                  </a:ext>
                </a:extLst>
              </a:tr>
              <a:tr h="664292">
                <a:tc>
                  <a:txBody>
                    <a:bodyPr/>
                    <a:lstStyle/>
                    <a:p>
                      <a:r>
                        <a:rPr lang="en-US" sz="1800" b="0" i="0" kern="1200" dirty="0">
                          <a:solidFill>
                            <a:schemeClr val="dk1"/>
                          </a:solidFill>
                          <a:effectLst/>
                          <a:latin typeface="Arial" panose="020B0604020202020204" pitchFamily="34" charset="0"/>
                          <a:ea typeface="+mn-ea"/>
                          <a:cs typeface="Arial" panose="020B0604020202020204" pitchFamily="34" charset="0"/>
                        </a:rPr>
                        <a:t>Random</a:t>
                      </a:r>
                      <a:endParaRPr lang="pt-BR" sz="2400" b="0" i="0" kern="1200" dirty="0">
                        <a:solidFill>
                          <a:schemeClr val="dk1"/>
                        </a:solidFill>
                        <a:effectLst/>
                        <a:latin typeface="Arial" panose="020B0604020202020204" pitchFamily="34" charset="0"/>
                        <a:ea typeface="+mn-ea"/>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&gt;0.6</a:t>
                      </a:r>
                      <a:endParaRPr sz="2400" dirty="0">
                        <a:latin typeface="Arial" panose="020B0604020202020204" pitchFamily="34" charset="0"/>
                        <a:cs typeface="Arial" panose="020B0604020202020204" pitchFamily="34" charset="0"/>
                      </a:endParaRPr>
                    </a:p>
                  </a:txBody>
                  <a:tcPr anchor="ctr"/>
                </a:tc>
                <a:tc>
                  <a:txBody>
                    <a:bodyPr/>
                    <a:lstStyle/>
                    <a:p>
                      <a:pPr algn="ctr"/>
                      <a:r>
                        <a:rPr lang="en-US" sz="1800" b="0" i="0" kern="1200" dirty="0">
                          <a:solidFill>
                            <a:schemeClr val="dk1"/>
                          </a:solidFill>
                          <a:effectLst/>
                          <a:latin typeface="Arial" panose="020B0604020202020204" pitchFamily="34" charset="0"/>
                          <a:ea typeface="+mn-ea"/>
                          <a:cs typeface="Arial" panose="020B0604020202020204" pitchFamily="34" charset="0"/>
                        </a:rPr>
                        <a:t>Normal or prediabetes</a:t>
                      </a:r>
                      <a:endParaRPr lang="pt-BR" sz="2400" b="0" i="0" kern="1200" dirty="0">
                        <a:solidFill>
                          <a:schemeClr val="dk1"/>
                        </a:solidFill>
                        <a:effectLst/>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475581919"/>
                  </a:ext>
                </a:extLst>
              </a:tr>
            </a:tbl>
          </a:graphicData>
        </a:graphic>
      </p:graphicFrame>
      <p:sp>
        <p:nvSpPr>
          <p:cNvPr id="6" name="Rectangle 5">
            <a:extLst>
              <a:ext uri="{FF2B5EF4-FFF2-40B4-BE49-F238E27FC236}">
                <a16:creationId xmlns:a16="http://schemas.microsoft.com/office/drawing/2014/main" id="{4B16DCB7-96FF-D66F-F774-D9847A8C7852}"/>
              </a:ext>
            </a:extLst>
          </p:cNvPr>
          <p:cNvSpPr/>
          <p:nvPr/>
        </p:nvSpPr>
        <p:spPr>
          <a:xfrm>
            <a:off x="5227608" y="133264"/>
            <a:ext cx="6642339" cy="88465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latin typeface="Arial" panose="020B0604020202020204" pitchFamily="34" charset="0"/>
                <a:cs typeface="Arial" panose="020B0604020202020204" pitchFamily="34" charset="0"/>
              </a:rPr>
              <a:t>People with diabetes are twice as likely to develop heart disease as someone without diabetes.</a:t>
            </a:r>
          </a:p>
        </p:txBody>
      </p:sp>
    </p:spTree>
    <p:extLst>
      <p:ext uri="{BB962C8B-B14F-4D97-AF65-F5344CB8AC3E}">
        <p14:creationId xmlns:p14="http://schemas.microsoft.com/office/powerpoint/2010/main" val="438116612"/>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402</TotalTime>
  <Words>1659</Words>
  <Application>Microsoft Office PowerPoint</Application>
  <PresentationFormat>Widescreen</PresentationFormat>
  <Paragraphs>123</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Euphemia</vt:lpstr>
      <vt:lpstr>Plantagenet Cherokee</vt:lpstr>
      <vt:lpstr>SourceSansPro-Regular</vt:lpstr>
      <vt:lpstr>Times New Roman</vt:lpstr>
      <vt:lpstr>Wingdings</vt:lpstr>
      <vt:lpstr>Academic Literature 16x9</vt:lpstr>
      <vt:lpstr>Study of Biochemical tests in diabetic Patients</vt:lpstr>
      <vt:lpstr>CONTENTS</vt:lpstr>
      <vt:lpstr>INTRODUCTION</vt:lpstr>
      <vt:lpstr>PowerPoint Presentation</vt:lpstr>
      <vt:lpstr>AIM AND OBJECTIVES</vt:lpstr>
      <vt:lpstr>MATERIALS AND METHODS</vt:lpstr>
      <vt:lpstr>PowerPoint Presentation</vt:lpstr>
      <vt:lpstr>OBSERVATION TABLES</vt:lpstr>
      <vt:lpstr>OBSERVATION TABLES</vt:lpstr>
      <vt:lpstr>CONCLUSION</vt:lpstr>
      <vt:lpstr>PowerPoint Presentation</vt:lpstr>
      <vt:lpstr>PowerPoint Presentation</vt:lpstr>
    </vt:vector>
  </TitlesOfParts>
  <Company>Infosys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of Biochemical tests in diabetic Patients</dc:title>
  <dc:creator>Shishir Katiyar</dc:creator>
  <cp:lastModifiedBy>Shishir Katiyar</cp:lastModifiedBy>
  <cp:revision>4</cp:revision>
  <dcterms:created xsi:type="dcterms:W3CDTF">2023-07-21T20:58:02Z</dcterms:created>
  <dcterms:modified xsi:type="dcterms:W3CDTF">2023-07-22T03:40:53Z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MSIP_Label_a0819fa7-4367-4500-ba88-dd630d977609_Enabled">
    <vt:lpwstr>true</vt:lpwstr>
  </property>
  <property fmtid="{D5CDD505-2E9C-101B-9397-08002B2CF9AE}" pid="9" name="MSIP_Label_a0819fa7-4367-4500-ba88-dd630d977609_SetDate">
    <vt:lpwstr>2023-07-22T02:27:10Z</vt:lpwstr>
  </property>
  <property fmtid="{D5CDD505-2E9C-101B-9397-08002B2CF9AE}" pid="10" name="MSIP_Label_a0819fa7-4367-4500-ba88-dd630d977609_Method">
    <vt:lpwstr>Standard</vt:lpwstr>
  </property>
  <property fmtid="{D5CDD505-2E9C-101B-9397-08002B2CF9AE}" pid="11" name="MSIP_Label_a0819fa7-4367-4500-ba88-dd630d977609_Name">
    <vt:lpwstr>a0819fa7-4367-4500-ba88-dd630d977609</vt:lpwstr>
  </property>
  <property fmtid="{D5CDD505-2E9C-101B-9397-08002B2CF9AE}" pid="12" name="MSIP_Label_a0819fa7-4367-4500-ba88-dd630d977609_SiteId">
    <vt:lpwstr>63ce7d59-2f3e-42cd-a8cc-be764cff5eb6</vt:lpwstr>
  </property>
  <property fmtid="{D5CDD505-2E9C-101B-9397-08002B2CF9AE}" pid="13" name="MSIP_Label_a0819fa7-4367-4500-ba88-dd630d977609_ActionId">
    <vt:lpwstr>f555a098-99f5-48c3-8d38-4d1dcbbe6bd9</vt:lpwstr>
  </property>
  <property fmtid="{D5CDD505-2E9C-101B-9397-08002B2CF9AE}" pid="14" name="MSIP_Label_a0819fa7-4367-4500-ba88-dd630d977609_ContentBits">
    <vt:lpwstr>0</vt:lpwstr>
  </property>
</Properties>
</file>