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5" r:id="rId5"/>
    <p:sldId id="263" r:id="rId6"/>
    <p:sldId id="266" r:id="rId7"/>
    <p:sldId id="267" r:id="rId8"/>
    <p:sldId id="261" r:id="rId9"/>
    <p:sldId id="269" r:id="rId10"/>
    <p:sldId id="270" r:id="rId11"/>
    <p:sldId id="271" r:id="rId12"/>
    <p:sldId id="272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9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0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6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4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1333-1686-4B90-ACDF-EB3235633EFE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836477-6168-4A3F-B9E5-22B017C1F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16/01/load-balancer-intro/" TargetMode="External"/><Relationship Id="rId2" Type="http://schemas.openxmlformats.org/officeDocument/2006/relationships/hyperlink" Target="https://www.serverwatch.com/server-tutorials/slideshows/11-load-balancers-you-need-to-know-in-201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ginx.com/resources/glossary/layer-4-load-balancing/" TargetMode="External"/><Relationship Id="rId4" Type="http://schemas.openxmlformats.org/officeDocument/2006/relationships/hyperlink" Target="https://www.digitalocean.com/community/tutorials/what-is-load-balanc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97052-E71F-42DB-B5F6-B710A87D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93669"/>
            <a:ext cx="9603275" cy="1049235"/>
          </a:xfrm>
        </p:spPr>
        <p:txBody>
          <a:bodyPr/>
          <a:lstStyle/>
          <a:p>
            <a:r>
              <a:rPr lang="en-US" dirty="0"/>
              <a:t>Load Balancer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B053FB-6F59-43A6-97A9-F4DF0E1D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993582"/>
            <a:ext cx="9603275" cy="1577793"/>
          </a:xfrm>
        </p:spPr>
        <p:txBody>
          <a:bodyPr>
            <a:normAutofit/>
          </a:bodyPr>
          <a:lstStyle/>
          <a:p>
            <a:r>
              <a:rPr lang="en-US" dirty="0"/>
              <a:t>Load balancing means distribution of load across the distributed systems.</a:t>
            </a:r>
          </a:p>
          <a:p>
            <a:r>
              <a:rPr lang="en-US" dirty="0" err="1"/>
              <a:t>Eg</a:t>
            </a:r>
            <a:r>
              <a:rPr lang="en-US" dirty="0"/>
              <a:t>: Computers, clusters, networks, etc.</a:t>
            </a:r>
          </a:p>
          <a:p>
            <a:r>
              <a:rPr lang="en-US" dirty="0"/>
              <a:t>Dedicated Hardware and Software.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479DD98-5202-4A05-A989-77FED48BE239}"/>
              </a:ext>
            </a:extLst>
          </p:cNvPr>
          <p:cNvSpPr txBox="1">
            <a:spLocks/>
          </p:cNvSpPr>
          <p:nvPr/>
        </p:nvSpPr>
        <p:spPr>
          <a:xfrm>
            <a:off x="4315376" y="3912366"/>
            <a:ext cx="3385461" cy="982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WHY?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87361AC-7C4B-45C9-ACDD-598BFB650987}"/>
              </a:ext>
            </a:extLst>
          </p:cNvPr>
          <p:cNvSpPr txBox="1">
            <a:spLocks/>
          </p:cNvSpPr>
          <p:nvPr/>
        </p:nvSpPr>
        <p:spPr>
          <a:xfrm>
            <a:off x="1282669" y="3069355"/>
            <a:ext cx="9603275" cy="2290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2D1E4C-CD61-4CA9-9935-64E071BD0FC2}"/>
              </a:ext>
            </a:extLst>
          </p:cNvPr>
          <p:cNvSpPr/>
          <p:nvPr/>
        </p:nvSpPr>
        <p:spPr>
          <a:xfrm>
            <a:off x="1465549" y="2733030"/>
            <a:ext cx="1910697" cy="75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resources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A4AEF6-26B0-4F42-B834-ED146746C6DA}"/>
              </a:ext>
            </a:extLst>
          </p:cNvPr>
          <p:cNvSpPr/>
          <p:nvPr/>
        </p:nvSpPr>
        <p:spPr>
          <a:xfrm>
            <a:off x="1493685" y="3820803"/>
            <a:ext cx="1910697" cy="7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Minimize response time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F8602-93F0-42D2-B446-C7F500D7971C}"/>
              </a:ext>
            </a:extLst>
          </p:cNvPr>
          <p:cNvSpPr/>
          <p:nvPr/>
        </p:nvSpPr>
        <p:spPr>
          <a:xfrm>
            <a:off x="8313900" y="2704896"/>
            <a:ext cx="1871109" cy="755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Maximize throughput</a:t>
            </a:r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705E4-DC52-47E7-A807-49FC855670DB}"/>
              </a:ext>
            </a:extLst>
          </p:cNvPr>
          <p:cNvSpPr/>
          <p:nvPr/>
        </p:nvSpPr>
        <p:spPr>
          <a:xfrm>
            <a:off x="8313902" y="3764532"/>
            <a:ext cx="1899244" cy="69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Avoid overload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A2A4AEF6-26B0-4F42-B834-ED146746C6DA}"/>
              </a:ext>
            </a:extLst>
          </p:cNvPr>
          <p:cNvSpPr/>
          <p:nvPr/>
        </p:nvSpPr>
        <p:spPr>
          <a:xfrm>
            <a:off x="1491340" y="4901670"/>
            <a:ext cx="1910697" cy="7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 single point of failure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0">
            <a:extLst>
              <a:ext uri="{FF2B5EF4-FFF2-40B4-BE49-F238E27FC236}">
                <a16:creationId xmlns:a16="http://schemas.microsoft.com/office/drawing/2014/main" id="{CD8705E4-DC52-47E7-A807-49FC855670DB}"/>
              </a:ext>
            </a:extLst>
          </p:cNvPr>
          <p:cNvSpPr/>
          <p:nvPr/>
        </p:nvSpPr>
        <p:spPr>
          <a:xfrm>
            <a:off x="8339692" y="4789129"/>
            <a:ext cx="1899244" cy="69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Higher reliability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4B34-E31E-492C-BEFA-F00D383C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define the basic requirements for Load Balancing solution?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23B-E6C5-4321-AEDB-7AA00CE4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applications that require highly available application delivery?</a:t>
            </a:r>
          </a:p>
          <a:p>
            <a:r>
              <a:rPr lang="en-US" dirty="0"/>
              <a:t>How much traffic is generated by the applications for which the Load Balancer will service?</a:t>
            </a:r>
          </a:p>
          <a:p>
            <a:r>
              <a:rPr lang="en-US" dirty="0"/>
              <a:t>How many application requests are received during peak utilization?</a:t>
            </a:r>
          </a:p>
          <a:p>
            <a:r>
              <a:rPr lang="en-US" dirty="0"/>
              <a:t>Are there any special requirements for content manipulation, data caching, data compression or SSL handling?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D046-5AC8-43F0-9CC3-9984E236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an LB be most useful?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E32-A350-4755-92DC-92C301FB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38289"/>
            <a:ext cx="9603275" cy="3328056"/>
          </a:xfrm>
        </p:spPr>
        <p:txBody>
          <a:bodyPr/>
          <a:lstStyle/>
          <a:p>
            <a:r>
              <a:rPr lang="en-US" sz="2200" dirty="0"/>
              <a:t>If you have two or more redundant application servers in your environment</a:t>
            </a:r>
          </a:p>
          <a:p>
            <a:r>
              <a:rPr lang="en-US" sz="2200" dirty="0"/>
              <a:t>If you want to architect an application solution that is easily scalable</a:t>
            </a:r>
          </a:p>
          <a:p>
            <a:r>
              <a:rPr lang="en-US" sz="2200" dirty="0"/>
              <a:t>If you want to architect an application solution that is highly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F831-A3E4-47A4-A948-86917E1C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79858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security features do you need with your Load Balancers?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8206-DF8A-4E65-A15D-226D6D96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47815"/>
            <a:ext cx="9603275" cy="3618530"/>
          </a:xfrm>
        </p:spPr>
        <p:txBody>
          <a:bodyPr>
            <a:normAutofit/>
          </a:bodyPr>
          <a:lstStyle/>
          <a:p>
            <a:r>
              <a:rPr lang="en-US" dirty="0"/>
              <a:t>Content Switching</a:t>
            </a:r>
          </a:p>
          <a:p>
            <a:r>
              <a:rPr lang="en-US" dirty="0"/>
              <a:t>SSL Acceleration</a:t>
            </a:r>
          </a:p>
          <a:p>
            <a:r>
              <a:rPr lang="en-US" dirty="0"/>
              <a:t>Data Compression</a:t>
            </a:r>
          </a:p>
          <a:p>
            <a:r>
              <a:rPr lang="en-US" dirty="0"/>
              <a:t>Data Caching</a:t>
            </a:r>
          </a:p>
          <a:p>
            <a:r>
              <a:rPr lang="en-US" dirty="0"/>
              <a:t>Intrusion Prevention</a:t>
            </a:r>
          </a:p>
          <a:p>
            <a:r>
              <a:rPr lang="en-US" dirty="0"/>
              <a:t>Single Sign-On</a:t>
            </a:r>
          </a:p>
          <a:p>
            <a:r>
              <a:rPr lang="en-US" dirty="0"/>
              <a:t>Pre-Authentication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https://www.serverwatch.com/server-tutorials/slideshows/11-load-balancers-you-need-to-know-in-2016.html</a:t>
            </a:r>
            <a:endParaRPr lang="en-IN" dirty="0"/>
          </a:p>
          <a:p>
            <a:r>
              <a:rPr lang="en-IN" dirty="0">
                <a:hlinkClick r:id="rId3"/>
              </a:rPr>
              <a:t>http://www.thegeekstuff.com/2016/01/load-balancer-intro/</a:t>
            </a:r>
            <a:endParaRPr lang="en-IN" dirty="0"/>
          </a:p>
          <a:p>
            <a:r>
              <a:rPr lang="en-IN" dirty="0">
                <a:hlinkClick r:id="rId4"/>
              </a:rPr>
              <a:t>https://www.digitalocean.com/community/tutorials/what-is-load-balancing</a:t>
            </a:r>
            <a:endParaRPr lang="en-IN" dirty="0"/>
          </a:p>
          <a:p>
            <a:r>
              <a:rPr lang="en-IN" dirty="0">
                <a:hlinkClick r:id="rId5"/>
              </a:rPr>
              <a:t>https://www.nginx.com/resources/glossary/layer-4-load-balancing/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34905"/>
            <a:ext cx="9603275" cy="4031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 Thank you!</a:t>
            </a:r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Any 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263" y="206708"/>
            <a:ext cx="53578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5195" y="2225467"/>
            <a:ext cx="4367222" cy="386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67881" y="1142985"/>
            <a:ext cx="4934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Web infrastructure with no load </a:t>
            </a:r>
          </a:p>
          <a:p>
            <a:r>
              <a:rPr lang="en-IN" sz="2400" dirty="0"/>
              <a:t>balancing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9292" y="4071941"/>
            <a:ext cx="422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With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98772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45920"/>
            <a:ext cx="9603275" cy="43609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dirty="0"/>
              <a:t>Hardware load balancers </a:t>
            </a:r>
            <a:r>
              <a:rPr lang="en-IN" sz="2800" dirty="0"/>
              <a:t>– device between client and server to balance the load </a:t>
            </a:r>
          </a:p>
          <a:p>
            <a:r>
              <a:rPr lang="en-IN" b="1" dirty="0"/>
              <a:t>Layer 4 Hardware load balancing</a:t>
            </a:r>
          </a:p>
          <a:p>
            <a:pPr>
              <a:buNone/>
            </a:pPr>
            <a:r>
              <a:rPr lang="en-IN" sz="2200" dirty="0"/>
              <a:t>	</a:t>
            </a:r>
            <a:r>
              <a:rPr lang="en-IN" sz="2400" dirty="0"/>
              <a:t>uses information defined at the networking </a:t>
            </a:r>
            <a:r>
              <a:rPr lang="en-IN" sz="2400" i="1" dirty="0"/>
              <a:t>transport</a:t>
            </a:r>
            <a:r>
              <a:rPr lang="en-IN" sz="2400" dirty="0"/>
              <a:t> layer (Layer 4) as the basis for deciding how to distribute client requests across a group of servers. </a:t>
            </a:r>
          </a:p>
          <a:p>
            <a:pPr>
              <a:buNone/>
            </a:pPr>
            <a:r>
              <a:rPr lang="en-IN" sz="2400" dirty="0"/>
              <a:t>	For Internet traffic specifically, it bases the load-balancing decision on the source and destination IP addresses and ports recorded in the packet header, without considering the contents of the packet.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2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167618"/>
            <a:ext cx="4665619" cy="4298727"/>
          </a:xfrm>
        </p:spPr>
        <p:txBody>
          <a:bodyPr/>
          <a:lstStyle/>
          <a:p>
            <a:r>
              <a:rPr lang="en-IN" b="1" dirty="0"/>
              <a:t>Layer 7 Hardware load balancing</a:t>
            </a:r>
          </a:p>
          <a:p>
            <a:pPr>
              <a:buNone/>
            </a:pPr>
            <a:r>
              <a:rPr lang="en-IN" dirty="0"/>
              <a:t>	makes the decision according to the actual content of the message (URLs, cookies, scripts)</a:t>
            </a:r>
          </a:p>
          <a:p>
            <a:pPr>
              <a:buNone/>
            </a:pPr>
            <a:r>
              <a:rPr lang="en-IN" dirty="0"/>
              <a:t>	For example, the request for image will go to an image server, request for PHP scripts may go to another server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1482" y="858129"/>
            <a:ext cx="6480517" cy="51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931747"/>
          </a:xfrm>
        </p:spPr>
        <p:txBody>
          <a:bodyPr/>
          <a:lstStyle/>
          <a:p>
            <a:r>
              <a:rPr lang="en-IN" dirty="0"/>
              <a:t>Types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927274"/>
            <a:ext cx="4848499" cy="3539071"/>
          </a:xfrm>
        </p:spPr>
        <p:txBody>
          <a:bodyPr>
            <a:normAutofit/>
          </a:bodyPr>
          <a:lstStyle/>
          <a:p>
            <a:r>
              <a:rPr lang="en-IN" b="1" dirty="0"/>
              <a:t>Software load balancers </a:t>
            </a:r>
            <a:r>
              <a:rPr lang="en-IN" dirty="0"/>
              <a:t>– implements a combination of scheduling algorithms</a:t>
            </a:r>
          </a:p>
          <a:p>
            <a:pPr lvl="1"/>
            <a:r>
              <a:rPr lang="en-IN" b="1" dirty="0"/>
              <a:t>Weighted scheduling algorithms </a:t>
            </a:r>
          </a:p>
          <a:p>
            <a:pPr lvl="1">
              <a:buNone/>
            </a:pPr>
            <a:r>
              <a:rPr lang="en-IN" sz="2000" dirty="0"/>
              <a:t>	Traffic sent to a server according to weight assigned to it. Weight determined according to hardware capabilities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7416" y="1432560"/>
            <a:ext cx="6494584" cy="460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055077"/>
            <a:ext cx="4398333" cy="4411268"/>
          </a:xfrm>
        </p:spPr>
        <p:txBody>
          <a:bodyPr/>
          <a:lstStyle/>
          <a:p>
            <a:pPr lvl="1"/>
            <a:r>
              <a:rPr lang="en-IN" b="1" dirty="0"/>
              <a:t>Round robin scheduling</a:t>
            </a:r>
          </a:p>
          <a:p>
            <a:pPr lvl="1">
              <a:buNone/>
            </a:pPr>
            <a:r>
              <a:rPr lang="en-IN" sz="2000" dirty="0"/>
              <a:t>	Requests are served by servers sequentially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287" y="888463"/>
            <a:ext cx="6794695" cy="51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56935"/>
            <a:ext cx="9209483" cy="3609410"/>
          </a:xfrm>
        </p:spPr>
        <p:txBody>
          <a:bodyPr/>
          <a:lstStyle/>
          <a:p>
            <a:pPr lvl="1"/>
            <a:r>
              <a:rPr lang="en-IN" b="1" dirty="0"/>
              <a:t>Least connection first scheduling</a:t>
            </a:r>
          </a:p>
          <a:p>
            <a:pPr lvl="1">
              <a:buNone/>
            </a:pPr>
            <a:r>
              <a:rPr lang="en-IN" sz="2000" dirty="0"/>
              <a:t>	Request served first to server currently handling least number of persistent connections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/>
              <a:t>Examples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14732"/>
            <a:ext cx="9603275" cy="365161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	</a:t>
            </a:r>
            <a:r>
              <a:rPr lang="en-IN" b="1" u="sng" dirty="0"/>
              <a:t>Hardware based</a:t>
            </a:r>
          </a:p>
          <a:p>
            <a:r>
              <a:rPr lang="en-IN" b="1" dirty="0"/>
              <a:t>F5 BIG-IP Local Traffic Manager</a:t>
            </a:r>
            <a:endParaRPr lang="en-IN" dirty="0"/>
          </a:p>
          <a:p>
            <a:r>
              <a:rPr lang="en-IN" b="1" dirty="0"/>
              <a:t>Cisco Load balancer</a:t>
            </a:r>
            <a:endParaRPr lang="en-IN" dirty="0"/>
          </a:p>
          <a:p>
            <a:r>
              <a:rPr lang="en-IN" b="1" dirty="0"/>
              <a:t>Barracuda Load balancer</a:t>
            </a:r>
            <a:endParaRPr lang="en-IN" dirty="0"/>
          </a:p>
          <a:p>
            <a:r>
              <a:rPr lang="en-IN" b="1" dirty="0"/>
              <a:t>Coyote point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b="1" u="sng" dirty="0"/>
              <a:t>Software based</a:t>
            </a:r>
          </a:p>
          <a:p>
            <a:r>
              <a:rPr lang="en-IN" b="1" dirty="0"/>
              <a:t>Resonate central dispatch </a:t>
            </a:r>
            <a:endParaRPr lang="en-IN" dirty="0"/>
          </a:p>
          <a:p>
            <a:r>
              <a:rPr lang="en-IN" b="1" dirty="0"/>
              <a:t>Zen load balancer</a:t>
            </a:r>
            <a:endParaRPr lang="en-IN" dirty="0"/>
          </a:p>
          <a:p>
            <a:r>
              <a:rPr lang="en-IN" b="1" dirty="0"/>
              <a:t>NGINX Plus</a:t>
            </a:r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1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310-B291-4D20-BF06-D2E67120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93670"/>
            <a:ext cx="9603275" cy="622258"/>
          </a:xfrm>
        </p:spPr>
        <p:txBody>
          <a:bodyPr/>
          <a:lstStyle/>
          <a:p>
            <a:r>
              <a:rPr lang="en-US" dirty="0"/>
              <a:t>How to select/choose load balancers?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160C-C594-455A-B616-D475C949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8124"/>
            <a:ext cx="9603275" cy="2194560"/>
          </a:xfrm>
        </p:spPr>
        <p:txBody>
          <a:bodyPr>
            <a:normAutofit/>
          </a:bodyPr>
          <a:lstStyle/>
          <a:p>
            <a:r>
              <a:rPr lang="en-US" sz="2600" dirty="0"/>
              <a:t>How to define the basic requirements for Load Balancing solution?</a:t>
            </a:r>
          </a:p>
          <a:p>
            <a:r>
              <a:rPr lang="en-US" sz="2600" dirty="0"/>
              <a:t>When would an LB be most useful?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31CD2-C307-49D8-BCA8-9619196A726C}"/>
              </a:ext>
            </a:extLst>
          </p:cNvPr>
          <p:cNvSpPr/>
          <p:nvPr/>
        </p:nvSpPr>
        <p:spPr>
          <a:xfrm>
            <a:off x="2841674" y="5384801"/>
            <a:ext cx="8778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https://kemptechnologies.com/load-balancing/four-questions-help-you-decide-load-balancing-solution/</a:t>
            </a:r>
          </a:p>
        </p:txBody>
      </p:sp>
    </p:spTree>
    <p:extLst>
      <p:ext uri="{BB962C8B-B14F-4D97-AF65-F5344CB8AC3E}">
        <p14:creationId xmlns:p14="http://schemas.microsoft.com/office/powerpoint/2010/main" val="34034801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</TotalTime>
  <Words>346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Load Balancer</vt:lpstr>
      <vt:lpstr>PowerPoint Presentation</vt:lpstr>
      <vt:lpstr>Types of load balancers</vt:lpstr>
      <vt:lpstr>PowerPoint Presentation</vt:lpstr>
      <vt:lpstr>Types of load balancers</vt:lpstr>
      <vt:lpstr>PowerPoint Presentation</vt:lpstr>
      <vt:lpstr>PowerPoint Presentation</vt:lpstr>
      <vt:lpstr>Examples of load balancers</vt:lpstr>
      <vt:lpstr>How to select/choose load balancers?</vt:lpstr>
      <vt:lpstr>How to define the basic requirements for Load Balancing solution? </vt:lpstr>
      <vt:lpstr>When would an LB be most useful? </vt:lpstr>
      <vt:lpstr>What security features do you need with your Load Balancers?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slideshow explaining the following  Role of load balancers in distributed applications. Examples of load balancers.  Software and hardware load balancers. </dc:title>
  <dc:creator>Shubham</dc:creator>
  <cp:lastModifiedBy>Shubham</cp:lastModifiedBy>
  <cp:revision>27</cp:revision>
  <dcterms:created xsi:type="dcterms:W3CDTF">2017-11-01T01:34:17Z</dcterms:created>
  <dcterms:modified xsi:type="dcterms:W3CDTF">2017-11-05T02:57:42Z</dcterms:modified>
</cp:coreProperties>
</file>