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5"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t>11/2/2017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88836477-6168-4A3F-B9E5-22B017C1F90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799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5009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2969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6A11333-1686-4B90-ACDF-EB3235633EFE}" type="datetimeFigureOut">
              <a:rPr lang="en-US" smtClean="0"/>
              <a:t>11/2/2017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1147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A11333-1686-4B90-ACDF-EB3235633EF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90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11333-1686-4B90-ACDF-EB3235633EFE}"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36477-6168-4A3F-B9E5-22B017C1F90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65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11333-1686-4B90-ACDF-EB3235633EFE}"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36477-6168-4A3F-B9E5-22B017C1F90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4371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A11333-1686-4B90-ACDF-EB3235633EFE}"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36477-6168-4A3F-B9E5-22B017C1F90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48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11333-1686-4B90-ACDF-EB3235633EFE}"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36477-6168-4A3F-B9E5-22B017C1F904}" type="slidenum">
              <a:rPr lang="en-US" smtClean="0"/>
              <a:t>‹#›</a:t>
            </a:fld>
            <a:endParaRPr lang="en-US"/>
          </a:p>
        </p:txBody>
      </p:sp>
    </p:spTree>
    <p:extLst>
      <p:ext uri="{BB962C8B-B14F-4D97-AF65-F5344CB8AC3E}">
        <p14:creationId xmlns:p14="http://schemas.microsoft.com/office/powerpoint/2010/main" val="392640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A11333-1686-4B90-ACDF-EB3235633EFE}"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36477-6168-4A3F-B9E5-22B017C1F90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734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6A11333-1686-4B90-ACDF-EB3235633EFE}" type="datetimeFigureOut">
              <a:rPr lang="en-US" smtClean="0"/>
              <a:t>11/2/2017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88836477-6168-4A3F-B9E5-22B017C1F90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6342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A11333-1686-4B90-ACDF-EB3235633EFE}" type="datetimeFigureOut">
              <a:rPr lang="en-US" smtClean="0"/>
              <a:t>11/2/2017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8836477-6168-4A3F-B9E5-22B017C1F904}" type="slidenum">
              <a:rPr lang="en-US" smtClean="0"/>
              <a:t>‹#›</a:t>
            </a:fld>
            <a:endParaRPr lang="en-US"/>
          </a:p>
        </p:txBody>
      </p:sp>
    </p:spTree>
    <p:extLst>
      <p:ext uri="{BB962C8B-B14F-4D97-AF65-F5344CB8AC3E}">
        <p14:creationId xmlns:p14="http://schemas.microsoft.com/office/powerpoint/2010/main" val="2108873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hegeekstuff.com/2016/01/load-balancer-intro/" TargetMode="External"/><Relationship Id="rId2" Type="http://schemas.openxmlformats.org/officeDocument/2006/relationships/hyperlink" Target="https://www.serverwatch.com/server-tutorials/slideshows/11-load-balancers-you-need-to-know-in-2016.html" TargetMode="External"/><Relationship Id="rId1" Type="http://schemas.openxmlformats.org/officeDocument/2006/relationships/slideLayout" Target="../slideLayouts/slideLayout2.xml"/><Relationship Id="rId4" Type="http://schemas.openxmlformats.org/officeDocument/2006/relationships/hyperlink" Target="https://www.digitalocean.com/community/tutorials/what-is-load-balanc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97052-E71F-42DB-B5F6-B710A87DAA64}"/>
              </a:ext>
            </a:extLst>
          </p:cNvPr>
          <p:cNvSpPr>
            <a:spLocks noGrp="1"/>
          </p:cNvSpPr>
          <p:nvPr>
            <p:ph type="title"/>
          </p:nvPr>
        </p:nvSpPr>
        <p:spPr>
          <a:xfrm>
            <a:off x="1130269" y="193669"/>
            <a:ext cx="9603275" cy="1049235"/>
          </a:xfrm>
        </p:spPr>
        <p:txBody>
          <a:bodyPr/>
          <a:lstStyle/>
          <a:p>
            <a:r>
              <a:rPr lang="en-US" dirty="0"/>
              <a:t>Load Balancer</a:t>
            </a:r>
          </a:p>
        </p:txBody>
      </p:sp>
      <p:sp>
        <p:nvSpPr>
          <p:cNvPr id="5" name="Content Placeholder 4">
            <a:extLst>
              <a:ext uri="{FF2B5EF4-FFF2-40B4-BE49-F238E27FC236}">
                <a16:creationId xmlns:a16="http://schemas.microsoft.com/office/drawing/2014/main" id="{CAB053FB-6F59-43A6-97A9-F4DF0E1D83BB}"/>
              </a:ext>
            </a:extLst>
          </p:cNvPr>
          <p:cNvSpPr>
            <a:spLocks noGrp="1"/>
          </p:cNvSpPr>
          <p:nvPr>
            <p:ph idx="1"/>
          </p:nvPr>
        </p:nvSpPr>
        <p:spPr>
          <a:xfrm>
            <a:off x="1130269" y="993582"/>
            <a:ext cx="9603275" cy="1577793"/>
          </a:xfrm>
        </p:spPr>
        <p:txBody>
          <a:bodyPr>
            <a:normAutofit/>
          </a:bodyPr>
          <a:lstStyle/>
          <a:p>
            <a:r>
              <a:rPr lang="en-US" dirty="0"/>
              <a:t>Load balancing means distribution of load across the distributed systems.</a:t>
            </a:r>
          </a:p>
          <a:p>
            <a:r>
              <a:rPr lang="en-US" dirty="0" err="1"/>
              <a:t>Eg</a:t>
            </a:r>
            <a:r>
              <a:rPr lang="en-US" dirty="0"/>
              <a:t>: Computers, clusters, networks, etc.</a:t>
            </a:r>
          </a:p>
          <a:p>
            <a:r>
              <a:rPr lang="en-US" dirty="0"/>
              <a:t>Dedicated Hardware and Software.</a:t>
            </a:r>
          </a:p>
          <a:p>
            <a:endParaRPr lang="en-US" dirty="0"/>
          </a:p>
        </p:txBody>
      </p:sp>
      <p:sp>
        <p:nvSpPr>
          <p:cNvPr id="6" name="Title 3">
            <a:extLst>
              <a:ext uri="{FF2B5EF4-FFF2-40B4-BE49-F238E27FC236}">
                <a16:creationId xmlns:a16="http://schemas.microsoft.com/office/drawing/2014/main" id="{9479DD98-5202-4A05-A989-77FED48BE239}"/>
              </a:ext>
            </a:extLst>
          </p:cNvPr>
          <p:cNvSpPr txBox="1">
            <a:spLocks/>
          </p:cNvSpPr>
          <p:nvPr/>
        </p:nvSpPr>
        <p:spPr>
          <a:xfrm>
            <a:off x="4315376" y="3912366"/>
            <a:ext cx="3385461" cy="9821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dirty="0"/>
              <a:t>WHY?</a:t>
            </a:r>
          </a:p>
        </p:txBody>
      </p:sp>
      <p:sp>
        <p:nvSpPr>
          <p:cNvPr id="7" name="Content Placeholder 4">
            <a:extLst>
              <a:ext uri="{FF2B5EF4-FFF2-40B4-BE49-F238E27FC236}">
                <a16:creationId xmlns:a16="http://schemas.microsoft.com/office/drawing/2014/main" id="{287361AC-7C4B-45C9-ACDD-598BFB650987}"/>
              </a:ext>
            </a:extLst>
          </p:cNvPr>
          <p:cNvSpPr txBox="1">
            <a:spLocks/>
          </p:cNvSpPr>
          <p:nvPr/>
        </p:nvSpPr>
        <p:spPr>
          <a:xfrm>
            <a:off x="1282669" y="3069355"/>
            <a:ext cx="9603275" cy="22904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mj-lt"/>
              <a:buAutoNum type="arabicPeriod"/>
            </a:pPr>
            <a:endParaRPr lang="en-US" dirty="0"/>
          </a:p>
        </p:txBody>
      </p:sp>
      <p:sp>
        <p:nvSpPr>
          <p:cNvPr id="8" name="Rectangle: Rounded Corners 7">
            <a:extLst>
              <a:ext uri="{FF2B5EF4-FFF2-40B4-BE49-F238E27FC236}">
                <a16:creationId xmlns:a16="http://schemas.microsoft.com/office/drawing/2014/main" id="{172D1E4C-CD61-4CA9-9935-64E071BD0FC2}"/>
              </a:ext>
            </a:extLst>
          </p:cNvPr>
          <p:cNvSpPr/>
          <p:nvPr/>
        </p:nvSpPr>
        <p:spPr>
          <a:xfrm>
            <a:off x="1282669" y="2789300"/>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resources use</a:t>
            </a:r>
          </a:p>
        </p:txBody>
      </p:sp>
      <p:sp>
        <p:nvSpPr>
          <p:cNvPr id="9" name="Rectangle: Rounded Corners 8">
            <a:extLst>
              <a:ext uri="{FF2B5EF4-FFF2-40B4-BE49-F238E27FC236}">
                <a16:creationId xmlns:a16="http://schemas.microsoft.com/office/drawing/2014/main" id="{A2A4AEF6-26B0-4F42-B834-ED146746C6DA}"/>
              </a:ext>
            </a:extLst>
          </p:cNvPr>
          <p:cNvSpPr/>
          <p:nvPr/>
        </p:nvSpPr>
        <p:spPr>
          <a:xfrm>
            <a:off x="1282669" y="4538255"/>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Minimize response time</a:t>
            </a:r>
          </a:p>
          <a:p>
            <a:pPr algn="ctr"/>
            <a:endParaRPr lang="en-US" dirty="0"/>
          </a:p>
        </p:txBody>
      </p:sp>
      <p:sp>
        <p:nvSpPr>
          <p:cNvPr id="10" name="Rectangle: Rounded Corners 9">
            <a:extLst>
              <a:ext uri="{FF2B5EF4-FFF2-40B4-BE49-F238E27FC236}">
                <a16:creationId xmlns:a16="http://schemas.microsoft.com/office/drawing/2014/main" id="{6E6F8602-93F0-42D2-B446-C7F500D7971C}"/>
              </a:ext>
            </a:extLst>
          </p:cNvPr>
          <p:cNvSpPr/>
          <p:nvPr/>
        </p:nvSpPr>
        <p:spPr>
          <a:xfrm>
            <a:off x="8060682" y="2789300"/>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Maximize throughput</a:t>
            </a:r>
          </a:p>
          <a:p>
            <a:pPr algn="ctr"/>
            <a:endParaRPr lang="en-US" dirty="0"/>
          </a:p>
        </p:txBody>
      </p:sp>
      <p:sp>
        <p:nvSpPr>
          <p:cNvPr id="11" name="Rectangle: Rounded Corners 10">
            <a:extLst>
              <a:ext uri="{FF2B5EF4-FFF2-40B4-BE49-F238E27FC236}">
                <a16:creationId xmlns:a16="http://schemas.microsoft.com/office/drawing/2014/main" id="{CD8705E4-DC52-47E7-A807-49FC855670DB}"/>
              </a:ext>
            </a:extLst>
          </p:cNvPr>
          <p:cNvSpPr/>
          <p:nvPr/>
        </p:nvSpPr>
        <p:spPr>
          <a:xfrm>
            <a:off x="8060682" y="4538255"/>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Avoid overload</a:t>
            </a:r>
          </a:p>
          <a:p>
            <a:pPr algn="ctr"/>
            <a:endParaRPr lang="en-US" dirty="0"/>
          </a:p>
        </p:txBody>
      </p:sp>
    </p:spTree>
    <p:extLst>
      <p:ext uri="{BB962C8B-B14F-4D97-AF65-F5344CB8AC3E}">
        <p14:creationId xmlns:p14="http://schemas.microsoft.com/office/powerpoint/2010/main" val="213175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59263" y="206708"/>
            <a:ext cx="5357850" cy="192882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5195" y="2225467"/>
            <a:ext cx="4367222" cy="3865329"/>
          </a:xfrm>
          <a:prstGeom prst="rect">
            <a:avLst/>
          </a:prstGeom>
          <a:noFill/>
          <a:ln w="9525">
            <a:noFill/>
            <a:miter lim="800000"/>
            <a:headEnd/>
            <a:tailEnd/>
          </a:ln>
          <a:effectLst/>
        </p:spPr>
      </p:pic>
      <p:sp>
        <p:nvSpPr>
          <p:cNvPr id="6" name="TextBox 5"/>
          <p:cNvSpPr txBox="1"/>
          <p:nvPr/>
        </p:nvSpPr>
        <p:spPr>
          <a:xfrm>
            <a:off x="6967881" y="1142985"/>
            <a:ext cx="4934364" cy="830997"/>
          </a:xfrm>
          <a:prstGeom prst="rect">
            <a:avLst/>
          </a:prstGeom>
          <a:noFill/>
        </p:spPr>
        <p:txBody>
          <a:bodyPr wrap="none" rtlCol="0">
            <a:spAutoFit/>
          </a:bodyPr>
          <a:lstStyle/>
          <a:p>
            <a:r>
              <a:rPr lang="en-IN" sz="2400" dirty="0"/>
              <a:t>Web infrastructure with no load </a:t>
            </a:r>
          </a:p>
          <a:p>
            <a:r>
              <a:rPr lang="en-IN" sz="2400" dirty="0"/>
              <a:t>balancing</a:t>
            </a:r>
          </a:p>
        </p:txBody>
      </p:sp>
      <p:sp>
        <p:nvSpPr>
          <p:cNvPr id="7" name="TextBox 6"/>
          <p:cNvSpPr txBox="1"/>
          <p:nvPr/>
        </p:nvSpPr>
        <p:spPr>
          <a:xfrm>
            <a:off x="6519292" y="4071941"/>
            <a:ext cx="4228425" cy="461665"/>
          </a:xfrm>
          <a:prstGeom prst="rect">
            <a:avLst/>
          </a:prstGeom>
          <a:noFill/>
        </p:spPr>
        <p:txBody>
          <a:bodyPr wrap="square" rtlCol="0">
            <a:spAutoFit/>
          </a:bodyPr>
          <a:lstStyle/>
          <a:p>
            <a:r>
              <a:rPr lang="en-IN" sz="2400" dirty="0"/>
              <a:t>With load balancing</a:t>
            </a:r>
          </a:p>
        </p:txBody>
      </p:sp>
    </p:spTree>
    <p:extLst>
      <p:ext uri="{BB962C8B-B14F-4D97-AF65-F5344CB8AC3E}">
        <p14:creationId xmlns:p14="http://schemas.microsoft.com/office/powerpoint/2010/main" val="9877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561514"/>
            <a:ext cx="9603275" cy="4332849"/>
          </a:xfrm>
        </p:spPr>
        <p:txBody>
          <a:bodyPr>
            <a:normAutofit/>
          </a:bodyPr>
          <a:lstStyle/>
          <a:p>
            <a:r>
              <a:rPr lang="en-IN" b="1" dirty="0"/>
              <a:t>Software load balancers </a:t>
            </a:r>
            <a:r>
              <a:rPr lang="en-IN" dirty="0"/>
              <a:t>– implements a combination of scheduling algorithms</a:t>
            </a:r>
          </a:p>
          <a:p>
            <a:pPr lvl="1"/>
            <a:r>
              <a:rPr lang="en-IN" dirty="0"/>
              <a:t>Weighted scheduling algorithms </a:t>
            </a:r>
          </a:p>
          <a:p>
            <a:pPr lvl="1">
              <a:buNone/>
            </a:pPr>
            <a:r>
              <a:rPr lang="en-IN" sz="2000" dirty="0"/>
              <a:t>	Traffic sent to a server according to weight assigned to it. Weight determined according to hardware capabilities</a:t>
            </a:r>
          </a:p>
          <a:p>
            <a:pPr lvl="1"/>
            <a:r>
              <a:rPr lang="en-IN" dirty="0"/>
              <a:t>Round robin scheduling</a:t>
            </a:r>
          </a:p>
          <a:p>
            <a:pPr lvl="1">
              <a:buNone/>
            </a:pPr>
            <a:r>
              <a:rPr lang="en-IN" sz="2000" dirty="0"/>
              <a:t>	Requests are served by servers sequentially</a:t>
            </a:r>
          </a:p>
          <a:p>
            <a:pPr lvl="1"/>
            <a:r>
              <a:rPr lang="en-IN" dirty="0"/>
              <a:t>Least connection first scheduling</a:t>
            </a:r>
          </a:p>
          <a:p>
            <a:pPr lvl="1">
              <a:buNone/>
            </a:pPr>
            <a:r>
              <a:rPr lang="en-IN" sz="2000" dirty="0"/>
              <a:t>	Request served first to server currently handling least number of persistent connections</a:t>
            </a:r>
          </a:p>
          <a:p>
            <a:pPr>
              <a:buNone/>
            </a:pPr>
            <a:endParaRPr lang="en-IN" dirty="0"/>
          </a:p>
          <a:p>
            <a:pPr lvl="1">
              <a:buNone/>
            </a:pPr>
            <a:endParaRPr lang="en-IN" dirty="0"/>
          </a:p>
        </p:txBody>
      </p:sp>
      <p:sp>
        <p:nvSpPr>
          <p:cNvPr id="4" name="Title 3"/>
          <p:cNvSpPr>
            <a:spLocks noGrp="1"/>
          </p:cNvSpPr>
          <p:nvPr>
            <p:ph type="title"/>
          </p:nvPr>
        </p:nvSpPr>
        <p:spPr/>
        <p:txBody>
          <a:bodyPr/>
          <a:lstStyle/>
          <a:p>
            <a:r>
              <a:rPr lang="en-IN" dirty="0"/>
              <a:t>Types of load balancers</a:t>
            </a:r>
          </a:p>
        </p:txBody>
      </p:sp>
    </p:spTree>
    <p:extLst>
      <p:ext uri="{BB962C8B-B14F-4D97-AF65-F5344CB8AC3E}">
        <p14:creationId xmlns:p14="http://schemas.microsoft.com/office/powerpoint/2010/main" val="426134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load balancers</a:t>
            </a:r>
          </a:p>
        </p:txBody>
      </p:sp>
      <p:sp>
        <p:nvSpPr>
          <p:cNvPr id="3" name="Content Placeholder 2"/>
          <p:cNvSpPr>
            <a:spLocks noGrp="1"/>
          </p:cNvSpPr>
          <p:nvPr>
            <p:ph idx="1"/>
          </p:nvPr>
        </p:nvSpPr>
        <p:spPr>
          <a:xfrm>
            <a:off x="1130270" y="1645920"/>
            <a:ext cx="9603275" cy="4360985"/>
          </a:xfrm>
        </p:spPr>
        <p:txBody>
          <a:bodyPr>
            <a:normAutofit fontScale="92500" lnSpcReduction="20000"/>
          </a:bodyPr>
          <a:lstStyle/>
          <a:p>
            <a:pPr marL="0" indent="0">
              <a:buNone/>
            </a:pPr>
            <a:r>
              <a:rPr lang="en-IN" sz="2800" b="1" dirty="0"/>
              <a:t>Hardware load balancers </a:t>
            </a:r>
            <a:r>
              <a:rPr lang="en-IN" sz="2800" dirty="0"/>
              <a:t>– device between client and server to balance the load </a:t>
            </a:r>
          </a:p>
          <a:p>
            <a:r>
              <a:rPr lang="en-IN" dirty="0"/>
              <a:t>Layer 4 Hardware load balancing</a:t>
            </a:r>
          </a:p>
          <a:p>
            <a:pPr>
              <a:buNone/>
            </a:pPr>
            <a:r>
              <a:rPr lang="en-IN" sz="2200" dirty="0"/>
              <a:t>	These kind of load balancers work on transport layer of OSI model and make use of TCP, UDP and SCTP transport layer protocol details to make decision on which server the data is to be sent.</a:t>
            </a:r>
          </a:p>
          <a:p>
            <a:r>
              <a:rPr lang="en-IN" dirty="0"/>
              <a:t>Layer 7 Hardware load balancing</a:t>
            </a:r>
          </a:p>
          <a:p>
            <a:pPr>
              <a:buNone/>
            </a:pPr>
            <a:r>
              <a:rPr lang="en-IN" sz="2200" dirty="0"/>
              <a:t>	makes the decision according to the actual content of the message (URLs, cookies, scripts)</a:t>
            </a:r>
          </a:p>
          <a:p>
            <a:pPr>
              <a:buNone/>
            </a:pPr>
            <a:r>
              <a:rPr lang="en-IN" sz="2200" dirty="0"/>
              <a:t>	For example, the request for image will go to an image server, request for PHP scripts may go to another server</a:t>
            </a:r>
          </a:p>
          <a:p>
            <a:endParaRPr lang="en-IN" dirty="0"/>
          </a:p>
        </p:txBody>
      </p:sp>
    </p:spTree>
    <p:extLst>
      <p:ext uri="{BB962C8B-B14F-4D97-AF65-F5344CB8AC3E}">
        <p14:creationId xmlns:p14="http://schemas.microsoft.com/office/powerpoint/2010/main" val="47720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IN" dirty="0"/>
              <a:t>Examples of load balancers</a:t>
            </a:r>
          </a:p>
        </p:txBody>
      </p:sp>
      <p:sp>
        <p:nvSpPr>
          <p:cNvPr id="3" name="Content Placeholder 2"/>
          <p:cNvSpPr>
            <a:spLocks noGrp="1"/>
          </p:cNvSpPr>
          <p:nvPr>
            <p:ph idx="1"/>
          </p:nvPr>
        </p:nvSpPr>
        <p:spPr>
          <a:xfrm>
            <a:off x="1130270" y="1575582"/>
            <a:ext cx="9603275" cy="4234375"/>
          </a:xfrm>
        </p:spPr>
        <p:txBody>
          <a:bodyPr>
            <a:normAutofit lnSpcReduction="10000"/>
          </a:bodyPr>
          <a:lstStyle/>
          <a:p>
            <a:pPr>
              <a:buNone/>
            </a:pPr>
            <a:r>
              <a:rPr lang="en-IN" b="1" dirty="0"/>
              <a:t>	</a:t>
            </a:r>
            <a:r>
              <a:rPr lang="en-IN" b="1" u="sng" dirty="0"/>
              <a:t>Hardware based</a:t>
            </a:r>
          </a:p>
          <a:p>
            <a:r>
              <a:rPr lang="en-IN" b="1" dirty="0"/>
              <a:t>F5 BIG-IP Local Traffic Manager – </a:t>
            </a:r>
            <a:r>
              <a:rPr lang="en-IN" dirty="0"/>
              <a:t>intelligent traffic management, based on full proxy architecture</a:t>
            </a:r>
          </a:p>
          <a:p>
            <a:r>
              <a:rPr lang="en-IN" b="1" dirty="0"/>
              <a:t>Cisco Load balancer – </a:t>
            </a:r>
            <a:r>
              <a:rPr lang="en-IN" dirty="0"/>
              <a:t>router products have load balancing capabilities inbuilt. Features include sticky sessions, TCP session reassignment, automatic </a:t>
            </a:r>
            <a:r>
              <a:rPr lang="en-IN" dirty="0" err="1"/>
              <a:t>unfail</a:t>
            </a:r>
            <a:endParaRPr lang="en-IN" dirty="0"/>
          </a:p>
          <a:p>
            <a:r>
              <a:rPr lang="en-IN" b="1" dirty="0"/>
              <a:t>Barracuda Load balancer – </a:t>
            </a:r>
            <a:r>
              <a:rPr lang="en-IN" dirty="0"/>
              <a:t>provides intrusion prevention, global load balancing and content caching</a:t>
            </a:r>
          </a:p>
          <a:p>
            <a:r>
              <a:rPr lang="en-IN" b="1" dirty="0"/>
              <a:t>Coyote point – </a:t>
            </a:r>
            <a:r>
              <a:rPr lang="en-IN" dirty="0"/>
              <a:t>supports all web based applications. Also supports round robin and weighted load balancing algorithms</a:t>
            </a:r>
          </a:p>
          <a:p>
            <a:endParaRPr lang="en-IN" b="1" dirty="0"/>
          </a:p>
          <a:p>
            <a:endParaRPr lang="en-IN" dirty="0"/>
          </a:p>
        </p:txBody>
      </p:sp>
    </p:spTree>
    <p:extLst>
      <p:ext uri="{BB962C8B-B14F-4D97-AF65-F5344CB8AC3E}">
        <p14:creationId xmlns:p14="http://schemas.microsoft.com/office/powerpoint/2010/main" val="367111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load balancers</a:t>
            </a:r>
          </a:p>
        </p:txBody>
      </p:sp>
      <p:sp>
        <p:nvSpPr>
          <p:cNvPr id="3" name="Content Placeholder 2"/>
          <p:cNvSpPr>
            <a:spLocks noGrp="1"/>
          </p:cNvSpPr>
          <p:nvPr>
            <p:ph idx="1"/>
          </p:nvPr>
        </p:nvSpPr>
        <p:spPr>
          <a:xfrm>
            <a:off x="1130270" y="1645920"/>
            <a:ext cx="9603275" cy="3820425"/>
          </a:xfrm>
        </p:spPr>
        <p:txBody>
          <a:bodyPr>
            <a:normAutofit fontScale="85000" lnSpcReduction="20000"/>
          </a:bodyPr>
          <a:lstStyle/>
          <a:p>
            <a:pPr>
              <a:buNone/>
            </a:pPr>
            <a:r>
              <a:rPr lang="en-IN" dirty="0"/>
              <a:t>	</a:t>
            </a:r>
            <a:r>
              <a:rPr lang="en-IN" sz="2700" b="1" u="sng" dirty="0"/>
              <a:t>Software based</a:t>
            </a:r>
          </a:p>
          <a:p>
            <a:r>
              <a:rPr lang="en-IN" sz="2700" b="1" dirty="0"/>
              <a:t>Resonate central dispatch - </a:t>
            </a:r>
            <a:r>
              <a:rPr lang="en-IN" sz="2700" dirty="0"/>
              <a:t> software-based advanced load balancing solution that utilizes patented resource-based scheduling technology to orchestrate routing decisions based on actual statistics and heuristics obtained from the server and network data centre infrastructure.</a:t>
            </a:r>
          </a:p>
          <a:p>
            <a:r>
              <a:rPr lang="en-IN" sz="2700" b="1" dirty="0"/>
              <a:t>Zen load balancer – </a:t>
            </a:r>
            <a:r>
              <a:rPr lang="en-IN" sz="2700" dirty="0"/>
              <a:t>software based, open source</a:t>
            </a:r>
          </a:p>
          <a:p>
            <a:r>
              <a:rPr lang="en-IN" sz="2700" b="1" dirty="0"/>
              <a:t>NGINX Plus – </a:t>
            </a:r>
            <a:r>
              <a:rPr lang="en-IN" sz="2700" dirty="0"/>
              <a:t>software based,  features like automatic health check, session persistence, live activity monitoring</a:t>
            </a:r>
          </a:p>
          <a:p>
            <a:pPr lvl="1"/>
            <a:endParaRPr lang="en-IN" dirty="0"/>
          </a:p>
        </p:txBody>
      </p:sp>
    </p:spTree>
    <p:extLst>
      <p:ext uri="{BB962C8B-B14F-4D97-AF65-F5344CB8AC3E}">
        <p14:creationId xmlns:p14="http://schemas.microsoft.com/office/powerpoint/2010/main" val="337827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130270" y="1856935"/>
            <a:ext cx="9603275" cy="3609410"/>
          </a:xfrm>
        </p:spPr>
        <p:txBody>
          <a:bodyPr/>
          <a:lstStyle/>
          <a:p>
            <a:r>
              <a:rPr lang="en-IN" dirty="0">
                <a:hlinkClick r:id="rId2"/>
              </a:rPr>
              <a:t>https://www.serverwatch.com/server-tutorials/slideshows/11-load-balancers-you-need-to-know-in-2016.html</a:t>
            </a:r>
            <a:endParaRPr lang="en-IN" dirty="0"/>
          </a:p>
          <a:p>
            <a:r>
              <a:rPr lang="en-IN" dirty="0">
                <a:hlinkClick r:id="rId3"/>
              </a:rPr>
              <a:t>http://www.thegeekstuff.com/2016/01/load-balancer-intro/</a:t>
            </a:r>
            <a:endParaRPr lang="en-IN" dirty="0"/>
          </a:p>
          <a:p>
            <a:r>
              <a:rPr lang="en-IN" dirty="0">
                <a:hlinkClick r:id="rId4"/>
              </a:rPr>
              <a:t>https://www.digitalocean.com/community/tutorials/what-is-load-balancing</a:t>
            </a:r>
            <a:endParaRPr lang="en-IN" dirty="0"/>
          </a:p>
          <a:p>
            <a:pPr>
              <a:buNone/>
            </a:pPr>
            <a:endParaRPr lang="en-IN" dirty="0"/>
          </a:p>
        </p:txBody>
      </p:sp>
    </p:spTree>
    <p:extLst>
      <p:ext uri="{BB962C8B-B14F-4D97-AF65-F5344CB8AC3E}">
        <p14:creationId xmlns:p14="http://schemas.microsoft.com/office/powerpoint/2010/main" val="27832631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89</TotalTime>
  <Words>137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Gallery</vt:lpstr>
      <vt:lpstr>Load Balancer</vt:lpstr>
      <vt:lpstr>PowerPoint Presentation</vt:lpstr>
      <vt:lpstr>Types of load balancers</vt:lpstr>
      <vt:lpstr>Types of load balancers</vt:lpstr>
      <vt:lpstr>Examples of load balancers</vt:lpstr>
      <vt:lpstr>Examples of load balancers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slideshow explaining the following  Role of load balancers in distributed applications. Examples of load balancers.  Software and hardware load balancers. </dc:title>
  <dc:creator>Shubham</dc:creator>
  <cp:lastModifiedBy>Shubham</cp:lastModifiedBy>
  <cp:revision>9</cp:revision>
  <dcterms:created xsi:type="dcterms:W3CDTF">2017-11-01T01:34:17Z</dcterms:created>
  <dcterms:modified xsi:type="dcterms:W3CDTF">2017-11-03T00:38:29Z</dcterms:modified>
</cp:coreProperties>
</file>