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2"/>
  </p:notesMasterIdLst>
  <p:sldIdLst>
    <p:sldId id="256" r:id="rId2"/>
    <p:sldId id="258" r:id="rId3"/>
    <p:sldId id="259" r:id="rId4"/>
    <p:sldId id="273"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5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40" autoAdjust="0"/>
  </p:normalViewPr>
  <p:slideViewPr>
    <p:cSldViewPr snapToGrid="0">
      <p:cViewPr varScale="1">
        <p:scale>
          <a:sx n="53" d="100"/>
          <a:sy n="53" d="100"/>
        </p:scale>
        <p:origin x="13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D3B3-C25C-49F9-97D4-88C897826E6A}"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23644-F2F7-4D77-92E8-8913FB750686}" type="slidenum">
              <a:rPr lang="en-US" smtClean="0"/>
              <a:t>‹#›</a:t>
            </a:fld>
            <a:endParaRPr lang="en-US"/>
          </a:p>
        </p:txBody>
      </p:sp>
    </p:spTree>
    <p:extLst>
      <p:ext uri="{BB962C8B-B14F-4D97-AF65-F5344CB8AC3E}">
        <p14:creationId xmlns:p14="http://schemas.microsoft.com/office/powerpoint/2010/main" val="280952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RBFT explicitly considers performance during both</a:t>
            </a:r>
          </a:p>
          <a:p>
            <a:r>
              <a:rPr lang="en-US" sz="1200" b="0" i="1" u="none" strike="noStrike" kern="1200" baseline="0" dirty="0">
                <a:solidFill>
                  <a:schemeClr val="tx1"/>
                </a:solidFill>
                <a:latin typeface="+mn-lt"/>
                <a:ea typeface="+mn-ea"/>
                <a:cs typeface="+mn-cs"/>
              </a:rPr>
              <a:t>gracious </a:t>
            </a:r>
            <a:r>
              <a:rPr lang="en-US" sz="1200" b="0" i="0" u="none" strike="noStrike" kern="1200" baseline="0" dirty="0">
                <a:solidFill>
                  <a:schemeClr val="tx1"/>
                </a:solidFill>
                <a:latin typeface="+mn-lt"/>
                <a:ea typeface="+mn-ea"/>
                <a:cs typeface="+mn-cs"/>
              </a:rPr>
              <a:t>intervals—when the network is synchronous,</a:t>
            </a:r>
          </a:p>
          <a:p>
            <a:r>
              <a:rPr lang="en-US" sz="1200" b="0" i="0" u="none" strike="noStrike" kern="1200" baseline="0" dirty="0">
                <a:solidFill>
                  <a:schemeClr val="tx1"/>
                </a:solidFill>
                <a:latin typeface="+mn-lt"/>
                <a:ea typeface="+mn-ea"/>
                <a:cs typeface="+mn-cs"/>
              </a:rPr>
              <a:t>replicas are timely and fault-free, and clients correct—</a:t>
            </a:r>
          </a:p>
          <a:p>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uncivil </a:t>
            </a:r>
            <a:r>
              <a:rPr lang="en-US" sz="1200" b="0" i="0" u="none" strike="noStrike" kern="1200" baseline="0" dirty="0">
                <a:solidFill>
                  <a:schemeClr val="tx1"/>
                </a:solidFill>
                <a:latin typeface="+mn-lt"/>
                <a:ea typeface="+mn-ea"/>
                <a:cs typeface="+mn-cs"/>
              </a:rPr>
              <a:t>execution intervals in which network links</a:t>
            </a:r>
          </a:p>
          <a:p>
            <a:r>
              <a:rPr lang="en-US" sz="1200" b="0" i="0" u="none" strike="noStrike" kern="1200" baseline="0" dirty="0">
                <a:solidFill>
                  <a:schemeClr val="tx1"/>
                </a:solidFill>
                <a:latin typeface="+mn-lt"/>
                <a:ea typeface="+mn-ea"/>
                <a:cs typeface="+mn-cs"/>
              </a:rPr>
              <a:t>and correct servers are timely, but up to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1</a:t>
            </a:r>
          </a:p>
          <a:p>
            <a:r>
              <a:rPr lang="en-US" sz="1200" b="0" i="0" u="none" strike="noStrike" kern="1200" baseline="0" dirty="0">
                <a:solidFill>
                  <a:schemeClr val="tx1"/>
                </a:solidFill>
                <a:latin typeface="+mn-lt"/>
                <a:ea typeface="+mn-ea"/>
                <a:cs typeface="+mn-cs"/>
              </a:rPr>
              <a:t>3 </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servers and any number of clients are faulty.</a:t>
            </a:r>
            <a:endParaRPr lang="en-US" dirty="0"/>
          </a:p>
        </p:txBody>
      </p:sp>
      <p:sp>
        <p:nvSpPr>
          <p:cNvPr id="4" name="Slide Number Placeholder 3"/>
          <p:cNvSpPr>
            <a:spLocks noGrp="1"/>
          </p:cNvSpPr>
          <p:nvPr>
            <p:ph type="sldNum" sz="quarter" idx="10"/>
          </p:nvPr>
        </p:nvSpPr>
        <p:spPr/>
        <p:txBody>
          <a:bodyPr/>
          <a:lstStyle/>
          <a:p>
            <a:fld id="{AE123644-F2F7-4D77-92E8-8913FB750686}" type="slidenum">
              <a:rPr lang="en-US" smtClean="0"/>
              <a:t>3</a:t>
            </a:fld>
            <a:endParaRPr lang="en-US"/>
          </a:p>
        </p:txBody>
      </p:sp>
    </p:spTree>
    <p:extLst>
      <p:ext uri="{BB962C8B-B14F-4D97-AF65-F5344CB8AC3E}">
        <p14:creationId xmlns:p14="http://schemas.microsoft.com/office/powerpoint/2010/main" val="203880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our view, a BFT system fulfills its obligations</a:t>
            </a:r>
          </a:p>
          <a:p>
            <a:r>
              <a:rPr lang="en-US" sz="1200" b="0" i="0" u="none" strike="noStrike" kern="1200" baseline="0" dirty="0">
                <a:solidFill>
                  <a:schemeClr val="tx1"/>
                </a:solidFill>
                <a:latin typeface="+mn-lt"/>
                <a:ea typeface="+mn-ea"/>
                <a:cs typeface="+mn-cs"/>
              </a:rPr>
              <a:t>when it provides acceptable and dependable performance</a:t>
            </a:r>
          </a:p>
          <a:p>
            <a:r>
              <a:rPr lang="en-US" sz="1200" b="0" i="0" u="none" strike="noStrike" kern="1200" baseline="0" dirty="0">
                <a:solidFill>
                  <a:schemeClr val="tx1"/>
                </a:solidFill>
                <a:latin typeface="+mn-lt"/>
                <a:ea typeface="+mn-ea"/>
                <a:cs typeface="+mn-cs"/>
              </a:rPr>
              <a:t>across the broadest possible set of executions, including</a:t>
            </a:r>
          </a:p>
          <a:p>
            <a:r>
              <a:rPr lang="en-US" sz="1200" b="0" i="0" u="none" strike="noStrike" kern="1200" baseline="0" dirty="0">
                <a:solidFill>
                  <a:schemeClr val="tx1"/>
                </a:solidFill>
                <a:latin typeface="+mn-lt"/>
                <a:ea typeface="+mn-ea"/>
                <a:cs typeface="+mn-cs"/>
              </a:rPr>
              <a:t>executions with Byzantine clients and servers.</a:t>
            </a:r>
            <a:endParaRPr lang="en-US" dirty="0"/>
          </a:p>
        </p:txBody>
      </p:sp>
      <p:sp>
        <p:nvSpPr>
          <p:cNvPr id="4" name="Slide Number Placeholder 3"/>
          <p:cNvSpPr>
            <a:spLocks noGrp="1"/>
          </p:cNvSpPr>
          <p:nvPr>
            <p:ph type="sldNum" sz="quarter" idx="10"/>
          </p:nvPr>
        </p:nvSpPr>
        <p:spPr/>
        <p:txBody>
          <a:bodyPr/>
          <a:lstStyle/>
          <a:p>
            <a:fld id="{AE123644-F2F7-4D77-92E8-8913FB750686}" type="slidenum">
              <a:rPr lang="en-US" smtClean="0"/>
              <a:t>4</a:t>
            </a:fld>
            <a:endParaRPr lang="en-US"/>
          </a:p>
        </p:txBody>
      </p:sp>
    </p:spTree>
    <p:extLst>
      <p:ext uri="{BB962C8B-B14F-4D97-AF65-F5344CB8AC3E}">
        <p14:creationId xmlns:p14="http://schemas.microsoft.com/office/powerpoint/2010/main" val="902140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C0460F-851B-498D-9520-CF20CFFBD54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38056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95315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3303296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7668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006632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C0460F-851B-498D-9520-CF20CFFBD54E}"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907947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C0460F-851B-498D-9520-CF20CFFBD54E}"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573953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0460F-851B-498D-9520-CF20CFFBD54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677242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0460F-851B-498D-9520-CF20CFFBD54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233297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0460F-851B-498D-9520-CF20CFFBD54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237695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C0460F-851B-498D-9520-CF20CFFBD54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350745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211349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C0460F-851B-498D-9520-CF20CFFBD54E}"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307970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C0460F-851B-498D-9520-CF20CFFBD54E}"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0030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BC0460F-851B-498D-9520-CF20CFFBD54E}"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43578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68797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C0460F-851B-498D-9520-CF20CFFBD54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7F052-E5B0-4675-977F-E8FC131CA8B2}" type="slidenum">
              <a:rPr lang="en-US" smtClean="0"/>
              <a:t>‹#›</a:t>
            </a:fld>
            <a:endParaRPr lang="en-US"/>
          </a:p>
        </p:txBody>
      </p:sp>
    </p:spTree>
    <p:extLst>
      <p:ext uri="{BB962C8B-B14F-4D97-AF65-F5344CB8AC3E}">
        <p14:creationId xmlns:p14="http://schemas.microsoft.com/office/powerpoint/2010/main" val="160666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BC0460F-851B-498D-9520-CF20CFFBD54E}" type="datetimeFigureOut">
              <a:rPr lang="en-US" smtClean="0"/>
              <a:t>11/14/2017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637F052-E5B0-4675-977F-E8FC131CA8B2}" type="slidenum">
              <a:rPr lang="en-US" smtClean="0"/>
              <a:t>‹#›</a:t>
            </a:fld>
            <a:endParaRPr lang="en-US"/>
          </a:p>
        </p:txBody>
      </p:sp>
    </p:spTree>
    <p:extLst>
      <p:ext uri="{BB962C8B-B14F-4D97-AF65-F5344CB8AC3E}">
        <p14:creationId xmlns:p14="http://schemas.microsoft.com/office/powerpoint/2010/main" val="427754501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985D2-0CEE-456B-825C-3E03729A3EC0}"/>
              </a:ext>
            </a:extLst>
          </p:cNvPr>
          <p:cNvSpPr>
            <a:spLocks noGrp="1"/>
          </p:cNvSpPr>
          <p:nvPr>
            <p:ph type="title"/>
          </p:nvPr>
        </p:nvSpPr>
        <p:spPr>
          <a:xfrm>
            <a:off x="1640156" y="2600621"/>
            <a:ext cx="8911687" cy="1280890"/>
          </a:xfrm>
        </p:spPr>
        <p:txBody>
          <a:bodyPr>
            <a:normAutofit fontScale="90000"/>
          </a:bodyPr>
          <a:lstStyle/>
          <a:p>
            <a:pPr algn="ctr"/>
            <a:r>
              <a:rPr lang="en-US" sz="4400" b="1" dirty="0"/>
              <a:t>Making of Byzantine Fault </a:t>
            </a:r>
            <a:br>
              <a:rPr lang="en-US" sz="4400" b="1" dirty="0"/>
            </a:br>
            <a:r>
              <a:rPr lang="en-US" sz="4400" b="1" dirty="0"/>
              <a:t>Tolerant Systems</a:t>
            </a:r>
            <a:br>
              <a:rPr lang="en-US" dirty="0"/>
            </a:br>
            <a:br>
              <a:rPr lang="en-US" dirty="0"/>
            </a:br>
            <a:r>
              <a:rPr lang="en-US" sz="2900" cap="none" dirty="0"/>
              <a:t>Presented by:-</a:t>
            </a:r>
            <a:br>
              <a:rPr lang="en-US" sz="2900" cap="none" dirty="0"/>
            </a:br>
            <a:r>
              <a:rPr lang="en-US" sz="2900" cap="none" dirty="0" err="1"/>
              <a:t>Sphoorti</a:t>
            </a:r>
            <a:r>
              <a:rPr lang="en-US" sz="2900" cap="none" dirty="0"/>
              <a:t> Poojary</a:t>
            </a:r>
            <a:br>
              <a:rPr lang="en-US" sz="2900" cap="none" dirty="0"/>
            </a:br>
            <a:r>
              <a:rPr lang="en-US" sz="2900" cap="none" dirty="0" err="1"/>
              <a:t>Shishir</a:t>
            </a:r>
            <a:r>
              <a:rPr lang="en-US" sz="2900" cap="none" dirty="0"/>
              <a:t> Kulkarni</a:t>
            </a:r>
            <a:br>
              <a:rPr lang="en-US" sz="2900" cap="none" dirty="0"/>
            </a:br>
            <a:r>
              <a:rPr lang="en-US" sz="2900" cap="none" dirty="0"/>
              <a:t>Shubham </a:t>
            </a:r>
            <a:r>
              <a:rPr lang="en-US" sz="2900" cap="none" dirty="0" err="1"/>
              <a:t>Pachpute</a:t>
            </a:r>
            <a:br>
              <a:rPr lang="en-US" sz="2900" cap="none" dirty="0"/>
            </a:br>
            <a:br>
              <a:rPr lang="en-US" sz="2900" cap="none" dirty="0"/>
            </a:br>
            <a:r>
              <a:rPr lang="en-US" sz="2900" cap="none" dirty="0"/>
              <a:t>Under the guidance of:</a:t>
            </a:r>
            <a:br>
              <a:rPr lang="en-US" sz="2900" cap="none" dirty="0"/>
            </a:br>
            <a:r>
              <a:rPr lang="en-US" sz="2900" cap="none" dirty="0"/>
              <a:t>Prof. Tanuja </a:t>
            </a:r>
            <a:r>
              <a:rPr lang="en-US" sz="2900" cap="none" dirty="0" err="1"/>
              <a:t>Phadke</a:t>
            </a:r>
            <a:br>
              <a:rPr lang="en-US" cap="none" dirty="0"/>
            </a:br>
            <a:endParaRPr lang="en-US" cap="none" dirty="0"/>
          </a:p>
        </p:txBody>
      </p:sp>
    </p:spTree>
    <p:extLst>
      <p:ext uri="{BB962C8B-B14F-4D97-AF65-F5344CB8AC3E}">
        <p14:creationId xmlns:p14="http://schemas.microsoft.com/office/powerpoint/2010/main" val="8453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15680" y="176160"/>
            <a:ext cx="6312480" cy="763200"/>
          </a:xfrm>
          <a:prstGeom prst="rect">
            <a:avLst/>
          </a:prstGeom>
          <a:noFill/>
          <a:ln>
            <a:noFill/>
          </a:ln>
        </p:spPr>
        <p:txBody>
          <a:bodyPr tIns="121920" bIns="121920"/>
          <a:lstStyle/>
          <a:p>
            <a:pPr>
              <a:lnSpc>
                <a:spcPct val="100000"/>
              </a:lnSpc>
            </a:pPr>
            <a:r>
              <a:rPr lang="en-CA" sz="3733" spc="-1">
                <a:solidFill>
                  <a:srgbClr val="000000"/>
                </a:solidFill>
                <a:uFill>
                  <a:solidFill>
                    <a:srgbClr val="FFFFFF"/>
                  </a:solidFill>
                </a:uFill>
                <a:latin typeface="Arial"/>
                <a:ea typeface="Arial"/>
              </a:rPr>
              <a:t>Client Message transmission</a:t>
            </a:r>
            <a:endParaRPr lang="en-CA" sz="1867" spc="-1">
              <a:solidFill>
                <a:srgbClr val="000000"/>
              </a:solidFill>
              <a:uFill>
                <a:solidFill>
                  <a:srgbClr val="FFFFFF"/>
                </a:solidFill>
              </a:uFill>
              <a:latin typeface="Arial"/>
            </a:endParaRPr>
          </a:p>
        </p:txBody>
      </p:sp>
      <p:pic>
        <p:nvPicPr>
          <p:cNvPr id="91" name="Shape 87"/>
          <p:cNvPicPr/>
          <p:nvPr/>
        </p:nvPicPr>
        <p:blipFill>
          <a:blip r:embed="rId2"/>
          <a:stretch/>
        </p:blipFill>
        <p:spPr>
          <a:xfrm>
            <a:off x="6833280" y="939840"/>
            <a:ext cx="5358240" cy="5917440"/>
          </a:xfrm>
          <a:prstGeom prst="rect">
            <a:avLst/>
          </a:prstGeom>
          <a:ln>
            <a:noFill/>
          </a:ln>
        </p:spPr>
      </p:pic>
      <p:sp>
        <p:nvSpPr>
          <p:cNvPr id="92" name="TextShape 2"/>
          <p:cNvSpPr txBox="1"/>
          <p:nvPr/>
        </p:nvSpPr>
        <p:spPr>
          <a:xfrm>
            <a:off x="415680" y="1536000"/>
            <a:ext cx="6951360" cy="5321280"/>
          </a:xfrm>
          <a:prstGeom prst="rect">
            <a:avLst/>
          </a:prstGeom>
          <a:noFill/>
          <a:ln>
            <a:noFill/>
          </a:ln>
        </p:spPr>
        <p:txBody>
          <a:bodyPr tIns="121920" bIns="121920"/>
          <a:lstStyle/>
          <a:p>
            <a:pPr>
              <a:spcAft>
                <a:spcPts val="2132"/>
              </a:spcAft>
            </a:pPr>
            <a:r>
              <a:rPr lang="en-CA" sz="2400" spc="-1" dirty="0">
                <a:uFill>
                  <a:solidFill>
                    <a:srgbClr val="FFFFFF"/>
                  </a:solidFill>
                </a:uFill>
                <a:latin typeface="Arial"/>
                <a:ea typeface="Arial"/>
              </a:rPr>
              <a:t>Client sends a message to a replica which it thinks is primary. Each message has a client sequence number and a signature.</a:t>
            </a:r>
            <a:endParaRPr lang="en-CA" sz="1867" spc="-1" dirty="0">
              <a:uFill>
                <a:solidFill>
                  <a:srgbClr val="FFFFFF"/>
                </a:solidFill>
              </a:uFill>
              <a:latin typeface="Arial"/>
            </a:endParaRPr>
          </a:p>
          <a:p>
            <a:pPr>
              <a:spcAft>
                <a:spcPts val="2132"/>
              </a:spcAft>
            </a:pPr>
            <a:r>
              <a:rPr lang="en-CA" sz="2400" spc="-1" dirty="0">
                <a:uFill>
                  <a:solidFill>
                    <a:srgbClr val="FFFFFF"/>
                  </a:solidFill>
                </a:uFill>
                <a:latin typeface="Arial"/>
                <a:ea typeface="Arial"/>
              </a:rPr>
              <a:t>To prevent DOS, the flowchart shows steps of gradually increasing complexity. Any anomalies are discarded in earlier steps to avoid expensive operations being performed on every message.</a:t>
            </a:r>
            <a:endParaRPr lang="en-CA" sz="1867" spc="-1" dirty="0">
              <a:uFill>
                <a:solidFill>
                  <a:srgbClr val="FFFFFF"/>
                </a:solidFill>
              </a:uFill>
              <a:latin typeface="Arial"/>
            </a:endParaRPr>
          </a:p>
        </p:txBody>
      </p:sp>
    </p:spTree>
    <p:extLst>
      <p:ext uri="{BB962C8B-B14F-4D97-AF65-F5344CB8AC3E}">
        <p14:creationId xmlns:p14="http://schemas.microsoft.com/office/powerpoint/2010/main" val="32074011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87840" y="37488"/>
            <a:ext cx="11360160" cy="763200"/>
          </a:xfrm>
          <a:prstGeom prst="rect">
            <a:avLst/>
          </a:prstGeom>
          <a:noFill/>
          <a:ln>
            <a:noFill/>
          </a:ln>
        </p:spPr>
        <p:txBody>
          <a:bodyPr tIns="121920" bIns="121920"/>
          <a:lstStyle/>
          <a:p>
            <a:pPr>
              <a:lnSpc>
                <a:spcPct val="100000"/>
              </a:lnSpc>
            </a:pPr>
            <a:r>
              <a:rPr lang="en-CA" sz="3733" spc="-1">
                <a:solidFill>
                  <a:srgbClr val="000000"/>
                </a:solidFill>
                <a:uFill>
                  <a:solidFill>
                    <a:srgbClr val="FFFFFF"/>
                  </a:solidFill>
                </a:uFill>
                <a:latin typeface="Arial"/>
                <a:ea typeface="Arial"/>
              </a:rPr>
              <a:t>3-Phase commit agreement protocol</a:t>
            </a:r>
            <a:endParaRPr lang="en-CA" sz="1867" spc="-1">
              <a:solidFill>
                <a:srgbClr val="000000"/>
              </a:solidFill>
              <a:uFill>
                <a:solidFill>
                  <a:srgbClr val="FFFFFF"/>
                </a:solidFill>
              </a:uFill>
              <a:latin typeface="Arial"/>
            </a:endParaRPr>
          </a:p>
        </p:txBody>
      </p:sp>
      <p:sp>
        <p:nvSpPr>
          <p:cNvPr id="94" name="TextShape 2"/>
          <p:cNvSpPr txBox="1"/>
          <p:nvPr/>
        </p:nvSpPr>
        <p:spPr>
          <a:xfrm>
            <a:off x="387840" y="964848"/>
            <a:ext cx="4486560" cy="5973600"/>
          </a:xfrm>
          <a:prstGeom prst="rect">
            <a:avLst/>
          </a:prstGeom>
          <a:noFill/>
          <a:ln>
            <a:noFill/>
          </a:ln>
        </p:spPr>
        <p:txBody>
          <a:bodyPr tIns="121920" bIns="121920"/>
          <a:lstStyle/>
          <a:p>
            <a:pPr>
              <a:spcAft>
                <a:spcPts val="2132"/>
              </a:spcAft>
            </a:pPr>
            <a:r>
              <a:rPr lang="en-CA" sz="2000" spc="-1" dirty="0">
                <a:uFill>
                  <a:solidFill>
                    <a:srgbClr val="FFFFFF"/>
                  </a:solidFill>
                </a:uFill>
                <a:latin typeface="Arial"/>
                <a:ea typeface="Arial"/>
              </a:rPr>
              <a:t>Communication between the replicas.</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Main challenge is ensuring that each replica can collect the quorums of PREPARE and COMMIT messages necessary to make progress</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Ensures robustness in two ways: </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1) incorrect messages from faulty replicas never gain the support of a quorum of replicas.</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2) As long as there exists a quorum of correct replicas, a faulty replica cannot impede progress.</a:t>
            </a:r>
            <a:endParaRPr lang="en-CA" sz="2000" spc="-1" dirty="0">
              <a:uFill>
                <a:solidFill>
                  <a:srgbClr val="FFFFFF"/>
                </a:solidFill>
              </a:uFill>
              <a:latin typeface="Arial"/>
            </a:endParaRPr>
          </a:p>
        </p:txBody>
      </p:sp>
      <p:pic>
        <p:nvPicPr>
          <p:cNvPr id="95" name="Shape 95"/>
          <p:cNvPicPr/>
          <p:nvPr/>
        </p:nvPicPr>
        <p:blipFill>
          <a:blip r:embed="rId2"/>
          <a:stretch/>
        </p:blipFill>
        <p:spPr>
          <a:xfrm>
            <a:off x="5177760" y="750720"/>
            <a:ext cx="6598080" cy="5986560"/>
          </a:xfrm>
          <a:prstGeom prst="rect">
            <a:avLst/>
          </a:prstGeom>
          <a:ln>
            <a:noFill/>
          </a:ln>
        </p:spPr>
      </p:pic>
    </p:spTree>
    <p:extLst>
      <p:ext uri="{BB962C8B-B14F-4D97-AF65-F5344CB8AC3E}">
        <p14:creationId xmlns:p14="http://schemas.microsoft.com/office/powerpoint/2010/main" val="31073733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Analysis</a:t>
            </a:r>
          </a:p>
        </p:txBody>
      </p:sp>
      <p:sp>
        <p:nvSpPr>
          <p:cNvPr id="3" name="Content Placeholder 2"/>
          <p:cNvSpPr>
            <a:spLocks noGrp="1"/>
          </p:cNvSpPr>
          <p:nvPr>
            <p:ph sz="quarter" idx="13"/>
          </p:nvPr>
        </p:nvSpPr>
        <p:spPr/>
        <p:txBody>
          <a:bodyPr>
            <a:normAutofit/>
          </a:bodyPr>
          <a:lstStyle/>
          <a:p>
            <a:r>
              <a:rPr lang="en-IN" sz="2600" cap="none" dirty="0">
                <a:latin typeface="Arial" panose="020B0604020202020204" pitchFamily="34" charset="0"/>
                <a:cs typeface="Arial" panose="020B0604020202020204" pitchFamily="34" charset="0"/>
              </a:rPr>
              <a:t>Analyze throughput characteristics of Aardvark </a:t>
            </a:r>
          </a:p>
          <a:p>
            <a:r>
              <a:rPr lang="en-IN" sz="2600" cap="none" dirty="0">
                <a:latin typeface="Arial" panose="020B0604020202020204" pitchFamily="34" charset="0"/>
                <a:cs typeface="Arial" panose="020B0604020202020204" pitchFamily="34" charset="0"/>
              </a:rPr>
              <a:t>No of client requests large enough to saturate system and fraction </a:t>
            </a:r>
            <a:r>
              <a:rPr lang="en-IN" sz="2600" i="1" cap="none" dirty="0">
                <a:latin typeface="Arial" panose="020B0604020202020204" pitchFamily="34" charset="0"/>
                <a:cs typeface="Arial" panose="020B0604020202020204" pitchFamily="34" charset="0"/>
              </a:rPr>
              <a:t>‘g’ </a:t>
            </a:r>
            <a:r>
              <a:rPr lang="en-IN" sz="2600" cap="none" dirty="0">
                <a:latin typeface="Arial" panose="020B0604020202020204" pitchFamily="34" charset="0"/>
                <a:cs typeface="Arial" panose="020B0604020202020204" pitchFamily="34" charset="0"/>
              </a:rPr>
              <a:t>of the requests are correct</a:t>
            </a:r>
          </a:p>
        </p:txBody>
      </p:sp>
    </p:spTree>
    <p:extLst>
      <p:ext uri="{BB962C8B-B14F-4D97-AF65-F5344CB8AC3E}">
        <p14:creationId xmlns:p14="http://schemas.microsoft.com/office/powerpoint/2010/main" val="130716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81200" y="714357"/>
            <a:ext cx="8229600" cy="5411807"/>
          </a:xfrm>
        </p:spPr>
        <p:txBody>
          <a:bodyPr>
            <a:normAutofit/>
          </a:bodyPr>
          <a:lstStyle/>
          <a:p>
            <a:r>
              <a:rPr lang="en-IN" sz="2600" cap="none" dirty="0">
                <a:latin typeface="Arial" panose="020B0604020202020204" pitchFamily="34" charset="0"/>
                <a:cs typeface="Arial" panose="020B0604020202020204" pitchFamily="34" charset="0"/>
              </a:rPr>
              <a:t>In a gracious view when system is saturated and all requests come from correct client throughput is </a:t>
            </a:r>
            <a:r>
              <a:rPr lang="en-IN" sz="2600" i="1" cap="none" dirty="0" err="1">
                <a:latin typeface="Arial" panose="020B0604020202020204" pitchFamily="34" charset="0"/>
                <a:cs typeface="Arial" panose="020B0604020202020204" pitchFamily="34" charset="0"/>
              </a:rPr>
              <a:t>t</a:t>
            </a:r>
            <a:r>
              <a:rPr lang="en-IN" sz="2600" i="1" cap="none" baseline="-25000" dirty="0" err="1">
                <a:latin typeface="Arial" panose="020B0604020202020204" pitchFamily="34" charset="0"/>
                <a:cs typeface="Arial" panose="020B0604020202020204" pitchFamily="34" charset="0"/>
              </a:rPr>
              <a:t>peak</a:t>
            </a:r>
            <a:endParaRPr lang="en-IN" sz="2600" i="1" cap="none" baseline="-25000" dirty="0">
              <a:latin typeface="Arial" panose="020B0604020202020204" pitchFamily="34" charset="0"/>
              <a:cs typeface="Arial" panose="020B0604020202020204" pitchFamily="34" charset="0"/>
            </a:endParaRPr>
          </a:p>
          <a:p>
            <a:r>
              <a:rPr lang="en-IN" sz="2600" cap="none" dirty="0">
                <a:latin typeface="Arial" panose="020B0604020202020204" pitchFamily="34" charset="0"/>
                <a:cs typeface="Arial" panose="020B0604020202020204" pitchFamily="34" charset="0"/>
              </a:rPr>
              <a:t>In an uncivil view, when primary replica is correct, f replicas are Byzantine and fraction g of requests are correct throughput is  </a:t>
            </a:r>
            <a:r>
              <a:rPr lang="en-IN" sz="2600" i="1" cap="none" dirty="0">
                <a:latin typeface="Arial" panose="020B0604020202020204" pitchFamily="34" charset="0"/>
                <a:cs typeface="Arial" panose="020B0604020202020204" pitchFamily="34" charset="0"/>
              </a:rPr>
              <a:t>g x </a:t>
            </a:r>
            <a:r>
              <a:rPr lang="en-IN" sz="2600" i="1" cap="none" dirty="0" err="1">
                <a:latin typeface="Arial" panose="020B0604020202020204" pitchFamily="34" charset="0"/>
                <a:cs typeface="Arial" panose="020B0604020202020204" pitchFamily="34" charset="0"/>
              </a:rPr>
              <a:t>t</a:t>
            </a:r>
            <a:r>
              <a:rPr lang="en-IN" sz="2600" i="1" cap="none" baseline="-25000" dirty="0" err="1">
                <a:latin typeface="Arial" panose="020B0604020202020204" pitchFamily="34" charset="0"/>
                <a:cs typeface="Arial" panose="020B0604020202020204" pitchFamily="34" charset="0"/>
              </a:rPr>
              <a:t>peak</a:t>
            </a:r>
            <a:endParaRPr lang="en-IN" sz="2600" i="1" cap="none" baseline="-25000" dirty="0">
              <a:latin typeface="Arial" panose="020B0604020202020204" pitchFamily="34" charset="0"/>
              <a:cs typeface="Arial" panose="020B0604020202020204" pitchFamily="34" charset="0"/>
            </a:endParaRPr>
          </a:p>
          <a:p>
            <a:r>
              <a:rPr lang="en-IN" sz="2600" cap="none" dirty="0">
                <a:latin typeface="Arial" panose="020B0604020202020204" pitchFamily="34" charset="0"/>
                <a:cs typeface="Arial" panose="020B0604020202020204" pitchFamily="34" charset="0"/>
              </a:rPr>
              <a:t>For long uncivil executions and small f throughput is                 	  </a:t>
            </a:r>
            <a:r>
              <a:rPr lang="en-IN" sz="2600" i="1" cap="none" dirty="0">
                <a:latin typeface="Arial" panose="020B0604020202020204" pitchFamily="34" charset="0"/>
                <a:cs typeface="Arial" panose="020B0604020202020204" pitchFamily="34" charset="0"/>
              </a:rPr>
              <a:t>x g x </a:t>
            </a:r>
            <a:r>
              <a:rPr lang="en-IN" sz="2600" i="1" cap="none" dirty="0" err="1">
                <a:latin typeface="Arial" panose="020B0604020202020204" pitchFamily="34" charset="0"/>
                <a:cs typeface="Arial" panose="020B0604020202020204" pitchFamily="34" charset="0"/>
              </a:rPr>
              <a:t>t</a:t>
            </a:r>
            <a:r>
              <a:rPr lang="en-IN" sz="2600" i="1" cap="none" baseline="-25000" dirty="0" err="1">
                <a:latin typeface="Arial" panose="020B0604020202020204" pitchFamily="34" charset="0"/>
                <a:cs typeface="Arial" panose="020B0604020202020204" pitchFamily="34" charset="0"/>
              </a:rPr>
              <a:t>peak</a:t>
            </a:r>
            <a:endParaRPr lang="en-IN" sz="2600" i="1" cap="none" baseline="-25000" dirty="0">
              <a:latin typeface="Arial" panose="020B0604020202020204" pitchFamily="34" charset="0"/>
              <a:cs typeface="Arial" panose="020B0604020202020204" pitchFamily="34" charset="0"/>
            </a:endParaRPr>
          </a:p>
        </p:txBody>
      </p:sp>
      <p:pic>
        <p:nvPicPr>
          <p:cNvPr id="614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59524" y="3847737"/>
            <a:ext cx="714380" cy="742955"/>
          </a:xfrm>
          <a:prstGeom prst="rect">
            <a:avLst/>
          </a:prstGeom>
          <a:noFill/>
        </p:spPr>
      </p:pic>
    </p:spTree>
    <p:extLst>
      <p:ext uri="{BB962C8B-B14F-4D97-AF65-F5344CB8AC3E}">
        <p14:creationId xmlns:p14="http://schemas.microsoft.com/office/powerpoint/2010/main" val="117589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Evaluation of performance of Aardvark, PBFT, HQ, Q/U and Zyzzyva </a:t>
            </a:r>
          </a:p>
        </p:txBody>
      </p:sp>
      <p:sp>
        <p:nvSpPr>
          <p:cNvPr id="3" name="Content Placeholder 2"/>
          <p:cNvSpPr>
            <a:spLocks noGrp="1"/>
          </p:cNvSpPr>
          <p:nvPr>
            <p:ph sz="quarter" idx="13"/>
          </p:nvPr>
        </p:nvSpPr>
        <p:spPr>
          <a:xfrm>
            <a:off x="913774" y="2367092"/>
            <a:ext cx="10363826" cy="3424107"/>
          </a:xfrm>
        </p:spPr>
        <p:txBody>
          <a:bodyPr>
            <a:normAutofit/>
          </a:bodyPr>
          <a:lstStyle/>
          <a:p>
            <a:pPr>
              <a:buNone/>
            </a:pPr>
            <a:r>
              <a:rPr lang="en-IN" sz="2400" dirty="0"/>
              <a:t>	</a:t>
            </a:r>
            <a:r>
              <a:rPr lang="en-IN" sz="2400" cap="none" dirty="0">
                <a:latin typeface="Arial" panose="020B0604020202020204" pitchFamily="34" charset="0"/>
              </a:rPr>
              <a:t>Despite choice to utilize signatures, change views regularly, and forsake IP multicast</a:t>
            </a:r>
          </a:p>
          <a:p>
            <a:pPr lvl="1"/>
            <a:r>
              <a:rPr lang="en-IN" sz="2400" cap="none" dirty="0">
                <a:latin typeface="Arial" panose="020B0604020202020204" pitchFamily="34" charset="0"/>
              </a:rPr>
              <a:t>Aardvark’s peak throughput is competitive with that of existing systems</a:t>
            </a:r>
          </a:p>
          <a:p>
            <a:pPr lvl="1"/>
            <a:r>
              <a:rPr lang="en-IN" sz="2400" cap="none" dirty="0">
                <a:latin typeface="Arial" panose="020B0604020202020204" pitchFamily="34" charset="0"/>
              </a:rPr>
              <a:t>Existing systems are vulnerable to significant disruption as a result of a broad 	range of Byzantine behaviours.</a:t>
            </a:r>
          </a:p>
          <a:p>
            <a:pPr lvl="1"/>
            <a:r>
              <a:rPr lang="en-IN" sz="2400" cap="none" dirty="0">
                <a:latin typeface="Arial" panose="020B0604020202020204" pitchFamily="34" charset="0"/>
              </a:rPr>
              <a:t>Aardvark is robust to a wide range of Byzantine behaviours.</a:t>
            </a:r>
          </a:p>
        </p:txBody>
      </p:sp>
    </p:spTree>
    <p:extLst>
      <p:ext uri="{BB962C8B-B14F-4D97-AF65-F5344CB8AC3E}">
        <p14:creationId xmlns:p14="http://schemas.microsoft.com/office/powerpoint/2010/main" val="243959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Peak throughput comparison of Aardvark and PBFT</a:t>
            </a:r>
          </a:p>
        </p:txBody>
      </p:sp>
      <p:pic>
        <p:nvPicPr>
          <p:cNvPr id="1026" name="Picture 2"/>
          <p:cNvPicPr>
            <a:picLocks noGrp="1" noChangeAspect="1" noChangeArrowheads="1"/>
          </p:cNvPicPr>
          <p:nvPr>
            <p:ph sz="quarter" idx="13"/>
          </p:nvPr>
        </p:nvPicPr>
        <p:blipFill>
          <a:blip r:embed="rId2"/>
          <a:srcRect/>
          <a:stretch>
            <a:fillRect/>
          </a:stretch>
        </p:blipFill>
        <p:spPr bwMode="auto">
          <a:xfrm>
            <a:off x="1305661" y="2214694"/>
            <a:ext cx="9549222" cy="3527738"/>
          </a:xfrm>
          <a:prstGeom prst="rect">
            <a:avLst/>
          </a:prstGeom>
          <a:noFill/>
          <a:ln w="9525">
            <a:noFill/>
            <a:miter lim="800000"/>
            <a:headEnd/>
            <a:tailEnd/>
          </a:ln>
          <a:effectLst/>
        </p:spPr>
      </p:pic>
    </p:spTree>
    <p:extLst>
      <p:ext uri="{BB962C8B-B14F-4D97-AF65-F5344CB8AC3E}">
        <p14:creationId xmlns:p14="http://schemas.microsoft.com/office/powerpoint/2010/main" val="309649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Throughput in presence of failures</a:t>
            </a:r>
          </a:p>
        </p:txBody>
      </p:sp>
      <p:sp>
        <p:nvSpPr>
          <p:cNvPr id="3" name="Content Placeholder 2"/>
          <p:cNvSpPr>
            <a:spLocks noGrp="1"/>
          </p:cNvSpPr>
          <p:nvPr>
            <p:ph sz="quarter" idx="13"/>
          </p:nvPr>
        </p:nvSpPr>
        <p:spPr/>
        <p:txBody>
          <a:bodyPr>
            <a:normAutofit/>
          </a:bodyPr>
          <a:lstStyle/>
          <a:p>
            <a:r>
              <a:rPr lang="en-IN" sz="2600" dirty="0"/>
              <a:t>Faulty clients</a:t>
            </a:r>
          </a:p>
        </p:txBody>
      </p:sp>
      <p:pic>
        <p:nvPicPr>
          <p:cNvPr id="5123" name="Picture 3"/>
          <p:cNvPicPr>
            <a:picLocks noChangeAspect="1" noChangeArrowheads="1"/>
          </p:cNvPicPr>
          <p:nvPr/>
        </p:nvPicPr>
        <p:blipFill>
          <a:blip r:embed="rId2"/>
          <a:srcRect/>
          <a:stretch>
            <a:fillRect/>
          </a:stretch>
        </p:blipFill>
        <p:spPr bwMode="auto">
          <a:xfrm>
            <a:off x="1317093" y="3157514"/>
            <a:ext cx="9692283" cy="2935731"/>
          </a:xfrm>
          <a:prstGeom prst="rect">
            <a:avLst/>
          </a:prstGeom>
          <a:noFill/>
          <a:ln w="9525">
            <a:noFill/>
            <a:miter lim="800000"/>
            <a:headEnd/>
            <a:tailEnd/>
          </a:ln>
          <a:effectLst/>
        </p:spPr>
      </p:pic>
    </p:spTree>
    <p:extLst>
      <p:ext uri="{BB962C8B-B14F-4D97-AF65-F5344CB8AC3E}">
        <p14:creationId xmlns:p14="http://schemas.microsoft.com/office/powerpoint/2010/main" val="2067280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499616"/>
            <a:ext cx="10363826" cy="4291583"/>
          </a:xfrm>
        </p:spPr>
        <p:txBody>
          <a:bodyPr/>
          <a:lstStyle/>
          <a:p>
            <a:r>
              <a:rPr lang="en-IN" sz="2600" dirty="0"/>
              <a:t>Faulty primary</a:t>
            </a:r>
          </a:p>
          <a:p>
            <a:pPr>
              <a:buNone/>
            </a:pPr>
            <a:r>
              <a:rPr lang="en-IN" dirty="0"/>
              <a:t>	</a:t>
            </a:r>
          </a:p>
        </p:txBody>
      </p:sp>
      <p:pic>
        <p:nvPicPr>
          <p:cNvPr id="3074" name="Picture 2"/>
          <p:cNvPicPr>
            <a:picLocks noChangeAspect="1" noChangeArrowheads="1"/>
          </p:cNvPicPr>
          <p:nvPr/>
        </p:nvPicPr>
        <p:blipFill>
          <a:blip r:embed="rId2"/>
          <a:srcRect/>
          <a:stretch>
            <a:fillRect/>
          </a:stretch>
        </p:blipFill>
        <p:spPr bwMode="auto">
          <a:xfrm>
            <a:off x="1774291" y="2359523"/>
            <a:ext cx="8769839" cy="3431676"/>
          </a:xfrm>
          <a:prstGeom prst="rect">
            <a:avLst/>
          </a:prstGeom>
          <a:noFill/>
          <a:ln w="9525">
            <a:noFill/>
            <a:miter lim="800000"/>
            <a:headEnd/>
            <a:tailEnd/>
          </a:ln>
          <a:effectLst/>
        </p:spPr>
      </p:pic>
    </p:spTree>
    <p:extLst>
      <p:ext uri="{BB962C8B-B14F-4D97-AF65-F5344CB8AC3E}">
        <p14:creationId xmlns:p14="http://schemas.microsoft.com/office/powerpoint/2010/main" val="92382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907D-24C5-4B62-A455-4E93F0C03AE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77D981-41A1-43D2-828E-C45171BF830E}"/>
              </a:ext>
            </a:extLst>
          </p:cNvPr>
          <p:cNvSpPr>
            <a:spLocks noGrp="1"/>
          </p:cNvSpPr>
          <p:nvPr>
            <p:ph sz="quarter" idx="13"/>
          </p:nvPr>
        </p:nvSpPr>
        <p:spPr/>
        <p:txBody>
          <a:bodyPr>
            <a:normAutofit/>
          </a:bodyPr>
          <a:lstStyle/>
          <a:p>
            <a:r>
              <a:rPr lang="en-IN" sz="2600" cap="none" dirty="0">
                <a:latin typeface="Arial" panose="020B0604020202020204" pitchFamily="34" charset="0"/>
                <a:cs typeface="Arial" panose="020B0604020202020204" pitchFamily="34" charset="0"/>
              </a:rPr>
              <a:t>The authors present Aardvark the first BFT state machine protocol which provides good performance during Byzantine faults</a:t>
            </a:r>
          </a:p>
          <a:p>
            <a:r>
              <a:rPr lang="en-IN" sz="2600" cap="none" dirty="0">
                <a:latin typeface="Arial" panose="020B0604020202020204" pitchFamily="34" charset="0"/>
                <a:cs typeface="Arial" panose="020B0604020202020204" pitchFamily="34" charset="0"/>
              </a:rPr>
              <a:t>Gives up some throughput during gracious executions to provide significant improvements during uncivil executions</a:t>
            </a:r>
          </a:p>
          <a:p>
            <a:endParaRPr lang="en-US" sz="2600" dirty="0"/>
          </a:p>
        </p:txBody>
      </p:sp>
    </p:spTree>
    <p:extLst>
      <p:ext uri="{BB962C8B-B14F-4D97-AF65-F5344CB8AC3E}">
        <p14:creationId xmlns:p14="http://schemas.microsoft.com/office/powerpoint/2010/main" val="252186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11AB-0B49-4E23-8A55-85FC83BECBCB}"/>
              </a:ext>
            </a:extLst>
          </p:cNvPr>
          <p:cNvSpPr>
            <a:spLocks noGrp="1"/>
          </p:cNvSpPr>
          <p:nvPr>
            <p:ph type="title"/>
          </p:nvPr>
        </p:nvSpPr>
        <p:spPr>
          <a:xfrm>
            <a:off x="2283436" y="666313"/>
            <a:ext cx="8911687" cy="1280890"/>
          </a:xfrm>
        </p:spPr>
        <p:txBody>
          <a:bodyPr/>
          <a:lstStyle/>
          <a:p>
            <a:pPr algn="ctr"/>
            <a:r>
              <a:rPr lang="en-US" dirty="0"/>
              <a:t>Reference</a:t>
            </a:r>
          </a:p>
        </p:txBody>
      </p:sp>
      <p:sp>
        <p:nvSpPr>
          <p:cNvPr id="3" name="Content Placeholder 2">
            <a:extLst>
              <a:ext uri="{FF2B5EF4-FFF2-40B4-BE49-F238E27FC236}">
                <a16:creationId xmlns:a16="http://schemas.microsoft.com/office/drawing/2014/main" id="{BDEAD59D-2304-4499-9FA8-678628BDD709}"/>
              </a:ext>
            </a:extLst>
          </p:cNvPr>
          <p:cNvSpPr>
            <a:spLocks noGrp="1"/>
          </p:cNvSpPr>
          <p:nvPr>
            <p:ph sz="quarter" idx="13"/>
          </p:nvPr>
        </p:nvSpPr>
        <p:spPr/>
        <p:txBody>
          <a:bodyPr>
            <a:normAutofit/>
          </a:bodyPr>
          <a:lstStyle/>
          <a:p>
            <a:pPr marL="0" indent="0">
              <a:buNone/>
            </a:pPr>
            <a:r>
              <a:rPr lang="en-US" sz="2600" cap="none" dirty="0">
                <a:latin typeface="Arial" panose="020B0604020202020204" pitchFamily="34" charset="0"/>
                <a:cs typeface="Arial" panose="020B0604020202020204" pitchFamily="34" charset="0"/>
              </a:rPr>
              <a:t>Allen Clement, Edmund Wong, Lorenzo </a:t>
            </a:r>
            <a:r>
              <a:rPr lang="en-US" sz="2600" cap="none" dirty="0" err="1">
                <a:latin typeface="Arial" panose="020B0604020202020204" pitchFamily="34" charset="0"/>
                <a:cs typeface="Arial" panose="020B0604020202020204" pitchFamily="34" charset="0"/>
              </a:rPr>
              <a:t>Alvisi</a:t>
            </a:r>
            <a:r>
              <a:rPr lang="en-US" sz="2600" cap="none" dirty="0">
                <a:latin typeface="Arial" panose="020B0604020202020204" pitchFamily="34" charset="0"/>
                <a:cs typeface="Arial" panose="020B0604020202020204" pitchFamily="34" charset="0"/>
              </a:rPr>
              <a:t>, Mike Dahlin, </a:t>
            </a:r>
            <a:r>
              <a:rPr lang="en-US" sz="2600" cap="none" dirty="0" err="1">
                <a:latin typeface="Arial" panose="020B0604020202020204" pitchFamily="34" charset="0"/>
                <a:cs typeface="Arial" panose="020B0604020202020204" pitchFamily="34" charset="0"/>
              </a:rPr>
              <a:t>Mirco</a:t>
            </a:r>
            <a:r>
              <a:rPr lang="en-US" sz="2600" cap="none" dirty="0">
                <a:latin typeface="Arial" panose="020B0604020202020204" pitchFamily="34" charset="0"/>
                <a:cs typeface="Arial" panose="020B0604020202020204" pitchFamily="34" charset="0"/>
              </a:rPr>
              <a:t> Marchetti, “Making Byzantine Fault Tolerant Systems Tolerate Byzantine Faults”, NSDI ’09: 6th USENIX Symposium on Networked Systems Design and Implementation</a:t>
            </a:r>
          </a:p>
        </p:txBody>
      </p:sp>
    </p:spTree>
    <p:extLst>
      <p:ext uri="{BB962C8B-B14F-4D97-AF65-F5344CB8AC3E}">
        <p14:creationId xmlns:p14="http://schemas.microsoft.com/office/powerpoint/2010/main" val="341091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DEC3-DB73-4FEB-87AF-3CBE6566943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D5BEC45-6812-4634-9A45-81ACC86CA7E5}"/>
              </a:ext>
            </a:extLst>
          </p:cNvPr>
          <p:cNvSpPr>
            <a:spLocks noGrp="1"/>
          </p:cNvSpPr>
          <p:nvPr>
            <p:ph sz="quarter" idx="13"/>
          </p:nvPr>
        </p:nvSpPr>
        <p:spPr/>
        <p:txBody>
          <a:bodyPr>
            <a:noAutofit/>
          </a:bodyPr>
          <a:lstStyle/>
          <a:p>
            <a:r>
              <a:rPr lang="en-US" sz="2300" b="1" cap="none" dirty="0">
                <a:latin typeface="Arial" panose="020B0604020202020204" pitchFamily="34" charset="0"/>
                <a:cs typeface="Arial" panose="020B0604020202020204" pitchFamily="34" charset="0"/>
              </a:rPr>
              <a:t>Fault:</a:t>
            </a:r>
            <a:r>
              <a:rPr lang="en-US" sz="2300" cap="none" dirty="0">
                <a:latin typeface="Arial" panose="020B0604020202020204" pitchFamily="34" charset="0"/>
                <a:cs typeface="Arial" panose="020B0604020202020204" pitchFamily="34" charset="0"/>
              </a:rPr>
              <a:t> A fault is defined as an abnormal condition or defect at the component, equipment, or sub-system level which may lead to a failure.</a:t>
            </a:r>
          </a:p>
          <a:p>
            <a:r>
              <a:rPr lang="en-US" sz="2300" cap="none" dirty="0">
                <a:latin typeface="Arial" panose="020B0604020202020204" pitchFamily="34" charset="0"/>
                <a:cs typeface="Arial" panose="020B0604020202020204" pitchFamily="34" charset="0"/>
              </a:rPr>
              <a:t>In fault-tolerant computer systems, and in particular distributed computing systems, </a:t>
            </a:r>
            <a:r>
              <a:rPr lang="en-US" sz="2300" b="1" cap="none" dirty="0">
                <a:latin typeface="Arial" panose="020B0604020202020204" pitchFamily="34" charset="0"/>
                <a:cs typeface="Arial" panose="020B0604020202020204" pitchFamily="34" charset="0"/>
              </a:rPr>
              <a:t>Byzantine fault tolerance</a:t>
            </a:r>
            <a:r>
              <a:rPr lang="en-US" sz="2300" cap="none" dirty="0">
                <a:latin typeface="Arial" panose="020B0604020202020204" pitchFamily="34" charset="0"/>
                <a:cs typeface="Arial" panose="020B0604020202020204" pitchFamily="34" charset="0"/>
              </a:rPr>
              <a:t> (</a:t>
            </a:r>
            <a:r>
              <a:rPr lang="en-US" sz="2300" b="1" cap="none" dirty="0">
                <a:latin typeface="Arial" panose="020B0604020202020204" pitchFamily="34" charset="0"/>
                <a:cs typeface="Arial" panose="020B0604020202020204" pitchFamily="34" charset="0"/>
              </a:rPr>
              <a:t>BFT</a:t>
            </a:r>
            <a:r>
              <a:rPr lang="en-US" sz="2300" cap="none" dirty="0">
                <a:latin typeface="Arial" panose="020B0604020202020204" pitchFamily="34" charset="0"/>
                <a:cs typeface="Arial" panose="020B0604020202020204" pitchFamily="34" charset="0"/>
              </a:rPr>
              <a:t>) is the characteristic of a system that tolerates the class of failures known as the Byzantine Generals' Problem.</a:t>
            </a:r>
          </a:p>
          <a:p>
            <a:r>
              <a:rPr lang="en-US" sz="2300" cap="none" dirty="0">
                <a:latin typeface="Arial" panose="020B0604020202020204" pitchFamily="34" charset="0"/>
                <a:cs typeface="Arial" panose="020B0604020202020204" pitchFamily="34" charset="0"/>
              </a:rPr>
              <a:t>Characterized By:</a:t>
            </a:r>
            <a:br>
              <a:rPr lang="en-US" sz="2300" cap="none" dirty="0">
                <a:latin typeface="Arial" panose="020B0604020202020204" pitchFamily="34" charset="0"/>
                <a:cs typeface="Arial" panose="020B0604020202020204" pitchFamily="34" charset="0"/>
              </a:rPr>
            </a:br>
            <a:r>
              <a:rPr lang="en-US" sz="2300" cap="none" dirty="0">
                <a:latin typeface="Arial" panose="020B0604020202020204" pitchFamily="34" charset="0"/>
                <a:cs typeface="Arial" panose="020B0604020202020204" pitchFamily="34" charset="0"/>
              </a:rPr>
              <a:t>'roll-forward’ OR  'roll-back’.</a:t>
            </a:r>
          </a:p>
        </p:txBody>
      </p:sp>
    </p:spTree>
    <p:extLst>
      <p:ext uri="{BB962C8B-B14F-4D97-AF65-F5344CB8AC3E}">
        <p14:creationId xmlns:p14="http://schemas.microsoft.com/office/powerpoint/2010/main" val="310761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E0CD-49E0-4E27-A434-83119B3D0514}"/>
              </a:ext>
            </a:extLst>
          </p:cNvPr>
          <p:cNvSpPr>
            <a:spLocks noGrp="1"/>
          </p:cNvSpPr>
          <p:nvPr>
            <p:ph type="title"/>
          </p:nvPr>
        </p:nvSpPr>
        <p:spPr>
          <a:xfrm>
            <a:off x="1060079" y="2191285"/>
            <a:ext cx="10364451" cy="1596177"/>
          </a:xfrm>
        </p:spPr>
        <p:txBody>
          <a:bodyPr>
            <a:normAutofit/>
          </a:bodyPr>
          <a:lstStyle/>
          <a:p>
            <a:r>
              <a:rPr lang="en-US" sz="4000" dirty="0"/>
              <a:t>Thank You!</a:t>
            </a:r>
          </a:p>
        </p:txBody>
      </p:sp>
    </p:spTree>
    <p:extLst>
      <p:ext uri="{BB962C8B-B14F-4D97-AF65-F5344CB8AC3E}">
        <p14:creationId xmlns:p14="http://schemas.microsoft.com/office/powerpoint/2010/main" val="203255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ACB2-10DA-4B60-BBEA-FD8C7750649C}"/>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E3658297-3871-4D44-83F3-2D18795E1B33}"/>
              </a:ext>
            </a:extLst>
          </p:cNvPr>
          <p:cNvSpPr>
            <a:spLocks noGrp="1"/>
          </p:cNvSpPr>
          <p:nvPr>
            <p:ph sz="quarter" idx="13"/>
          </p:nvPr>
        </p:nvSpPr>
        <p:spPr>
          <a:xfrm>
            <a:off x="913774" y="2367092"/>
            <a:ext cx="10363826" cy="3704524"/>
          </a:xfrm>
        </p:spPr>
        <p:txBody>
          <a:bodyPr>
            <a:normAutofit/>
          </a:bodyPr>
          <a:lstStyle/>
          <a:p>
            <a:r>
              <a:rPr lang="en-US" sz="2200" b="1" dirty="0">
                <a:latin typeface="Arial" panose="020B0604020202020204" pitchFamily="34" charset="0"/>
                <a:cs typeface="Arial" panose="020B0604020202020204" pitchFamily="34" charset="0"/>
              </a:rPr>
              <a:t>Synchronous Interval</a:t>
            </a:r>
            <a:r>
              <a:rPr lang="en-US" sz="2200" dirty="0">
                <a:latin typeface="Arial" panose="020B0604020202020204" pitchFamily="34" charset="0"/>
                <a:cs typeface="Arial" panose="020B0604020202020204" pitchFamily="34" charset="0"/>
              </a:rPr>
              <a:t>: </a:t>
            </a:r>
            <a:r>
              <a:rPr lang="en-US" sz="2200" cap="none" dirty="0">
                <a:latin typeface="Arial" panose="020B0604020202020204" pitchFamily="34" charset="0"/>
                <a:cs typeface="Arial" panose="020B0604020202020204" pitchFamily="34" charset="0"/>
              </a:rPr>
              <a:t>During a synchronous interval any message sent between correct processes s delivered within a bounded delay T if the sender retransmits according to some schedule until it is delivered.</a:t>
            </a:r>
            <a:br>
              <a:rPr lang="en-US" sz="2200" cap="none" dirty="0">
                <a:latin typeface="Arial" panose="020B0604020202020204" pitchFamily="34" charset="0"/>
                <a:cs typeface="Arial" panose="020B0604020202020204" pitchFamily="34" charset="0"/>
              </a:rPr>
            </a:br>
            <a:endParaRPr lang="en-US" sz="2200" cap="none"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Gracious Execution</a:t>
            </a:r>
            <a:r>
              <a:rPr lang="en-US" sz="2200" cap="none" dirty="0">
                <a:latin typeface="Arial" panose="020B0604020202020204" pitchFamily="34" charset="0"/>
                <a:cs typeface="Arial" panose="020B0604020202020204" pitchFamily="34" charset="0"/>
              </a:rPr>
              <a:t>: An execution is gracious </a:t>
            </a:r>
            <a:r>
              <a:rPr lang="en-US" sz="2200" cap="none" dirty="0" err="1">
                <a:latin typeface="Arial" panose="020B0604020202020204" pitchFamily="34" charset="0"/>
                <a:cs typeface="Arial" panose="020B0604020202020204" pitchFamily="34" charset="0"/>
              </a:rPr>
              <a:t>iff</a:t>
            </a:r>
            <a:r>
              <a:rPr lang="en-US" sz="2200" cap="none" dirty="0">
                <a:latin typeface="Arial" panose="020B0604020202020204" pitchFamily="34" charset="0"/>
                <a:cs typeface="Arial" panose="020B0604020202020204" pitchFamily="34" charset="0"/>
              </a:rPr>
              <a:t> (a) the execution is synchronous with some implementation-dependent short bound on message delay and (b) all clients and servers behave correctly.</a:t>
            </a:r>
          </a:p>
        </p:txBody>
      </p:sp>
    </p:spTree>
    <p:extLst>
      <p:ext uri="{BB962C8B-B14F-4D97-AF65-F5344CB8AC3E}">
        <p14:creationId xmlns:p14="http://schemas.microsoft.com/office/powerpoint/2010/main" val="221218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ACB2-10DA-4B60-BBEA-FD8C7750649C}"/>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E3658297-3871-4D44-83F3-2D18795E1B33}"/>
              </a:ext>
            </a:extLst>
          </p:cNvPr>
          <p:cNvSpPr>
            <a:spLocks noGrp="1"/>
          </p:cNvSpPr>
          <p:nvPr>
            <p:ph sz="quarter" idx="13"/>
          </p:nvPr>
        </p:nvSpPr>
        <p:spPr>
          <a:xfrm>
            <a:off x="913774" y="2367092"/>
            <a:ext cx="10363826" cy="1839148"/>
          </a:xfrm>
        </p:spPr>
        <p:txBody>
          <a:bodyPr>
            <a:normAutofit/>
          </a:bodyPr>
          <a:lstStyle/>
          <a:p>
            <a:r>
              <a:rPr lang="en-US" sz="2200" b="1" dirty="0">
                <a:latin typeface="Arial" panose="020B0604020202020204" pitchFamily="34" charset="0"/>
                <a:cs typeface="Arial" panose="020B0604020202020204" pitchFamily="34" charset="0"/>
              </a:rPr>
              <a:t>Uncivil Execution</a:t>
            </a:r>
            <a:r>
              <a:rPr lang="en-US" sz="2200" cap="none" dirty="0">
                <a:latin typeface="Arial" panose="020B0604020202020204" pitchFamily="34" charset="0"/>
                <a:cs typeface="Arial" panose="020B0604020202020204" pitchFamily="34" charset="0"/>
              </a:rPr>
              <a:t>: An execution is uncivil </a:t>
            </a:r>
            <a:r>
              <a:rPr lang="en-US" sz="2200" cap="none" dirty="0" err="1">
                <a:latin typeface="Arial" panose="020B0604020202020204" pitchFamily="34" charset="0"/>
                <a:cs typeface="Arial" panose="020B0604020202020204" pitchFamily="34" charset="0"/>
              </a:rPr>
              <a:t>iff</a:t>
            </a:r>
            <a:r>
              <a:rPr lang="en-US" sz="2200" cap="none" dirty="0">
                <a:latin typeface="Arial" panose="020B0604020202020204" pitchFamily="34" charset="0"/>
                <a:cs typeface="Arial" panose="020B0604020202020204" pitchFamily="34" charset="0"/>
              </a:rPr>
              <a:t> (a) the execution is synchronous with some implementation-dependent short bound on message delay,  (b) up to f servers and an arbitrary number of clients are Byzantine, and (c) all remaining clients and servers are correct.</a:t>
            </a:r>
          </a:p>
          <a:p>
            <a:endParaRPr lang="en-US" sz="2200" i="1" cap="none" dirty="0">
              <a:latin typeface="Arial" panose="020B0604020202020204" pitchFamily="34" charset="0"/>
              <a:cs typeface="Arial" panose="020B0604020202020204" pitchFamily="34" charset="0"/>
            </a:endParaRPr>
          </a:p>
          <a:p>
            <a:pPr marL="0" indent="0">
              <a:buNone/>
            </a:pPr>
            <a:endParaRPr lang="en-US" sz="2200" i="1" cap="none"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776D994-4886-4B47-AD44-60D356832940}"/>
              </a:ext>
            </a:extLst>
          </p:cNvPr>
          <p:cNvSpPr txBox="1"/>
          <p:nvPr/>
        </p:nvSpPr>
        <p:spPr>
          <a:xfrm>
            <a:off x="913774" y="4358638"/>
            <a:ext cx="10498563" cy="1508105"/>
          </a:xfrm>
          <a:prstGeom prst="rect">
            <a:avLst/>
          </a:prstGeom>
          <a:noFill/>
        </p:spPr>
        <p:txBody>
          <a:bodyPr wrap="square" rtlCol="0">
            <a:spAutoFit/>
          </a:bodyPr>
          <a:lstStyle/>
          <a:p>
            <a:r>
              <a:rPr lang="en-US" sz="2300" dirty="0">
                <a:latin typeface="Arial" panose="020B0604020202020204" pitchFamily="34" charset="0"/>
                <a:cs typeface="Arial" panose="020B0604020202020204" pitchFamily="34" charset="0"/>
              </a:rPr>
              <a:t>The engineering of BFT protocols has embraced Lampson’s well-known recommendation: </a:t>
            </a:r>
            <a:r>
              <a:rPr lang="en-US" sz="2300" b="1" dirty="0">
                <a:latin typeface="Arial" panose="020B0604020202020204" pitchFamily="34" charset="0"/>
                <a:cs typeface="Arial" panose="020B0604020202020204" pitchFamily="34" charset="0"/>
              </a:rPr>
              <a:t>“Handle normal and worst case separately as a rule because the requirements for the two are quite different. The normal case must be fast. The worst case must make some progress”</a:t>
            </a:r>
            <a:r>
              <a:rPr lang="en-US" sz="23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1098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76B8-6B8F-4BA8-9F14-C0FBD00C07FC}"/>
              </a:ext>
            </a:extLst>
          </p:cNvPr>
          <p:cNvSpPr>
            <a:spLocks noGrp="1"/>
          </p:cNvSpPr>
          <p:nvPr>
            <p:ph type="title"/>
          </p:nvPr>
        </p:nvSpPr>
        <p:spPr>
          <a:xfrm>
            <a:off x="913775" y="618517"/>
            <a:ext cx="10364451" cy="1082267"/>
          </a:xfrm>
        </p:spPr>
        <p:txBody>
          <a:bodyPr/>
          <a:lstStyle/>
          <a:p>
            <a:pPr algn="l"/>
            <a:r>
              <a:rPr lang="en-US" dirty="0"/>
              <a:t>  Proposal:</a:t>
            </a:r>
          </a:p>
        </p:txBody>
      </p:sp>
      <p:sp>
        <p:nvSpPr>
          <p:cNvPr id="3" name="Content Placeholder 2">
            <a:extLst>
              <a:ext uri="{FF2B5EF4-FFF2-40B4-BE49-F238E27FC236}">
                <a16:creationId xmlns:a16="http://schemas.microsoft.com/office/drawing/2014/main" id="{A5ECA85A-79BD-4DCE-81FE-FE677BEB4F04}"/>
              </a:ext>
            </a:extLst>
          </p:cNvPr>
          <p:cNvSpPr>
            <a:spLocks noGrp="1"/>
          </p:cNvSpPr>
          <p:nvPr>
            <p:ph sz="quarter" idx="13"/>
          </p:nvPr>
        </p:nvSpPr>
        <p:spPr/>
        <p:txBody>
          <a:bodyPr>
            <a:normAutofit/>
          </a:bodyPr>
          <a:lstStyle/>
          <a:p>
            <a:r>
              <a:rPr lang="en-US" sz="2300" cap="none" dirty="0">
                <a:latin typeface="Arial" panose="020B0604020202020204" pitchFamily="34" charset="0"/>
              </a:rPr>
              <a:t>Build RBFT systems(</a:t>
            </a:r>
            <a:r>
              <a:rPr lang="en-CA" sz="2300" cap="none" spc="-1" dirty="0">
                <a:solidFill>
                  <a:srgbClr val="000000"/>
                </a:solidFill>
                <a:uFill>
                  <a:solidFill>
                    <a:srgbClr val="FFFFFF"/>
                  </a:solidFill>
                </a:uFill>
                <a:latin typeface="Arial" panose="020B0604020202020204" pitchFamily="34" charset="0"/>
                <a:ea typeface="Arial"/>
              </a:rPr>
              <a:t>Aardvark</a:t>
            </a:r>
            <a:r>
              <a:rPr lang="en-US" sz="2300" cap="none" dirty="0">
                <a:latin typeface="Arial" panose="020B0604020202020204" pitchFamily="34" charset="0"/>
              </a:rPr>
              <a:t>) that provide adequate performance during uncivil executions.</a:t>
            </a:r>
          </a:p>
          <a:p>
            <a:r>
              <a:rPr lang="en-US" sz="2300" cap="none" dirty="0">
                <a:latin typeface="Arial" panose="020B0604020202020204" pitchFamily="34" charset="0"/>
              </a:rPr>
              <a:t>This approach is likely to reduce the best case performance, but for a BFT system a limited reduction in peak throughput is preferable than to have a Loss of availability.</a:t>
            </a:r>
          </a:p>
          <a:p>
            <a:r>
              <a:rPr lang="en-US" sz="2300" cap="none" dirty="0">
                <a:latin typeface="Arial" panose="020B0604020202020204" pitchFamily="34" charset="0"/>
              </a:rPr>
              <a:t>Aardvark prototype reaches a peak throughput of 38667 </a:t>
            </a:r>
            <a:r>
              <a:rPr lang="en-US" sz="2300" cap="none" dirty="0" err="1">
                <a:latin typeface="Arial" panose="020B0604020202020204" pitchFamily="34" charset="0"/>
              </a:rPr>
              <a:t>req</a:t>
            </a:r>
            <a:r>
              <a:rPr lang="en-US" sz="2300" cap="none" dirty="0">
                <a:latin typeface="Arial" panose="020B0604020202020204" pitchFamily="34" charset="0"/>
              </a:rPr>
              <a:t>/s compared to PDFT which is approximately 61710 </a:t>
            </a:r>
            <a:r>
              <a:rPr lang="en-US" sz="2300" cap="none" dirty="0" err="1">
                <a:latin typeface="Arial" panose="020B0604020202020204" pitchFamily="34" charset="0"/>
              </a:rPr>
              <a:t>req</a:t>
            </a:r>
            <a:r>
              <a:rPr lang="en-US" sz="2300" cap="none" dirty="0">
                <a:latin typeface="Arial" panose="020B0604020202020204" pitchFamily="34" charset="0"/>
              </a:rPr>
              <a:t>/s but for gracious </a:t>
            </a:r>
            <a:r>
              <a:rPr lang="en-US" sz="2300" cap="none" dirty="0" err="1">
                <a:latin typeface="Arial" panose="020B0604020202020204" pitchFamily="34" charset="0"/>
              </a:rPr>
              <a:t>exceutions</a:t>
            </a:r>
            <a:r>
              <a:rPr lang="en-US" sz="2300" cap="none" dirty="0">
                <a:latin typeface="Arial" panose="020B0604020202020204" pitchFamily="34" charset="0"/>
              </a:rPr>
              <a:t>.</a:t>
            </a:r>
          </a:p>
        </p:txBody>
      </p:sp>
    </p:spTree>
    <p:extLst>
      <p:ext uri="{BB962C8B-B14F-4D97-AF65-F5344CB8AC3E}">
        <p14:creationId xmlns:p14="http://schemas.microsoft.com/office/powerpoint/2010/main" val="212353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531248" y="593280"/>
            <a:ext cx="9130656" cy="763200"/>
          </a:xfrm>
          <a:prstGeom prst="rect">
            <a:avLst/>
          </a:prstGeom>
          <a:noFill/>
          <a:ln>
            <a:noFill/>
          </a:ln>
        </p:spPr>
        <p:txBody>
          <a:bodyPr tIns="121920" bIns="121920"/>
          <a:lstStyle/>
          <a:p>
            <a:pPr>
              <a:lnSpc>
                <a:spcPct val="100000"/>
              </a:lnSpc>
            </a:pPr>
            <a:r>
              <a:rPr lang="en-CA" sz="3733" spc="-1" dirty="0">
                <a:solidFill>
                  <a:srgbClr val="000000"/>
                </a:solidFill>
                <a:uFill>
                  <a:solidFill>
                    <a:srgbClr val="FFFFFF"/>
                  </a:solidFill>
                </a:uFill>
                <a:latin typeface="Arial"/>
                <a:ea typeface="Arial"/>
              </a:rPr>
              <a:t>Aardvark - RBFT in action</a:t>
            </a:r>
            <a:endParaRPr lang="en-CA" sz="1867" spc="-1" dirty="0">
              <a:solidFill>
                <a:srgbClr val="000000"/>
              </a:solidFill>
              <a:uFill>
                <a:solidFill>
                  <a:srgbClr val="FFFFFF"/>
                </a:solidFill>
              </a:uFill>
              <a:latin typeface="Arial"/>
            </a:endParaRPr>
          </a:p>
        </p:txBody>
      </p:sp>
      <p:sp>
        <p:nvSpPr>
          <p:cNvPr id="81" name="TextShape 2"/>
          <p:cNvSpPr txBox="1"/>
          <p:nvPr/>
        </p:nvSpPr>
        <p:spPr>
          <a:xfrm>
            <a:off x="1439808" y="1536720"/>
            <a:ext cx="5473440" cy="4554720"/>
          </a:xfrm>
          <a:prstGeom prst="rect">
            <a:avLst/>
          </a:prstGeom>
          <a:noFill/>
          <a:ln>
            <a:noFill/>
          </a:ln>
        </p:spPr>
        <p:txBody>
          <a:bodyPr tIns="121920" bIns="121920"/>
          <a:lstStyle/>
          <a:p>
            <a:pPr>
              <a:spcAft>
                <a:spcPts val="2132"/>
              </a:spcAft>
            </a:pPr>
            <a:r>
              <a:rPr lang="en-CA" sz="2133" spc="-1" dirty="0">
                <a:uFill>
                  <a:solidFill>
                    <a:srgbClr val="FFFFFF"/>
                  </a:solidFill>
                </a:uFill>
                <a:latin typeface="Arial"/>
                <a:ea typeface="Arial"/>
              </a:rPr>
              <a:t>Has the same semantic structure of previous implementations but revised implementations to achieve robustness, ease of implementation and acceptable performance.</a:t>
            </a:r>
            <a:endParaRPr lang="en-CA" sz="1867" spc="-1" dirty="0">
              <a:uFill>
                <a:solidFill>
                  <a:srgbClr val="FFFFFF"/>
                </a:solidFill>
              </a:uFill>
              <a:latin typeface="Arial"/>
            </a:endParaRPr>
          </a:p>
          <a:p>
            <a:pPr>
              <a:spcAft>
                <a:spcPts val="2132"/>
              </a:spcAft>
            </a:pPr>
            <a:r>
              <a:rPr lang="en-CA" sz="2133" spc="-1" dirty="0">
                <a:uFill>
                  <a:solidFill>
                    <a:srgbClr val="FFFFFF"/>
                  </a:solidFill>
                </a:uFill>
                <a:latin typeface="Arial"/>
                <a:ea typeface="Arial"/>
              </a:rPr>
              <a:t>3 stage protocol: Client request transmission, Replica agreement and view change.</a:t>
            </a:r>
            <a:endParaRPr lang="en-CA" sz="1867" spc="-1" dirty="0">
              <a:uFill>
                <a:solidFill>
                  <a:srgbClr val="FFFFFF"/>
                </a:solidFill>
              </a:uFill>
              <a:latin typeface="Arial"/>
            </a:endParaRPr>
          </a:p>
          <a:p>
            <a:pPr>
              <a:spcAft>
                <a:spcPts val="2132"/>
              </a:spcAft>
            </a:pPr>
            <a:r>
              <a:rPr lang="en-CA" sz="2133" spc="-1" dirty="0">
                <a:uFill>
                  <a:solidFill>
                    <a:srgbClr val="FFFFFF"/>
                  </a:solidFill>
                </a:uFill>
                <a:latin typeface="Arial"/>
                <a:ea typeface="Arial"/>
              </a:rPr>
              <a:t>3 main design differences: Signed client requests, resource isolation and regular view changes.</a:t>
            </a:r>
            <a:endParaRPr lang="en-CA" sz="1867" spc="-1" dirty="0">
              <a:uFill>
                <a:solidFill>
                  <a:srgbClr val="FFFFFF"/>
                </a:solidFill>
              </a:uFill>
              <a:latin typeface="Arial"/>
            </a:endParaRPr>
          </a:p>
          <a:p>
            <a:pPr>
              <a:spcAft>
                <a:spcPts val="2132"/>
              </a:spcAft>
            </a:pPr>
            <a:endParaRPr lang="en-CA" sz="1867" spc="-1" dirty="0">
              <a:uFill>
                <a:solidFill>
                  <a:srgbClr val="FFFFFF"/>
                </a:solidFill>
              </a:uFill>
              <a:latin typeface="Arial"/>
            </a:endParaRPr>
          </a:p>
        </p:txBody>
      </p:sp>
      <p:pic>
        <p:nvPicPr>
          <p:cNvPr id="82" name="Shape 62"/>
          <p:cNvPicPr/>
          <p:nvPr/>
        </p:nvPicPr>
        <p:blipFill>
          <a:blip r:embed="rId2"/>
          <a:stretch/>
        </p:blipFill>
        <p:spPr>
          <a:xfrm>
            <a:off x="6894576" y="1459200"/>
            <a:ext cx="5150064" cy="4709760"/>
          </a:xfrm>
          <a:prstGeom prst="rect">
            <a:avLst/>
          </a:prstGeom>
          <a:ln>
            <a:noFill/>
          </a:ln>
        </p:spPr>
      </p:pic>
    </p:spTree>
    <p:extLst>
      <p:ext uri="{BB962C8B-B14F-4D97-AF65-F5344CB8AC3E}">
        <p14:creationId xmlns:p14="http://schemas.microsoft.com/office/powerpoint/2010/main" val="30720590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1586112" y="593280"/>
            <a:ext cx="6972672" cy="763200"/>
          </a:xfrm>
          <a:prstGeom prst="rect">
            <a:avLst/>
          </a:prstGeom>
          <a:noFill/>
          <a:ln>
            <a:noFill/>
          </a:ln>
        </p:spPr>
        <p:txBody>
          <a:bodyPr tIns="121920" bIns="121920"/>
          <a:lstStyle/>
          <a:p>
            <a:pPr>
              <a:lnSpc>
                <a:spcPct val="100000"/>
              </a:lnSpc>
            </a:pPr>
            <a:r>
              <a:rPr lang="en-CA" sz="3733" spc="-1" dirty="0">
                <a:solidFill>
                  <a:srgbClr val="000000"/>
                </a:solidFill>
                <a:uFill>
                  <a:solidFill>
                    <a:srgbClr val="FFFFFF"/>
                  </a:solidFill>
                </a:uFill>
                <a:latin typeface="Arial"/>
                <a:ea typeface="Arial"/>
              </a:rPr>
              <a:t>Signed client requests</a:t>
            </a:r>
            <a:endParaRPr lang="en-CA" sz="1867" spc="-1" dirty="0">
              <a:solidFill>
                <a:srgbClr val="000000"/>
              </a:solidFill>
              <a:uFill>
                <a:solidFill>
                  <a:srgbClr val="FFFFFF"/>
                </a:solidFill>
              </a:uFill>
              <a:latin typeface="Arial"/>
            </a:endParaRPr>
          </a:p>
        </p:txBody>
      </p:sp>
      <p:sp>
        <p:nvSpPr>
          <p:cNvPr id="84" name="TextShape 2"/>
          <p:cNvSpPr txBox="1"/>
          <p:nvPr/>
        </p:nvSpPr>
        <p:spPr>
          <a:xfrm>
            <a:off x="982608" y="1536480"/>
            <a:ext cx="10721712" cy="4554720"/>
          </a:xfrm>
          <a:prstGeom prst="rect">
            <a:avLst/>
          </a:prstGeom>
          <a:noFill/>
          <a:ln>
            <a:noFill/>
          </a:ln>
        </p:spPr>
        <p:txBody>
          <a:bodyPr tIns="121920" bIns="121920"/>
          <a:lstStyle/>
          <a:p>
            <a:pPr>
              <a:spcAft>
                <a:spcPts val="2132"/>
              </a:spcAft>
            </a:pPr>
            <a:r>
              <a:rPr lang="en-CA" sz="2000" spc="-1" dirty="0">
                <a:uFill>
                  <a:solidFill>
                    <a:srgbClr val="FFFFFF"/>
                  </a:solidFill>
                </a:uFill>
                <a:latin typeface="Arial"/>
                <a:ea typeface="Arial"/>
              </a:rPr>
              <a:t>Uses signed messages which provide non-repudiation. Establishes the authenticity of the client. Better than the weaker MAC based authentication. Eliminates the necessity of extra handling required with MAC.</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Signatures are costly. Possible reduction in performance. Hence, the messages are signed by the client and only the verification part is handled by the primary and replicas. Verification part is not as costly as compared to signature themselves.</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But verification of the signatures is also costly. Vulnerable to DOS attacks. Two possible solutions: 1) Hard limit on the number of faulty requests that a client can make. 2) Synchronize client requests so that newer requests cannot be placed before older ones complete.</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Signed requests are used only for communication between client and systems. The replica to replica, primary to replica communication  still uses the old MAC based authentication. Quorum-driven nature of server initiated communication ensures agreement.</a:t>
            </a:r>
            <a:endParaRPr lang="en-CA" sz="2000" spc="-1" dirty="0">
              <a:uFill>
                <a:solidFill>
                  <a:srgbClr val="FFFFFF"/>
                </a:solidFill>
              </a:uFill>
              <a:latin typeface="Arial"/>
            </a:endParaRPr>
          </a:p>
        </p:txBody>
      </p:sp>
    </p:spTree>
    <p:extLst>
      <p:ext uri="{BB962C8B-B14F-4D97-AF65-F5344CB8AC3E}">
        <p14:creationId xmlns:p14="http://schemas.microsoft.com/office/powerpoint/2010/main" val="10597791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586112" y="593280"/>
            <a:ext cx="11360160" cy="763200"/>
          </a:xfrm>
          <a:prstGeom prst="rect">
            <a:avLst/>
          </a:prstGeom>
          <a:noFill/>
          <a:ln>
            <a:noFill/>
          </a:ln>
        </p:spPr>
        <p:txBody>
          <a:bodyPr tIns="121920" bIns="121920"/>
          <a:lstStyle/>
          <a:p>
            <a:pPr>
              <a:lnSpc>
                <a:spcPct val="100000"/>
              </a:lnSpc>
            </a:pPr>
            <a:r>
              <a:rPr lang="en-CA" sz="3733" spc="-1" dirty="0">
                <a:solidFill>
                  <a:srgbClr val="000000"/>
                </a:solidFill>
                <a:uFill>
                  <a:solidFill>
                    <a:srgbClr val="FFFFFF"/>
                  </a:solidFill>
                </a:uFill>
                <a:latin typeface="Arial"/>
                <a:ea typeface="Arial"/>
              </a:rPr>
              <a:t>Resource isolation</a:t>
            </a:r>
            <a:endParaRPr lang="en-CA" sz="1867" spc="-1" dirty="0">
              <a:solidFill>
                <a:srgbClr val="000000"/>
              </a:solidFill>
              <a:uFill>
                <a:solidFill>
                  <a:srgbClr val="FFFFFF"/>
                </a:solidFill>
              </a:uFill>
              <a:latin typeface="Arial"/>
            </a:endParaRPr>
          </a:p>
        </p:txBody>
      </p:sp>
      <p:sp>
        <p:nvSpPr>
          <p:cNvPr id="86" name="TextShape 2"/>
          <p:cNvSpPr txBox="1"/>
          <p:nvPr/>
        </p:nvSpPr>
        <p:spPr>
          <a:xfrm>
            <a:off x="764162" y="1446528"/>
            <a:ext cx="5506080" cy="4554720"/>
          </a:xfrm>
          <a:prstGeom prst="rect">
            <a:avLst/>
          </a:prstGeom>
          <a:noFill/>
          <a:ln>
            <a:noFill/>
          </a:ln>
        </p:spPr>
        <p:txBody>
          <a:bodyPr tIns="121920" bIns="121920"/>
          <a:lstStyle/>
          <a:p>
            <a:pPr>
              <a:spcAft>
                <a:spcPts val="2132"/>
              </a:spcAft>
            </a:pPr>
            <a:r>
              <a:rPr lang="en-CA" sz="2000" spc="-1" dirty="0">
                <a:uFill>
                  <a:solidFill>
                    <a:srgbClr val="FFFFFF"/>
                  </a:solidFill>
                </a:uFill>
                <a:latin typeface="Arial"/>
                <a:ea typeface="Arial"/>
              </a:rPr>
              <a:t>Separate network interfaces between the replicas. This prevents brute force denial of service attacks and prevents any faulty server from interfering with timely delivery of messages.</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Performance hit for multicast. Since no efficient way of all-to-all communication.</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Separate network queue for clients and replicas. This isolates the replica to replica communication ensuring progress criteria of the protocol.</a:t>
            </a:r>
            <a:endParaRPr lang="en-CA" sz="2000" spc="-1" dirty="0">
              <a:uFill>
                <a:solidFill>
                  <a:srgbClr val="FFFFFF"/>
                </a:solidFill>
              </a:uFill>
              <a:latin typeface="Arial"/>
            </a:endParaRPr>
          </a:p>
          <a:p>
            <a:pPr>
              <a:spcAft>
                <a:spcPts val="2132"/>
              </a:spcAft>
            </a:pPr>
            <a:r>
              <a:rPr lang="en-CA" sz="2000" spc="-1" dirty="0">
                <a:uFill>
                  <a:solidFill>
                    <a:srgbClr val="FFFFFF"/>
                  </a:solidFill>
                </a:uFill>
                <a:latin typeface="Arial"/>
                <a:ea typeface="Arial"/>
              </a:rPr>
              <a:t>Can take advantage of hardware parallelism by employing different threads to process different messages.</a:t>
            </a:r>
            <a:endParaRPr lang="en-CA" sz="2000" spc="-1" dirty="0">
              <a:uFill>
                <a:solidFill>
                  <a:srgbClr val="FFFFFF"/>
                </a:solidFill>
              </a:uFill>
              <a:latin typeface="Arial"/>
            </a:endParaRPr>
          </a:p>
        </p:txBody>
      </p:sp>
      <p:pic>
        <p:nvPicPr>
          <p:cNvPr id="87" name="Shape 75"/>
          <p:cNvPicPr/>
          <p:nvPr/>
        </p:nvPicPr>
        <p:blipFill>
          <a:blip r:embed="rId2"/>
          <a:stretch/>
        </p:blipFill>
        <p:spPr>
          <a:xfrm>
            <a:off x="6270242" y="1356480"/>
            <a:ext cx="5820960" cy="5094240"/>
          </a:xfrm>
          <a:prstGeom prst="rect">
            <a:avLst/>
          </a:prstGeom>
          <a:ln>
            <a:noFill/>
          </a:ln>
        </p:spPr>
      </p:pic>
    </p:spTree>
    <p:extLst>
      <p:ext uri="{BB962C8B-B14F-4D97-AF65-F5344CB8AC3E}">
        <p14:creationId xmlns:p14="http://schemas.microsoft.com/office/powerpoint/2010/main" val="17580641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15680" y="593280"/>
            <a:ext cx="11360160" cy="763200"/>
          </a:xfrm>
          <a:prstGeom prst="rect">
            <a:avLst/>
          </a:prstGeom>
          <a:noFill/>
          <a:ln>
            <a:noFill/>
          </a:ln>
        </p:spPr>
        <p:txBody>
          <a:bodyPr tIns="121920" bIns="121920"/>
          <a:lstStyle/>
          <a:p>
            <a:pPr>
              <a:lnSpc>
                <a:spcPct val="100000"/>
              </a:lnSpc>
            </a:pPr>
            <a:r>
              <a:rPr lang="en-CA" sz="3733" spc="-1">
                <a:solidFill>
                  <a:srgbClr val="000000"/>
                </a:solidFill>
                <a:uFill>
                  <a:solidFill>
                    <a:srgbClr val="FFFFFF"/>
                  </a:solidFill>
                </a:uFill>
                <a:latin typeface="Arial"/>
                <a:ea typeface="Arial"/>
              </a:rPr>
              <a:t>Regular view changes</a:t>
            </a:r>
            <a:endParaRPr lang="en-CA" sz="1867" spc="-1">
              <a:solidFill>
                <a:srgbClr val="000000"/>
              </a:solidFill>
              <a:uFill>
                <a:solidFill>
                  <a:srgbClr val="FFFFFF"/>
                </a:solidFill>
              </a:uFill>
              <a:latin typeface="Arial"/>
            </a:endParaRPr>
          </a:p>
        </p:txBody>
      </p:sp>
      <p:sp>
        <p:nvSpPr>
          <p:cNvPr id="89" name="TextShape 2"/>
          <p:cNvSpPr txBox="1"/>
          <p:nvPr/>
        </p:nvSpPr>
        <p:spPr>
          <a:xfrm>
            <a:off x="415680" y="1536480"/>
            <a:ext cx="11360160" cy="4554720"/>
          </a:xfrm>
          <a:prstGeom prst="rect">
            <a:avLst/>
          </a:prstGeom>
          <a:noFill/>
          <a:ln>
            <a:noFill/>
          </a:ln>
        </p:spPr>
        <p:txBody>
          <a:bodyPr tIns="121920" bIns="121920"/>
          <a:lstStyle/>
          <a:p>
            <a:pPr>
              <a:spcAft>
                <a:spcPts val="2132"/>
              </a:spcAft>
            </a:pPr>
            <a:r>
              <a:rPr lang="en-CA" sz="2400" spc="-1" dirty="0">
                <a:uFill>
                  <a:solidFill>
                    <a:srgbClr val="FFFFFF"/>
                  </a:solidFill>
                </a:uFill>
                <a:latin typeface="Arial"/>
                <a:ea typeface="Arial"/>
              </a:rPr>
              <a:t>A view change operation is invoked on a regular basis.</a:t>
            </a:r>
            <a:endParaRPr lang="en-CA" sz="1867" spc="-1" dirty="0">
              <a:uFill>
                <a:solidFill>
                  <a:srgbClr val="FFFFFF"/>
                </a:solidFill>
              </a:uFill>
              <a:latin typeface="Arial"/>
            </a:endParaRPr>
          </a:p>
          <a:p>
            <a:pPr>
              <a:spcAft>
                <a:spcPts val="2132"/>
              </a:spcAft>
            </a:pPr>
            <a:r>
              <a:rPr lang="en-CA" sz="2400" spc="-1" dirty="0">
                <a:uFill>
                  <a:solidFill>
                    <a:srgbClr val="FFFFFF"/>
                  </a:solidFill>
                </a:uFill>
                <a:latin typeface="Arial"/>
                <a:ea typeface="Arial"/>
              </a:rPr>
              <a:t>Replicas monitor the throughput of the current primary and raise the threshold by a small amount gradually. If the current primary is unable to support that throughput, a view change is invoked.</a:t>
            </a:r>
            <a:endParaRPr lang="en-CA" sz="1867" spc="-1" dirty="0">
              <a:uFill>
                <a:solidFill>
                  <a:srgbClr val="FFFFFF"/>
                </a:solidFill>
              </a:uFill>
              <a:latin typeface="Arial"/>
            </a:endParaRPr>
          </a:p>
          <a:p>
            <a:pPr>
              <a:spcAft>
                <a:spcPts val="2132"/>
              </a:spcAft>
            </a:pPr>
            <a:r>
              <a:rPr lang="en-CA" sz="2400" spc="-1" dirty="0">
                <a:uFill>
                  <a:solidFill>
                    <a:srgbClr val="FFFFFF"/>
                  </a:solidFill>
                </a:uFill>
                <a:latin typeface="Arial"/>
                <a:ea typeface="Arial"/>
              </a:rPr>
              <a:t>This technique tackles throughput degradation caused by a faulty primary. Because it either forces a primary to be fast or elect a new primary. </a:t>
            </a:r>
            <a:endParaRPr lang="en-CA" sz="1867" spc="-1" dirty="0">
              <a:uFill>
                <a:solidFill>
                  <a:srgbClr val="FFFFFF"/>
                </a:solidFill>
              </a:uFill>
              <a:latin typeface="Arial"/>
            </a:endParaRPr>
          </a:p>
          <a:p>
            <a:pPr>
              <a:spcAft>
                <a:spcPts val="2132"/>
              </a:spcAft>
            </a:pPr>
            <a:r>
              <a:rPr lang="en-CA" sz="2400" spc="-1" dirty="0">
                <a:uFill>
                  <a:solidFill>
                    <a:srgbClr val="FFFFFF"/>
                  </a:solidFill>
                </a:uFill>
                <a:latin typeface="Arial"/>
                <a:ea typeface="Arial"/>
              </a:rPr>
              <a:t>There is a </a:t>
            </a:r>
            <a:r>
              <a:rPr lang="en-CA" sz="2400" spc="-1" dirty="0" err="1">
                <a:uFill>
                  <a:solidFill>
                    <a:srgbClr val="FFFFFF"/>
                  </a:solidFill>
                </a:uFill>
                <a:latin typeface="Arial"/>
                <a:ea typeface="Arial"/>
              </a:rPr>
              <a:t>tradeoff</a:t>
            </a:r>
            <a:r>
              <a:rPr lang="en-CA" sz="2400" spc="-1" dirty="0">
                <a:uFill>
                  <a:solidFill>
                    <a:srgbClr val="FFFFFF"/>
                  </a:solidFill>
                </a:uFill>
                <a:latin typeface="Arial"/>
                <a:ea typeface="Arial"/>
              </a:rPr>
              <a:t> however. Previous implementations used view change as a last resort since it is expensive. But this </a:t>
            </a:r>
            <a:r>
              <a:rPr lang="en-CA" sz="2400" spc="-1" dirty="0" err="1">
                <a:uFill>
                  <a:solidFill>
                    <a:srgbClr val="FFFFFF"/>
                  </a:solidFill>
                </a:uFill>
                <a:latin typeface="Arial"/>
                <a:ea typeface="Arial"/>
              </a:rPr>
              <a:t>tradeoff</a:t>
            </a:r>
            <a:r>
              <a:rPr lang="en-CA" sz="2400" spc="-1" dirty="0">
                <a:uFill>
                  <a:solidFill>
                    <a:srgbClr val="FFFFFF"/>
                  </a:solidFill>
                </a:uFill>
                <a:latin typeface="Arial"/>
                <a:ea typeface="Arial"/>
              </a:rPr>
              <a:t> is acceptable because consequences of a misbehaving primary can far more devastating.</a:t>
            </a:r>
            <a:endParaRPr lang="en-CA" sz="1867" spc="-1" dirty="0">
              <a:uFill>
                <a:solidFill>
                  <a:srgbClr val="FFFFFF"/>
                </a:solidFill>
              </a:uFill>
              <a:latin typeface="Arial"/>
            </a:endParaRPr>
          </a:p>
          <a:p>
            <a:pPr>
              <a:spcAft>
                <a:spcPts val="2132"/>
              </a:spcAft>
            </a:pPr>
            <a:endParaRPr lang="en-CA" sz="1867" spc="-1" dirty="0">
              <a:uFill>
                <a:solidFill>
                  <a:srgbClr val="FFFFFF"/>
                </a:solidFill>
              </a:uFill>
              <a:latin typeface="Arial"/>
            </a:endParaRPr>
          </a:p>
        </p:txBody>
      </p:sp>
    </p:spTree>
    <p:extLst>
      <p:ext uri="{BB962C8B-B14F-4D97-AF65-F5344CB8AC3E}">
        <p14:creationId xmlns:p14="http://schemas.microsoft.com/office/powerpoint/2010/main" val="27727299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1042</Words>
  <Application>Microsoft Office PowerPoint</Application>
  <PresentationFormat>Widescreen</PresentationFormat>
  <Paragraphs>77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Droplet</vt:lpstr>
      <vt:lpstr>Making of Byzantine Fault  Tolerant Systems  Presented by:- Sphoorti Poojary Shishir Kulkarni Shubham Pachpute  Under the guidance of: Prof. Tanuja Phadke </vt:lpstr>
      <vt:lpstr>Background:</vt:lpstr>
      <vt:lpstr>Some definitions:</vt:lpstr>
      <vt:lpstr>Some definitions:</vt:lpstr>
      <vt:lpstr>  Proposal:</vt:lpstr>
      <vt:lpstr>PowerPoint Presentation</vt:lpstr>
      <vt:lpstr>PowerPoint Presentation</vt:lpstr>
      <vt:lpstr>PowerPoint Presentation</vt:lpstr>
      <vt:lpstr>PowerPoint Presentation</vt:lpstr>
      <vt:lpstr>PowerPoint Presentation</vt:lpstr>
      <vt:lpstr>PowerPoint Presentation</vt:lpstr>
      <vt:lpstr>Analysis</vt:lpstr>
      <vt:lpstr>PowerPoint Presentation</vt:lpstr>
      <vt:lpstr>Evaluation of performance of Aardvark, PBFT, HQ, Q/U and Zyzzyva </vt:lpstr>
      <vt:lpstr>Peak throughput comparison of Aardvark and PBFT</vt:lpstr>
      <vt:lpstr>Throughput in presence of failures</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of Byzantine Fault  Tolerant Systems  Presented by:- Sphoorthi Poojary Shishir Kulkarni Shubham Pachpute  Under the guidance of: Prof. Tanuja Phadke </dc:title>
  <dc:creator>Shubham</dc:creator>
  <cp:lastModifiedBy>Shubham</cp:lastModifiedBy>
  <cp:revision>12</cp:revision>
  <dcterms:created xsi:type="dcterms:W3CDTF">2017-11-14T18:25:15Z</dcterms:created>
  <dcterms:modified xsi:type="dcterms:W3CDTF">2017-11-15T00:11:29Z</dcterms:modified>
</cp:coreProperties>
</file>