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98B882-AA52-4477-B0CD-42C2A0A7A7E0}">
  <a:tblStyle styleId="{4D98B882-AA52-4477-B0CD-42C2A0A7A7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3000"/>
              <a:buNone/>
              <a:defRPr sz="1800"/>
            </a:lvl2pPr>
            <a:lvl3pPr indent="0" lvl="2" rtl="0">
              <a:spcBef>
                <a:spcPts val="0"/>
              </a:spcBef>
              <a:buSzPts val="3000"/>
              <a:buNone/>
              <a:defRPr sz="1800"/>
            </a:lvl3pPr>
            <a:lvl4pPr indent="0" lvl="3" rtl="0">
              <a:spcBef>
                <a:spcPts val="0"/>
              </a:spcBef>
              <a:buSzPts val="3000"/>
              <a:buNone/>
              <a:defRPr sz="1800"/>
            </a:lvl4pPr>
            <a:lvl5pPr indent="0" lvl="4" rtl="0">
              <a:spcBef>
                <a:spcPts val="0"/>
              </a:spcBef>
              <a:buSzPts val="3000"/>
              <a:buNone/>
              <a:defRPr sz="1800"/>
            </a:lvl5pPr>
            <a:lvl6pPr indent="0" lvl="5" rtl="0">
              <a:spcBef>
                <a:spcPts val="0"/>
              </a:spcBef>
              <a:buSzPts val="3000"/>
              <a:buNone/>
              <a:defRPr sz="1800"/>
            </a:lvl6pPr>
            <a:lvl7pPr indent="0" lvl="6" rtl="0">
              <a:spcBef>
                <a:spcPts val="0"/>
              </a:spcBef>
              <a:buSzPts val="3000"/>
              <a:buNone/>
              <a:defRPr sz="1800"/>
            </a:lvl7pPr>
            <a:lvl8pPr indent="0" lvl="7" rtl="0">
              <a:spcBef>
                <a:spcPts val="0"/>
              </a:spcBef>
              <a:buSzPts val="3000"/>
              <a:buNone/>
              <a:defRPr sz="1800"/>
            </a:lvl8pPr>
            <a:lvl9pPr indent="0" lvl="8" rtl="0">
              <a:spcBef>
                <a:spcPts val="0"/>
              </a:spcBef>
              <a:buSzPts val="30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I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activemq.apache.org/hello-world.html" TargetMode="External"/><Relationship Id="rId4" Type="http://schemas.openxmlformats.org/officeDocument/2006/relationships/hyperlink" Target="https://datastax.github.io/python-driver/dates_and_times.html" TargetMode="External"/><Relationship Id="rId5" Type="http://schemas.openxmlformats.org/officeDocument/2006/relationships/hyperlink" Target="https://activemq.apache.org/maven/apidocs/org/apache/activemq/ActiveMQSess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12700" y="2524400"/>
            <a:ext cx="8320200" cy="203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/>
              <a:t>CS-249 DISTRIBUTED COMPUTING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Project : Happy Patients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12700" y="5120849"/>
            <a:ext cx="8118600" cy="13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/>
              <a:t>Shishir Kulkarni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Sphoorti Poojary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Shubham Pachpute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Next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342900">
              <a:spcBef>
                <a:spcPts val="0"/>
              </a:spcBef>
              <a:buNone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Code Walkthrough</a:t>
            </a:r>
          </a:p>
          <a:p>
            <a:pPr indent="-139700" lvl="0" marL="342900">
              <a:spcBef>
                <a:spcPts val="0"/>
              </a:spcBef>
              <a:buNone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23925" y="26128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References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342900">
              <a:spcBef>
                <a:spcPts val="0"/>
              </a:spcBef>
              <a:buNone/>
            </a:pPr>
            <a:r>
              <a:rPr lang="en-IN" sz="14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http://activemq.apache.org/hello-world.html</a:t>
            </a:r>
          </a:p>
          <a:p>
            <a:pPr indent="-139700" lvl="0" marL="342900">
              <a:spcBef>
                <a:spcPts val="0"/>
              </a:spcBef>
              <a:buNone/>
            </a:pPr>
            <a:r>
              <a:rPr lang="en-IN" sz="14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https://datastax.github.io/python-driver/dates_and_times.html</a:t>
            </a:r>
          </a:p>
          <a:p>
            <a:pPr indent="-139700" lvl="0" marL="342900">
              <a:spcBef>
                <a:spcPts val="0"/>
              </a:spcBef>
              <a:buNone/>
            </a:pPr>
            <a:r>
              <a:rPr lang="en-IN" sz="14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https://activemq.apache.org/maven/apidocs/org/apache/activemq/ActiveMQSession.html</a:t>
            </a:r>
          </a:p>
          <a:p>
            <a:pPr indent="-139700" lvl="0" marL="342900">
              <a:spcBef>
                <a:spcPts val="0"/>
              </a:spcBef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/>
              <a:t>Contents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748908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/>
              <a:t>Problem Statement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Technologies used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System Architecture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Test Cases Results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Problems faced and Solution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Code Walkthrough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Demo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References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IN"/>
              <a:t>Problem Statement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748908"/>
            <a:ext cx="8520600" cy="452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Create a client-server web app for a hospital which stores all the patient related    database.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A distributed application is developed is provide a scalable and extensible solution to the hospital management.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Application requirements: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Perform CRUD operations on patient information.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Design a cache store so that the patient data can be easily accessed.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Policy manager to serve the data to be fetched/maintained in the cache.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Data in the cache changes as the policy is changed in the policy manager.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Any change in information of a patient is notified using a message broker by sending the information to its queue.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9A958E"/>
                </a:solidFill>
              </a:rPr>
              <a:t>•</a:t>
            </a:r>
            <a:r>
              <a:rPr lang="en-IN">
                <a:solidFill>
                  <a:srgbClr val="5B5854"/>
                </a:solidFill>
              </a:rPr>
              <a:t>There will be 2 consumers for the message queue. An email service and analytics engine are subscribed to the message queue.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/>
              <a:t>Technologies Used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10875"/>
            <a:ext cx="8520600" cy="449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/>
              <a:t>Apache Tomcat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Docker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Cassandra (NoSQL Database)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Redis (Cache)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Jersey API(REST API)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ActiveMQ(Message Broker)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IN"/>
              <a:t>ReactJS(UI)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14282" y="1500174"/>
            <a:ext cx="1214446" cy="15716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500298" y="500042"/>
            <a:ext cx="3071834" cy="34290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572400" y="211075"/>
            <a:ext cx="1214400" cy="500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 CACHE</a:t>
            </a:r>
          </a:p>
        </p:txBody>
      </p:sp>
      <p:sp>
        <p:nvSpPr>
          <p:cNvPr id="92" name="Shape 92"/>
          <p:cNvSpPr/>
          <p:nvPr/>
        </p:nvSpPr>
        <p:spPr>
          <a:xfrm>
            <a:off x="7215206" y="2000240"/>
            <a:ext cx="1357322" cy="10001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SERVER </a:t>
            </a:r>
          </a:p>
        </p:txBody>
      </p:sp>
      <p:sp>
        <p:nvSpPr>
          <p:cNvPr id="93" name="Shape 93"/>
          <p:cNvSpPr/>
          <p:nvPr/>
        </p:nvSpPr>
        <p:spPr>
          <a:xfrm>
            <a:off x="7143768" y="4357694"/>
            <a:ext cx="1428760" cy="1357322"/>
          </a:xfrm>
          <a:prstGeom prst="flowChartMagneticDisk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EED</a:t>
            </a:r>
          </a:p>
        </p:txBody>
      </p:sp>
      <p:sp>
        <p:nvSpPr>
          <p:cNvPr id="94" name="Shape 94"/>
          <p:cNvSpPr/>
          <p:nvPr/>
        </p:nvSpPr>
        <p:spPr>
          <a:xfrm>
            <a:off x="785786" y="4929198"/>
            <a:ext cx="3857652" cy="50006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ACTIVEMQ </a:t>
            </a:r>
            <a:b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 2</a:t>
            </a:r>
          </a:p>
        </p:txBody>
      </p:sp>
      <p:sp>
        <p:nvSpPr>
          <p:cNvPr id="95" name="Shape 95"/>
          <p:cNvSpPr/>
          <p:nvPr/>
        </p:nvSpPr>
        <p:spPr>
          <a:xfrm>
            <a:off x="1571600" y="5810425"/>
            <a:ext cx="19287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CONSUMER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14282" y="1785926"/>
            <a:ext cx="1428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ReactJS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7" name="Shape 97"/>
          <p:cNvSpPr/>
          <p:nvPr/>
        </p:nvSpPr>
        <p:spPr>
          <a:xfrm>
            <a:off x="2500298" y="500042"/>
            <a:ext cx="1285884" cy="7858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RESOURCE</a:t>
            </a:r>
          </a:p>
        </p:txBody>
      </p:sp>
      <p:sp>
        <p:nvSpPr>
          <p:cNvPr id="98" name="Shape 98"/>
          <p:cNvSpPr/>
          <p:nvPr/>
        </p:nvSpPr>
        <p:spPr>
          <a:xfrm>
            <a:off x="4071934" y="1857364"/>
            <a:ext cx="1500198" cy="7858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99" name="Shape 99"/>
          <p:cNvSpPr/>
          <p:nvPr/>
        </p:nvSpPr>
        <p:spPr>
          <a:xfrm>
            <a:off x="2500298" y="1857364"/>
            <a:ext cx="1285884" cy="7858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MODEL</a:t>
            </a:r>
          </a:p>
        </p:txBody>
      </p:sp>
      <p:sp>
        <p:nvSpPr>
          <p:cNvPr id="100" name="Shape 100"/>
          <p:cNvSpPr/>
          <p:nvPr/>
        </p:nvSpPr>
        <p:spPr>
          <a:xfrm>
            <a:off x="2500298" y="3143248"/>
            <a:ext cx="1285884" cy="7858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ADAPTORS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1428728" y="1643050"/>
            <a:ext cx="1069500" cy="18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2" name="Shape 102"/>
          <p:cNvCxnSpPr/>
          <p:nvPr/>
        </p:nvCxnSpPr>
        <p:spPr>
          <a:xfrm>
            <a:off x="1422648" y="2129198"/>
            <a:ext cx="1082400" cy="354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3" name="Shape 103"/>
          <p:cNvCxnSpPr/>
          <p:nvPr/>
        </p:nvCxnSpPr>
        <p:spPr>
          <a:xfrm flipH="1" rot="10800000">
            <a:off x="1428728" y="2486206"/>
            <a:ext cx="1104600" cy="141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1428728" y="2922334"/>
            <a:ext cx="1045800" cy="6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5" name="Shape 105"/>
          <p:cNvSpPr txBox="1"/>
          <p:nvPr/>
        </p:nvSpPr>
        <p:spPr>
          <a:xfrm>
            <a:off x="1643042" y="1285860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643042" y="1714488"/>
            <a:ext cx="56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470629" y="2532731"/>
            <a:ext cx="87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71604" y="2143116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</a:p>
        </p:txBody>
      </p:sp>
      <p:cxnSp>
        <p:nvCxnSpPr>
          <p:cNvPr id="109" name="Shape 109"/>
          <p:cNvCxnSpPr>
            <a:endCxn id="95" idx="0"/>
          </p:cNvCxnSpPr>
          <p:nvPr/>
        </p:nvCxnSpPr>
        <p:spPr>
          <a:xfrm flipH="1">
            <a:off x="2535950" y="5429425"/>
            <a:ext cx="3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0" name="Shape 110"/>
          <p:cNvCxnSpPr>
            <a:endCxn id="94" idx="0"/>
          </p:cNvCxnSpPr>
          <p:nvPr/>
        </p:nvCxnSpPr>
        <p:spPr>
          <a:xfrm flipH="1">
            <a:off x="2714612" y="3928998"/>
            <a:ext cx="1500" cy="1000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1" name="Shape 111"/>
          <p:cNvCxnSpPr/>
          <p:nvPr/>
        </p:nvCxnSpPr>
        <p:spPr>
          <a:xfrm>
            <a:off x="5572132" y="3714752"/>
            <a:ext cx="1571636" cy="1000132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2" name="Shape 112"/>
          <p:cNvCxnSpPr>
            <a:stCxn id="93" idx="2"/>
          </p:cNvCxnSpPr>
          <p:nvPr/>
        </p:nvCxnSpPr>
        <p:spPr>
          <a:xfrm rot="10800000">
            <a:off x="5357868" y="3929055"/>
            <a:ext cx="1785900" cy="1107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3" name="Shape 113"/>
          <p:cNvSpPr txBox="1"/>
          <p:nvPr/>
        </p:nvSpPr>
        <p:spPr>
          <a:xfrm>
            <a:off x="5643570" y="4429132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000760" y="3786190"/>
            <a:ext cx="2071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PUT,POST,DELETE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00430" y="4000504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JERSEY API</a:t>
            </a:r>
          </a:p>
        </p:txBody>
      </p:sp>
      <p:cxnSp>
        <p:nvCxnSpPr>
          <p:cNvPr id="116" name="Shape 116"/>
          <p:cNvCxnSpPr/>
          <p:nvPr/>
        </p:nvCxnSpPr>
        <p:spPr>
          <a:xfrm flipH="1">
            <a:off x="5572200" y="622050"/>
            <a:ext cx="2047800" cy="378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7" name="Shape 117"/>
          <p:cNvCxnSpPr>
            <a:endCxn id="118" idx="3"/>
          </p:cNvCxnSpPr>
          <p:nvPr/>
        </p:nvCxnSpPr>
        <p:spPr>
          <a:xfrm flipH="1" rot="10800000">
            <a:off x="5643300" y="391600"/>
            <a:ext cx="1929000" cy="327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" name="Shape 119"/>
          <p:cNvCxnSpPr>
            <a:stCxn id="92" idx="1"/>
          </p:cNvCxnSpPr>
          <p:nvPr/>
        </p:nvCxnSpPr>
        <p:spPr>
          <a:xfrm flipH="1">
            <a:off x="5598506" y="2500306"/>
            <a:ext cx="1616700" cy="813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0" name="Shape 120"/>
          <p:cNvSpPr txBox="1"/>
          <p:nvPr/>
        </p:nvSpPr>
        <p:spPr>
          <a:xfrm>
            <a:off x="5929311" y="2500290"/>
            <a:ext cx="9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643600" y="206950"/>
            <a:ext cx="19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PUT,POST,DELETE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105213" y="875275"/>
            <a:ext cx="9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110975" y="5810425"/>
            <a:ext cx="292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 sz="2400">
                <a:latin typeface="Old Standard TT"/>
                <a:ea typeface="Old Standard TT"/>
                <a:cs typeface="Old Standard TT"/>
                <a:sym typeface="Old Standard TT"/>
              </a:rPr>
              <a:t>SYSTEM ARCHITECTURE</a:t>
            </a:r>
          </a:p>
        </p:txBody>
      </p:sp>
      <p:cxnSp>
        <p:nvCxnSpPr>
          <p:cNvPr id="123" name="Shape 123"/>
          <p:cNvCxnSpPr>
            <a:stCxn id="98" idx="3"/>
          </p:cNvCxnSpPr>
          <p:nvPr/>
        </p:nvCxnSpPr>
        <p:spPr>
          <a:xfrm flipH="1" rot="10800000">
            <a:off x="5572132" y="2144673"/>
            <a:ext cx="1615800" cy="105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4" name="Shape 124"/>
          <p:cNvSpPr txBox="1"/>
          <p:nvPr/>
        </p:nvSpPr>
        <p:spPr>
          <a:xfrm>
            <a:off x="5828850" y="1822425"/>
            <a:ext cx="928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/>
              <a:t>POST</a:t>
            </a:r>
          </a:p>
        </p:txBody>
      </p:sp>
      <p:sp>
        <p:nvSpPr>
          <p:cNvPr id="125" name="Shape 125"/>
          <p:cNvSpPr/>
          <p:nvPr/>
        </p:nvSpPr>
        <p:spPr>
          <a:xfrm>
            <a:off x="5267325" y="4960751"/>
            <a:ext cx="1214450" cy="785800"/>
          </a:xfrm>
          <a:prstGeom prst="flowChartMagneticDisk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I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  <a:br>
              <a:rPr b="0" i="0" lang="en-I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LAVE</a:t>
            </a:r>
          </a:p>
        </p:txBody>
      </p:sp>
      <p:cxnSp>
        <p:nvCxnSpPr>
          <p:cNvPr id="126" name="Shape 126"/>
          <p:cNvCxnSpPr/>
          <p:nvPr/>
        </p:nvCxnSpPr>
        <p:spPr>
          <a:xfrm flipH="1">
            <a:off x="1931300" y="4949438"/>
            <a:ext cx="117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 flipH="1">
            <a:off x="3644588" y="4949438"/>
            <a:ext cx="117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813050" y="4937300"/>
            <a:ext cx="111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IN"/>
              <a:t>Broker 1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666725" y="4988750"/>
            <a:ext cx="1000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IN"/>
              <a:t>Broker 3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572400" y="1000350"/>
            <a:ext cx="1214400" cy="5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IN"/>
              <a:t>Redis-slave</a:t>
            </a:r>
          </a:p>
        </p:txBody>
      </p:sp>
      <p:cxnSp>
        <p:nvCxnSpPr>
          <p:cNvPr id="131" name="Shape 131"/>
          <p:cNvCxnSpPr>
            <a:stCxn id="125" idx="4"/>
          </p:cNvCxnSpPr>
          <p:nvPr/>
        </p:nvCxnSpPr>
        <p:spPr>
          <a:xfrm flipH="1" rot="10800000">
            <a:off x="6481775" y="5290651"/>
            <a:ext cx="647100" cy="6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32" name="Shape 132"/>
          <p:cNvCxnSpPr>
            <a:stCxn id="91" idx="2"/>
            <a:endCxn id="130" idx="0"/>
          </p:cNvCxnSpPr>
          <p:nvPr/>
        </p:nvCxnSpPr>
        <p:spPr>
          <a:xfrm>
            <a:off x="8179600" y="711175"/>
            <a:ext cx="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 txBox="1"/>
          <p:nvPr/>
        </p:nvSpPr>
        <p:spPr>
          <a:xfrm>
            <a:off x="117825" y="94275"/>
            <a:ext cx="22266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IN" sz="2400" u="sng">
                <a:solidFill>
                  <a:srgbClr val="FF0000"/>
                </a:solidFill>
              </a:rPr>
              <a:t>Infrastructure is </a:t>
            </a:r>
            <a:r>
              <a:rPr b="1" lang="en-IN" sz="2400" u="sng">
                <a:solidFill>
                  <a:srgbClr val="FF0000"/>
                </a:solidFill>
              </a:rPr>
              <a:t>Dockerized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/>
              <a:t>Test</a:t>
            </a:r>
            <a:r>
              <a:rPr i="0" lang="en-IN" sz="4400" u="none" cap="none" strike="noStrike">
                <a:solidFill>
                  <a:schemeClr val="dk1"/>
                </a:solidFill>
              </a:rPr>
              <a:t> Cases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1000100" y="1410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{4D98B882-AA52-4477-B0CD-42C2A0A7A7E0}</a:tableStyleId>
              </a:tblPr>
              <a:tblGrid>
                <a:gridCol w="3595700"/>
                <a:gridCol w="3595700"/>
              </a:tblGrid>
              <a:tr h="35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 u="none" cap="none" strike="noStrike"/>
                        <a:t>USE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RESULT</a:t>
                      </a:r>
                    </a:p>
                  </a:txBody>
                  <a:tcPr marT="45725" marB="45725" marR="91450" marL="91450"/>
                </a:tc>
              </a:tr>
              <a:tr h="35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Create</a:t>
                      </a:r>
                      <a:r>
                        <a:rPr lang="en-IN" sz="1800"/>
                        <a:t> a Patient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Patient</a:t>
                      </a:r>
                      <a:r>
                        <a:rPr lang="en-IN" sz="1800"/>
                        <a:t> Created</a:t>
                      </a:r>
                    </a:p>
                  </a:txBody>
                  <a:tcPr marT="45725" marB="45725" marR="91450" marL="91450"/>
                </a:tc>
              </a:tr>
              <a:tr h="35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Update a Patient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Patient Updated</a:t>
                      </a:r>
                    </a:p>
                  </a:txBody>
                  <a:tcPr marT="45725" marB="45725" marR="91450" marL="91450"/>
                </a:tc>
              </a:tr>
              <a:tr h="35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Retrieve a Patient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Patient Retrieved</a:t>
                      </a:r>
                    </a:p>
                  </a:txBody>
                  <a:tcPr marT="45725" marB="45725" marR="91450" marL="91450"/>
                </a:tc>
              </a:tr>
              <a:tr h="35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Delete Patient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Patient deleted</a:t>
                      </a:r>
                    </a:p>
                  </a:txBody>
                  <a:tcPr marT="45725" marB="45725" marR="91450" marL="91450"/>
                </a:tc>
              </a:tr>
              <a:tr h="61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Create Patient with date &lt; 2000 &amp; check if its stored in</a:t>
                      </a:r>
                      <a:r>
                        <a:rPr lang="en-IN" sz="1800"/>
                        <a:t> cache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Record not stored</a:t>
                      </a:r>
                      <a:r>
                        <a:rPr lang="en-IN" sz="1800"/>
                        <a:t> in cache</a:t>
                      </a:r>
                    </a:p>
                  </a:txBody>
                  <a:tcPr marT="45725" marB="45725" marR="91450" marL="91450"/>
                </a:tc>
              </a:tr>
              <a:tr h="618975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Create Patient with date &gt; 2000 &amp; check if its stored in</a:t>
                      </a:r>
                      <a:r>
                        <a:rPr lang="en-IN" sz="1800"/>
                        <a:t> cache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Record stored in cache</a:t>
                      </a:r>
                    </a:p>
                  </a:txBody>
                  <a:tcPr marT="45725" marB="45725" marR="91450" marL="91450"/>
                </a:tc>
              </a:tr>
              <a:tr h="35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Create Policy ICU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Policy</a:t>
                      </a:r>
                      <a:r>
                        <a:rPr lang="en-IN" sz="1800"/>
                        <a:t> created</a:t>
                      </a:r>
                    </a:p>
                  </a:txBody>
                  <a:tcPr marT="45725" marB="45725" marR="91450" marL="91450"/>
                </a:tc>
              </a:tr>
              <a:tr h="61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Check if Patient</a:t>
                      </a:r>
                      <a:r>
                        <a:rPr lang="en-IN" sz="1800"/>
                        <a:t> with treatment ICU is stored in cache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Record stored</a:t>
                      </a:r>
                      <a:r>
                        <a:rPr lang="en-IN" sz="1800"/>
                        <a:t> in cache</a:t>
                      </a:r>
                    </a:p>
                  </a:txBody>
                  <a:tcPr marT="45725" marB="45725" marR="91450" marL="91450"/>
                </a:tc>
              </a:tr>
              <a:tr h="88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Change treatment</a:t>
                      </a:r>
                      <a:r>
                        <a:rPr lang="en-IN" sz="1800"/>
                        <a:t> of Patient to ONGOING and check if its stored in cache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Record not present</a:t>
                      </a:r>
                      <a:r>
                        <a:rPr lang="en-IN" sz="1800"/>
                        <a:t> in cache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464334" y="8061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{4D98B882-AA52-4477-B0CD-42C2A0A7A7E0}</a:tableStyleId>
              </a:tblPr>
              <a:tblGrid>
                <a:gridCol w="4107675"/>
                <a:gridCol w="4107675"/>
              </a:tblGrid>
              <a:tr h="41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USE CASE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RESULT</a:t>
                      </a:r>
                    </a:p>
                  </a:txBody>
                  <a:tcPr marT="45725" marB="45725" marR="91450" marL="91450"/>
                </a:tc>
              </a:tr>
              <a:tr h="41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Update</a:t>
                      </a:r>
                      <a:r>
                        <a:rPr lang="en-IN" sz="1800"/>
                        <a:t> a Patient and check if cache is update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Record updated in cache</a:t>
                      </a:r>
                    </a:p>
                  </a:txBody>
                  <a:tcPr marT="45725" marB="45725" marR="91450" marL="91450"/>
                </a:tc>
              </a:tr>
              <a:tr h="41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Delete a Patient</a:t>
                      </a:r>
                      <a:r>
                        <a:rPr lang="en-IN" sz="1800"/>
                        <a:t> and check if cache deleted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Record deleted from cache</a:t>
                      </a:r>
                    </a:p>
                  </a:txBody>
                  <a:tcPr marT="45725" marB="45725" marR="91450" marL="91450"/>
                </a:tc>
              </a:tr>
              <a:tr h="41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Check DB if records are updated according to CRUD</a:t>
                      </a:r>
                      <a:r>
                        <a:rPr lang="en-IN" sz="1800"/>
                        <a:t> operations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DB updated</a:t>
                      </a:r>
                    </a:p>
                  </a:txBody>
                  <a:tcPr marT="45725" marB="45725" marR="91450" marL="91450"/>
                </a:tc>
              </a:tr>
              <a:tr h="41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On updating</a:t>
                      </a:r>
                      <a:r>
                        <a:rPr lang="en-IN" sz="1800"/>
                        <a:t> treatment information from ONGOING to ICU/GENERAL/URGENT CARE, check if “Diagnonsis completed” message is sent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“Diagnosis Completed” message sent</a:t>
                      </a:r>
                    </a:p>
                  </a:txBody>
                  <a:tcPr marT="45725" marB="45725" marR="91450" marL="91450"/>
                </a:tc>
              </a:tr>
              <a:tr h="721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IN" sz="1800"/>
                        <a:t>On updating</a:t>
                      </a:r>
                      <a:r>
                        <a:rPr lang="en-IN" sz="1800"/>
                        <a:t> treatment information from ICU/GENERAL/URGENT CARE to COMPELTED, check if “Treatment completed message”  is sent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“Treatment Completed” message sent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i="0" lang="en-IN" sz="4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Problems faced and Solution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Old Standard TT"/>
              <a:buChar char="•"/>
            </a:pPr>
            <a:r>
              <a:rPr i="0" lang="en-IN" sz="3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Setting up ActiveMQ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Referred Official ActiveMQ Docs &amp; StackOverflow</a:t>
            </a:r>
          </a:p>
          <a:p>
            <a:pPr indent="-431800" lvl="0" marL="457200" marR="0" rtl="0" algn="l">
              <a:spcBef>
                <a:spcPts val="0"/>
              </a:spcBef>
              <a:buSzPts val="3200"/>
              <a:buFont typeface="Old Standard TT"/>
              <a:buChar char="•"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Problems with Jersey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420103"/>
            <a:ext cx="8229600" cy="5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Old Standard TT"/>
              <a:buChar char="•"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Other tools used : </a:t>
            </a:r>
            <a:r>
              <a:rPr i="0" lang="en-IN" sz="32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ReactJS for UI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Old Standard TT"/>
              <a:buChar char="•"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What we knew ? : JSON data, ReactJS, Redis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Old Standard TT"/>
              <a:buChar char="•"/>
            </a:pPr>
            <a:r>
              <a:rPr lang="en-IN">
                <a:latin typeface="Old Standard TT"/>
                <a:ea typeface="Old Standard TT"/>
                <a:cs typeface="Old Standard TT"/>
                <a:sym typeface="Old Standard TT"/>
              </a:rPr>
              <a:t>What we learnt from scratch? : Cassandra, ActiveMQ, Docker, Jersey, Java EE, Tomcat, Web sockets, best practices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