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9144000" cx="18288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95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270b306b7_4_0:notes"/>
          <p:cNvSpPr/>
          <p:nvPr>
            <p:ph idx="2" type="sldImg"/>
          </p:nvPr>
        </p:nvSpPr>
        <p:spPr>
          <a:xfrm>
            <a:off x="295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270b306b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30ac2a8c2_1_0:notes"/>
          <p:cNvSpPr/>
          <p:nvPr>
            <p:ph idx="2" type="sldImg"/>
          </p:nvPr>
        </p:nvSpPr>
        <p:spPr>
          <a:xfrm>
            <a:off x="295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30ac2a8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30ac2a8c2_1_11:notes"/>
          <p:cNvSpPr/>
          <p:nvPr>
            <p:ph idx="2" type="sldImg"/>
          </p:nvPr>
        </p:nvSpPr>
        <p:spPr>
          <a:xfrm>
            <a:off x="295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30ac2a8c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31c5932f5_2_0:notes"/>
          <p:cNvSpPr/>
          <p:nvPr>
            <p:ph idx="2" type="sldImg"/>
          </p:nvPr>
        </p:nvSpPr>
        <p:spPr>
          <a:xfrm>
            <a:off x="295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31c5932f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37be7ee93_6_0:notes"/>
          <p:cNvSpPr/>
          <p:nvPr>
            <p:ph idx="2" type="sldImg"/>
          </p:nvPr>
        </p:nvSpPr>
        <p:spPr>
          <a:xfrm>
            <a:off x="295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37be7ee93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37be7ee93_6_6:notes"/>
          <p:cNvSpPr/>
          <p:nvPr>
            <p:ph idx="2" type="sldImg"/>
          </p:nvPr>
        </p:nvSpPr>
        <p:spPr>
          <a:xfrm>
            <a:off x="295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37be7ee93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37be7ee93_9_0:notes"/>
          <p:cNvSpPr/>
          <p:nvPr>
            <p:ph idx="2" type="sldImg"/>
          </p:nvPr>
        </p:nvSpPr>
        <p:spPr>
          <a:xfrm>
            <a:off x="295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37be7ee93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1) Customers will come to JMP in a relationship with a client, not as an individual.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2) Upon setup by client or submission of 1st client-customer order, the following is generated: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- Client-customer record is created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- Customer master (JMP record) is created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- Customer Master (Enterprise record) is created/identified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- Client-customer-order record is created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- Customer login credentials are created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3) Client users can update attributes on the Client-customer record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4) Customers can login and update attributes of the Customer Master (JMP) record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5) Some Customer Master attributes may override Client-customer attributes on the orders - biz rules tbd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4534d7cc0_0_8:notes"/>
          <p:cNvSpPr/>
          <p:nvPr>
            <p:ph idx="2" type="sldImg"/>
          </p:nvPr>
        </p:nvSpPr>
        <p:spPr>
          <a:xfrm>
            <a:off x="295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4534d7c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4534d7cc0_0_0:notes"/>
          <p:cNvSpPr/>
          <p:nvPr>
            <p:ph idx="2" type="sldImg"/>
          </p:nvPr>
        </p:nvSpPr>
        <p:spPr>
          <a:xfrm>
            <a:off x="295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4534d7c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210968a9b_6_11:notes"/>
          <p:cNvSpPr/>
          <p:nvPr>
            <p:ph idx="2" type="sldImg"/>
          </p:nvPr>
        </p:nvSpPr>
        <p:spPr>
          <a:xfrm>
            <a:off x="295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210968a9b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2b4eef86f_8_5:notes"/>
          <p:cNvSpPr/>
          <p:nvPr>
            <p:ph idx="2" type="sldImg"/>
          </p:nvPr>
        </p:nvSpPr>
        <p:spPr>
          <a:xfrm>
            <a:off x="295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2b4eef86f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builds on Darren’s updates and mostly addresses my todo items from the previous version.   The key points on slide 6 should still apply.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90500" marR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90500" marR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DOMO FEP is now DOMO Edge.   So the FSPs are now “EPs”, an EP  (“Edge Processor”) is like an SP - it's event driven etc.  But instead of going full DOMO we'd look for a more light-weight approach for the initial stages of the platform.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90500" marR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So:  </a:t>
            </a:r>
            <a:endParaRPr sz="1200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90500" marR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     #1  - implementation can be quick and dirty for phase 1.  </a:t>
            </a:r>
            <a:endParaRPr sz="1200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90500" marR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     #2 -  it should be easy to convert an FSP to work as an SP in DOMO later.</a:t>
            </a:r>
            <a:endParaRPr sz="1200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changes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Client, Customer and Order databases are now first-class components representing separate microservices.  DOMO Edge is a direct consumer of the Order service, but does not directly depend on Client and Customer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I’ve added: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Customer Master - primary source for Dish Customer IDs - no further integration planned at this point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OnTech Product Catalog, which is a replicant of the Shopify catalog.  Working assumption is we integrate with it rather than building a catalog service.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210968a9b_7_3:notes"/>
          <p:cNvSpPr/>
          <p:nvPr>
            <p:ph idx="2" type="sldImg"/>
          </p:nvPr>
        </p:nvSpPr>
        <p:spPr>
          <a:xfrm>
            <a:off x="295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210968a9b_7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note: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Support for inter-VPC routing and I</a:t>
            </a:r>
            <a:r>
              <a:rPr lang="en">
                <a:solidFill>
                  <a:schemeClr val="dk1"/>
                </a:solidFill>
              </a:rPr>
              <a:t>nternal Direct Connect between On-Prem, AWS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 Separate accounts and patterns for APIs, Webapp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 Zones for PCI, PII, etc. with corresponding controls implied for ingress, egress.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210968a9b_5_62:notes"/>
          <p:cNvSpPr/>
          <p:nvPr>
            <p:ph idx="2" type="sldImg"/>
          </p:nvPr>
        </p:nvSpPr>
        <p:spPr>
          <a:xfrm>
            <a:off x="295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210968a9b_5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slide added as a discussion document for scoping purposes: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90500" marR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Are we - JMP - migrating any on-premises functionality (e.g. WFM) to AWS?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90500" marR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What on-premises components do we need to integrate with (DOMO SPs or other), and what security zones are they in (nonPCI, PCI, PII)?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90500" marR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- Should we assume a shared DOMO infrastructure is our project expected to  deliver that?</a:t>
            </a:r>
            <a:endParaRPr sz="1200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hi-level view focusing on external dependencies for JMP.  We easily could show more accounts detail here.  The security overview diagram (next slide) shows patterns for separate Webapp and API accounts.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210968a9b_7_9:notes"/>
          <p:cNvSpPr/>
          <p:nvPr>
            <p:ph idx="2" type="sldImg"/>
          </p:nvPr>
        </p:nvSpPr>
        <p:spPr>
          <a:xfrm>
            <a:off x="295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210968a9b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2b4eef86f_15_0:notes"/>
          <p:cNvSpPr/>
          <p:nvPr>
            <p:ph idx="2" type="sldImg"/>
          </p:nvPr>
        </p:nvSpPr>
        <p:spPr>
          <a:xfrm>
            <a:off x="295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2b4eef86f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30ac2a8c2_1_20:notes"/>
          <p:cNvSpPr/>
          <p:nvPr>
            <p:ph idx="2" type="sldImg"/>
          </p:nvPr>
        </p:nvSpPr>
        <p:spPr>
          <a:xfrm>
            <a:off x="295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30ac2a8c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6f2f545a1_1_0:notes"/>
          <p:cNvSpPr/>
          <p:nvPr>
            <p:ph idx="2" type="sldImg"/>
          </p:nvPr>
        </p:nvSpPr>
        <p:spPr>
          <a:xfrm>
            <a:off x="295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6f2f545a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323689"/>
            <a:ext cx="17041200" cy="3649200"/>
          </a:xfrm>
          <a:prstGeom prst="rect">
            <a:avLst/>
          </a:prstGeom>
        </p:spPr>
        <p:txBody>
          <a:bodyPr anchorCtr="0" anchor="b" bIns="176075" lIns="176075" spcFirstLastPara="1" rIns="176075" wrap="square" tIns="176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5038444"/>
            <a:ext cx="17041200" cy="1409100"/>
          </a:xfrm>
          <a:prstGeom prst="rect">
            <a:avLst/>
          </a:prstGeom>
        </p:spPr>
        <p:txBody>
          <a:bodyPr anchorCtr="0" anchor="t" bIns="176075" lIns="176075" spcFirstLastPara="1" rIns="176075" wrap="square" tIns="1760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8290163"/>
            <a:ext cx="1097400" cy="699600"/>
          </a:xfrm>
          <a:prstGeom prst="rect">
            <a:avLst/>
          </a:prstGeom>
        </p:spPr>
        <p:txBody>
          <a:bodyPr anchorCtr="0" anchor="ctr" bIns="176075" lIns="176075" spcFirstLastPara="1" rIns="176075" wrap="square" tIns="1760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1966444"/>
            <a:ext cx="17041200" cy="3490800"/>
          </a:xfrm>
          <a:prstGeom prst="rect">
            <a:avLst/>
          </a:prstGeom>
        </p:spPr>
        <p:txBody>
          <a:bodyPr anchorCtr="0" anchor="b" bIns="176075" lIns="176075" spcFirstLastPara="1" rIns="176075" wrap="square" tIns="176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5603956"/>
            <a:ext cx="17041200" cy="2312400"/>
          </a:xfrm>
          <a:prstGeom prst="rect">
            <a:avLst/>
          </a:prstGeom>
        </p:spPr>
        <p:txBody>
          <a:bodyPr anchorCtr="0" anchor="t" bIns="176075" lIns="176075" spcFirstLastPara="1" rIns="176075" wrap="square" tIns="176075">
            <a:noAutofit/>
          </a:bodyPr>
          <a:lstStyle>
            <a:lvl1pPr indent="-450850" lvl="0" marL="457200" algn="ctr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indent="-400050" lvl="1" marL="914400" algn="ctr">
              <a:spcBef>
                <a:spcPts val="3100"/>
              </a:spcBef>
              <a:spcAft>
                <a:spcPts val="0"/>
              </a:spcAft>
              <a:buSzPts val="2700"/>
              <a:buChar char="○"/>
              <a:defRPr/>
            </a:lvl2pPr>
            <a:lvl3pPr indent="-400050" lvl="2" marL="1371600" algn="ctr">
              <a:spcBef>
                <a:spcPts val="3100"/>
              </a:spcBef>
              <a:spcAft>
                <a:spcPts val="0"/>
              </a:spcAft>
              <a:buSzPts val="2700"/>
              <a:buChar char="■"/>
              <a:defRPr/>
            </a:lvl3pPr>
            <a:lvl4pPr indent="-400050" lvl="3" marL="1828800" algn="ctr">
              <a:spcBef>
                <a:spcPts val="3100"/>
              </a:spcBef>
              <a:spcAft>
                <a:spcPts val="0"/>
              </a:spcAft>
              <a:buSzPts val="2700"/>
              <a:buChar char="●"/>
              <a:defRPr/>
            </a:lvl4pPr>
            <a:lvl5pPr indent="-400050" lvl="4" marL="2286000" algn="ctr">
              <a:spcBef>
                <a:spcPts val="3100"/>
              </a:spcBef>
              <a:spcAft>
                <a:spcPts val="0"/>
              </a:spcAft>
              <a:buSzPts val="2700"/>
              <a:buChar char="○"/>
              <a:defRPr/>
            </a:lvl5pPr>
            <a:lvl6pPr indent="-400050" lvl="5" marL="2743200" algn="ctr">
              <a:spcBef>
                <a:spcPts val="3100"/>
              </a:spcBef>
              <a:spcAft>
                <a:spcPts val="0"/>
              </a:spcAft>
              <a:buSzPts val="2700"/>
              <a:buChar char="■"/>
              <a:defRPr/>
            </a:lvl6pPr>
            <a:lvl7pPr indent="-400050" lvl="6" marL="3200400" algn="ctr">
              <a:spcBef>
                <a:spcPts val="3100"/>
              </a:spcBef>
              <a:spcAft>
                <a:spcPts val="0"/>
              </a:spcAft>
              <a:buSzPts val="2700"/>
              <a:buChar char="●"/>
              <a:defRPr/>
            </a:lvl7pPr>
            <a:lvl8pPr indent="-400050" lvl="7" marL="3657600" algn="ctr">
              <a:spcBef>
                <a:spcPts val="3100"/>
              </a:spcBef>
              <a:spcAft>
                <a:spcPts val="0"/>
              </a:spcAft>
              <a:buSzPts val="2700"/>
              <a:buChar char="○"/>
              <a:defRPr/>
            </a:lvl8pPr>
            <a:lvl9pPr indent="-400050" lvl="8" marL="4114800" algn="ctr">
              <a:spcBef>
                <a:spcPts val="3100"/>
              </a:spcBef>
              <a:spcAft>
                <a:spcPts val="3100"/>
              </a:spcAft>
              <a:buSzPts val="2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8290163"/>
            <a:ext cx="1097400" cy="699600"/>
          </a:xfrm>
          <a:prstGeom prst="rect">
            <a:avLst/>
          </a:prstGeom>
        </p:spPr>
        <p:txBody>
          <a:bodyPr anchorCtr="0" anchor="ctr" bIns="176075" lIns="176075" spcFirstLastPara="1" rIns="176075" wrap="square" tIns="1760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8290163"/>
            <a:ext cx="1097400" cy="699600"/>
          </a:xfrm>
          <a:prstGeom prst="rect">
            <a:avLst/>
          </a:prstGeom>
        </p:spPr>
        <p:txBody>
          <a:bodyPr anchorCtr="0" anchor="ctr" bIns="176075" lIns="176075" spcFirstLastPara="1" rIns="176075" wrap="square" tIns="1760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3823733"/>
            <a:ext cx="17041200" cy="1496400"/>
          </a:xfrm>
          <a:prstGeom prst="rect">
            <a:avLst/>
          </a:prstGeom>
        </p:spPr>
        <p:txBody>
          <a:bodyPr anchorCtr="0" anchor="ctr" bIns="176075" lIns="176075" spcFirstLastPara="1" rIns="176075" wrap="square" tIns="176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8290163"/>
            <a:ext cx="1097400" cy="699600"/>
          </a:xfrm>
          <a:prstGeom prst="rect">
            <a:avLst/>
          </a:prstGeom>
        </p:spPr>
        <p:txBody>
          <a:bodyPr anchorCtr="0" anchor="ctr" bIns="176075" lIns="176075" spcFirstLastPara="1" rIns="176075" wrap="square" tIns="1760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791156"/>
            <a:ext cx="17041200" cy="1018200"/>
          </a:xfrm>
          <a:prstGeom prst="rect">
            <a:avLst/>
          </a:prstGeom>
        </p:spPr>
        <p:txBody>
          <a:bodyPr anchorCtr="0" anchor="t" bIns="176075" lIns="176075" spcFirstLastPara="1" rIns="176075" wrap="square" tIns="1760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2048844"/>
            <a:ext cx="17041200" cy="6073500"/>
          </a:xfrm>
          <a:prstGeom prst="rect">
            <a:avLst/>
          </a:prstGeom>
        </p:spPr>
        <p:txBody>
          <a:bodyPr anchorCtr="0" anchor="t" bIns="176075" lIns="176075" spcFirstLastPara="1" rIns="176075" wrap="square" tIns="176075">
            <a:no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indent="-400050" lvl="1" marL="914400">
              <a:spcBef>
                <a:spcPts val="3100"/>
              </a:spcBef>
              <a:spcAft>
                <a:spcPts val="0"/>
              </a:spcAft>
              <a:buSzPts val="2700"/>
              <a:buChar char="○"/>
              <a:defRPr/>
            </a:lvl2pPr>
            <a:lvl3pPr indent="-400050" lvl="2" marL="1371600">
              <a:spcBef>
                <a:spcPts val="3100"/>
              </a:spcBef>
              <a:spcAft>
                <a:spcPts val="0"/>
              </a:spcAft>
              <a:buSzPts val="2700"/>
              <a:buChar char="■"/>
              <a:defRPr/>
            </a:lvl3pPr>
            <a:lvl4pPr indent="-400050" lvl="3" marL="1828800">
              <a:spcBef>
                <a:spcPts val="3100"/>
              </a:spcBef>
              <a:spcAft>
                <a:spcPts val="0"/>
              </a:spcAft>
              <a:buSzPts val="2700"/>
              <a:buChar char="●"/>
              <a:defRPr/>
            </a:lvl4pPr>
            <a:lvl5pPr indent="-400050" lvl="4" marL="2286000">
              <a:spcBef>
                <a:spcPts val="3100"/>
              </a:spcBef>
              <a:spcAft>
                <a:spcPts val="0"/>
              </a:spcAft>
              <a:buSzPts val="2700"/>
              <a:buChar char="○"/>
              <a:defRPr/>
            </a:lvl5pPr>
            <a:lvl6pPr indent="-400050" lvl="5" marL="2743200">
              <a:spcBef>
                <a:spcPts val="3100"/>
              </a:spcBef>
              <a:spcAft>
                <a:spcPts val="0"/>
              </a:spcAft>
              <a:buSzPts val="2700"/>
              <a:buChar char="■"/>
              <a:defRPr/>
            </a:lvl6pPr>
            <a:lvl7pPr indent="-400050" lvl="6" marL="3200400">
              <a:spcBef>
                <a:spcPts val="3100"/>
              </a:spcBef>
              <a:spcAft>
                <a:spcPts val="0"/>
              </a:spcAft>
              <a:buSzPts val="2700"/>
              <a:buChar char="●"/>
              <a:defRPr/>
            </a:lvl7pPr>
            <a:lvl8pPr indent="-400050" lvl="7" marL="3657600">
              <a:spcBef>
                <a:spcPts val="3100"/>
              </a:spcBef>
              <a:spcAft>
                <a:spcPts val="0"/>
              </a:spcAft>
              <a:buSzPts val="2700"/>
              <a:buChar char="○"/>
              <a:defRPr/>
            </a:lvl8pPr>
            <a:lvl9pPr indent="-400050" lvl="8" marL="4114800">
              <a:spcBef>
                <a:spcPts val="3100"/>
              </a:spcBef>
              <a:spcAft>
                <a:spcPts val="3100"/>
              </a:spcAft>
              <a:buSzPts val="2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8290163"/>
            <a:ext cx="1097400" cy="699600"/>
          </a:xfrm>
          <a:prstGeom prst="rect">
            <a:avLst/>
          </a:prstGeom>
        </p:spPr>
        <p:txBody>
          <a:bodyPr anchorCtr="0" anchor="ctr" bIns="176075" lIns="176075" spcFirstLastPara="1" rIns="176075" wrap="square" tIns="1760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791156"/>
            <a:ext cx="17041200" cy="1018200"/>
          </a:xfrm>
          <a:prstGeom prst="rect">
            <a:avLst/>
          </a:prstGeom>
        </p:spPr>
        <p:txBody>
          <a:bodyPr anchorCtr="0" anchor="t" bIns="176075" lIns="176075" spcFirstLastPara="1" rIns="176075" wrap="square" tIns="1760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2048844"/>
            <a:ext cx="7999800" cy="6073500"/>
          </a:xfrm>
          <a:prstGeom prst="rect">
            <a:avLst/>
          </a:prstGeom>
        </p:spPr>
        <p:txBody>
          <a:bodyPr anchorCtr="0" anchor="t" bIns="176075" lIns="176075" spcFirstLastPara="1" rIns="176075" wrap="square" tIns="176075">
            <a:noAutofit/>
          </a:bodyPr>
          <a:lstStyle>
            <a:lvl1pPr indent="-400050" lvl="0" marL="457200"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700"/>
            </a:lvl1pPr>
            <a:lvl2pPr indent="-374650" lvl="1" marL="914400">
              <a:spcBef>
                <a:spcPts val="310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>
              <a:spcBef>
                <a:spcPts val="3100"/>
              </a:spcBef>
              <a:spcAft>
                <a:spcPts val="0"/>
              </a:spcAft>
              <a:buSzPts val="2300"/>
              <a:buChar char="■"/>
              <a:defRPr sz="2300"/>
            </a:lvl3pPr>
            <a:lvl4pPr indent="-374650" lvl="3" marL="1828800">
              <a:spcBef>
                <a:spcPts val="310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>
              <a:spcBef>
                <a:spcPts val="310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>
              <a:spcBef>
                <a:spcPts val="310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>
              <a:spcBef>
                <a:spcPts val="310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>
              <a:spcBef>
                <a:spcPts val="310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>
              <a:spcBef>
                <a:spcPts val="3100"/>
              </a:spcBef>
              <a:spcAft>
                <a:spcPts val="310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2048844"/>
            <a:ext cx="7999800" cy="6073500"/>
          </a:xfrm>
          <a:prstGeom prst="rect">
            <a:avLst/>
          </a:prstGeom>
        </p:spPr>
        <p:txBody>
          <a:bodyPr anchorCtr="0" anchor="t" bIns="176075" lIns="176075" spcFirstLastPara="1" rIns="176075" wrap="square" tIns="176075">
            <a:noAutofit/>
          </a:bodyPr>
          <a:lstStyle>
            <a:lvl1pPr indent="-400050" lvl="0" marL="457200"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700"/>
            </a:lvl1pPr>
            <a:lvl2pPr indent="-374650" lvl="1" marL="914400">
              <a:spcBef>
                <a:spcPts val="310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>
              <a:spcBef>
                <a:spcPts val="3100"/>
              </a:spcBef>
              <a:spcAft>
                <a:spcPts val="0"/>
              </a:spcAft>
              <a:buSzPts val="2300"/>
              <a:buChar char="■"/>
              <a:defRPr sz="2300"/>
            </a:lvl3pPr>
            <a:lvl4pPr indent="-374650" lvl="3" marL="1828800">
              <a:spcBef>
                <a:spcPts val="310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>
              <a:spcBef>
                <a:spcPts val="310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>
              <a:spcBef>
                <a:spcPts val="310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>
              <a:spcBef>
                <a:spcPts val="310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>
              <a:spcBef>
                <a:spcPts val="310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>
              <a:spcBef>
                <a:spcPts val="3100"/>
              </a:spcBef>
              <a:spcAft>
                <a:spcPts val="310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8290163"/>
            <a:ext cx="1097400" cy="699600"/>
          </a:xfrm>
          <a:prstGeom prst="rect">
            <a:avLst/>
          </a:prstGeom>
        </p:spPr>
        <p:txBody>
          <a:bodyPr anchorCtr="0" anchor="ctr" bIns="176075" lIns="176075" spcFirstLastPara="1" rIns="176075" wrap="square" tIns="1760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791156"/>
            <a:ext cx="17041200" cy="1018200"/>
          </a:xfrm>
          <a:prstGeom prst="rect">
            <a:avLst/>
          </a:prstGeom>
        </p:spPr>
        <p:txBody>
          <a:bodyPr anchorCtr="0" anchor="t" bIns="176075" lIns="176075" spcFirstLastPara="1" rIns="176075" wrap="square" tIns="1760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8290163"/>
            <a:ext cx="1097400" cy="699600"/>
          </a:xfrm>
          <a:prstGeom prst="rect">
            <a:avLst/>
          </a:prstGeom>
        </p:spPr>
        <p:txBody>
          <a:bodyPr anchorCtr="0" anchor="ctr" bIns="176075" lIns="176075" spcFirstLastPara="1" rIns="176075" wrap="square" tIns="1760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987733"/>
            <a:ext cx="5616000" cy="1343400"/>
          </a:xfrm>
          <a:prstGeom prst="rect">
            <a:avLst/>
          </a:prstGeom>
        </p:spPr>
        <p:txBody>
          <a:bodyPr anchorCtr="0" anchor="b" bIns="176075" lIns="176075" spcFirstLastPara="1" rIns="176075" wrap="square" tIns="1760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2470400"/>
            <a:ext cx="5616000" cy="5652300"/>
          </a:xfrm>
          <a:prstGeom prst="rect">
            <a:avLst/>
          </a:prstGeom>
        </p:spPr>
        <p:txBody>
          <a:bodyPr anchorCtr="0" anchor="t" bIns="176075" lIns="176075" spcFirstLastPara="1" rIns="176075" wrap="square" tIns="176075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74650" lvl="1" marL="914400">
              <a:spcBef>
                <a:spcPts val="310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>
              <a:spcBef>
                <a:spcPts val="3100"/>
              </a:spcBef>
              <a:spcAft>
                <a:spcPts val="0"/>
              </a:spcAft>
              <a:buSzPts val="2300"/>
              <a:buChar char="■"/>
              <a:defRPr sz="2300"/>
            </a:lvl3pPr>
            <a:lvl4pPr indent="-374650" lvl="3" marL="1828800">
              <a:spcBef>
                <a:spcPts val="310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>
              <a:spcBef>
                <a:spcPts val="310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>
              <a:spcBef>
                <a:spcPts val="310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>
              <a:spcBef>
                <a:spcPts val="310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>
              <a:spcBef>
                <a:spcPts val="310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>
              <a:spcBef>
                <a:spcPts val="3100"/>
              </a:spcBef>
              <a:spcAft>
                <a:spcPts val="310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8290163"/>
            <a:ext cx="1097400" cy="699600"/>
          </a:xfrm>
          <a:prstGeom prst="rect">
            <a:avLst/>
          </a:prstGeom>
        </p:spPr>
        <p:txBody>
          <a:bodyPr anchorCtr="0" anchor="ctr" bIns="176075" lIns="176075" spcFirstLastPara="1" rIns="176075" wrap="square" tIns="1760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800267"/>
            <a:ext cx="12735600" cy="7272600"/>
          </a:xfrm>
          <a:prstGeom prst="rect">
            <a:avLst/>
          </a:prstGeom>
        </p:spPr>
        <p:txBody>
          <a:bodyPr anchorCtr="0" anchor="ctr" bIns="176075" lIns="176075" spcFirstLastPara="1" rIns="176075" wrap="square" tIns="1760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lvl="1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8290163"/>
            <a:ext cx="1097400" cy="699600"/>
          </a:xfrm>
          <a:prstGeom prst="rect">
            <a:avLst/>
          </a:prstGeom>
        </p:spPr>
        <p:txBody>
          <a:bodyPr anchorCtr="0" anchor="ctr" bIns="176075" lIns="176075" spcFirstLastPara="1" rIns="176075" wrap="square" tIns="1760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22"/>
            <a:ext cx="91440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2192311"/>
            <a:ext cx="8090400" cy="2635200"/>
          </a:xfrm>
          <a:prstGeom prst="rect">
            <a:avLst/>
          </a:prstGeom>
        </p:spPr>
        <p:txBody>
          <a:bodyPr anchorCtr="0" anchor="b" bIns="176075" lIns="176075" spcFirstLastPara="1" rIns="176075" wrap="square" tIns="176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1pPr>
            <a:lvl2pPr lvl="1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2pPr>
            <a:lvl3pPr lvl="2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3pPr>
            <a:lvl4pPr lvl="3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4pPr>
            <a:lvl5pPr lvl="4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5pPr>
            <a:lvl6pPr lvl="5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6pPr>
            <a:lvl7pPr lvl="6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7pPr>
            <a:lvl8pPr lvl="7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8pPr>
            <a:lvl9pPr lvl="8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4983244"/>
            <a:ext cx="8090400" cy="2195700"/>
          </a:xfrm>
          <a:prstGeom prst="rect">
            <a:avLst/>
          </a:prstGeom>
        </p:spPr>
        <p:txBody>
          <a:bodyPr anchorCtr="0" anchor="t" bIns="176075" lIns="176075" spcFirstLastPara="1" rIns="176075" wrap="square" tIns="1760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1287244"/>
            <a:ext cx="7674000" cy="6569100"/>
          </a:xfrm>
          <a:prstGeom prst="rect">
            <a:avLst/>
          </a:prstGeom>
        </p:spPr>
        <p:txBody>
          <a:bodyPr anchorCtr="0" anchor="ctr" bIns="176075" lIns="176075" spcFirstLastPara="1" rIns="176075" wrap="square" tIns="176075">
            <a:no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indent="-400050" lvl="1" marL="914400">
              <a:spcBef>
                <a:spcPts val="3100"/>
              </a:spcBef>
              <a:spcAft>
                <a:spcPts val="0"/>
              </a:spcAft>
              <a:buSzPts val="2700"/>
              <a:buChar char="○"/>
              <a:defRPr/>
            </a:lvl2pPr>
            <a:lvl3pPr indent="-400050" lvl="2" marL="1371600">
              <a:spcBef>
                <a:spcPts val="3100"/>
              </a:spcBef>
              <a:spcAft>
                <a:spcPts val="0"/>
              </a:spcAft>
              <a:buSzPts val="2700"/>
              <a:buChar char="■"/>
              <a:defRPr/>
            </a:lvl3pPr>
            <a:lvl4pPr indent="-400050" lvl="3" marL="1828800">
              <a:spcBef>
                <a:spcPts val="3100"/>
              </a:spcBef>
              <a:spcAft>
                <a:spcPts val="0"/>
              </a:spcAft>
              <a:buSzPts val="2700"/>
              <a:buChar char="●"/>
              <a:defRPr/>
            </a:lvl4pPr>
            <a:lvl5pPr indent="-400050" lvl="4" marL="2286000">
              <a:spcBef>
                <a:spcPts val="3100"/>
              </a:spcBef>
              <a:spcAft>
                <a:spcPts val="0"/>
              </a:spcAft>
              <a:buSzPts val="2700"/>
              <a:buChar char="○"/>
              <a:defRPr/>
            </a:lvl5pPr>
            <a:lvl6pPr indent="-400050" lvl="5" marL="2743200">
              <a:spcBef>
                <a:spcPts val="3100"/>
              </a:spcBef>
              <a:spcAft>
                <a:spcPts val="0"/>
              </a:spcAft>
              <a:buSzPts val="2700"/>
              <a:buChar char="■"/>
              <a:defRPr/>
            </a:lvl6pPr>
            <a:lvl7pPr indent="-400050" lvl="6" marL="3200400">
              <a:spcBef>
                <a:spcPts val="3100"/>
              </a:spcBef>
              <a:spcAft>
                <a:spcPts val="0"/>
              </a:spcAft>
              <a:buSzPts val="2700"/>
              <a:buChar char="●"/>
              <a:defRPr/>
            </a:lvl7pPr>
            <a:lvl8pPr indent="-400050" lvl="7" marL="3657600">
              <a:spcBef>
                <a:spcPts val="3100"/>
              </a:spcBef>
              <a:spcAft>
                <a:spcPts val="0"/>
              </a:spcAft>
              <a:buSzPts val="2700"/>
              <a:buChar char="○"/>
              <a:defRPr/>
            </a:lvl8pPr>
            <a:lvl9pPr indent="-400050" lvl="8" marL="4114800">
              <a:spcBef>
                <a:spcPts val="3100"/>
              </a:spcBef>
              <a:spcAft>
                <a:spcPts val="3100"/>
              </a:spcAft>
              <a:buSzPts val="2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8290163"/>
            <a:ext cx="1097400" cy="699600"/>
          </a:xfrm>
          <a:prstGeom prst="rect">
            <a:avLst/>
          </a:prstGeom>
        </p:spPr>
        <p:txBody>
          <a:bodyPr anchorCtr="0" anchor="ctr" bIns="176075" lIns="176075" spcFirstLastPara="1" rIns="176075" wrap="square" tIns="1760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7521022"/>
            <a:ext cx="11997600" cy="1075800"/>
          </a:xfrm>
          <a:prstGeom prst="rect">
            <a:avLst/>
          </a:prstGeom>
        </p:spPr>
        <p:txBody>
          <a:bodyPr anchorCtr="0" anchor="ctr" bIns="176075" lIns="176075" spcFirstLastPara="1" rIns="176075" wrap="square" tIns="17607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8290163"/>
            <a:ext cx="1097400" cy="699600"/>
          </a:xfrm>
          <a:prstGeom prst="rect">
            <a:avLst/>
          </a:prstGeom>
        </p:spPr>
        <p:txBody>
          <a:bodyPr anchorCtr="0" anchor="ctr" bIns="176075" lIns="176075" spcFirstLastPara="1" rIns="176075" wrap="square" tIns="1760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791156"/>
            <a:ext cx="170412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6075" lIns="176075" spcFirstLastPara="1" rIns="176075" wrap="square" tIns="1760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048844"/>
            <a:ext cx="170412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6075" lIns="176075" spcFirstLastPara="1" rIns="176075" wrap="square" tIns="176075">
            <a:noAutofit/>
          </a:bodyPr>
          <a:lstStyle>
            <a:lvl1pPr indent="-4508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●"/>
              <a:defRPr sz="3500">
                <a:solidFill>
                  <a:schemeClr val="dk2"/>
                </a:solidFill>
              </a:defRPr>
            </a:lvl1pPr>
            <a:lvl2pPr indent="-400050" lvl="1" marL="91440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Char char="○"/>
              <a:defRPr sz="2700">
                <a:solidFill>
                  <a:schemeClr val="dk2"/>
                </a:solidFill>
              </a:defRPr>
            </a:lvl2pPr>
            <a:lvl3pPr indent="-400050" lvl="2" marL="137160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Char char="■"/>
              <a:defRPr sz="2700">
                <a:solidFill>
                  <a:schemeClr val="dk2"/>
                </a:solidFill>
              </a:defRPr>
            </a:lvl3pPr>
            <a:lvl4pPr indent="-400050" lvl="3" marL="182880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Char char="●"/>
              <a:defRPr sz="2700">
                <a:solidFill>
                  <a:schemeClr val="dk2"/>
                </a:solidFill>
              </a:defRPr>
            </a:lvl4pPr>
            <a:lvl5pPr indent="-400050" lvl="4" marL="228600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Char char="○"/>
              <a:defRPr sz="2700">
                <a:solidFill>
                  <a:schemeClr val="dk2"/>
                </a:solidFill>
              </a:defRPr>
            </a:lvl5pPr>
            <a:lvl6pPr indent="-400050" lvl="5" marL="274320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Char char="■"/>
              <a:defRPr sz="2700">
                <a:solidFill>
                  <a:schemeClr val="dk2"/>
                </a:solidFill>
              </a:defRPr>
            </a:lvl6pPr>
            <a:lvl7pPr indent="-400050" lvl="6" marL="320040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Char char="●"/>
              <a:defRPr sz="2700">
                <a:solidFill>
                  <a:schemeClr val="dk2"/>
                </a:solidFill>
              </a:defRPr>
            </a:lvl7pPr>
            <a:lvl8pPr indent="-400050" lvl="7" marL="365760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Char char="○"/>
              <a:defRPr sz="2700">
                <a:solidFill>
                  <a:schemeClr val="dk2"/>
                </a:solidFill>
              </a:defRPr>
            </a:lvl8pPr>
            <a:lvl9pPr indent="-400050" lvl="8" marL="4114800">
              <a:lnSpc>
                <a:spcPct val="115000"/>
              </a:lnSpc>
              <a:spcBef>
                <a:spcPts val="3100"/>
              </a:spcBef>
              <a:spcAft>
                <a:spcPts val="3100"/>
              </a:spcAft>
              <a:buClr>
                <a:schemeClr val="dk2"/>
              </a:buClr>
              <a:buSzPts val="2700"/>
              <a:buChar char="■"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8290163"/>
            <a:ext cx="10974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6075" lIns="176075" spcFirstLastPara="1" rIns="176075" wrap="square" tIns="176075">
            <a:noAutofit/>
          </a:bodyPr>
          <a:lstStyle>
            <a:lvl1pPr lvl="0" algn="r">
              <a:buNone/>
              <a:defRPr sz="1900">
                <a:solidFill>
                  <a:schemeClr val="dk2"/>
                </a:solidFill>
              </a:defRPr>
            </a:lvl1pPr>
            <a:lvl2pPr lvl="1" algn="r">
              <a:buNone/>
              <a:defRPr sz="1900">
                <a:solidFill>
                  <a:schemeClr val="dk2"/>
                </a:solidFill>
              </a:defRPr>
            </a:lvl2pPr>
            <a:lvl3pPr lvl="2" algn="r">
              <a:buNone/>
              <a:defRPr sz="1900">
                <a:solidFill>
                  <a:schemeClr val="dk2"/>
                </a:solidFill>
              </a:defRPr>
            </a:lvl3pPr>
            <a:lvl4pPr lvl="3" algn="r">
              <a:buNone/>
              <a:defRPr sz="1900">
                <a:solidFill>
                  <a:schemeClr val="dk2"/>
                </a:solidFill>
              </a:defRPr>
            </a:lvl4pPr>
            <a:lvl5pPr lvl="4" algn="r">
              <a:buNone/>
              <a:defRPr sz="1900">
                <a:solidFill>
                  <a:schemeClr val="dk2"/>
                </a:solidFill>
              </a:defRPr>
            </a:lvl5pPr>
            <a:lvl6pPr lvl="5" algn="r">
              <a:buNone/>
              <a:defRPr sz="1900">
                <a:solidFill>
                  <a:schemeClr val="dk2"/>
                </a:solidFill>
              </a:defRPr>
            </a:lvl6pPr>
            <a:lvl7pPr lvl="6" algn="r">
              <a:buNone/>
              <a:defRPr sz="1900">
                <a:solidFill>
                  <a:schemeClr val="dk2"/>
                </a:solidFill>
              </a:defRPr>
            </a:lvl7pPr>
            <a:lvl8pPr lvl="7" algn="r">
              <a:buNone/>
              <a:defRPr sz="1900">
                <a:solidFill>
                  <a:schemeClr val="dk2"/>
                </a:solidFill>
              </a:defRPr>
            </a:lvl8pPr>
            <a:lvl9pPr lvl="8" algn="r">
              <a:buNone/>
              <a:defRPr sz="19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623400" y="791156"/>
            <a:ext cx="17041200" cy="1018200"/>
          </a:xfrm>
          <a:prstGeom prst="rect">
            <a:avLst/>
          </a:prstGeom>
        </p:spPr>
        <p:txBody>
          <a:bodyPr anchorCtr="0" anchor="t" bIns="176075" lIns="176075" spcFirstLastPara="1" rIns="176075" wrap="square" tIns="17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Straw man for Client/Customer Relationship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00" y="3267996"/>
            <a:ext cx="13444649" cy="42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623400" y="791150"/>
            <a:ext cx="3593400" cy="469200"/>
          </a:xfrm>
          <a:prstGeom prst="rect">
            <a:avLst/>
          </a:prstGeom>
        </p:spPr>
        <p:txBody>
          <a:bodyPr anchorCtr="0" anchor="t" bIns="176075" lIns="176075" spcFirstLastPara="1" rIns="176075" wrap="square" tIns="17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Client Config API Catalog</a:t>
            </a:r>
            <a:endParaRPr sz="2100"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900" y="1459275"/>
            <a:ext cx="7410450" cy="69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623400" y="791150"/>
            <a:ext cx="4257900" cy="469200"/>
          </a:xfrm>
          <a:prstGeom prst="rect">
            <a:avLst/>
          </a:prstGeom>
        </p:spPr>
        <p:txBody>
          <a:bodyPr anchorCtr="0" anchor="t" bIns="176075" lIns="176075" spcFirstLastPara="1" rIns="176075" wrap="square" tIns="17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Client Customer API Catalog</a:t>
            </a:r>
            <a:endParaRPr sz="2100"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250" y="1446500"/>
            <a:ext cx="9486900" cy="71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50" y="410450"/>
            <a:ext cx="5583950" cy="228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175" y="2862800"/>
            <a:ext cx="6946815" cy="60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80453" y="482175"/>
            <a:ext cx="8270325" cy="24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 txBox="1"/>
          <p:nvPr/>
        </p:nvSpPr>
        <p:spPr>
          <a:xfrm>
            <a:off x="11901875" y="3081325"/>
            <a:ext cx="36285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/>
              <a:t>Application</a:t>
            </a:r>
            <a:r>
              <a:rPr lang="en"/>
              <a:t> OnBoarding Standard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93563"/>
            <a:ext cx="17112375" cy="8661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7983199" cy="7460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/>
          <p:nvPr/>
        </p:nvSpPr>
        <p:spPr>
          <a:xfrm>
            <a:off x="642400" y="1151475"/>
            <a:ext cx="7835100" cy="504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725" lIns="91725" spcFirstLastPara="1" rIns="91725" wrap="square" tIns="91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JMP Client - Customer - Order relationships</a:t>
            </a:r>
            <a:endParaRPr i="1" sz="1300"/>
          </a:p>
        </p:txBody>
      </p:sp>
      <p:cxnSp>
        <p:nvCxnSpPr>
          <p:cNvPr id="227" name="Google Shape;227;p27"/>
          <p:cNvCxnSpPr>
            <a:stCxn id="228" idx="3"/>
            <a:endCxn id="229" idx="1"/>
          </p:cNvCxnSpPr>
          <p:nvPr/>
        </p:nvCxnSpPr>
        <p:spPr>
          <a:xfrm>
            <a:off x="5587675" y="3474325"/>
            <a:ext cx="448800" cy="1206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7"/>
          <p:cNvSpPr/>
          <p:nvPr/>
        </p:nvSpPr>
        <p:spPr>
          <a:xfrm>
            <a:off x="3939475" y="2867725"/>
            <a:ext cx="1648200" cy="121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725" lIns="91725" spcFirstLastPara="1" rIns="91725" wrap="square" tIns="91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Customer Rec (JMP) - Customer X (Bill Smith)- CID 345</a:t>
            </a:r>
            <a:endParaRPr sz="1700"/>
          </a:p>
        </p:txBody>
      </p:sp>
      <p:sp>
        <p:nvSpPr>
          <p:cNvPr id="230" name="Google Shape;230;p27"/>
          <p:cNvSpPr/>
          <p:nvPr/>
        </p:nvSpPr>
        <p:spPr>
          <a:xfrm>
            <a:off x="6022150" y="1945075"/>
            <a:ext cx="2144100" cy="48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725" lIns="91725" spcFirstLastPara="1" rIns="91725" wrap="square" tIns="91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Client 2</a:t>
            </a:r>
            <a:endParaRPr sz="1700"/>
          </a:p>
        </p:txBody>
      </p:sp>
      <p:sp>
        <p:nvSpPr>
          <p:cNvPr id="231" name="Google Shape;231;p27"/>
          <p:cNvSpPr/>
          <p:nvPr/>
        </p:nvSpPr>
        <p:spPr>
          <a:xfrm>
            <a:off x="5936944" y="4796525"/>
            <a:ext cx="2328900" cy="72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725" lIns="91725" spcFirstLastPara="1" rIns="91725" wrap="square" tIns="91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Client 2- Customer X - Order 234</a:t>
            </a:r>
            <a:endParaRPr sz="1700"/>
          </a:p>
        </p:txBody>
      </p:sp>
      <p:sp>
        <p:nvSpPr>
          <p:cNvPr id="229" name="Google Shape;229;p27"/>
          <p:cNvSpPr/>
          <p:nvPr/>
        </p:nvSpPr>
        <p:spPr>
          <a:xfrm>
            <a:off x="6036325" y="3056275"/>
            <a:ext cx="2144100" cy="107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725" lIns="91725" spcFirstLastPara="1" rIns="91725" wrap="square" tIns="91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Client 2 - Customer X (William Smith)- CID 899</a:t>
            </a:r>
            <a:endParaRPr sz="1700"/>
          </a:p>
        </p:txBody>
      </p:sp>
      <p:cxnSp>
        <p:nvCxnSpPr>
          <p:cNvPr id="232" name="Google Shape;232;p27"/>
          <p:cNvCxnSpPr>
            <a:stCxn id="230" idx="2"/>
            <a:endCxn id="229" idx="0"/>
          </p:cNvCxnSpPr>
          <p:nvPr/>
        </p:nvCxnSpPr>
        <p:spPr>
          <a:xfrm flipH="1" rot="-5400000">
            <a:off x="6787750" y="2735725"/>
            <a:ext cx="627000" cy="14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7"/>
          <p:cNvCxnSpPr>
            <a:stCxn id="229" idx="2"/>
            <a:endCxn id="231" idx="0"/>
          </p:cNvCxnSpPr>
          <p:nvPr/>
        </p:nvCxnSpPr>
        <p:spPr>
          <a:xfrm rot="5400000">
            <a:off x="6773575" y="4461775"/>
            <a:ext cx="662700" cy="69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7"/>
          <p:cNvSpPr/>
          <p:nvPr/>
        </p:nvSpPr>
        <p:spPr>
          <a:xfrm>
            <a:off x="3939550" y="6854825"/>
            <a:ext cx="1648200" cy="161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725" lIns="91725" spcFirstLastPara="1" rIns="91725" wrap="square" tIns="91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Customer Master (Enterprise) - Customer X (Billy Smith)- CID 567</a:t>
            </a:r>
            <a:endParaRPr sz="1700"/>
          </a:p>
        </p:txBody>
      </p:sp>
      <p:cxnSp>
        <p:nvCxnSpPr>
          <p:cNvPr id="235" name="Google Shape;235;p27"/>
          <p:cNvCxnSpPr>
            <a:stCxn id="228" idx="2"/>
            <a:endCxn id="234" idx="0"/>
          </p:cNvCxnSpPr>
          <p:nvPr/>
        </p:nvCxnSpPr>
        <p:spPr>
          <a:xfrm flipH="1" rot="-5400000">
            <a:off x="3376975" y="5467525"/>
            <a:ext cx="27738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7"/>
          <p:cNvCxnSpPr>
            <a:stCxn id="234" idx="0"/>
            <a:endCxn id="228" idx="2"/>
          </p:cNvCxnSpPr>
          <p:nvPr/>
        </p:nvCxnSpPr>
        <p:spPr>
          <a:xfrm rot="-5400000">
            <a:off x="3377050" y="5467625"/>
            <a:ext cx="27738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7"/>
          <p:cNvCxnSpPr>
            <a:stCxn id="238" idx="3"/>
            <a:endCxn id="228" idx="1"/>
          </p:cNvCxnSpPr>
          <p:nvPr/>
        </p:nvCxnSpPr>
        <p:spPr>
          <a:xfrm flipH="1" rot="10800000">
            <a:off x="3278900" y="3474275"/>
            <a:ext cx="660600" cy="1209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7"/>
          <p:cNvSpPr/>
          <p:nvPr/>
        </p:nvSpPr>
        <p:spPr>
          <a:xfrm>
            <a:off x="1134801" y="1945075"/>
            <a:ext cx="2144100" cy="48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725" lIns="91725" spcFirstLastPara="1" rIns="91725" wrap="square" tIns="91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Client 1</a:t>
            </a:r>
            <a:endParaRPr sz="1700"/>
          </a:p>
        </p:txBody>
      </p:sp>
      <p:sp>
        <p:nvSpPr>
          <p:cNvPr id="240" name="Google Shape;240;p27"/>
          <p:cNvSpPr/>
          <p:nvPr/>
        </p:nvSpPr>
        <p:spPr>
          <a:xfrm>
            <a:off x="1049594" y="4796525"/>
            <a:ext cx="2328900" cy="72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725" lIns="91725" spcFirstLastPara="1" rIns="91725" wrap="square" tIns="91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Client 1 - Customer X - Order 123</a:t>
            </a:r>
            <a:endParaRPr sz="1700"/>
          </a:p>
        </p:txBody>
      </p:sp>
      <p:sp>
        <p:nvSpPr>
          <p:cNvPr id="238" name="Google Shape;238;p27"/>
          <p:cNvSpPr/>
          <p:nvPr/>
        </p:nvSpPr>
        <p:spPr>
          <a:xfrm>
            <a:off x="1134800" y="3056375"/>
            <a:ext cx="2144100" cy="107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725" lIns="91725" spcFirstLastPara="1" rIns="91725" wrap="square" tIns="91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Client 1 - Customer X (William Smith)- CID 789</a:t>
            </a:r>
            <a:endParaRPr sz="1700"/>
          </a:p>
        </p:txBody>
      </p:sp>
      <p:cxnSp>
        <p:nvCxnSpPr>
          <p:cNvPr id="241" name="Google Shape;241;p27"/>
          <p:cNvCxnSpPr>
            <a:stCxn id="239" idx="2"/>
            <a:endCxn id="238" idx="0"/>
          </p:cNvCxnSpPr>
          <p:nvPr/>
        </p:nvCxnSpPr>
        <p:spPr>
          <a:xfrm flipH="1" rot="-5400000">
            <a:off x="1893651" y="2742475"/>
            <a:ext cx="627000" cy="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7"/>
          <p:cNvCxnSpPr>
            <a:stCxn id="238" idx="2"/>
            <a:endCxn id="240" idx="0"/>
          </p:cNvCxnSpPr>
          <p:nvPr/>
        </p:nvCxnSpPr>
        <p:spPr>
          <a:xfrm flipH="1" rot="-5400000">
            <a:off x="1879100" y="4461725"/>
            <a:ext cx="662700" cy="72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7"/>
          <p:cNvCxnSpPr>
            <a:endCxn id="231" idx="1"/>
          </p:cNvCxnSpPr>
          <p:nvPr/>
        </p:nvCxnSpPr>
        <p:spPr>
          <a:xfrm flipH="1" rot="-5400000">
            <a:off x="5070394" y="4292525"/>
            <a:ext cx="1077600" cy="6555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7"/>
          <p:cNvCxnSpPr>
            <a:endCxn id="240" idx="3"/>
          </p:cNvCxnSpPr>
          <p:nvPr/>
        </p:nvCxnSpPr>
        <p:spPr>
          <a:xfrm rot="5400000">
            <a:off x="3274394" y="4185575"/>
            <a:ext cx="1077600" cy="8694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623400" y="791156"/>
            <a:ext cx="17041200" cy="1018200"/>
          </a:xfrm>
          <a:prstGeom prst="rect">
            <a:avLst/>
          </a:prstGeom>
        </p:spPr>
        <p:txBody>
          <a:bodyPr anchorCtr="0" anchor="t" bIns="176075" lIns="176075" spcFirstLastPara="1" rIns="176075" wrap="square" tIns="17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50" y="1073473"/>
            <a:ext cx="8640800" cy="48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25" y="168800"/>
            <a:ext cx="13025849" cy="84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2875" y="2305406"/>
            <a:ext cx="583882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23400" y="791156"/>
            <a:ext cx="17041200" cy="1018200"/>
          </a:xfrm>
          <a:prstGeom prst="rect">
            <a:avLst/>
          </a:prstGeom>
        </p:spPr>
        <p:txBody>
          <a:bodyPr anchorCtr="0" anchor="t" bIns="176075" lIns="176075" spcFirstLastPara="1" rIns="176075" wrap="square" tIns="17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3 Key Points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623400" y="2048844"/>
            <a:ext cx="17041200" cy="6073500"/>
          </a:xfrm>
          <a:prstGeom prst="rect">
            <a:avLst/>
          </a:prstGeom>
        </p:spPr>
        <p:txBody>
          <a:bodyPr anchorCtr="0" anchor="t" bIns="176075" lIns="176075" spcFirstLastPara="1" rIns="176075" wrap="square" tIns="17607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All new </a:t>
            </a:r>
            <a:r>
              <a:rPr lang="en" sz="1800"/>
              <a:t>Client/Customer orders are created thru one of these flows: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 sz="1800"/>
              <a:t>Client’s Integrated Cart to OnTech/Shopify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 sz="1800"/>
              <a:t>Directly into OnTech/Shopify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 sz="1800"/>
              <a:t>Client/Customer Portal Order Entry UI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 sz="1800"/>
              <a:t>Standard API’s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A new Clients can be setup to deliver new orders thru any one or many of the options in 1 above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All orders from either the Client/Customer Portal or Ontech flow thru Order Management, DOMO FEP and then DOMO before flowing to OFS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Client Portal allows for Client personnel to view Customer and order data over time with various metrics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Client Portal allows for Dish personnel to view Client, Customer and order data over time with various metrics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All Clients setup prior to JMP go-live, with orders coming thru OnTech, when setup in the Configuration and Client Portal, will have data viewable in the Client Portal like new Clients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 sz="1800"/>
              <a:t>A one-time order data load to the Order Management system for past orders may be necessary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All dotted line flows are current and expected to be removed as part of the scope of this project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Appliance Repair Clients (Partners) will need to be re-routed away from direct load to WFM and to Client Portal APIs to Order Management instead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Client users will be routed to OnTech to enter a new order instead of using the JMP Order Entry UI if the client was setup in the Config Portal to require payment on order submission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2928400" y="1151475"/>
            <a:ext cx="8586600" cy="6466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725" lIns="91725" spcFirstLastPara="1" rIns="91725" wrap="square" tIns="91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JMP Delivery Scope</a:t>
            </a:r>
            <a:endParaRPr i="1" sz="1300"/>
          </a:p>
        </p:txBody>
      </p:sp>
      <p:sp>
        <p:nvSpPr>
          <p:cNvPr id="67" name="Google Shape;67;p15"/>
          <p:cNvSpPr/>
          <p:nvPr/>
        </p:nvSpPr>
        <p:spPr>
          <a:xfrm>
            <a:off x="9038800" y="3298067"/>
            <a:ext cx="2374800" cy="2079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725" lIns="91725" spcFirstLastPara="1" rIns="91725" wrap="square" tIns="91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68" name="Google Shape;68;p15"/>
          <p:cNvSpPr txBox="1"/>
          <p:nvPr/>
        </p:nvSpPr>
        <p:spPr>
          <a:xfrm>
            <a:off x="288325" y="8379511"/>
            <a:ext cx="90972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6600" lIns="176600" spcFirstLastPara="1" rIns="176600" wrap="square" tIns="176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WIP - Component Diagram - last updated 4/10/2020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69" name="Google Shape;69;p15"/>
          <p:cNvSpPr/>
          <p:nvPr/>
        </p:nvSpPr>
        <p:spPr>
          <a:xfrm>
            <a:off x="11787447" y="4907511"/>
            <a:ext cx="961200" cy="270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725" lIns="91725" spcFirstLastPara="1" rIns="91725" wrap="square" tIns="91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DOMO</a:t>
            </a:r>
            <a:endParaRPr sz="1700"/>
          </a:p>
        </p:txBody>
      </p:sp>
      <p:sp>
        <p:nvSpPr>
          <p:cNvPr id="70" name="Google Shape;70;p15"/>
          <p:cNvSpPr/>
          <p:nvPr/>
        </p:nvSpPr>
        <p:spPr>
          <a:xfrm>
            <a:off x="14925650" y="5367445"/>
            <a:ext cx="2020200" cy="722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725" lIns="91725" spcFirstLastPara="1" rIns="91725" wrap="square" tIns="91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OFS</a:t>
            </a:r>
            <a:endParaRPr sz="1700"/>
          </a:p>
        </p:txBody>
      </p:sp>
      <p:sp>
        <p:nvSpPr>
          <p:cNvPr id="71" name="Google Shape;71;p15"/>
          <p:cNvSpPr/>
          <p:nvPr/>
        </p:nvSpPr>
        <p:spPr>
          <a:xfrm>
            <a:off x="10164959" y="6537641"/>
            <a:ext cx="1090200" cy="993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725" lIns="91725" spcFirstLastPara="1" rIns="91725" wrap="square" tIns="91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Add SPs and order status logic ?</a:t>
            </a:r>
            <a:endParaRPr sz="1700"/>
          </a:p>
        </p:txBody>
      </p:sp>
      <p:cxnSp>
        <p:nvCxnSpPr>
          <p:cNvPr id="72" name="Google Shape;72;p15"/>
          <p:cNvCxnSpPr>
            <a:stCxn id="73" idx="3"/>
            <a:endCxn id="69" idx="1"/>
          </p:cNvCxnSpPr>
          <p:nvPr/>
        </p:nvCxnSpPr>
        <p:spPr>
          <a:xfrm>
            <a:off x="8066850" y="5333594"/>
            <a:ext cx="3720600" cy="926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5"/>
          <p:cNvSpPr/>
          <p:nvPr/>
        </p:nvSpPr>
        <p:spPr>
          <a:xfrm>
            <a:off x="9317250" y="3398264"/>
            <a:ext cx="1871400" cy="40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725" lIns="91725" spcFirstLastPara="1" rIns="91725" wrap="square" tIns="91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OnTech/ Shopify-EP</a:t>
            </a:r>
            <a:endParaRPr sz="1300"/>
          </a:p>
        </p:txBody>
      </p:sp>
      <p:sp>
        <p:nvSpPr>
          <p:cNvPr id="73" name="Google Shape;73;p15"/>
          <p:cNvSpPr/>
          <p:nvPr/>
        </p:nvSpPr>
        <p:spPr>
          <a:xfrm>
            <a:off x="7132050" y="4464044"/>
            <a:ext cx="934800" cy="173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725" lIns="91725" spcFirstLastPara="1" rIns="91725" wrap="square" tIns="91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DOMO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Edge</a:t>
            </a:r>
            <a:endParaRPr sz="1700"/>
          </a:p>
        </p:txBody>
      </p:sp>
      <p:sp>
        <p:nvSpPr>
          <p:cNvPr id="75" name="Google Shape;75;p15"/>
          <p:cNvSpPr/>
          <p:nvPr/>
        </p:nvSpPr>
        <p:spPr>
          <a:xfrm>
            <a:off x="9387050" y="4413376"/>
            <a:ext cx="1801800" cy="33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725" lIns="91725" spcFirstLastPara="1" rIns="91725" wrap="square" tIns="91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CIB-Correlate-EP</a:t>
            </a:r>
            <a:endParaRPr sz="1300"/>
          </a:p>
        </p:txBody>
      </p:sp>
      <p:sp>
        <p:nvSpPr>
          <p:cNvPr id="76" name="Google Shape;76;p15"/>
          <p:cNvSpPr/>
          <p:nvPr/>
        </p:nvSpPr>
        <p:spPr>
          <a:xfrm>
            <a:off x="9317250" y="3954620"/>
            <a:ext cx="1871400" cy="33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725" lIns="91725" spcFirstLastPara="1" rIns="91725" wrap="square" tIns="91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CIB-Transform-EP</a:t>
            </a:r>
            <a:endParaRPr sz="1300"/>
          </a:p>
        </p:txBody>
      </p:sp>
      <p:cxnSp>
        <p:nvCxnSpPr>
          <p:cNvPr id="77" name="Google Shape;77;p15"/>
          <p:cNvCxnSpPr>
            <a:stCxn id="73" idx="3"/>
            <a:endCxn id="76" idx="1"/>
          </p:cNvCxnSpPr>
          <p:nvPr/>
        </p:nvCxnSpPr>
        <p:spPr>
          <a:xfrm flipH="1" rot="10800000">
            <a:off x="8066850" y="4120394"/>
            <a:ext cx="1250400" cy="1213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>
            <a:stCxn id="73" idx="3"/>
            <a:endCxn id="75" idx="1"/>
          </p:cNvCxnSpPr>
          <p:nvPr/>
        </p:nvCxnSpPr>
        <p:spPr>
          <a:xfrm flipH="1" rot="10800000">
            <a:off x="8066850" y="4579394"/>
            <a:ext cx="1320300" cy="7542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>
            <a:stCxn id="73" idx="3"/>
            <a:endCxn id="74" idx="1"/>
          </p:cNvCxnSpPr>
          <p:nvPr/>
        </p:nvCxnSpPr>
        <p:spPr>
          <a:xfrm flipH="1" rot="10800000">
            <a:off x="8066850" y="3600794"/>
            <a:ext cx="1250400" cy="1732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/>
          <p:nvPr/>
        </p:nvSpPr>
        <p:spPr>
          <a:xfrm>
            <a:off x="14451589" y="2849677"/>
            <a:ext cx="2233800" cy="820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725" lIns="91725" spcFirstLastPara="1" rIns="91725" wrap="square" tIns="91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OnTech / Shopify</a:t>
            </a:r>
            <a:endParaRPr sz="1700"/>
          </a:p>
        </p:txBody>
      </p:sp>
      <p:cxnSp>
        <p:nvCxnSpPr>
          <p:cNvPr id="81" name="Google Shape;81;p15"/>
          <p:cNvCxnSpPr>
            <a:stCxn id="80" idx="1"/>
            <a:endCxn id="74" idx="3"/>
          </p:cNvCxnSpPr>
          <p:nvPr/>
        </p:nvCxnSpPr>
        <p:spPr>
          <a:xfrm flipH="1">
            <a:off x="11188789" y="3260077"/>
            <a:ext cx="3262800" cy="3408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5"/>
          <p:cNvCxnSpPr>
            <a:stCxn id="74" idx="1"/>
            <a:endCxn id="73" idx="3"/>
          </p:cNvCxnSpPr>
          <p:nvPr/>
        </p:nvCxnSpPr>
        <p:spPr>
          <a:xfrm flipH="1">
            <a:off x="8066850" y="3600914"/>
            <a:ext cx="1250400" cy="1732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5"/>
          <p:cNvSpPr/>
          <p:nvPr/>
        </p:nvSpPr>
        <p:spPr>
          <a:xfrm>
            <a:off x="7796277" y="520125"/>
            <a:ext cx="1989600" cy="423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600" lIns="176600" spcFirstLastPara="1" rIns="176600" wrap="square" tIns="176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IHS / Command Center</a:t>
            </a:r>
            <a:endParaRPr b="1" sz="1300"/>
          </a:p>
        </p:txBody>
      </p:sp>
      <p:sp>
        <p:nvSpPr>
          <p:cNvPr id="84" name="Google Shape;84;p15"/>
          <p:cNvSpPr/>
          <p:nvPr/>
        </p:nvSpPr>
        <p:spPr>
          <a:xfrm>
            <a:off x="288354" y="2129451"/>
            <a:ext cx="1647600" cy="82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600" lIns="176600" spcFirstLastPara="1" rIns="176600" wrap="square" tIns="176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Client</a:t>
            </a:r>
            <a:endParaRPr b="1" sz="1300"/>
          </a:p>
        </p:txBody>
      </p:sp>
      <p:sp>
        <p:nvSpPr>
          <p:cNvPr id="85" name="Google Shape;85;p15"/>
          <p:cNvSpPr/>
          <p:nvPr/>
        </p:nvSpPr>
        <p:spPr>
          <a:xfrm>
            <a:off x="6116188" y="1427850"/>
            <a:ext cx="1527000" cy="77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725" lIns="91725" spcFirstLastPara="1" rIns="91725" wrap="square" tIns="91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Client Configuration Portal UI</a:t>
            </a:r>
            <a:endParaRPr sz="1300"/>
          </a:p>
        </p:txBody>
      </p:sp>
      <p:sp>
        <p:nvSpPr>
          <p:cNvPr id="86" name="Google Shape;86;p15"/>
          <p:cNvSpPr/>
          <p:nvPr/>
        </p:nvSpPr>
        <p:spPr>
          <a:xfrm>
            <a:off x="3250900" y="1877896"/>
            <a:ext cx="2233800" cy="32475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725" lIns="91725" spcFirstLastPara="1" rIns="91725" wrap="square" tIns="91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Internet Facing</a:t>
            </a:r>
            <a:endParaRPr i="1" sz="1300"/>
          </a:p>
        </p:txBody>
      </p:sp>
      <p:sp>
        <p:nvSpPr>
          <p:cNvPr id="87" name="Google Shape;87;p15"/>
          <p:cNvSpPr/>
          <p:nvPr/>
        </p:nvSpPr>
        <p:spPr>
          <a:xfrm>
            <a:off x="3645450" y="3904889"/>
            <a:ext cx="1314000" cy="8208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725" lIns="91725" spcFirstLastPara="1" rIns="91725" wrap="square" tIns="91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Standard APIs</a:t>
            </a:r>
            <a:endParaRPr sz="1300"/>
          </a:p>
        </p:txBody>
      </p:sp>
      <p:cxnSp>
        <p:nvCxnSpPr>
          <p:cNvPr id="88" name="Google Shape;88;p15"/>
          <p:cNvCxnSpPr>
            <a:stCxn id="84" idx="3"/>
            <a:endCxn id="89" idx="1"/>
          </p:cNvCxnSpPr>
          <p:nvPr/>
        </p:nvCxnSpPr>
        <p:spPr>
          <a:xfrm>
            <a:off x="1935954" y="2539851"/>
            <a:ext cx="1453200" cy="2250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5"/>
          <p:cNvCxnSpPr>
            <a:stCxn id="84" idx="2"/>
          </p:cNvCxnSpPr>
          <p:nvPr/>
        </p:nvCxnSpPr>
        <p:spPr>
          <a:xfrm flipH="1" rot="-5400000">
            <a:off x="1747254" y="2315151"/>
            <a:ext cx="1263000" cy="25332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5"/>
          <p:cNvSpPr/>
          <p:nvPr/>
        </p:nvSpPr>
        <p:spPr>
          <a:xfrm>
            <a:off x="288359" y="1525370"/>
            <a:ext cx="1647600" cy="461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600" lIns="176600" spcFirstLastPara="1" rIns="176600" wrap="square" tIns="176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Client website</a:t>
            </a:r>
            <a:endParaRPr b="1" sz="1300"/>
          </a:p>
        </p:txBody>
      </p:sp>
      <p:cxnSp>
        <p:nvCxnSpPr>
          <p:cNvPr id="92" name="Google Shape;92;p15"/>
          <p:cNvCxnSpPr>
            <a:stCxn id="93" idx="0"/>
            <a:endCxn id="80" idx="0"/>
          </p:cNvCxnSpPr>
          <p:nvPr/>
        </p:nvCxnSpPr>
        <p:spPr>
          <a:xfrm flipH="1" rot="-5400000">
            <a:off x="8006799" y="-4711983"/>
            <a:ext cx="2285400" cy="12837900"/>
          </a:xfrm>
          <a:prstGeom prst="bentConnector3">
            <a:avLst>
              <a:gd fmla="val -16535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5"/>
          <p:cNvSpPr/>
          <p:nvPr/>
        </p:nvSpPr>
        <p:spPr>
          <a:xfrm>
            <a:off x="3389176" y="2534196"/>
            <a:ext cx="1415400" cy="4614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725" lIns="91725" spcFirstLastPara="1" rIns="91725" wrap="square" tIns="91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Order Entry UI</a:t>
            </a:r>
            <a:endParaRPr sz="1300"/>
          </a:p>
        </p:txBody>
      </p:sp>
      <p:sp>
        <p:nvSpPr>
          <p:cNvPr id="94" name="Google Shape;94;p15"/>
          <p:cNvSpPr/>
          <p:nvPr/>
        </p:nvSpPr>
        <p:spPr>
          <a:xfrm>
            <a:off x="294162" y="1054732"/>
            <a:ext cx="1647600" cy="461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600" lIns="176600" spcFirstLastPara="1" rIns="176600" wrap="square" tIns="176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Integrated Cart</a:t>
            </a:r>
            <a:endParaRPr b="1" sz="1300"/>
          </a:p>
        </p:txBody>
      </p:sp>
      <p:sp>
        <p:nvSpPr>
          <p:cNvPr id="93" name="Google Shape;93;p15"/>
          <p:cNvSpPr/>
          <p:nvPr/>
        </p:nvSpPr>
        <p:spPr>
          <a:xfrm>
            <a:off x="2073549" y="564267"/>
            <a:ext cx="1314000" cy="461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600" lIns="176600" spcFirstLastPara="1" rIns="176600" wrap="square" tIns="176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Customer</a:t>
            </a:r>
            <a:endParaRPr b="1" sz="1300"/>
          </a:p>
        </p:txBody>
      </p:sp>
      <p:cxnSp>
        <p:nvCxnSpPr>
          <p:cNvPr id="95" name="Google Shape;95;p15"/>
          <p:cNvCxnSpPr>
            <a:stCxn id="93" idx="3"/>
          </p:cNvCxnSpPr>
          <p:nvPr/>
        </p:nvCxnSpPr>
        <p:spPr>
          <a:xfrm>
            <a:off x="3387549" y="794967"/>
            <a:ext cx="155100" cy="17451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5"/>
          <p:cNvCxnSpPr>
            <a:stCxn id="93" idx="2"/>
            <a:endCxn id="91" idx="3"/>
          </p:cNvCxnSpPr>
          <p:nvPr/>
        </p:nvCxnSpPr>
        <p:spPr>
          <a:xfrm rot="5400000">
            <a:off x="1967949" y="993567"/>
            <a:ext cx="730500" cy="7947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5"/>
          <p:cNvCxnSpPr>
            <a:stCxn id="87" idx="3"/>
            <a:endCxn id="98" idx="1"/>
          </p:cNvCxnSpPr>
          <p:nvPr/>
        </p:nvCxnSpPr>
        <p:spPr>
          <a:xfrm flipH="1" rot="10800000">
            <a:off x="4959450" y="3511289"/>
            <a:ext cx="1455000" cy="8040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5"/>
          <p:cNvCxnSpPr>
            <a:stCxn id="89" idx="2"/>
            <a:endCxn id="87" idx="0"/>
          </p:cNvCxnSpPr>
          <p:nvPr/>
        </p:nvCxnSpPr>
        <p:spPr>
          <a:xfrm flipH="1" rot="-5400000">
            <a:off x="3744976" y="3347496"/>
            <a:ext cx="909300" cy="205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5"/>
          <p:cNvCxnSpPr>
            <a:stCxn id="83" idx="2"/>
            <a:endCxn id="85" idx="0"/>
          </p:cNvCxnSpPr>
          <p:nvPr/>
        </p:nvCxnSpPr>
        <p:spPr>
          <a:xfrm rot="5400000">
            <a:off x="7593327" y="230175"/>
            <a:ext cx="484200" cy="19113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5"/>
          <p:cNvSpPr/>
          <p:nvPr/>
        </p:nvSpPr>
        <p:spPr>
          <a:xfrm>
            <a:off x="408125" y="5125400"/>
            <a:ext cx="1647600" cy="461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600" lIns="176600" spcFirstLastPara="1" rIns="176600" wrap="square" tIns="176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Handy</a:t>
            </a:r>
            <a:endParaRPr b="1" sz="1300"/>
          </a:p>
        </p:txBody>
      </p:sp>
      <p:sp>
        <p:nvSpPr>
          <p:cNvPr id="102" name="Google Shape;102;p15"/>
          <p:cNvSpPr/>
          <p:nvPr/>
        </p:nvSpPr>
        <p:spPr>
          <a:xfrm>
            <a:off x="1436806" y="4536029"/>
            <a:ext cx="1415400" cy="46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725" lIns="91725" spcFirstLastPara="1" rIns="91725" wrap="square" tIns="91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Handy order</a:t>
            </a:r>
            <a:endParaRPr sz="1300"/>
          </a:p>
        </p:txBody>
      </p:sp>
      <p:cxnSp>
        <p:nvCxnSpPr>
          <p:cNvPr id="103" name="Google Shape;103;p15"/>
          <p:cNvCxnSpPr>
            <a:stCxn id="101" idx="0"/>
            <a:endCxn id="102" idx="1"/>
          </p:cNvCxnSpPr>
          <p:nvPr/>
        </p:nvCxnSpPr>
        <p:spPr>
          <a:xfrm rot="-5400000">
            <a:off x="1154975" y="4843550"/>
            <a:ext cx="358800" cy="2049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5"/>
          <p:cNvCxnSpPr>
            <a:stCxn id="102" idx="0"/>
            <a:endCxn id="87" idx="1"/>
          </p:cNvCxnSpPr>
          <p:nvPr/>
        </p:nvCxnSpPr>
        <p:spPr>
          <a:xfrm rot="-5400000">
            <a:off x="2784556" y="3675179"/>
            <a:ext cx="220800" cy="15009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5"/>
          <p:cNvCxnSpPr>
            <a:stCxn id="73" idx="2"/>
            <a:endCxn id="106" idx="0"/>
          </p:cNvCxnSpPr>
          <p:nvPr/>
        </p:nvCxnSpPr>
        <p:spPr>
          <a:xfrm rot="5400000">
            <a:off x="7194450" y="6327344"/>
            <a:ext cx="529200" cy="28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5"/>
          <p:cNvCxnSpPr>
            <a:stCxn id="87" idx="3"/>
            <a:endCxn id="73" idx="1"/>
          </p:cNvCxnSpPr>
          <p:nvPr/>
        </p:nvCxnSpPr>
        <p:spPr>
          <a:xfrm>
            <a:off x="4959450" y="4315289"/>
            <a:ext cx="2172600" cy="1018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5"/>
          <p:cNvCxnSpPr>
            <a:stCxn id="87" idx="3"/>
            <a:endCxn id="109" idx="1"/>
          </p:cNvCxnSpPr>
          <p:nvPr/>
        </p:nvCxnSpPr>
        <p:spPr>
          <a:xfrm flipH="1" rot="10800000">
            <a:off x="4959450" y="2816189"/>
            <a:ext cx="1439700" cy="14991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5"/>
          <p:cNvSpPr/>
          <p:nvPr/>
        </p:nvSpPr>
        <p:spPr>
          <a:xfrm>
            <a:off x="9349250" y="4895242"/>
            <a:ext cx="1801800" cy="33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725" lIns="91725" spcFirstLastPara="1" rIns="91725" wrap="square" tIns="91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Other-EP ...</a:t>
            </a:r>
            <a:endParaRPr sz="1300"/>
          </a:p>
        </p:txBody>
      </p:sp>
      <p:cxnSp>
        <p:nvCxnSpPr>
          <p:cNvPr id="111" name="Google Shape;111;p15"/>
          <p:cNvCxnSpPr>
            <a:stCxn id="112" idx="1"/>
            <a:endCxn id="112" idx="1"/>
          </p:cNvCxnSpPr>
          <p:nvPr/>
        </p:nvCxnSpPr>
        <p:spPr>
          <a:xfrm>
            <a:off x="8075651" y="2113322"/>
            <a:ext cx="600" cy="600"/>
          </a:xfrm>
          <a:prstGeom prst="bentConnector3">
            <a:avLst>
              <a:gd fmla="val -75921053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5"/>
          <p:cNvCxnSpPr>
            <a:stCxn id="85" idx="1"/>
            <a:endCxn id="114" idx="3"/>
          </p:cNvCxnSpPr>
          <p:nvPr/>
        </p:nvCxnSpPr>
        <p:spPr>
          <a:xfrm flipH="1">
            <a:off x="5484688" y="1812900"/>
            <a:ext cx="631500" cy="3318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5"/>
          <p:cNvCxnSpPr>
            <a:stCxn id="94" idx="0"/>
          </p:cNvCxnSpPr>
          <p:nvPr/>
        </p:nvCxnSpPr>
        <p:spPr>
          <a:xfrm flipH="1" rot="-5400000">
            <a:off x="7849662" y="-5676968"/>
            <a:ext cx="1832700" cy="15296100"/>
          </a:xfrm>
          <a:prstGeom prst="bentConnector4">
            <a:avLst>
              <a:gd fmla="val -50988" name="adj1"/>
              <a:gd fmla="val 100081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5"/>
          <p:cNvSpPr/>
          <p:nvPr/>
        </p:nvSpPr>
        <p:spPr>
          <a:xfrm>
            <a:off x="13462902" y="7362900"/>
            <a:ext cx="2685000" cy="993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725" lIns="91725" spcFirstLastPara="1" rIns="91725" wrap="square" tIns="91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WFM</a:t>
            </a:r>
            <a:endParaRPr sz="1700"/>
          </a:p>
        </p:txBody>
      </p:sp>
      <p:cxnSp>
        <p:nvCxnSpPr>
          <p:cNvPr id="117" name="Google Shape;117;p15"/>
          <p:cNvCxnSpPr>
            <a:endCxn id="116" idx="3"/>
          </p:cNvCxnSpPr>
          <p:nvPr/>
        </p:nvCxnSpPr>
        <p:spPr>
          <a:xfrm rot="5400000">
            <a:off x="15426402" y="6821700"/>
            <a:ext cx="1759200" cy="316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5"/>
          <p:cNvCxnSpPr>
            <a:stCxn id="119" idx="0"/>
            <a:endCxn id="70" idx="2"/>
          </p:cNvCxnSpPr>
          <p:nvPr/>
        </p:nvCxnSpPr>
        <p:spPr>
          <a:xfrm rot="-5400000">
            <a:off x="14993200" y="6420375"/>
            <a:ext cx="1273500" cy="6117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5"/>
          <p:cNvCxnSpPr>
            <a:stCxn id="121" idx="3"/>
            <a:endCxn id="116" idx="0"/>
          </p:cNvCxnSpPr>
          <p:nvPr/>
        </p:nvCxnSpPr>
        <p:spPr>
          <a:xfrm>
            <a:off x="14071729" y="6813366"/>
            <a:ext cx="733800" cy="549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5"/>
          <p:cNvSpPr txBox="1"/>
          <p:nvPr/>
        </p:nvSpPr>
        <p:spPr>
          <a:xfrm>
            <a:off x="4347600" y="1896950"/>
            <a:ext cx="1137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725" lIns="91725" spcFirstLastPara="1" rIns="91725" wrap="square" tIns="91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Client/Cust Portal</a:t>
            </a:r>
            <a:endParaRPr sz="1300"/>
          </a:p>
        </p:txBody>
      </p:sp>
      <p:sp>
        <p:nvSpPr>
          <p:cNvPr id="121" name="Google Shape;121;p15"/>
          <p:cNvSpPr/>
          <p:nvPr/>
        </p:nvSpPr>
        <p:spPr>
          <a:xfrm>
            <a:off x="12833329" y="6447966"/>
            <a:ext cx="1238400" cy="730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725" lIns="91725" spcFirstLastPara="1" rIns="91725" wrap="square" tIns="91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Appointment SP </a:t>
            </a:r>
            <a:endParaRPr sz="1700"/>
          </a:p>
        </p:txBody>
      </p:sp>
      <p:cxnSp>
        <p:nvCxnSpPr>
          <p:cNvPr id="122" name="Google Shape;122;p15"/>
          <p:cNvCxnSpPr>
            <a:stCxn id="69" idx="3"/>
            <a:endCxn id="121" idx="0"/>
          </p:cNvCxnSpPr>
          <p:nvPr/>
        </p:nvCxnSpPr>
        <p:spPr>
          <a:xfrm>
            <a:off x="12748647" y="6260361"/>
            <a:ext cx="703800" cy="187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5"/>
          <p:cNvSpPr/>
          <p:nvPr/>
        </p:nvSpPr>
        <p:spPr>
          <a:xfrm>
            <a:off x="6414350" y="3269111"/>
            <a:ext cx="1455000" cy="48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725" lIns="91725" spcFirstLastPara="1" rIns="91725" wrap="square" tIns="91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Customer</a:t>
            </a:r>
            <a:endParaRPr sz="1700"/>
          </a:p>
        </p:txBody>
      </p:sp>
      <p:sp>
        <p:nvSpPr>
          <p:cNvPr id="109" name="Google Shape;109;p15"/>
          <p:cNvSpPr/>
          <p:nvPr/>
        </p:nvSpPr>
        <p:spPr>
          <a:xfrm>
            <a:off x="6399251" y="2573956"/>
            <a:ext cx="1415400" cy="48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725" lIns="91725" spcFirstLastPara="1" rIns="91725" wrap="square" tIns="91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Client</a:t>
            </a:r>
            <a:endParaRPr sz="1700"/>
          </a:p>
        </p:txBody>
      </p:sp>
      <p:pic>
        <p:nvPicPr>
          <p:cNvPr id="123" name="Google Shape;12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8516" y="2597867"/>
            <a:ext cx="249600" cy="2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5244" y="3302005"/>
            <a:ext cx="249600" cy="2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/>
          <p:nvPr/>
        </p:nvSpPr>
        <p:spPr>
          <a:xfrm>
            <a:off x="6585775" y="6676845"/>
            <a:ext cx="1415400" cy="42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725" lIns="91725" spcFirstLastPara="1" rIns="91725" wrap="square" tIns="91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Order</a:t>
            </a:r>
            <a:endParaRPr sz="1700"/>
          </a:p>
        </p:txBody>
      </p:sp>
      <p:pic>
        <p:nvPicPr>
          <p:cNvPr id="126" name="Google Shape;12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9976" y="6748775"/>
            <a:ext cx="249600" cy="2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/>
          <p:nvPr/>
        </p:nvSpPr>
        <p:spPr>
          <a:xfrm>
            <a:off x="8075651" y="1871222"/>
            <a:ext cx="1415400" cy="48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725" lIns="91725" spcFirstLastPara="1" rIns="91725" wrap="square" tIns="91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Config</a:t>
            </a:r>
            <a:endParaRPr sz="1700"/>
          </a:p>
        </p:txBody>
      </p:sp>
      <p:sp>
        <p:nvSpPr>
          <p:cNvPr id="127" name="Google Shape;127;p15"/>
          <p:cNvSpPr txBox="1"/>
          <p:nvPr/>
        </p:nvSpPr>
        <p:spPr>
          <a:xfrm>
            <a:off x="9012699" y="1780389"/>
            <a:ext cx="6315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6075" lIns="176075" spcFirstLastPara="1" rIns="176075" wrap="square" tIns="176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{ }</a:t>
            </a:r>
            <a:endParaRPr sz="2700"/>
          </a:p>
        </p:txBody>
      </p:sp>
      <p:cxnSp>
        <p:nvCxnSpPr>
          <p:cNvPr id="128" name="Google Shape;128;p15"/>
          <p:cNvCxnSpPr/>
          <p:nvPr/>
        </p:nvCxnSpPr>
        <p:spPr>
          <a:xfrm rot="5400000">
            <a:off x="7760375" y="2409425"/>
            <a:ext cx="506100" cy="397500"/>
          </a:xfrm>
          <a:prstGeom prst="bentConnector3">
            <a:avLst>
              <a:gd fmla="val 101521" name="adj1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5"/>
          <p:cNvCxnSpPr>
            <a:endCxn id="73" idx="0"/>
          </p:cNvCxnSpPr>
          <p:nvPr/>
        </p:nvCxnSpPr>
        <p:spPr>
          <a:xfrm rot="5400000">
            <a:off x="6960150" y="2994344"/>
            <a:ext cx="2109000" cy="830400"/>
          </a:xfrm>
          <a:prstGeom prst="bentConnector3">
            <a:avLst>
              <a:gd fmla="val 84283" name="adj1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5"/>
          <p:cNvCxnSpPr>
            <a:stCxn id="112" idx="3"/>
            <a:endCxn id="67" idx="0"/>
          </p:cNvCxnSpPr>
          <p:nvPr/>
        </p:nvCxnSpPr>
        <p:spPr>
          <a:xfrm>
            <a:off x="9491051" y="2113322"/>
            <a:ext cx="735000" cy="11847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5"/>
          <p:cNvCxnSpPr>
            <a:stCxn id="87" idx="3"/>
            <a:endCxn id="125" idx="1"/>
          </p:cNvCxnSpPr>
          <p:nvPr/>
        </p:nvCxnSpPr>
        <p:spPr>
          <a:xfrm>
            <a:off x="4959450" y="4315289"/>
            <a:ext cx="1626300" cy="25734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5"/>
          <p:cNvSpPr/>
          <p:nvPr/>
        </p:nvSpPr>
        <p:spPr>
          <a:xfrm>
            <a:off x="12226500" y="556299"/>
            <a:ext cx="1647600" cy="778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725" lIns="91725" spcFirstLastPara="1" rIns="91725" wrap="square" tIns="91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Shopify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Product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Catalog</a:t>
            </a:r>
            <a:endParaRPr sz="1700"/>
          </a:p>
        </p:txBody>
      </p:sp>
      <p:pic>
        <p:nvPicPr>
          <p:cNvPr id="133" name="Google Shape;13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4985" y="576956"/>
            <a:ext cx="249600" cy="2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5"/>
          <p:cNvSpPr/>
          <p:nvPr/>
        </p:nvSpPr>
        <p:spPr>
          <a:xfrm>
            <a:off x="12282252" y="1446311"/>
            <a:ext cx="1801800" cy="564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725" lIns="91725" spcFirstLastPara="1" rIns="91725" wrap="square" tIns="91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Customer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Master</a:t>
            </a:r>
            <a:endParaRPr sz="1700"/>
          </a:p>
        </p:txBody>
      </p:sp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5245" y="1479973"/>
            <a:ext cx="249600" cy="24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15"/>
          <p:cNvCxnSpPr>
            <a:stCxn id="132" idx="3"/>
          </p:cNvCxnSpPr>
          <p:nvPr/>
        </p:nvCxnSpPr>
        <p:spPr>
          <a:xfrm>
            <a:off x="13874100" y="945399"/>
            <a:ext cx="930000" cy="19167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5"/>
          <p:cNvSpPr/>
          <p:nvPr/>
        </p:nvSpPr>
        <p:spPr>
          <a:xfrm>
            <a:off x="4256666" y="521184"/>
            <a:ext cx="1626600" cy="423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600" lIns="176600" spcFirstLastPara="1" rIns="176600" wrap="square" tIns="176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B2C-IAM 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Ping?</a:t>
            </a:r>
            <a:endParaRPr b="1" sz="1300"/>
          </a:p>
        </p:txBody>
      </p:sp>
      <p:sp>
        <p:nvSpPr>
          <p:cNvPr id="138" name="Google Shape;138;p15"/>
          <p:cNvSpPr/>
          <p:nvPr/>
        </p:nvSpPr>
        <p:spPr>
          <a:xfrm>
            <a:off x="5988375" y="513834"/>
            <a:ext cx="1626600" cy="423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600" lIns="176600" spcFirstLastPara="1" rIns="176600" wrap="square" tIns="176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B2E-IAM 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Okta</a:t>
            </a:r>
            <a:endParaRPr b="1" sz="1300"/>
          </a:p>
        </p:txBody>
      </p:sp>
      <p:cxnSp>
        <p:nvCxnSpPr>
          <p:cNvPr id="139" name="Google Shape;139;p15"/>
          <p:cNvCxnSpPr>
            <a:stCxn id="85" idx="2"/>
            <a:endCxn id="109" idx="0"/>
          </p:cNvCxnSpPr>
          <p:nvPr/>
        </p:nvCxnSpPr>
        <p:spPr>
          <a:xfrm flipH="1" rot="-5400000">
            <a:off x="6805438" y="2272200"/>
            <a:ext cx="375900" cy="2274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5"/>
          <p:cNvCxnSpPr/>
          <p:nvPr/>
        </p:nvCxnSpPr>
        <p:spPr>
          <a:xfrm flipH="1" rot="5400000">
            <a:off x="6102675" y="1107908"/>
            <a:ext cx="561600" cy="7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5"/>
          <p:cNvCxnSpPr>
            <a:endCxn id="137" idx="2"/>
          </p:cNvCxnSpPr>
          <p:nvPr/>
        </p:nvCxnSpPr>
        <p:spPr>
          <a:xfrm rot="-5400000">
            <a:off x="4194416" y="1099734"/>
            <a:ext cx="1030500" cy="720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5"/>
          <p:cNvCxnSpPr/>
          <p:nvPr/>
        </p:nvCxnSpPr>
        <p:spPr>
          <a:xfrm rot="-5400000">
            <a:off x="5185016" y="1028408"/>
            <a:ext cx="1030500" cy="720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5"/>
          <p:cNvCxnSpPr>
            <a:stCxn id="132" idx="1"/>
          </p:cNvCxnSpPr>
          <p:nvPr/>
        </p:nvCxnSpPr>
        <p:spPr>
          <a:xfrm flipH="1">
            <a:off x="7646100" y="945399"/>
            <a:ext cx="4580400" cy="642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5"/>
          <p:cNvCxnSpPr/>
          <p:nvPr/>
        </p:nvCxnSpPr>
        <p:spPr>
          <a:xfrm flipH="1">
            <a:off x="12753775" y="3597225"/>
            <a:ext cx="1710600" cy="166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5"/>
          <p:cNvCxnSpPr>
            <a:stCxn id="101" idx="2"/>
            <a:endCxn id="80" idx="3"/>
          </p:cNvCxnSpPr>
          <p:nvPr/>
        </p:nvCxnSpPr>
        <p:spPr>
          <a:xfrm rot="-5400000">
            <a:off x="7795325" y="-3303400"/>
            <a:ext cx="2326800" cy="15453600"/>
          </a:xfrm>
          <a:prstGeom prst="bentConnector4">
            <a:avLst>
              <a:gd fmla="val -125020" name="adj1"/>
              <a:gd fmla="val 105454" name="adj2"/>
            </a:avLst>
          </a:prstGeom>
          <a:noFill/>
          <a:ln cap="flat" cmpd="sng" w="9525">
            <a:solidFill>
              <a:srgbClr val="595959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19" name="Google Shape;119;p15"/>
          <p:cNvSpPr/>
          <p:nvPr/>
        </p:nvSpPr>
        <p:spPr>
          <a:xfrm>
            <a:off x="14500300" y="7362975"/>
            <a:ext cx="1647600" cy="249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725" lIns="91725" spcFirstLastPara="1" rIns="91725" wrap="square" tIns="91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Create work order #</a:t>
            </a:r>
            <a:endParaRPr sz="1300"/>
          </a:p>
        </p:txBody>
      </p:sp>
      <p:cxnSp>
        <p:nvCxnSpPr>
          <p:cNvPr id="146" name="Google Shape;146;p15"/>
          <p:cNvCxnSpPr>
            <a:stCxn id="98" idx="0"/>
            <a:endCxn id="134" idx="2"/>
          </p:cNvCxnSpPr>
          <p:nvPr/>
        </p:nvCxnSpPr>
        <p:spPr>
          <a:xfrm rot="-5400000">
            <a:off x="9533600" y="-380539"/>
            <a:ext cx="1257900" cy="6041400"/>
          </a:xfrm>
          <a:prstGeom prst="bentConnector3">
            <a:avLst>
              <a:gd fmla="val 1034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5"/>
          <p:cNvCxnSpPr>
            <a:endCxn id="132" idx="3"/>
          </p:cNvCxnSpPr>
          <p:nvPr/>
        </p:nvCxnSpPr>
        <p:spPr>
          <a:xfrm flipH="1" rot="5400000">
            <a:off x="13399500" y="1419999"/>
            <a:ext cx="1891800" cy="9426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5"/>
          <p:cNvCxnSpPr>
            <a:endCxn id="80" idx="3"/>
          </p:cNvCxnSpPr>
          <p:nvPr/>
        </p:nvCxnSpPr>
        <p:spPr>
          <a:xfrm rot="-5400000">
            <a:off x="13940989" y="5468977"/>
            <a:ext cx="4953300" cy="535500"/>
          </a:xfrm>
          <a:prstGeom prst="bentConnector4">
            <a:avLst>
              <a:gd fmla="val -505" name="adj1"/>
              <a:gd fmla="val 190231" name="adj2"/>
            </a:avLst>
          </a:prstGeom>
          <a:noFill/>
          <a:ln cap="flat" cmpd="sng" w="9525">
            <a:solidFill>
              <a:srgbClr val="595959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49" name="Google Shape;149;p15"/>
          <p:cNvSpPr/>
          <p:nvPr/>
        </p:nvSpPr>
        <p:spPr>
          <a:xfrm>
            <a:off x="13467300" y="7362975"/>
            <a:ext cx="1018800" cy="61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725" lIns="91725" spcFirstLastPara="1" rIns="91725" wrap="square" tIns="91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Capacity check</a:t>
            </a:r>
            <a:endParaRPr sz="1300"/>
          </a:p>
        </p:txBody>
      </p:sp>
      <p:cxnSp>
        <p:nvCxnSpPr>
          <p:cNvPr id="150" name="Google Shape;150;p15"/>
          <p:cNvCxnSpPr>
            <a:stCxn id="89" idx="3"/>
            <a:endCxn id="149" idx="1"/>
          </p:cNvCxnSpPr>
          <p:nvPr/>
        </p:nvCxnSpPr>
        <p:spPr>
          <a:xfrm>
            <a:off x="4804576" y="2764896"/>
            <a:ext cx="8662800" cy="4903200"/>
          </a:xfrm>
          <a:prstGeom prst="bentConnector3">
            <a:avLst>
              <a:gd fmla="val 609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5"/>
          <p:cNvCxnSpPr>
            <a:stCxn id="89" idx="0"/>
          </p:cNvCxnSpPr>
          <p:nvPr/>
        </p:nvCxnSpPr>
        <p:spPr>
          <a:xfrm flipH="1" rot="-5400000">
            <a:off x="9513376" y="-2882304"/>
            <a:ext cx="334200" cy="11167200"/>
          </a:xfrm>
          <a:prstGeom prst="bentConnector4">
            <a:avLst>
              <a:gd fmla="val -651300" name="adj1"/>
              <a:gd fmla="val 99999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15"/>
          <p:cNvSpPr/>
          <p:nvPr/>
        </p:nvSpPr>
        <p:spPr>
          <a:xfrm>
            <a:off x="2938863" y="2735650"/>
            <a:ext cx="155100" cy="1660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725" lIns="91725" spcFirstLastPara="1" rIns="91725" wrap="square" tIns="91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60200" y="6"/>
            <a:ext cx="17041200" cy="1018200"/>
          </a:xfrm>
          <a:prstGeom prst="rect">
            <a:avLst/>
          </a:prstGeom>
        </p:spPr>
        <p:txBody>
          <a:bodyPr anchorCtr="0" anchor="t" bIns="176075" lIns="176075" spcFirstLastPara="1" rIns="176075" wrap="square" tIns="17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DC: copying this here for easy reference</a:t>
            </a:r>
            <a:endParaRPr sz="3000"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075" y="689873"/>
            <a:ext cx="13160301" cy="845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/>
        </p:nvSpPr>
        <p:spPr>
          <a:xfrm>
            <a:off x="762125" y="344625"/>
            <a:ext cx="112131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DOMO / SP Options for On-Prem Integration</a:t>
            </a:r>
            <a:endParaRPr sz="3000"/>
          </a:p>
        </p:txBody>
      </p:sp>
      <p:sp>
        <p:nvSpPr>
          <p:cNvPr id="164" name="Google Shape;164;p17"/>
          <p:cNvSpPr txBox="1"/>
          <p:nvPr/>
        </p:nvSpPr>
        <p:spPr>
          <a:xfrm>
            <a:off x="13133450" y="1644500"/>
            <a:ext cx="4243200" cy="46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Assumptions: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Cloud DOMO is shared infrastructure; JMP is one of potentially many dependent systems.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JMP operates in its own/separate AWS account / VPCs etc.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JMP Client Config will drive order processing including some SP behavior.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4625"/>
            <a:ext cx="11229374" cy="804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533750" y="447531"/>
            <a:ext cx="17041200" cy="1018200"/>
          </a:xfrm>
          <a:prstGeom prst="rect">
            <a:avLst/>
          </a:prstGeom>
        </p:spPr>
        <p:txBody>
          <a:bodyPr anchorCtr="0" anchor="t" bIns="176075" lIns="176075" spcFirstLastPara="1" rIns="176075" wrap="square" tIns="17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Client Config Login - </a:t>
            </a:r>
            <a:r>
              <a:rPr i="1" lang="en" sz="3600"/>
              <a:t>working assumption</a:t>
            </a:r>
            <a:endParaRPr i="1" sz="3600"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925" y="2335281"/>
            <a:ext cx="11277600" cy="5429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18"/>
          <p:cNvCxnSpPr/>
          <p:nvPr/>
        </p:nvCxnSpPr>
        <p:spPr>
          <a:xfrm flipH="1" rot="10800000">
            <a:off x="6350150" y="7325325"/>
            <a:ext cx="337500" cy="439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18"/>
          <p:cNvSpPr txBox="1"/>
          <p:nvPr/>
        </p:nvSpPr>
        <p:spPr>
          <a:xfrm>
            <a:off x="4905250" y="7764525"/>
            <a:ext cx="3048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9900FF"/>
                </a:solidFill>
              </a:rPr>
              <a:t>Dish Admin Login to Client Account</a:t>
            </a:r>
            <a:endParaRPr i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75" y="457225"/>
            <a:ext cx="16906598" cy="853437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>
            <p:ph type="title"/>
          </p:nvPr>
        </p:nvSpPr>
        <p:spPr>
          <a:xfrm>
            <a:off x="13800" y="29150"/>
            <a:ext cx="3593400" cy="469200"/>
          </a:xfrm>
          <a:prstGeom prst="rect">
            <a:avLst/>
          </a:prstGeom>
        </p:spPr>
        <p:txBody>
          <a:bodyPr anchorCtr="0" anchor="t" bIns="176075" lIns="176075" spcFirstLastPara="1" rIns="176075" wrap="square" tIns="17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Deployment View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3800" y="29150"/>
            <a:ext cx="3593400" cy="469200"/>
          </a:xfrm>
          <a:prstGeom prst="rect">
            <a:avLst/>
          </a:prstGeom>
        </p:spPr>
        <p:txBody>
          <a:bodyPr anchorCtr="0" anchor="t" bIns="176075" lIns="176075" spcFirstLastPara="1" rIns="176075" wrap="square" tIns="17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Deployment View</a:t>
            </a:r>
            <a:endParaRPr sz="2100"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0750"/>
            <a:ext cx="16845454" cy="83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3800" y="29150"/>
            <a:ext cx="3593400" cy="469200"/>
          </a:xfrm>
          <a:prstGeom prst="rect">
            <a:avLst/>
          </a:prstGeom>
        </p:spPr>
        <p:txBody>
          <a:bodyPr anchorCtr="0" anchor="t" bIns="176075" lIns="176075" spcFirstLastPara="1" rIns="176075" wrap="square" tIns="17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Deployment View</a:t>
            </a:r>
            <a:endParaRPr sz="2100"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650750"/>
            <a:ext cx="14412834" cy="834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