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verage-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34785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PREDICTION OF STOCK MARKET PRICES</a:t>
            </a:r>
            <a:endParaRPr/>
          </a:p>
        </p:txBody>
      </p:sp>
      <p:sp>
        <p:nvSpPr>
          <p:cNvPr id="60" name="Shape 60"/>
          <p:cNvSpPr txBox="1"/>
          <p:nvPr/>
        </p:nvSpPr>
        <p:spPr>
          <a:xfrm>
            <a:off x="5961000" y="3633375"/>
            <a:ext cx="2929500" cy="138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Shishir Kumar - TCS15B027</a:t>
            </a:r>
            <a:endParaRPr>
              <a:solidFill>
                <a:srgbClr val="EFEFEF"/>
              </a:solidFill>
            </a:endParaRPr>
          </a:p>
          <a:p>
            <a:pPr indent="0" lvl="0" marL="0">
              <a:spcBef>
                <a:spcPts val="0"/>
              </a:spcBef>
              <a:spcAft>
                <a:spcPts val="0"/>
              </a:spcAft>
              <a:buNone/>
            </a:pPr>
            <a:r>
              <a:rPr lang="en">
                <a:solidFill>
                  <a:srgbClr val="EFEFEF"/>
                </a:solidFill>
              </a:rPr>
              <a:t>Mehar Chaturvedi - TCS15B019</a:t>
            </a:r>
            <a:endParaRPr>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0" name="Shape 1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Linear Regression Model</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We have calculated to confidence level and coefficient of determinant to see how well our output curve  fits the data.</a:t>
            </a:r>
            <a:endParaRPr sz="2000"/>
          </a:p>
          <a:p>
            <a:pPr indent="-355600" lvl="0" marL="457200" rtl="0">
              <a:spcBef>
                <a:spcPts val="0"/>
              </a:spcBef>
              <a:spcAft>
                <a:spcPts val="0"/>
              </a:spcAft>
              <a:buSzPts val="2000"/>
              <a:buChar char="●"/>
            </a:pPr>
            <a:r>
              <a:rPr lang="en" sz="2000"/>
              <a:t> </a:t>
            </a:r>
            <a:r>
              <a:rPr lang="en" sz="2000"/>
              <a:t>We were able to get 96.3932 % confidence .</a:t>
            </a:r>
            <a:endParaRPr sz="2000"/>
          </a:p>
          <a:p>
            <a:pPr indent="-355600" lvl="0" marL="457200">
              <a:spcBef>
                <a:spcPts val="0"/>
              </a:spcBef>
              <a:spcAft>
                <a:spcPts val="0"/>
              </a:spcAft>
              <a:buSzPts val="2000"/>
              <a:buChar char="●"/>
            </a:pPr>
            <a:r>
              <a:rPr lang="en" sz="2000"/>
              <a:t>We were able to get coefficient of determination =96.16.59%</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WORK</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Given below is output that shows how our forecasted market price.</a:t>
            </a:r>
            <a:endParaRPr/>
          </a:p>
          <a:p>
            <a:pPr indent="0" lvl="0" marL="0">
              <a:spcBef>
                <a:spcPts val="1600"/>
              </a:spcBef>
              <a:spcAft>
                <a:spcPts val="1600"/>
              </a:spcAft>
              <a:buNone/>
            </a:pPr>
            <a:r>
              <a:t/>
            </a:r>
            <a:endParaRPr/>
          </a:p>
        </p:txBody>
      </p:sp>
      <p:pic>
        <p:nvPicPr>
          <p:cNvPr id="143" name="Shape 143"/>
          <p:cNvPicPr preferRelativeResize="0"/>
          <p:nvPr/>
        </p:nvPicPr>
        <p:blipFill>
          <a:blip r:embed="rId3">
            <a:alphaModFix/>
          </a:blip>
          <a:stretch>
            <a:fillRect/>
          </a:stretch>
        </p:blipFill>
        <p:spPr>
          <a:xfrm>
            <a:off x="0" y="0"/>
            <a:ext cx="9144000" cy="5090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Neural Network model</a:t>
            </a:r>
            <a:endParaRPr/>
          </a:p>
          <a:p>
            <a:pPr indent="0" lvl="0" marL="0">
              <a:spcBef>
                <a:spcPts val="0"/>
              </a:spcBef>
              <a:spcAft>
                <a:spcPts val="0"/>
              </a:spcAft>
              <a:buNone/>
            </a:pPr>
            <a:r>
              <a:t/>
            </a:r>
            <a:endParaRPr/>
          </a:p>
        </p:txBody>
      </p:sp>
      <p:sp>
        <p:nvSpPr>
          <p:cNvPr id="149" name="Shape 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neural network model, the adj. Close of last n days were taken as the n features as input where n is a small positive integer.</a:t>
            </a:r>
            <a:endParaRPr/>
          </a:p>
          <a:p>
            <a:pPr indent="-342900" lvl="0" marL="457200" rtl="0">
              <a:spcBef>
                <a:spcPts val="0"/>
              </a:spcBef>
              <a:spcAft>
                <a:spcPts val="0"/>
              </a:spcAft>
              <a:buSzPts val="1800"/>
              <a:buChar char="●"/>
            </a:pPr>
            <a:r>
              <a:rPr lang="en"/>
              <a:t>We took n to be 5.</a:t>
            </a:r>
            <a:endParaRPr/>
          </a:p>
          <a:p>
            <a:pPr indent="-342900" lvl="0" marL="457200" rtl="0">
              <a:spcBef>
                <a:spcPts val="0"/>
              </a:spcBef>
              <a:spcAft>
                <a:spcPts val="0"/>
              </a:spcAft>
              <a:buSzPts val="1800"/>
              <a:buChar char="●"/>
            </a:pPr>
            <a:r>
              <a:rPr lang="en"/>
              <a:t>2 hidden layers were taken while output layer consisted of 1 neuron.</a:t>
            </a:r>
            <a:endParaRPr/>
          </a:p>
          <a:p>
            <a:pPr indent="-342900" lvl="0" marL="457200" rtl="0">
              <a:spcBef>
                <a:spcPts val="0"/>
              </a:spcBef>
              <a:spcAft>
                <a:spcPts val="0"/>
              </a:spcAft>
              <a:buSzPts val="1800"/>
              <a:buChar char="●"/>
            </a:pPr>
            <a:r>
              <a:rPr lang="en"/>
              <a:t>Input layer consisted of n neurons.</a:t>
            </a:r>
            <a:endParaRPr/>
          </a:p>
          <a:p>
            <a:pPr indent="-342900" lvl="0" marL="457200" rtl="0">
              <a:spcBef>
                <a:spcPts val="0"/>
              </a:spcBef>
              <a:spcAft>
                <a:spcPts val="0"/>
              </a:spcAft>
              <a:buSzPts val="1800"/>
              <a:buChar char="●"/>
            </a:pPr>
            <a:r>
              <a:rPr lang="en"/>
              <a:t>We experimented on a range of neuron numbers.</a:t>
            </a:r>
            <a:endParaRPr/>
          </a:p>
          <a:p>
            <a:pPr indent="-342900" lvl="0" marL="457200" rtl="0">
              <a:spcBef>
                <a:spcPts val="0"/>
              </a:spcBef>
              <a:spcAft>
                <a:spcPts val="0"/>
              </a:spcAft>
              <a:buSzPts val="1800"/>
              <a:buChar char="●"/>
            </a:pPr>
            <a:r>
              <a:rPr lang="en"/>
              <a:t>The error was calculated in the form of mean square error.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Overview of Code for Neural Network Model</a:t>
            </a:r>
            <a:endParaRPr/>
          </a:p>
          <a:p>
            <a:pPr indent="0" lvl="0" marL="0">
              <a:spcBef>
                <a:spcPts val="0"/>
              </a:spcBef>
              <a:spcAft>
                <a:spcPts val="0"/>
              </a:spcAft>
              <a:buNone/>
            </a:pPr>
            <a:r>
              <a:t/>
            </a:r>
            <a:endParaRPr/>
          </a:p>
        </p:txBody>
      </p:sp>
      <p:pic>
        <p:nvPicPr>
          <p:cNvPr id="155" name="Shape 155"/>
          <p:cNvPicPr preferRelativeResize="0"/>
          <p:nvPr/>
        </p:nvPicPr>
        <p:blipFill>
          <a:blip r:embed="rId3">
            <a:alphaModFix/>
          </a:blip>
          <a:stretch>
            <a:fillRect/>
          </a:stretch>
        </p:blipFill>
        <p:spPr>
          <a:xfrm>
            <a:off x="152400" y="1170125"/>
            <a:ext cx="5013800"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152400" y="662775"/>
            <a:ext cx="4843500" cy="4328325"/>
          </a:xfrm>
          <a:prstGeom prst="rect">
            <a:avLst/>
          </a:prstGeom>
          <a:noFill/>
          <a:ln>
            <a:noFill/>
          </a:ln>
        </p:spPr>
      </p:pic>
      <p:sp>
        <p:nvSpPr>
          <p:cNvPr id="161" name="Shape 161"/>
          <p:cNvSpPr txBox="1"/>
          <p:nvPr/>
        </p:nvSpPr>
        <p:spPr>
          <a:xfrm>
            <a:off x="124900" y="272500"/>
            <a:ext cx="5188800" cy="34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3F3F3"/>
                </a:solidFill>
              </a:rPr>
              <a:t>Processed data for neural network model</a:t>
            </a:r>
            <a:endParaRPr>
              <a:solidFill>
                <a:srgbClr val="F3F3F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152400" y="738025"/>
            <a:ext cx="2898225" cy="4253075"/>
          </a:xfrm>
          <a:prstGeom prst="rect">
            <a:avLst/>
          </a:prstGeom>
          <a:noFill/>
          <a:ln>
            <a:noFill/>
          </a:ln>
        </p:spPr>
      </p:pic>
      <p:pic>
        <p:nvPicPr>
          <p:cNvPr id="167" name="Shape 167"/>
          <p:cNvPicPr preferRelativeResize="0"/>
          <p:nvPr/>
        </p:nvPicPr>
        <p:blipFill>
          <a:blip r:embed="rId4">
            <a:alphaModFix/>
          </a:blip>
          <a:stretch>
            <a:fillRect/>
          </a:stretch>
        </p:blipFill>
        <p:spPr>
          <a:xfrm>
            <a:off x="3203025" y="738025"/>
            <a:ext cx="1645275" cy="4253075"/>
          </a:xfrm>
          <a:prstGeom prst="rect">
            <a:avLst/>
          </a:prstGeom>
          <a:noFill/>
          <a:ln>
            <a:noFill/>
          </a:ln>
        </p:spPr>
      </p:pic>
      <p:pic>
        <p:nvPicPr>
          <p:cNvPr id="168" name="Shape 168"/>
          <p:cNvPicPr preferRelativeResize="0"/>
          <p:nvPr/>
        </p:nvPicPr>
        <p:blipFill>
          <a:blip r:embed="rId5">
            <a:alphaModFix/>
          </a:blip>
          <a:stretch>
            <a:fillRect/>
          </a:stretch>
        </p:blipFill>
        <p:spPr>
          <a:xfrm>
            <a:off x="5000700" y="738025"/>
            <a:ext cx="1777825" cy="4253074"/>
          </a:xfrm>
          <a:prstGeom prst="rect">
            <a:avLst/>
          </a:prstGeom>
          <a:noFill/>
          <a:ln>
            <a:noFill/>
          </a:ln>
        </p:spPr>
      </p:pic>
      <p:sp>
        <p:nvSpPr>
          <p:cNvPr id="169" name="Shape 169"/>
          <p:cNvSpPr txBox="1"/>
          <p:nvPr/>
        </p:nvSpPr>
        <p:spPr>
          <a:xfrm>
            <a:off x="340625" y="147675"/>
            <a:ext cx="6653700" cy="43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3F3F3"/>
                </a:solidFill>
              </a:rPr>
              <a:t>Console output</a:t>
            </a:r>
            <a:endParaRPr>
              <a:solidFill>
                <a:srgbClr val="F3F3F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Plans for Implementations</a:t>
            </a:r>
            <a:endParaRPr/>
          </a:p>
        </p:txBody>
      </p:sp>
      <p:sp>
        <p:nvSpPr>
          <p:cNvPr id="180" name="Shape 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get more data from different companies.</a:t>
            </a:r>
            <a:endParaRPr/>
          </a:p>
          <a:p>
            <a:pPr indent="-342900" lvl="0" marL="457200" rtl="0">
              <a:spcBef>
                <a:spcPts val="0"/>
              </a:spcBef>
              <a:spcAft>
                <a:spcPts val="0"/>
              </a:spcAft>
              <a:buSzPts val="1800"/>
              <a:buChar char="●"/>
            </a:pPr>
            <a:r>
              <a:rPr lang="en"/>
              <a:t>To fit different models like logistic regression,state vector machine,neural network, lasso and ridge regression to given datasets.</a:t>
            </a:r>
            <a:endParaRPr/>
          </a:p>
          <a:p>
            <a:pPr indent="-342900" lvl="0" marL="457200" rtl="0">
              <a:spcBef>
                <a:spcPts val="0"/>
              </a:spcBef>
              <a:spcAft>
                <a:spcPts val="0"/>
              </a:spcAft>
              <a:buSzPts val="1800"/>
              <a:buChar char="●"/>
            </a:pPr>
            <a:r>
              <a:rPr lang="en"/>
              <a:t>To compare the various models and pick the best model among them.</a:t>
            </a:r>
            <a:endParaRPr/>
          </a:p>
          <a:p>
            <a:pPr indent="-342900" lvl="0" marL="457200" rtl="0">
              <a:spcBef>
                <a:spcPts val="0"/>
              </a:spcBef>
              <a:spcAft>
                <a:spcPts val="0"/>
              </a:spcAft>
              <a:buSzPts val="1800"/>
              <a:buChar char="●"/>
            </a:pPr>
            <a:r>
              <a:rPr lang="en"/>
              <a:t>Tried to add twitter sentiment analysis in the project.</a:t>
            </a:r>
            <a:endParaRPr/>
          </a:p>
          <a:p>
            <a:pPr indent="0" lvl="0" marL="0" rt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EFEFEF"/>
              </a:buClr>
              <a:buSzPts val="1400"/>
              <a:buChar char="●"/>
            </a:pPr>
            <a:r>
              <a:rPr lang="en" sz="1400">
                <a:solidFill>
                  <a:srgbClr val="EFEFEF"/>
                </a:solidFill>
                <a:latin typeface="Arial"/>
                <a:ea typeface="Arial"/>
                <a:cs typeface="Arial"/>
                <a:sym typeface="Arial"/>
              </a:rPr>
              <a:t>L. Q. Yu and F. S. Rong, "Stock Market Forecasting Research Based on Neural Network and Pattern Matching," </a:t>
            </a:r>
            <a:r>
              <a:rPr i="1" lang="en" sz="1400">
                <a:solidFill>
                  <a:srgbClr val="EFEFEF"/>
                </a:solidFill>
                <a:latin typeface="Arial"/>
                <a:ea typeface="Arial"/>
                <a:cs typeface="Arial"/>
                <a:sym typeface="Arial"/>
              </a:rPr>
              <a:t>2010 International Conference on E-Business and E-Government</a:t>
            </a:r>
            <a:r>
              <a:rPr lang="en" sz="1400">
                <a:solidFill>
                  <a:srgbClr val="EFEFEF"/>
                </a:solidFill>
                <a:latin typeface="Arial"/>
                <a:ea typeface="Arial"/>
                <a:cs typeface="Arial"/>
                <a:sym typeface="Arial"/>
              </a:rPr>
              <a:t>, Guangzhou, 2010, pp. 1940-1943.</a:t>
            </a:r>
            <a:endParaRPr sz="1400">
              <a:solidFill>
                <a:srgbClr val="EFEFEF"/>
              </a:solidFill>
              <a:latin typeface="Arial"/>
              <a:ea typeface="Arial"/>
              <a:cs typeface="Arial"/>
              <a:sym typeface="Arial"/>
            </a:endParaRPr>
          </a:p>
          <a:p>
            <a:pPr indent="-317500" lvl="0" marL="457200" rtl="0">
              <a:spcBef>
                <a:spcPts val="0"/>
              </a:spcBef>
              <a:spcAft>
                <a:spcPts val="0"/>
              </a:spcAft>
              <a:buClr>
                <a:srgbClr val="EFEFEF"/>
              </a:buClr>
              <a:buSzPts val="1400"/>
              <a:buFont typeface="Arial"/>
              <a:buChar char="●"/>
            </a:pPr>
            <a:r>
              <a:rPr lang="en" sz="1400">
                <a:solidFill>
                  <a:srgbClr val="EFEFEF"/>
                </a:solidFill>
                <a:latin typeface="Arial"/>
                <a:ea typeface="Arial"/>
                <a:cs typeface="Arial"/>
                <a:sym typeface="Arial"/>
              </a:rPr>
              <a:t>Manna Majumder, Anwar Hussain, “Forecasting of Indian Stock market Index using Artificial Neural network”</a:t>
            </a:r>
            <a:endParaRPr sz="1400">
              <a:solidFill>
                <a:srgbClr val="EFEFEF"/>
              </a:solidFill>
              <a:latin typeface="Arial"/>
              <a:ea typeface="Arial"/>
              <a:cs typeface="Arial"/>
              <a:sym typeface="Arial"/>
            </a:endParaRPr>
          </a:p>
          <a:p>
            <a:pPr indent="-317500" lvl="0" marL="457200" rtl="0">
              <a:spcBef>
                <a:spcPts val="0"/>
              </a:spcBef>
              <a:spcAft>
                <a:spcPts val="0"/>
              </a:spcAft>
              <a:buClr>
                <a:srgbClr val="EFEFEF"/>
              </a:buClr>
              <a:buSzPts val="1400"/>
              <a:buFont typeface="Arial"/>
              <a:buChar char="●"/>
            </a:pPr>
            <a:r>
              <a:rPr lang="en" sz="1400"/>
              <a:t>Rajput,Vivek and Sarika Sanjay Bobde. “Stock Market Forecasting Techniques: Literature Survey.”(2016).</a:t>
            </a:r>
            <a:endParaRPr sz="1400">
              <a:solidFill>
                <a:srgbClr val="EFEFEF"/>
              </a:solidFill>
              <a:latin typeface="Arial"/>
              <a:ea typeface="Arial"/>
              <a:cs typeface="Arial"/>
              <a:sym typeface="Arial"/>
            </a:endParaRPr>
          </a:p>
          <a:p>
            <a:pPr indent="-317500" lvl="0" marL="457200" rtl="0">
              <a:spcBef>
                <a:spcPts val="0"/>
              </a:spcBef>
              <a:spcAft>
                <a:spcPts val="0"/>
              </a:spcAft>
              <a:buSzPts val="1400"/>
              <a:buChar char="●"/>
            </a:pPr>
            <a:r>
              <a:rPr lang="en" sz="1400"/>
              <a:t>Quandl</a:t>
            </a:r>
            <a:endParaRPr sz="1400"/>
          </a:p>
          <a:p>
            <a:pPr indent="-317500" lvl="0" marL="457200" rtl="0">
              <a:spcBef>
                <a:spcPts val="0"/>
              </a:spcBef>
              <a:spcAft>
                <a:spcPts val="0"/>
              </a:spcAft>
              <a:buSzPts val="1400"/>
              <a:buChar char="●"/>
            </a:pPr>
            <a:r>
              <a:rPr lang="en" sz="1400"/>
              <a:t>Investopedia</a:t>
            </a:r>
            <a:endParaRPr sz="1400"/>
          </a:p>
          <a:p>
            <a:pPr indent="-317500" lvl="0" marL="457200" rtl="0">
              <a:spcBef>
                <a:spcPts val="0"/>
              </a:spcBef>
              <a:spcAft>
                <a:spcPts val="0"/>
              </a:spcAft>
              <a:buSzPts val="1400"/>
              <a:buChar char="●"/>
            </a:pPr>
            <a:r>
              <a:rPr lang="en" sz="1400"/>
              <a:t>Wikipedia.com</a:t>
            </a:r>
            <a:endParaRPr sz="1400"/>
          </a:p>
          <a:p>
            <a:pPr indent="0" lvl="0" marL="0" rt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METHODOLOGY</a:t>
            </a:r>
            <a:endParaRPr/>
          </a:p>
        </p:txBody>
      </p:sp>
      <p:sp>
        <p:nvSpPr>
          <p:cNvPr id="66" name="Shape 66"/>
          <p:cNvSpPr/>
          <p:nvPr/>
        </p:nvSpPr>
        <p:spPr>
          <a:xfrm>
            <a:off x="445675" y="1249350"/>
            <a:ext cx="1527000" cy="12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Acquisition of Knowledge about the factors affecting the current  stock prices</a:t>
            </a:r>
            <a:endParaRPr/>
          </a:p>
        </p:txBody>
      </p:sp>
      <p:cxnSp>
        <p:nvCxnSpPr>
          <p:cNvPr id="67" name="Shape 67"/>
          <p:cNvCxnSpPr>
            <a:stCxn id="66" idx="3"/>
            <a:endCxn id="68" idx="1"/>
          </p:cNvCxnSpPr>
          <p:nvPr/>
        </p:nvCxnSpPr>
        <p:spPr>
          <a:xfrm>
            <a:off x="1972675" y="1863150"/>
            <a:ext cx="851100" cy="0"/>
          </a:xfrm>
          <a:prstGeom prst="straightConnector1">
            <a:avLst/>
          </a:prstGeom>
          <a:noFill/>
          <a:ln cap="flat" cmpd="sng" w="9525">
            <a:solidFill>
              <a:schemeClr val="dk2"/>
            </a:solidFill>
            <a:prstDash val="solid"/>
            <a:round/>
            <a:headEnd len="med" w="med" type="none"/>
            <a:tailEnd len="med" w="med" type="triangle"/>
          </a:ln>
        </p:spPr>
      </p:cxnSp>
      <p:sp>
        <p:nvSpPr>
          <p:cNvPr id="69" name="Shape 69"/>
          <p:cNvSpPr txBox="1"/>
          <p:nvPr/>
        </p:nvSpPr>
        <p:spPr>
          <a:xfrm>
            <a:off x="5698075" y="1220250"/>
            <a:ext cx="1739700" cy="1285800"/>
          </a:xfrm>
          <a:prstGeom prst="rect">
            <a:avLst/>
          </a:prstGeom>
          <a:solidFill>
            <a:schemeClr val="lt2"/>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Creating new feature like percentage change and variation of stock market in one day</a:t>
            </a:r>
            <a:endParaRPr/>
          </a:p>
        </p:txBody>
      </p:sp>
      <p:cxnSp>
        <p:nvCxnSpPr>
          <p:cNvPr id="70" name="Shape 70"/>
          <p:cNvCxnSpPr>
            <a:stCxn id="68" idx="3"/>
            <a:endCxn id="69" idx="1"/>
          </p:cNvCxnSpPr>
          <p:nvPr/>
        </p:nvCxnSpPr>
        <p:spPr>
          <a:xfrm>
            <a:off x="4550875" y="1863150"/>
            <a:ext cx="1147200" cy="0"/>
          </a:xfrm>
          <a:prstGeom prst="straightConnector1">
            <a:avLst/>
          </a:prstGeom>
          <a:noFill/>
          <a:ln cap="flat" cmpd="sng" w="9525">
            <a:solidFill>
              <a:schemeClr val="dk2"/>
            </a:solidFill>
            <a:prstDash val="solid"/>
            <a:round/>
            <a:headEnd len="med" w="med" type="none"/>
            <a:tailEnd len="med" w="med" type="triangle"/>
          </a:ln>
        </p:spPr>
      </p:cxnSp>
      <p:sp>
        <p:nvSpPr>
          <p:cNvPr id="71" name="Shape 71"/>
          <p:cNvSpPr txBox="1"/>
          <p:nvPr/>
        </p:nvSpPr>
        <p:spPr>
          <a:xfrm>
            <a:off x="5660275" y="3050850"/>
            <a:ext cx="1815300" cy="1399200"/>
          </a:xfrm>
          <a:prstGeom prst="rect">
            <a:avLst/>
          </a:prstGeom>
          <a:solidFill>
            <a:srgbClr val="CCCCCC"/>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Creating label which is the prediction of the stock in the near future.</a:t>
            </a:r>
            <a:endParaRPr/>
          </a:p>
        </p:txBody>
      </p:sp>
      <p:sp>
        <p:nvSpPr>
          <p:cNvPr id="72" name="Shape 72"/>
          <p:cNvSpPr txBox="1"/>
          <p:nvPr/>
        </p:nvSpPr>
        <p:spPr>
          <a:xfrm>
            <a:off x="2950075" y="3050850"/>
            <a:ext cx="1941300" cy="1399200"/>
          </a:xfrm>
          <a:prstGeom prst="rect">
            <a:avLst/>
          </a:prstGeom>
          <a:solidFill>
            <a:schemeClr val="lt2"/>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Splitting the dataset into training and testing dataset </a:t>
            </a:r>
            <a:endParaRPr/>
          </a:p>
        </p:txBody>
      </p:sp>
      <p:cxnSp>
        <p:nvCxnSpPr>
          <p:cNvPr id="73" name="Shape 73"/>
          <p:cNvCxnSpPr>
            <a:stCxn id="71" idx="1"/>
            <a:endCxn id="72" idx="3"/>
          </p:cNvCxnSpPr>
          <p:nvPr/>
        </p:nvCxnSpPr>
        <p:spPr>
          <a:xfrm rot="10800000">
            <a:off x="4891375" y="3750450"/>
            <a:ext cx="768900" cy="0"/>
          </a:xfrm>
          <a:prstGeom prst="straightConnector1">
            <a:avLst/>
          </a:prstGeom>
          <a:noFill/>
          <a:ln cap="flat" cmpd="sng" w="9525">
            <a:solidFill>
              <a:schemeClr val="dk2"/>
            </a:solidFill>
            <a:prstDash val="solid"/>
            <a:round/>
            <a:headEnd len="med" w="med" type="none"/>
            <a:tailEnd len="med" w="med" type="triangle"/>
          </a:ln>
        </p:spPr>
      </p:cxnSp>
      <p:sp>
        <p:nvSpPr>
          <p:cNvPr id="74" name="Shape 74"/>
          <p:cNvSpPr txBox="1"/>
          <p:nvPr/>
        </p:nvSpPr>
        <p:spPr>
          <a:xfrm>
            <a:off x="454075" y="3050850"/>
            <a:ext cx="1727100" cy="1399200"/>
          </a:xfrm>
          <a:prstGeom prst="rect">
            <a:avLst/>
          </a:prstGeom>
          <a:solidFill>
            <a:srgbClr val="CCCCCC"/>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Fitting the training data into the model and predicting the outcome by applying it on testing dataset.</a:t>
            </a:r>
            <a:endParaRPr/>
          </a:p>
        </p:txBody>
      </p:sp>
      <p:cxnSp>
        <p:nvCxnSpPr>
          <p:cNvPr id="75" name="Shape 75"/>
          <p:cNvCxnSpPr>
            <a:stCxn id="72" idx="1"/>
            <a:endCxn id="74" idx="3"/>
          </p:cNvCxnSpPr>
          <p:nvPr/>
        </p:nvCxnSpPr>
        <p:spPr>
          <a:xfrm rot="10800000">
            <a:off x="2181175" y="3750450"/>
            <a:ext cx="768900" cy="0"/>
          </a:xfrm>
          <a:prstGeom prst="straightConnector1">
            <a:avLst/>
          </a:prstGeom>
          <a:noFill/>
          <a:ln cap="flat" cmpd="sng" w="9525">
            <a:solidFill>
              <a:schemeClr val="dk2"/>
            </a:solidFill>
            <a:prstDash val="solid"/>
            <a:round/>
            <a:headEnd len="med" w="med" type="none"/>
            <a:tailEnd len="med" w="med" type="triangle"/>
          </a:ln>
        </p:spPr>
      </p:cxnSp>
      <p:sp>
        <p:nvSpPr>
          <p:cNvPr id="76" name="Shape 76"/>
          <p:cNvSpPr txBox="1"/>
          <p:nvPr/>
        </p:nvSpPr>
        <p:spPr>
          <a:xfrm>
            <a:off x="2838100" y="1220250"/>
            <a:ext cx="1727100" cy="1285800"/>
          </a:xfrm>
          <a:prstGeom prst="rect">
            <a:avLst/>
          </a:prstGeom>
          <a:solidFill>
            <a:schemeClr val="lt2"/>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t>processing of data to reduce features to only adj. open,adj. high, adj.low,adj. close, adj.</a:t>
            </a:r>
            <a:r>
              <a:rPr lang="en"/>
              <a:t> volume</a:t>
            </a:r>
            <a:endParaRPr/>
          </a:p>
        </p:txBody>
      </p:sp>
      <p:cxnSp>
        <p:nvCxnSpPr>
          <p:cNvPr id="77" name="Shape 77"/>
          <p:cNvCxnSpPr>
            <a:stCxn id="69" idx="2"/>
            <a:endCxn id="71" idx="0"/>
          </p:cNvCxnSpPr>
          <p:nvPr/>
        </p:nvCxnSpPr>
        <p:spPr>
          <a:xfrm>
            <a:off x="6567925" y="2506050"/>
            <a:ext cx="0" cy="54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p:txBody>
      </p:sp>
      <p:sp>
        <p:nvSpPr>
          <p:cNvPr id="83" name="Shape 83"/>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Stock market prices area function of information and rational expectations and any changes in the company’s prospects is immediately reflected in its current prices.</a:t>
            </a:r>
            <a:endParaRPr/>
          </a:p>
          <a:p>
            <a:pPr indent="-342900" lvl="0" marL="457200" rtl="0">
              <a:spcBef>
                <a:spcPts val="0"/>
              </a:spcBef>
              <a:spcAft>
                <a:spcPts val="0"/>
              </a:spcAft>
              <a:buSzPts val="1800"/>
              <a:buChar char="●"/>
            </a:pPr>
            <a:r>
              <a:rPr lang="en"/>
              <a:t>Stock prices cannot be determined by past history and the best way to describe them is through the stochastic process called Random Walk meaning each day’s price deviation from central value is unpredictable !</a:t>
            </a:r>
            <a:endParaRPr/>
          </a:p>
          <a:p>
            <a:pPr indent="-342900" lvl="0" marL="457200" rtl="0">
              <a:spcBef>
                <a:spcPts val="0"/>
              </a:spcBef>
              <a:spcAft>
                <a:spcPts val="0"/>
              </a:spcAft>
              <a:buSzPts val="1800"/>
              <a:buChar char="●"/>
            </a:pPr>
            <a:r>
              <a:rPr lang="en"/>
              <a:t>We looked into the following terms to get a hold on the essential features required to train and test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p:txBody>
      </p:sp>
      <p:sp>
        <p:nvSpPr>
          <p:cNvPr id="89" name="Shape 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Adjusted </a:t>
            </a:r>
            <a:r>
              <a:rPr lang="en"/>
              <a:t>Closing Price : Stock’s closing price on any given day of trading to include and corporate actions prior to to the next day’s open . Corporate actions may include dividends , rights offerings and stock splits (typically to make its share prices more marketable)</a:t>
            </a:r>
            <a:endParaRPr/>
          </a:p>
          <a:p>
            <a:pPr indent="-342900" lvl="0" marL="457200" rtl="0">
              <a:spcBef>
                <a:spcPts val="0"/>
              </a:spcBef>
              <a:spcAft>
                <a:spcPts val="0"/>
              </a:spcAft>
              <a:buSzPts val="1800"/>
              <a:buAutoNum type="arabicPeriod"/>
            </a:pPr>
            <a:r>
              <a:rPr lang="en"/>
              <a:t>Opening Price : Prices at which security first trades upon opening of an exchange on a given day.</a:t>
            </a:r>
            <a:endParaRPr/>
          </a:p>
          <a:p>
            <a:pPr indent="-342900" lvl="0" marL="457200" rtl="0">
              <a:spcBef>
                <a:spcPts val="0"/>
              </a:spcBef>
              <a:spcAft>
                <a:spcPts val="0"/>
              </a:spcAft>
              <a:buSzPts val="1800"/>
              <a:buAutoNum type="arabicPeriod"/>
            </a:pPr>
            <a:r>
              <a:rPr lang="en"/>
              <a:t>Adjusted High Price : the highest  price of the stock at which the stock traded during the entire day.</a:t>
            </a:r>
            <a:endParaRPr/>
          </a:p>
          <a:p>
            <a:pPr indent="-342900" lvl="0" marL="457200" rtl="0">
              <a:spcBef>
                <a:spcPts val="0"/>
              </a:spcBef>
              <a:spcAft>
                <a:spcPts val="0"/>
              </a:spcAft>
              <a:buSzPts val="1800"/>
              <a:buAutoNum type="arabicPeriod"/>
            </a:pPr>
            <a:r>
              <a:rPr lang="en"/>
              <a:t>Adjusted low Price: the lowest closing price of the stock at which the stock traded during the entire day.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WORK</a:t>
            </a:r>
            <a:endParaRPr/>
          </a:p>
        </p:txBody>
      </p:sp>
      <p:sp>
        <p:nvSpPr>
          <p:cNvPr id="95" name="Shape 95"/>
          <p:cNvSpPr txBox="1"/>
          <p:nvPr>
            <p:ph idx="1" type="body"/>
          </p:nvPr>
        </p:nvSpPr>
        <p:spPr>
          <a:xfrm>
            <a:off x="311700" y="1152475"/>
            <a:ext cx="8520600" cy="3695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Acquisition of dataset on Tesla company from quandl . </a:t>
            </a:r>
            <a:endParaRPr/>
          </a:p>
          <a:p>
            <a:pPr indent="-342900" lvl="0" marL="457200" rtl="0">
              <a:spcBef>
                <a:spcPts val="0"/>
              </a:spcBef>
              <a:spcAft>
                <a:spcPts val="0"/>
              </a:spcAft>
              <a:buSzPts val="1800"/>
              <a:buChar char="●"/>
            </a:pPr>
            <a:r>
              <a:rPr lang="en"/>
              <a:t>Taking into consideration the following features : Adjusted Closing Price , Adjusted open price, Adjusted low price and Adjusted high price.</a:t>
            </a:r>
            <a:endParaRPr/>
          </a:p>
          <a:p>
            <a:pPr indent="-342900" lvl="0" marL="457200" rtl="0">
              <a:spcBef>
                <a:spcPts val="0"/>
              </a:spcBef>
              <a:spcAft>
                <a:spcPts val="0"/>
              </a:spcAft>
              <a:buSzPts val="1800"/>
              <a:buChar char="●"/>
            </a:pPr>
            <a:r>
              <a:rPr lang="en"/>
              <a:t>Our main focus is on Adjusted Closing Price for stock market price prediction.</a:t>
            </a:r>
            <a:endParaRPr/>
          </a:p>
          <a:p>
            <a:pPr indent="-342900" lvl="0" marL="457200" rtl="0">
              <a:spcBef>
                <a:spcPts val="0"/>
              </a:spcBef>
              <a:spcAft>
                <a:spcPts val="0"/>
              </a:spcAft>
              <a:buSzPts val="1800"/>
              <a:buChar char="●"/>
            </a:pPr>
            <a:r>
              <a:rPr lang="en"/>
              <a:t>we have used a two models Linear regression and Neural Network model to get the best fit for our data.</a:t>
            </a:r>
            <a:endParaRPr/>
          </a:p>
          <a:p>
            <a:pPr indent="-342900" lvl="0" marL="457200" rtl="0">
              <a:spcBef>
                <a:spcPts val="0"/>
              </a:spcBef>
              <a:spcAft>
                <a:spcPts val="0"/>
              </a:spcAft>
              <a:buSzPts val="1800"/>
              <a:buChar char="●"/>
            </a:pPr>
            <a:r>
              <a:rPr lang="en"/>
              <a:t>We have divided our data into training and testing set.</a:t>
            </a:r>
            <a:endParaRPr/>
          </a:p>
          <a:p>
            <a:pPr indent="-342900" lvl="0" marL="457200" rtl="0">
              <a:spcBef>
                <a:spcPts val="0"/>
              </a:spcBef>
              <a:spcAft>
                <a:spcPts val="0"/>
              </a:spcAft>
              <a:buSzPts val="1800"/>
              <a:buChar char="●"/>
            </a:pPr>
            <a:r>
              <a:rPr lang="en"/>
              <a:t>In linear regression model, we have added a column called ‘label’ that includes the future value of the stock market price price 20 days from the current stock market price . This is how we were able to get most of our training data.</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152400" y="152400"/>
            <a:ext cx="7023525" cy="4214125"/>
          </a:xfrm>
          <a:prstGeom prst="rect">
            <a:avLst/>
          </a:prstGeom>
          <a:noFill/>
          <a:ln>
            <a:noFill/>
          </a:ln>
        </p:spPr>
      </p:pic>
      <p:sp>
        <p:nvSpPr>
          <p:cNvPr id="101" name="Shape 101"/>
          <p:cNvSpPr txBox="1"/>
          <p:nvPr/>
        </p:nvSpPr>
        <p:spPr>
          <a:xfrm>
            <a:off x="1884825" y="4587150"/>
            <a:ext cx="3292800" cy="31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Acquired data from Quandl</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Linear Regression model</a:t>
            </a:r>
            <a:endParaRPr/>
          </a:p>
        </p:txBody>
      </p:sp>
      <p:pic>
        <p:nvPicPr>
          <p:cNvPr descr="best fit line slope equation" id="107" name="Shape 107"/>
          <p:cNvPicPr preferRelativeResize="0"/>
          <p:nvPr/>
        </p:nvPicPr>
        <p:blipFill>
          <a:blip r:embed="rId3">
            <a:alphaModFix/>
          </a:blip>
          <a:stretch>
            <a:fillRect/>
          </a:stretch>
        </p:blipFill>
        <p:spPr>
          <a:xfrm>
            <a:off x="1410000" y="1585913"/>
            <a:ext cx="4381500" cy="1971675"/>
          </a:xfrm>
          <a:prstGeom prst="rect">
            <a:avLst/>
          </a:prstGeom>
          <a:noFill/>
          <a:ln>
            <a:noFill/>
          </a:ln>
        </p:spPr>
      </p:pic>
      <p:pic>
        <p:nvPicPr>
          <p:cNvPr id="108" name="Shape 108"/>
          <p:cNvPicPr preferRelativeResize="0"/>
          <p:nvPr/>
        </p:nvPicPr>
        <p:blipFill>
          <a:blip r:embed="rId4">
            <a:alphaModFix/>
          </a:blip>
          <a:stretch>
            <a:fillRect/>
          </a:stretch>
        </p:blipFill>
        <p:spPr>
          <a:xfrm>
            <a:off x="1410000" y="4247925"/>
            <a:ext cx="3686175" cy="790575"/>
          </a:xfrm>
          <a:prstGeom prst="rect">
            <a:avLst/>
          </a:prstGeom>
          <a:noFill/>
          <a:ln>
            <a:noFill/>
          </a:ln>
        </p:spPr>
      </p:pic>
      <p:sp>
        <p:nvSpPr>
          <p:cNvPr id="109" name="Shape 109"/>
          <p:cNvSpPr txBox="1"/>
          <p:nvPr/>
        </p:nvSpPr>
        <p:spPr>
          <a:xfrm>
            <a:off x="1237625" y="1067300"/>
            <a:ext cx="4666500" cy="30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3F3F3"/>
                </a:solidFill>
              </a:rPr>
              <a:t>Formula for calculating slope</a:t>
            </a:r>
            <a:endParaRPr>
              <a:solidFill>
                <a:srgbClr val="F3F3F3"/>
              </a:solidFill>
            </a:endParaRPr>
          </a:p>
        </p:txBody>
      </p:sp>
      <p:sp>
        <p:nvSpPr>
          <p:cNvPr id="110" name="Shape 110"/>
          <p:cNvSpPr txBox="1"/>
          <p:nvPr/>
        </p:nvSpPr>
        <p:spPr>
          <a:xfrm>
            <a:off x="1407925" y="3769625"/>
            <a:ext cx="3686100" cy="40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Formula for calculating y intercept</a:t>
            </a:r>
            <a:endParaRPr>
              <a:solidFill>
                <a:srgbClr val="EFEFE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442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Overview of Code for Linear Regression Model</a:t>
            </a:r>
            <a:endParaRPr/>
          </a:p>
        </p:txBody>
      </p:sp>
      <p:pic>
        <p:nvPicPr>
          <p:cNvPr id="116" name="Shape 116"/>
          <p:cNvPicPr preferRelativeResize="0"/>
          <p:nvPr/>
        </p:nvPicPr>
        <p:blipFill>
          <a:blip r:embed="rId3">
            <a:alphaModFix/>
          </a:blip>
          <a:stretch>
            <a:fillRect/>
          </a:stretch>
        </p:blipFill>
        <p:spPr>
          <a:xfrm>
            <a:off x="311700" y="1170125"/>
            <a:ext cx="5012851" cy="1889825"/>
          </a:xfrm>
          <a:prstGeom prst="rect">
            <a:avLst/>
          </a:prstGeom>
          <a:noFill/>
          <a:ln>
            <a:noFill/>
          </a:ln>
        </p:spPr>
      </p:pic>
      <p:pic>
        <p:nvPicPr>
          <p:cNvPr id="117" name="Shape 117"/>
          <p:cNvPicPr preferRelativeResize="0"/>
          <p:nvPr/>
        </p:nvPicPr>
        <p:blipFill>
          <a:blip r:embed="rId4">
            <a:alphaModFix/>
          </a:blip>
          <a:stretch>
            <a:fillRect/>
          </a:stretch>
        </p:blipFill>
        <p:spPr>
          <a:xfrm>
            <a:off x="311700" y="3212350"/>
            <a:ext cx="5012842" cy="177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2423250" y="760750"/>
            <a:ext cx="3163050" cy="4230350"/>
          </a:xfrm>
          <a:prstGeom prst="rect">
            <a:avLst/>
          </a:prstGeom>
          <a:noFill/>
          <a:ln>
            <a:noFill/>
          </a:ln>
        </p:spPr>
      </p:pic>
      <p:sp>
        <p:nvSpPr>
          <p:cNvPr id="123" name="Shape 123"/>
          <p:cNvSpPr txBox="1"/>
          <p:nvPr/>
        </p:nvSpPr>
        <p:spPr>
          <a:xfrm>
            <a:off x="3201925" y="113525"/>
            <a:ext cx="1862100" cy="47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Console outputs</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