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F922-A456-4583-ADCA-4992AD8D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3D9B-C1FA-4C9D-9593-BD4775EA8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4923-27EB-4D86-99E8-A86617DF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7B51-DF35-447C-A0F0-E2065D10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7645-4CEC-4491-A59E-C479075D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CF95-F016-4856-AF41-99ADED6B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2BD26-31C0-42D0-8418-8BCAD9C4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91D5-552C-4569-9CF2-5248AFAC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FEF9-0869-491F-A857-E71222AD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5BE6-1359-4815-9AAC-31CE98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6A9CC-5AA8-43B5-884F-9751BB09A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D56C-D8B2-4F91-8184-7B1368DD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5E6A7-E7C4-491E-95DA-34EA96B8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B5EE-DB7C-480B-859A-A22866AB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0BA-DEBD-4C41-A70A-A2C76363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915-1DA4-4C09-96AE-34BB8CC4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FBC9-B198-4D2A-889F-3E48F126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FFA7-6804-44C8-9E17-C787E1EF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81A2-89F9-416C-B999-D26C40A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19A0-189D-4F02-A5ED-DE328DC1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1C8-5A23-426C-88B2-6A66601B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ED3F-CAF6-4DA4-A233-35500571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182A-1D58-4325-A819-35830542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662F-354F-4BEB-89D1-930FBE0A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F93D-B93E-4749-87DD-B656203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4463-DF62-44B3-A1B7-2BE1B481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BAD2-117B-41B9-9703-9C24CCB51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D36D-98CD-4FFC-8604-262DBCD7B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4C96-A8FA-4581-86A0-815CB3B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13A2-9B66-4EFB-90AE-61329080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E5119-8EE8-4E24-9090-288D850F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382-ECD8-4787-9DBA-26E148BE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F0F3-F7E9-435C-95BF-26DBDAA8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2252-84F5-4C75-92F2-3B82CFBF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463D4-480B-42AA-BABB-27BEBD33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AF65-FA23-4B26-8AEF-D228C254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F51E1-B5C7-4255-9638-260921E4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0A8B5-989F-4E55-A1B5-E87F22E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D1E31-3A70-445F-9241-7602C0B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AD38-F10B-426E-9AB2-5242735F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887E-69C1-4F84-AB37-05C3EC7E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BE714-39EC-43D5-A8D2-71EE9CEF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405EB-31B5-4F03-B02B-14C87F1A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2BFD5-595D-4EEB-8821-4A578A30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81FEC-14C3-4EC6-AF46-5F85F17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43E54-291C-4576-A625-65AE4E6F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103E-7AE3-4655-9F02-0508AC2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C215-8EC2-4D96-B6E4-534C0B56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3BCAE-A04B-4652-8818-B8EB7133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E7037-BF19-4406-8195-B15B59C7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CF09-C627-473A-B76D-BE5809EA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3ECE-DD26-49BD-8DC5-4BFC4925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6250-F20B-4101-994E-28496F24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8387-7ECA-467E-B9AC-7228598CC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D976-30E2-48C0-8BA6-189DB38D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7F91-8577-4EDE-A0CE-55A224D2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FF3C1-F919-4BFA-88FC-F111F5AC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4CF-58D9-4B10-878D-1C8A991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686AD-E8CD-4F0C-AF38-0F5E54B9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A939A-4F95-45FC-9C03-0BA607F3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B1-38B2-403F-B0C3-CD1CCE766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0C6C-74A7-44FA-8565-F109D7B11EE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07CE-3357-4ED7-AF7E-D03AA1C6B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7C02-2C86-4F66-9A85-7B01042DA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FC11-3B9F-4BA7-B549-A60CD51C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15EB09E-0795-4C4F-AECC-96270B1FE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63A5883-ECED-4DC6-85D8-D8E631691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835D812-E4D3-4DCF-8F46-C69BE31CF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6355431-121D-4A91-B847-DBF74CF71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r="2" b="518"/>
          <a:stretch/>
        </p:blipFill>
        <p:spPr>
          <a:xfrm>
            <a:off x="859867" y="2197387"/>
            <a:ext cx="5196543" cy="39031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996D74-FD54-4318-B69F-D7CD579BA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42629A-B000-458C-AAFC-2BD6234AB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3A6ED0-4049-4F84-975A-9C873AC3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0D8EC6-598B-432F-81A1-A2638C2F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74CEC0-6198-422B-A993-F22AB1EE4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84BB15-85CC-464C-841C-8E0E9D01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8E3D5-8D5D-4F48-87E7-AC1EF67C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669A9-8EE7-421C-9572-41787B0B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9ACE14-733A-48EE-96E9-8A7890CB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7" y="578999"/>
            <a:ext cx="10744153" cy="1485620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What is auto-ML?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F43C-7DF7-4AC6-B0D0-97602032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334" y="2197388"/>
            <a:ext cx="5051338" cy="390316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Auto-ML is the process of automating the process of applying ML to the real world problems that can be potentially automated without compromising the accuracy of our results.</a:t>
            </a:r>
          </a:p>
        </p:txBody>
      </p:sp>
    </p:spTree>
    <p:extLst>
      <p:ext uri="{BB962C8B-B14F-4D97-AF65-F5344CB8AC3E}">
        <p14:creationId xmlns:p14="http://schemas.microsoft.com/office/powerpoint/2010/main" val="1458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C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E520BCE-0A4B-4B6C-9939-15E257E6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E7A085-B15B-4896-B9CD-6AF9C04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 Black" panose="020B0A04020102020204" pitchFamily="34" charset="0"/>
              </a:rPr>
              <a:t>Machine Learning </a:t>
            </a:r>
            <a:br>
              <a:rPr lang="en-US" sz="3600" b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  <a:latin typeface="Arial Black" panose="020B0A04020102020204" pitchFamily="34" charset="0"/>
              </a:rPr>
              <a:t>Pipeline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1DBAD4-F34D-4006-AC22-D167F3C2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78" y="971620"/>
            <a:ext cx="6659567" cy="49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F47C2-C7F9-4960-8310-3FC4FCBFB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1270" r="58668" b="88738"/>
          <a:stretch/>
        </p:blipFill>
        <p:spPr>
          <a:xfrm rot="5400000">
            <a:off x="5282612" y="5145535"/>
            <a:ext cx="543859" cy="284480"/>
          </a:xfrm>
          <a:prstGeom prst="rect">
            <a:avLst/>
          </a:prstGeom>
        </p:spPr>
      </p:pic>
      <p:pic>
        <p:nvPicPr>
          <p:cNvPr id="3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9F1A2-CF31-4AFD-95B9-8F00D120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1270" r="58668" b="88738"/>
          <a:stretch/>
        </p:blipFill>
        <p:spPr>
          <a:xfrm rot="5400000">
            <a:off x="5239516" y="4071563"/>
            <a:ext cx="543859" cy="284480"/>
          </a:xfrm>
          <a:prstGeom prst="rect">
            <a:avLst/>
          </a:prstGeom>
        </p:spPr>
      </p:pic>
      <p:pic>
        <p:nvPicPr>
          <p:cNvPr id="3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3EEDCA-0E59-4E16-B633-1B1D91B97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1270" r="58668" b="88738"/>
          <a:stretch/>
        </p:blipFill>
        <p:spPr>
          <a:xfrm rot="5400000">
            <a:off x="5178705" y="3012903"/>
            <a:ext cx="623712" cy="326249"/>
          </a:xfrm>
          <a:prstGeom prst="rect">
            <a:avLst/>
          </a:prstGeom>
        </p:spPr>
      </p:pic>
      <p:pic>
        <p:nvPicPr>
          <p:cNvPr id="3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9523-23D8-4E3C-A2C8-A817224DD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1270" r="58668" b="88738"/>
          <a:stretch/>
        </p:blipFill>
        <p:spPr>
          <a:xfrm rot="5400000">
            <a:off x="5091000" y="1898501"/>
            <a:ext cx="708286" cy="370488"/>
          </a:xfrm>
          <a:prstGeom prst="rect">
            <a:avLst/>
          </a:prstGeom>
        </p:spPr>
      </p:pic>
      <p:pic>
        <p:nvPicPr>
          <p:cNvPr id="3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24038B-6549-417A-8059-D7CF84D83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0" t="1270" r="58668" b="88738"/>
          <a:stretch/>
        </p:blipFill>
        <p:spPr>
          <a:xfrm rot="5400000">
            <a:off x="5239519" y="911712"/>
            <a:ext cx="543859" cy="28448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DC989499-FE20-48A9-B4EC-E080706AA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5280" y="3276600"/>
            <a:ext cx="3373120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AEC4F-A499-4467-97FE-2B4B463820A1}"/>
              </a:ext>
            </a:extLst>
          </p:cNvPr>
          <p:cNvSpPr/>
          <p:nvPr/>
        </p:nvSpPr>
        <p:spPr>
          <a:xfrm>
            <a:off x="2704400" y="159880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8C729-994B-4BE1-B8DA-B92B1A676B76}"/>
              </a:ext>
            </a:extLst>
          </p:cNvPr>
          <p:cNvSpPr/>
          <p:nvPr/>
        </p:nvSpPr>
        <p:spPr>
          <a:xfrm>
            <a:off x="2704400" y="1204895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9E452D-B20B-4333-9979-CA6E2D0D308E}"/>
              </a:ext>
            </a:extLst>
          </p:cNvPr>
          <p:cNvSpPr/>
          <p:nvPr/>
        </p:nvSpPr>
        <p:spPr>
          <a:xfrm>
            <a:off x="2704400" y="3399761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Selection</a:t>
            </a:r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5A760-A523-4044-890C-CA70CDCF2966}"/>
              </a:ext>
            </a:extLst>
          </p:cNvPr>
          <p:cNvSpPr/>
          <p:nvPr/>
        </p:nvSpPr>
        <p:spPr>
          <a:xfrm>
            <a:off x="2704400" y="2299890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Hyper-parameter Tuning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21E39D-4D74-46F5-856C-A7C17650E611}"/>
              </a:ext>
            </a:extLst>
          </p:cNvPr>
          <p:cNvSpPr/>
          <p:nvPr/>
        </p:nvSpPr>
        <p:spPr>
          <a:xfrm>
            <a:off x="2704400" y="4430889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 Testing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ABF3D-BCBA-4D98-A011-087D2B6C82D2}"/>
              </a:ext>
            </a:extLst>
          </p:cNvPr>
          <p:cNvSpPr/>
          <p:nvPr/>
        </p:nvSpPr>
        <p:spPr>
          <a:xfrm>
            <a:off x="2704400" y="5463294"/>
            <a:ext cx="5959540" cy="690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00D6C-6F8C-4A16-B799-4AE2973776AB}"/>
              </a:ext>
            </a:extLst>
          </p:cNvPr>
          <p:cNvSpPr txBox="1"/>
          <p:nvPr/>
        </p:nvSpPr>
        <p:spPr>
          <a:xfrm>
            <a:off x="9239250" y="4485733"/>
            <a:ext cx="1571625" cy="122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146E13-7705-424C-A7FD-879899C0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5"/>
          <a:stretch/>
        </p:blipFill>
        <p:spPr>
          <a:xfrm>
            <a:off x="8785421" y="4660469"/>
            <a:ext cx="3068422" cy="14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FF7D-C0FC-4D98-AC58-B42F0571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70" y="812747"/>
            <a:ext cx="4968417" cy="1734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200" b="1" dirty="0"/>
              <a:t>Data Preparation</a:t>
            </a:r>
          </a:p>
          <a:p>
            <a:pPr algn="ctr">
              <a:spcAft>
                <a:spcPts val="600"/>
              </a:spcAft>
            </a:pPr>
            <a:endParaRPr lang="en-US" sz="4200" dirty="0"/>
          </a:p>
        </p:txBody>
      </p:sp>
      <p:sp>
        <p:nvSpPr>
          <p:cNvPr id="64" name="Rectangle 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4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762E2-154B-48D9-9AA9-FB686C4E7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0" t="15964" r="35333" b="7634"/>
          <a:stretch/>
        </p:blipFill>
        <p:spPr>
          <a:xfrm>
            <a:off x="8036416" y="3597531"/>
            <a:ext cx="2692544" cy="331127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31" descr="A picture containing object, mirror, game, drawing&#10;&#10;Description automatically generated">
            <a:extLst>
              <a:ext uri="{FF2B5EF4-FFF2-40B4-BE49-F238E27FC236}">
                <a16:creationId xmlns:a16="http://schemas.microsoft.com/office/drawing/2014/main" id="{DCD91F25-F36E-4314-992E-8242E28F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0" y="390144"/>
            <a:ext cx="2579327" cy="2579327"/>
          </a:xfrm>
          <a:prstGeom prst="rect">
            <a:avLst/>
          </a:prstGeom>
        </p:spPr>
      </p:pic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E44A59-3744-4448-B0B9-F96ED67E7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17434" r="64722" b="19389"/>
          <a:stretch/>
        </p:blipFill>
        <p:spPr>
          <a:xfrm>
            <a:off x="8036415" y="102765"/>
            <a:ext cx="2591999" cy="3455611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FD4050E4-631D-455D-A145-FE890E9F5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8" y="3974428"/>
            <a:ext cx="2143125" cy="2143125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87FF942C-8DA3-4752-972E-799AF67CB05F}"/>
              </a:ext>
            </a:extLst>
          </p:cNvPr>
          <p:cNvSpPr txBox="1">
            <a:spLocks/>
          </p:cNvSpPr>
          <p:nvPr/>
        </p:nvSpPr>
        <p:spPr>
          <a:xfrm>
            <a:off x="2990121" y="4178930"/>
            <a:ext cx="4968417" cy="1734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200" b="1" dirty="0"/>
              <a:t>Model Building and Training</a:t>
            </a:r>
          </a:p>
          <a:p>
            <a:pPr>
              <a:spcAft>
                <a:spcPts val="600"/>
              </a:spcAft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86746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EC2D6DD8-FAD6-401D-9DE6-71DD04C9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1BAD33E9-3181-4B0F-B82D-384777D8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CF64871D-491F-4731-8BF2-391FF2F06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4E535D-6A43-438A-B113-F9F3417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" t="9271" r="44839" b="10734"/>
          <a:stretch/>
        </p:blipFill>
        <p:spPr>
          <a:xfrm>
            <a:off x="1488674" y="1377062"/>
            <a:ext cx="9211604" cy="5192002"/>
          </a:xfrm>
          <a:prstGeom prst="rect">
            <a:avLst/>
          </a:prstGeom>
          <a:ln w="76200">
            <a:solidFill>
              <a:srgbClr val="E6E6E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8C67C-598F-45D9-AFC3-30FCCFB78A8E}"/>
              </a:ext>
            </a:extLst>
          </p:cNvPr>
          <p:cNvSpPr txBox="1"/>
          <p:nvPr/>
        </p:nvSpPr>
        <p:spPr>
          <a:xfrm>
            <a:off x="1565430" y="288936"/>
            <a:ext cx="856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Auto-ML Frameworks</a:t>
            </a:r>
          </a:p>
        </p:txBody>
      </p:sp>
    </p:spTree>
    <p:extLst>
      <p:ext uri="{BB962C8B-B14F-4D97-AF65-F5344CB8AC3E}">
        <p14:creationId xmlns:p14="http://schemas.microsoft.com/office/powerpoint/2010/main" val="26310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What is auto-ML?</vt:lpstr>
      <vt:lpstr>Machine Learning  Pipeline</vt:lpstr>
      <vt:lpstr>PowerPoint Presentation</vt:lpstr>
      <vt:lpstr>Data Preparation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auto-ML?</dc:title>
  <dc:creator>Kapoor, Pankaj</dc:creator>
  <cp:lastModifiedBy>Kapoor, Pankaj</cp:lastModifiedBy>
  <cp:revision>4</cp:revision>
  <dcterms:created xsi:type="dcterms:W3CDTF">2020-07-05T03:45:09Z</dcterms:created>
  <dcterms:modified xsi:type="dcterms:W3CDTF">2020-07-05T04:03:48Z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Pankaj_Kapoor@Dell.com</vt:lpwstr>
  </property>
  <property fmtid="{D5CDD505-2E9C-101B-9397-08002B2CF9AE}" pid="5" name="MSIP_Label_17cb76b2-10b8-4fe1-93d4-2202842406cd_SetDate">
    <vt:lpwstr>2020-07-05T03:50:45.4024746Z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fce57ca2-3920-4e3e-bb0c-62ed8e8e3ef8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