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Lst>
  <p:sldIdLst>
    <p:sldId id="256" r:id="rId4"/>
    <p:sldId id="257"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ED2698F-DD60-46FD-8710-411E673F0CCD}"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8716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311418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6ED2698F-DD60-46FD-8710-411E673F0CCD}"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220460"/>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ED2698F-DD60-46FD-8710-411E673F0CC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2741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2698F-DD60-46FD-8710-411E673F0CC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4292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2698F-DD60-46FD-8710-411E673F0CC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68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2698F-DD60-46FD-8710-411E673F0CC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4339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A7B65-368A-45B2-9E2E-8696761D5185}"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2698F-DD60-46FD-8710-411E673F0CC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7975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7A7B65-368A-45B2-9E2E-8696761D5185}"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2698F-DD60-46FD-8710-411E673F0CC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8817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A7B65-368A-45B2-9E2E-8696761D5185}"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63849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2698F-DD60-46FD-8710-411E673F0CC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41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2498146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ED2698F-DD60-46FD-8710-411E673F0CC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2474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2698F-DD60-46FD-8710-411E673F0CC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0273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2698F-DD60-46FD-8710-411E673F0CC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9597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266461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837714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667479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26856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A7B65-368A-45B2-9E2E-8696761D5185}"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1826904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7A7B65-368A-45B2-9E2E-8696761D5185}"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27760773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D7A7B65-368A-45B2-9E2E-8696761D5185}"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64224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ED2698F-DD60-46FD-8710-411E673F0CCD}"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882143"/>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9501208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26630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1323827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24419626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D2698F-DD60-46FD-8710-411E673F0CC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292549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6990034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7A7B65-368A-45B2-9E2E-8696761D5185}"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21409504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7A7B65-368A-45B2-9E2E-8696761D5185}"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31604594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29641244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D7A7B65-368A-45B2-9E2E-8696761D5185}" type="datetimeFigureOut">
              <a:rPr lang="en-US" smtClean="0"/>
              <a:t>9/9/2020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D2698F-DD60-46FD-8710-411E673F0CCD}" type="slidenum">
              <a:rPr lang="en-US" smtClean="0"/>
              <a:t>‹#›</a:t>
            </a:fld>
            <a:endParaRPr lang="en-US"/>
          </a:p>
        </p:txBody>
      </p:sp>
    </p:spTree>
    <p:extLst>
      <p:ext uri="{BB962C8B-B14F-4D97-AF65-F5344CB8AC3E}">
        <p14:creationId xmlns:p14="http://schemas.microsoft.com/office/powerpoint/2010/main" val="369526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208931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A7B65-368A-45B2-9E2E-8696761D5185}"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906033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7A7B65-368A-45B2-9E2E-8696761D5185}"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254477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A7B65-368A-45B2-9E2E-8696761D5185}"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334799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92831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A7B65-368A-45B2-9E2E-8696761D518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2698F-DD60-46FD-8710-411E673F0CCD}" type="slidenum">
              <a:rPr lang="en-US" smtClean="0"/>
              <a:t>‹#›</a:t>
            </a:fld>
            <a:endParaRPr lang="en-US"/>
          </a:p>
        </p:txBody>
      </p:sp>
    </p:spTree>
    <p:extLst>
      <p:ext uri="{BB962C8B-B14F-4D97-AF65-F5344CB8AC3E}">
        <p14:creationId xmlns:p14="http://schemas.microsoft.com/office/powerpoint/2010/main" val="182941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0D7A7B65-368A-45B2-9E2E-8696761D5185}" type="datetimeFigureOut">
              <a:rPr lang="en-US" smtClean="0"/>
              <a:t>9/9/2020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ED2698F-DD60-46FD-8710-411E673F0CCD}"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487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7A7B65-368A-45B2-9E2E-8696761D5185}" type="datetimeFigureOut">
              <a:rPr lang="en-US" smtClean="0"/>
              <a:t>9/9/2020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ED2698F-DD60-46FD-8710-411E673F0CC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1080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7A7B65-368A-45B2-9E2E-8696761D5185}" type="datetimeFigureOut">
              <a:rPr lang="en-US" smtClean="0"/>
              <a:t>9/9/2020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ED2698F-DD60-46FD-8710-411E673F0CCD}" type="slidenum">
              <a:rPr lang="en-US" smtClean="0"/>
              <a:t>‹#›</a:t>
            </a:fld>
            <a:endParaRPr lang="en-US"/>
          </a:p>
        </p:txBody>
      </p:sp>
    </p:spTree>
    <p:extLst>
      <p:ext uri="{BB962C8B-B14F-4D97-AF65-F5344CB8AC3E}">
        <p14:creationId xmlns:p14="http://schemas.microsoft.com/office/powerpoint/2010/main" val="40336399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582B0-6831-409C-9D4E-4AE274BC8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1EB1EC85-96A8-462C-A267-95A4B94594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13D32-5327-4276-8F9A-737288F0961E}"/>
              </a:ext>
            </a:extLst>
          </p:cNvPr>
          <p:cNvSpPr>
            <a:spLocks noGrp="1"/>
          </p:cNvSpPr>
          <p:nvPr>
            <p:ph type="ctrTitle"/>
          </p:nvPr>
        </p:nvSpPr>
        <p:spPr>
          <a:xfrm>
            <a:off x="91444" y="532179"/>
            <a:ext cx="5443665" cy="2068478"/>
          </a:xfrm>
        </p:spPr>
        <p:txBody>
          <a:bodyPr vert="horz" lIns="91440" tIns="45720" rIns="91440" bIns="45720" rtlCol="0" anchor="t">
            <a:normAutofit/>
          </a:bodyPr>
          <a:lstStyle/>
          <a:p>
            <a:pPr>
              <a:lnSpc>
                <a:spcPct val="90000"/>
              </a:lnSpc>
            </a:pPr>
            <a:r>
              <a:rPr lang="en-US" sz="6600" b="1" dirty="0">
                <a:solidFill>
                  <a:schemeClr val="tx1"/>
                </a:solidFill>
              </a:rPr>
              <a:t>Agenda</a:t>
            </a:r>
          </a:p>
        </p:txBody>
      </p:sp>
      <p:sp>
        <p:nvSpPr>
          <p:cNvPr id="16"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 name="Subtitle 2">
            <a:extLst>
              <a:ext uri="{FF2B5EF4-FFF2-40B4-BE49-F238E27FC236}">
                <a16:creationId xmlns:a16="http://schemas.microsoft.com/office/drawing/2014/main" id="{9650E7E0-F944-4F91-B34F-2B1AA4D510DC}"/>
              </a:ext>
            </a:extLst>
          </p:cNvPr>
          <p:cNvSpPr>
            <a:spLocks noGrp="1"/>
          </p:cNvSpPr>
          <p:nvPr>
            <p:ph type="subTitle" idx="1"/>
          </p:nvPr>
        </p:nvSpPr>
        <p:spPr>
          <a:xfrm>
            <a:off x="204744" y="1950720"/>
            <a:ext cx="6968667" cy="4375101"/>
          </a:xfrm>
        </p:spPr>
        <p:txBody>
          <a:bodyPr vert="horz" lIns="91440" tIns="45720" rIns="91440" bIns="45720" rtlCol="0">
            <a:normAutofit/>
          </a:bodyPr>
          <a:lstStyle/>
          <a:p>
            <a:pPr marL="457200" indent="-457200">
              <a:lnSpc>
                <a:spcPct val="112000"/>
              </a:lnSpc>
              <a:spcBef>
                <a:spcPts val="900"/>
              </a:spcBef>
              <a:buFont typeface="Arial" panose="020B0604020202020204" pitchFamily="34" charset="0"/>
              <a:buChar char="•"/>
            </a:pPr>
            <a:r>
              <a:rPr lang="en-US" sz="3200" b="1" dirty="0">
                <a:solidFill>
                  <a:schemeClr val="tx1"/>
                </a:solidFill>
              </a:rPr>
              <a:t>What is TPOT?</a:t>
            </a:r>
          </a:p>
          <a:p>
            <a:pPr marL="457200" indent="-457200">
              <a:lnSpc>
                <a:spcPct val="112000"/>
              </a:lnSpc>
              <a:spcBef>
                <a:spcPts val="900"/>
              </a:spcBef>
              <a:buFont typeface="Arial" panose="020B0604020202020204" pitchFamily="34" charset="0"/>
              <a:buChar char="•"/>
            </a:pPr>
            <a:r>
              <a:rPr lang="en-US" sz="3200" b="1" dirty="0">
                <a:solidFill>
                  <a:schemeClr val="tx1"/>
                </a:solidFill>
              </a:rPr>
              <a:t>Genetic Programming Introduction</a:t>
            </a:r>
          </a:p>
          <a:p>
            <a:pPr marL="457200" indent="-457200">
              <a:lnSpc>
                <a:spcPct val="112000"/>
              </a:lnSpc>
              <a:spcBef>
                <a:spcPts val="900"/>
              </a:spcBef>
              <a:buFont typeface="Arial" panose="020B0604020202020204" pitchFamily="34" charset="0"/>
              <a:buChar char="•"/>
            </a:pPr>
            <a:r>
              <a:rPr lang="en-US" sz="3200" b="1" dirty="0">
                <a:solidFill>
                  <a:schemeClr val="tx1"/>
                </a:solidFill>
              </a:rPr>
              <a:t>Implementation in Python</a:t>
            </a:r>
          </a:p>
          <a:p>
            <a:pPr marL="457200" indent="-457200">
              <a:lnSpc>
                <a:spcPct val="112000"/>
              </a:lnSpc>
              <a:spcBef>
                <a:spcPts val="900"/>
              </a:spcBef>
              <a:buFont typeface="Arial" panose="020B0604020202020204" pitchFamily="34" charset="0"/>
              <a:buChar char="•"/>
            </a:pPr>
            <a:r>
              <a:rPr lang="en-US" sz="3200" b="1" dirty="0">
                <a:solidFill>
                  <a:schemeClr val="tx1"/>
                </a:solidFill>
              </a:rPr>
              <a:t>Conclusion</a:t>
            </a:r>
          </a:p>
          <a:p>
            <a:pPr marL="283464" indent="-283464">
              <a:lnSpc>
                <a:spcPct val="112000"/>
              </a:lnSpc>
              <a:spcBef>
                <a:spcPts val="900"/>
              </a:spcBef>
            </a:pPr>
            <a:endParaRPr lang="en-US" dirty="0">
              <a:solidFill>
                <a:schemeClr val="tx1"/>
              </a:solidFill>
            </a:endParaRPr>
          </a:p>
        </p:txBody>
      </p:sp>
      <p:sp>
        <p:nvSpPr>
          <p:cNvPr id="18" name="Freeform: Shape 17">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F0E0918-AB00-4194-A9D5-9AF9B4918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6E43DC3D-64B9-466A-BF3C-5D039F10B10E}"/>
              </a:ext>
            </a:extLst>
          </p:cNvPr>
          <p:cNvPicPr>
            <a:picLocks noChangeAspect="1"/>
          </p:cNvPicPr>
          <p:nvPr/>
        </p:nvPicPr>
        <p:blipFill rotWithShape="1">
          <a:blip r:embed="rId2">
            <a:extLst>
              <a:ext uri="{28A0092B-C50C-407E-A947-70E740481C1C}">
                <a14:useLocalDpi xmlns:a14="http://schemas.microsoft.com/office/drawing/2010/main" val="0"/>
              </a:ext>
            </a:extLst>
          </a:blip>
          <a:srcRect l="28464" t="871" r="25314" b="20155"/>
          <a:stretch/>
        </p:blipFill>
        <p:spPr>
          <a:xfrm>
            <a:off x="7942729" y="2045934"/>
            <a:ext cx="3683197" cy="3115053"/>
          </a:xfrm>
          <a:prstGeom prst="rect">
            <a:avLst/>
          </a:prstGeom>
        </p:spPr>
      </p:pic>
    </p:spTree>
    <p:extLst>
      <p:ext uri="{BB962C8B-B14F-4D97-AF65-F5344CB8AC3E}">
        <p14:creationId xmlns:p14="http://schemas.microsoft.com/office/powerpoint/2010/main" val="162788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8E02-74FC-41FA-9ED2-8D8F4EA81411}"/>
              </a:ext>
            </a:extLst>
          </p:cNvPr>
          <p:cNvSpPr>
            <a:spLocks noGrp="1"/>
          </p:cNvSpPr>
          <p:nvPr>
            <p:ph type="title"/>
          </p:nvPr>
        </p:nvSpPr>
        <p:spPr/>
        <p:txBody>
          <a:bodyPr/>
          <a:lstStyle/>
          <a:p>
            <a:r>
              <a:rPr lang="en-US" dirty="0"/>
              <a:t>What is TPOT?</a:t>
            </a:r>
            <a:br>
              <a:rPr lang="en-US" dirty="0"/>
            </a:br>
            <a:endParaRPr lang="en-US" dirty="0"/>
          </a:p>
        </p:txBody>
      </p:sp>
      <p:sp>
        <p:nvSpPr>
          <p:cNvPr id="3" name="Content Placeholder 2">
            <a:extLst>
              <a:ext uri="{FF2B5EF4-FFF2-40B4-BE49-F238E27FC236}">
                <a16:creationId xmlns:a16="http://schemas.microsoft.com/office/drawing/2014/main" id="{27312903-E0C4-4BC0-A766-A04EC5FA8831}"/>
              </a:ext>
            </a:extLst>
          </p:cNvPr>
          <p:cNvSpPr>
            <a:spLocks noGrp="1"/>
          </p:cNvSpPr>
          <p:nvPr>
            <p:ph idx="1"/>
          </p:nvPr>
        </p:nvSpPr>
        <p:spPr/>
        <p:txBody>
          <a:bodyPr/>
          <a:lstStyle/>
          <a:p>
            <a:pPr algn="just"/>
            <a:r>
              <a:rPr lang="en-US" dirty="0"/>
              <a:t>TPOT is a python-based </a:t>
            </a:r>
            <a:r>
              <a:rPr lang="en-US" dirty="0" err="1"/>
              <a:t>AutoML</a:t>
            </a:r>
            <a:r>
              <a:rPr lang="en-US" dirty="0"/>
              <a:t> library that uses genetic programming algorithm to find the best performing ML pipelines, which is built on top of </a:t>
            </a:r>
            <a:r>
              <a:rPr lang="en-US" dirty="0" err="1"/>
              <a:t>scikit</a:t>
            </a:r>
            <a:r>
              <a:rPr lang="en-US" dirty="0"/>
              <a:t>-learn. </a:t>
            </a:r>
          </a:p>
          <a:p>
            <a:pPr algn="just"/>
            <a:r>
              <a:rPr lang="en-US" dirty="0"/>
              <a:t>Automation of TPOT consists of feature selection, model selection and parameter optimization mainly except “wrangling” part(Data Cleaning/Data Cleansing) to do transformation of data, a dimension reduction or a scale change and model validation.</a:t>
            </a:r>
          </a:p>
          <a:p>
            <a:pPr algn="just"/>
            <a:r>
              <a:rPr lang="en-US" dirty="0"/>
              <a:t>TPOT can eliminate the most tedious part of machine learning </a:t>
            </a:r>
            <a:r>
              <a:rPr lang="en-US" dirty="0" err="1"/>
              <a:t>seemlessly</a:t>
            </a:r>
            <a:r>
              <a:rPr lang="en-US" dirty="0"/>
              <a:t> and effortlessly more than ever.</a:t>
            </a:r>
          </a:p>
        </p:txBody>
      </p:sp>
    </p:spTree>
    <p:extLst>
      <p:ext uri="{BB962C8B-B14F-4D97-AF65-F5344CB8AC3E}">
        <p14:creationId xmlns:p14="http://schemas.microsoft.com/office/powerpoint/2010/main" val="201571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8049653E-A3E3-4C55-859B-27B29DF3A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72" y="1128098"/>
            <a:ext cx="9680021" cy="4598011"/>
          </a:xfrm>
          <a:prstGeom prst="rect">
            <a:avLst/>
          </a:prstGeom>
        </p:spPr>
      </p:pic>
      <p:sp>
        <p:nvSpPr>
          <p:cNvPr id="12" name="Rectangle 11">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38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3EAC-E873-4F38-9B6B-134159258444}"/>
              </a:ext>
            </a:extLst>
          </p:cNvPr>
          <p:cNvSpPr>
            <a:spLocks noGrp="1"/>
          </p:cNvSpPr>
          <p:nvPr>
            <p:ph type="title"/>
          </p:nvPr>
        </p:nvSpPr>
        <p:spPr/>
        <p:txBody>
          <a:bodyPr/>
          <a:lstStyle/>
          <a:p>
            <a:r>
              <a:rPr lang="en-US" b="1" dirty="0"/>
              <a:t>Genetic Programming</a:t>
            </a:r>
            <a:endParaRPr lang="en-US" dirty="0"/>
          </a:p>
        </p:txBody>
      </p:sp>
      <p:sp>
        <p:nvSpPr>
          <p:cNvPr id="3" name="Content Placeholder 2">
            <a:extLst>
              <a:ext uri="{FF2B5EF4-FFF2-40B4-BE49-F238E27FC236}">
                <a16:creationId xmlns:a16="http://schemas.microsoft.com/office/drawing/2014/main" id="{C11B2AFC-9884-424D-9F7E-7B957FF4C794}"/>
              </a:ext>
            </a:extLst>
          </p:cNvPr>
          <p:cNvSpPr>
            <a:spLocks noGrp="1"/>
          </p:cNvSpPr>
          <p:nvPr>
            <p:ph idx="1"/>
          </p:nvPr>
        </p:nvSpPr>
        <p:spPr>
          <a:xfrm>
            <a:off x="680321" y="2025892"/>
            <a:ext cx="10962639" cy="4913388"/>
          </a:xfrm>
        </p:spPr>
        <p:txBody>
          <a:bodyPr>
            <a:normAutofit fontScale="92500" lnSpcReduction="10000"/>
          </a:bodyPr>
          <a:lstStyle/>
          <a:p>
            <a:pPr marL="0" indent="0" algn="just">
              <a:buNone/>
            </a:pPr>
            <a:r>
              <a:rPr lang="en-US" dirty="0"/>
              <a:t>Genetic Programming (GP) is a type of Evolutionary Algorithm (EA), a subset of machine learning. EAs are used to discover solutions to problems humans do not know how to solve, directly. Free of human preconceptions or biases, the adaptive nature of EAs can generate solutions that are comparable to, and often better than the best human efforts. Genetic algorithms are inspired by the Darwinian process of Natural Selection, and they are used to generate solutions to optimization and search problems in computer science.</a:t>
            </a:r>
          </a:p>
          <a:p>
            <a:pPr marL="0" indent="0" algn="just">
              <a:buNone/>
            </a:pPr>
            <a:r>
              <a:rPr lang="en-US" dirty="0"/>
              <a:t>Broadly speaking, Genetic Algorithms have three properties:</a:t>
            </a:r>
          </a:p>
          <a:p>
            <a:pPr algn="just"/>
            <a:r>
              <a:rPr lang="en-US" b="1" dirty="0"/>
              <a:t>Selection</a:t>
            </a:r>
            <a:r>
              <a:rPr lang="en-US" dirty="0"/>
              <a:t>: You have a population of possible solutions to a given problem and a fitness function. At every iteration, you evaluate how to fit each solution with your fitness function.</a:t>
            </a:r>
          </a:p>
          <a:p>
            <a:pPr algn="just"/>
            <a:r>
              <a:rPr lang="en-US" b="1" dirty="0"/>
              <a:t>Crossover</a:t>
            </a:r>
            <a:r>
              <a:rPr lang="en-US" dirty="0"/>
              <a:t>: Then you select the fittest ones and perform crossover to create a new population.</a:t>
            </a:r>
          </a:p>
          <a:p>
            <a:pPr algn="just"/>
            <a:r>
              <a:rPr lang="en-US" b="1" dirty="0"/>
              <a:t>Mutation</a:t>
            </a:r>
            <a:r>
              <a:rPr lang="en-US" dirty="0"/>
              <a:t>: You take those children and mutate them with some random modification and repeat the process until you get the fittest or best solution.</a:t>
            </a:r>
          </a:p>
          <a:p>
            <a:endParaRPr lang="en-US" dirty="0"/>
          </a:p>
        </p:txBody>
      </p:sp>
    </p:spTree>
    <p:extLst>
      <p:ext uri="{BB962C8B-B14F-4D97-AF65-F5344CB8AC3E}">
        <p14:creationId xmlns:p14="http://schemas.microsoft.com/office/powerpoint/2010/main" val="114100257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8</TotalTime>
  <Words>286</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vt:i4>
      </vt:variant>
    </vt:vector>
  </HeadingPairs>
  <TitlesOfParts>
    <vt:vector size="12" baseType="lpstr">
      <vt:lpstr>Arial</vt:lpstr>
      <vt:lpstr>Century Schoolbook</vt:lpstr>
      <vt:lpstr>Corbel</vt:lpstr>
      <vt:lpstr>Gill Sans MT</vt:lpstr>
      <vt:lpstr>Trebuchet MS</vt:lpstr>
      <vt:lpstr>Headlines</vt:lpstr>
      <vt:lpstr>Gallery</vt:lpstr>
      <vt:lpstr>Berlin</vt:lpstr>
      <vt:lpstr>Agenda</vt:lpstr>
      <vt:lpstr>What is TPOT? </vt:lpstr>
      <vt:lpstr>PowerPoint Presentation</vt:lpstr>
      <vt:lpstr>Genetic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Kapoor, Pankaj</dc:creator>
  <cp:lastModifiedBy>Kapoor, Pankaj</cp:lastModifiedBy>
  <cp:revision>1</cp:revision>
  <dcterms:created xsi:type="dcterms:W3CDTF">2020-09-09T10:54:39Z</dcterms:created>
  <dcterms:modified xsi:type="dcterms:W3CDTF">2020-09-09T11:03:37Z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Pankaj_Kapoor@Dell.com</vt:lpwstr>
  </property>
  <property fmtid="{D5CDD505-2E9C-101B-9397-08002B2CF9AE}" pid="5" name="MSIP_Label_17cb76b2-10b8-4fe1-93d4-2202842406cd_SetDate">
    <vt:lpwstr>2020-09-09T10:54:47.0466922Z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34de4a25-d107-4dce-94a6-6e9c76bbb32e</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