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6" r:id="rId4"/>
    <p:sldId id="258"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25ACB-D268-42A2-B499-8B062423DF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85336D-615E-4531-87BD-FBBDFF235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A086E3-AE8B-467E-A400-77DDAFBDF24C}"/>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E9CD30F8-60C7-4A23-AFFD-4B2C09F3F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0800A-5B1D-489B-8A67-8C8EB788648D}"/>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308319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C75C-9BB0-467D-BF7D-FE6DE696F5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660010-6ACC-40A0-8A15-2B0A29E5BA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D9BABB-B117-47B8-8F2A-03E3EBA09C00}"/>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891C3806-022A-42DB-A3E2-7D84788C0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40120A-0F18-41FE-9065-66A57797A6F1}"/>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824586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ABC42B-4D64-4747-87F1-7BD90B214D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80AE9-FCF5-44E0-ADC9-32D0C9A17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353E2A-D829-4CCA-93B9-6D679DA71046}"/>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54F93204-2D4A-4037-A63A-FF20E4F606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4C0BE-6FE0-4FA4-A09D-1AA1D77B7D17}"/>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911737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13975241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4038618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1910624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697134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675FD-9D21-4AB2-9A80-3F05E0F52197}"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101026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675FD-9D21-4AB2-9A80-3F05E0F52197}"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429651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675FD-9D21-4AB2-9A80-3F05E0F52197}"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1054658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547575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2508A-C97C-404B-92CE-957427F79F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78F38-42F6-423A-8921-31AE2EAEE2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3784C-C48F-4AFA-B61D-4CF55936A953}"/>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AE554309-AC7B-42E5-9E5E-30A3BBDE1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26B97-7073-4CE6-A2A7-1B3CEB1EAC93}"/>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6352074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650420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7929129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552357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2860578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08031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632521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9512857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5956076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EBB306E-9173-49DE-A750-99996EFB2FA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7939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53465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1107E-73DA-44EA-9782-54AFA9760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347795-D23C-433A-98C9-3458662A2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2040B7-3DF0-4A91-9942-F1DD1B0CC2C7}"/>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9B03E5C0-0E6D-486C-BCEF-64C9CB5E6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3E9CB-C374-450D-8005-34833F0637AD}"/>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1820573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291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2246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8675FD-9D21-4AB2-9A80-3F05E0F52197}" type="datetimeFigureOut">
              <a:rPr lang="en-US" smtClean="0"/>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B306E-9173-49DE-A750-99996EFB2FA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40755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8675FD-9D21-4AB2-9A80-3F05E0F52197}" type="datetimeFigureOut">
              <a:rPr lang="en-US" smtClean="0"/>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B306E-9173-49DE-A750-99996EFB2FA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128852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8675FD-9D21-4AB2-9A80-3F05E0F52197}" type="datetimeFigureOut">
              <a:rPr lang="en-US" smtClean="0"/>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581777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79736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78675FD-9D21-4AB2-9A80-3F05E0F52197}" type="datetimeFigureOut">
              <a:rPr lang="en-US" smtClean="0"/>
              <a:t>7/24/2020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EBB306E-9173-49DE-A750-99996EFB2FA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34739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6578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8675FD-9D21-4AB2-9A80-3F05E0F52197}" type="datetimeFigureOut">
              <a:rPr lang="en-US" smtClean="0"/>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B306E-9173-49DE-A750-99996EFB2FA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6519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CC9A9-5E75-41AA-9217-F5D49B661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CAB973-7B01-47EB-8DE8-BCAE3AE0F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69934E-8B0C-41C3-B262-2407941AF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6B2252-0353-4997-B084-8D9B01F5B0A6}"/>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a:extLst>
              <a:ext uri="{FF2B5EF4-FFF2-40B4-BE49-F238E27FC236}">
                <a16:creationId xmlns:a16="http://schemas.microsoft.com/office/drawing/2014/main" id="{7D96958F-0FF1-481F-9ED1-86532BAF0F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6B8DE9-456E-4671-8E3D-BEEE48387600}"/>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96537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A01B4-9DA3-4FEA-91E0-B544F4B7E8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28CC43-7A5A-4A11-888E-2BFB61169F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92DD2F-BD92-473B-B8A1-3935B57E06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186549-3C88-4618-A949-1A970BD28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6A8129-8199-4D85-B719-A267BC56FC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1545C2-E9E4-4172-B0D9-836EFB020DE4}"/>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8" name="Footer Placeholder 7">
            <a:extLst>
              <a:ext uri="{FF2B5EF4-FFF2-40B4-BE49-F238E27FC236}">
                <a16:creationId xmlns:a16="http://schemas.microsoft.com/office/drawing/2014/main" id="{8F6EEE8D-BD2F-48D5-B72F-AF42CDF386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87DDC5-5A5F-4848-B7D9-9F3EC8E7D53C}"/>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738860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1683-C066-4DF9-AFF7-51038AD0D3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79625C-1675-4A4C-AD37-CE9454110929}"/>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4" name="Footer Placeholder 3">
            <a:extLst>
              <a:ext uri="{FF2B5EF4-FFF2-40B4-BE49-F238E27FC236}">
                <a16:creationId xmlns:a16="http://schemas.microsoft.com/office/drawing/2014/main" id="{4BA746EC-1B1F-468D-8174-4A2D5EBDE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9BD61-3D33-415F-BABB-2C1AD3C4F270}"/>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560620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7F05C-2B97-4CC7-BE0B-673537F69A0C}"/>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3" name="Footer Placeholder 2">
            <a:extLst>
              <a:ext uri="{FF2B5EF4-FFF2-40B4-BE49-F238E27FC236}">
                <a16:creationId xmlns:a16="http://schemas.microsoft.com/office/drawing/2014/main" id="{985453B9-985C-4C87-8FFE-C7E924E6B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5DA7D1-C8E5-4CC0-B861-7DFD0131C1D8}"/>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002296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EE94-10D7-4065-928F-660DB5D8DB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C55A51-8907-4117-B70D-BD2DAC322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6D776-64A6-418F-B630-41BF55344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08D0BE-2FC3-4ED6-990D-7936F7417275}"/>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a:extLst>
              <a:ext uri="{FF2B5EF4-FFF2-40B4-BE49-F238E27FC236}">
                <a16:creationId xmlns:a16="http://schemas.microsoft.com/office/drawing/2014/main" id="{0D779093-BFFE-4BC2-B206-07470A5E58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6DFC7-54F2-4801-97E6-EC2401D69DA0}"/>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3499343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E57D-0E4F-4BEF-863E-2FEF06DE31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7B6E17-55D5-40EA-95E0-C7795AA331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452B1B-BD56-4F3A-A8B8-D31725E07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5940EA-A1B3-4DBE-BC59-40BD307A90B9}"/>
              </a:ext>
            </a:extLst>
          </p:cNvPr>
          <p:cNvSpPr>
            <a:spLocks noGrp="1"/>
          </p:cNvSpPr>
          <p:nvPr>
            <p:ph type="dt" sz="half" idx="10"/>
          </p:nvPr>
        </p:nvSpPr>
        <p:spPr/>
        <p:txBody>
          <a:bodyPr/>
          <a:lstStyle/>
          <a:p>
            <a:fld id="{A78675FD-9D21-4AB2-9A80-3F05E0F52197}" type="datetimeFigureOut">
              <a:rPr lang="en-US" smtClean="0"/>
              <a:t>7/24/2020</a:t>
            </a:fld>
            <a:endParaRPr lang="en-US"/>
          </a:p>
        </p:txBody>
      </p:sp>
      <p:sp>
        <p:nvSpPr>
          <p:cNvPr id="6" name="Footer Placeholder 5">
            <a:extLst>
              <a:ext uri="{FF2B5EF4-FFF2-40B4-BE49-F238E27FC236}">
                <a16:creationId xmlns:a16="http://schemas.microsoft.com/office/drawing/2014/main" id="{7DFAE6F7-215D-4F3E-9C65-2BCCD86A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286DE8-B215-47CC-B4B9-B1D90DA8BF08}"/>
              </a:ext>
            </a:extLst>
          </p:cNvPr>
          <p:cNvSpPr>
            <a:spLocks noGrp="1"/>
          </p:cNvSpPr>
          <p:nvPr>
            <p:ph type="sldNum" sz="quarter" idx="12"/>
          </p:nvPr>
        </p:nvSpPr>
        <p:spPr/>
        <p:txBody>
          <a:bodyPr/>
          <a:lstStyle/>
          <a:p>
            <a:fld id="{DEBB306E-9173-49DE-A750-99996EFB2FAD}" type="slidenum">
              <a:rPr lang="en-US" smtClean="0"/>
              <a:t>‹#›</a:t>
            </a:fld>
            <a:endParaRPr lang="en-US"/>
          </a:p>
        </p:txBody>
      </p:sp>
    </p:spTree>
    <p:extLst>
      <p:ext uri="{BB962C8B-B14F-4D97-AF65-F5344CB8AC3E}">
        <p14:creationId xmlns:p14="http://schemas.microsoft.com/office/powerpoint/2010/main" val="260128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jp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485B8-A01C-47C7-867B-D304387BE8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005E12-CFD1-4FDE-9C10-9CD39E3B8A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5759EC-1C8A-437D-A1E6-40118458EE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675FD-9D21-4AB2-9A80-3F05E0F52197}" type="datetimeFigureOut">
              <a:rPr lang="en-US" smtClean="0"/>
              <a:t>7/24/2020</a:t>
            </a:fld>
            <a:endParaRPr lang="en-US"/>
          </a:p>
        </p:txBody>
      </p:sp>
      <p:sp>
        <p:nvSpPr>
          <p:cNvPr id="5" name="Footer Placeholder 4">
            <a:extLst>
              <a:ext uri="{FF2B5EF4-FFF2-40B4-BE49-F238E27FC236}">
                <a16:creationId xmlns:a16="http://schemas.microsoft.com/office/drawing/2014/main" id="{54AF85FD-D426-49AB-81C4-2EFF4F76D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5CA4B2-7153-4CC6-B7A0-F200522A6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B306E-9173-49DE-A750-99996EFB2FAD}" type="slidenum">
              <a:rPr lang="en-US" smtClean="0"/>
              <a:t>‹#›</a:t>
            </a:fld>
            <a:endParaRPr lang="en-US"/>
          </a:p>
        </p:txBody>
      </p:sp>
    </p:spTree>
    <p:extLst>
      <p:ext uri="{BB962C8B-B14F-4D97-AF65-F5344CB8AC3E}">
        <p14:creationId xmlns:p14="http://schemas.microsoft.com/office/powerpoint/2010/main" val="262240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8675FD-9D21-4AB2-9A80-3F05E0F52197}" type="datetimeFigureOut">
              <a:rPr lang="en-US" smtClean="0"/>
              <a:t>7/24/2020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BB306E-9173-49DE-A750-99996EFB2FAD}" type="slidenum">
              <a:rPr lang="en-US" smtClean="0"/>
              <a:t>‹#›</a:t>
            </a:fld>
            <a:endParaRPr lang="en-US"/>
          </a:p>
        </p:txBody>
      </p:sp>
    </p:spTree>
    <p:extLst>
      <p:ext uri="{BB962C8B-B14F-4D97-AF65-F5344CB8AC3E}">
        <p14:creationId xmlns:p14="http://schemas.microsoft.com/office/powerpoint/2010/main" val="34914692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78675FD-9D21-4AB2-9A80-3F05E0F52197}" type="datetimeFigureOut">
              <a:rPr lang="en-US" smtClean="0"/>
              <a:t>7/24/2020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EBB306E-9173-49DE-A750-99996EFB2FA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59530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docs.h2o.ai/h2o/latest-stable/h2o-docs/data-science/stacked-ensembles.html" TargetMode="External"/><Relationship Id="rId2" Type="http://schemas.openxmlformats.org/officeDocument/2006/relationships/hyperlink" Target="http://docs.h2o.ai/h2o/latest-stable/h2o-docs/grid-search.html" TargetMode="Externa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a:extLst>
              <a:ext uri="{FF2B5EF4-FFF2-40B4-BE49-F238E27FC236}">
                <a16:creationId xmlns:a16="http://schemas.microsoft.com/office/drawing/2014/main" id="{BBBE71B7-604F-4EE5-A1D6-8BF54379E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32" name="Color">
              <a:extLst>
                <a:ext uri="{FF2B5EF4-FFF2-40B4-BE49-F238E27FC236}">
                  <a16:creationId xmlns:a16="http://schemas.microsoft.com/office/drawing/2014/main" id="{69286C48-991E-4090-987B-591B2F2D0F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Color">
              <a:extLst>
                <a:ext uri="{FF2B5EF4-FFF2-40B4-BE49-F238E27FC236}">
                  <a16:creationId xmlns:a16="http://schemas.microsoft.com/office/drawing/2014/main" id="{3EFE3706-E3FA-4FDF-8CE3-8D95E5909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picture containing drawing&#10;&#10;Description automatically generated">
            <a:extLst>
              <a:ext uri="{FF2B5EF4-FFF2-40B4-BE49-F238E27FC236}">
                <a16:creationId xmlns:a16="http://schemas.microsoft.com/office/drawing/2014/main" id="{8B0CDC57-E3B4-42B2-AA5D-E31D070CDE03}"/>
              </a:ext>
            </a:extLst>
          </p:cNvPr>
          <p:cNvPicPr>
            <a:picLocks noChangeAspect="1"/>
          </p:cNvPicPr>
          <p:nvPr/>
        </p:nvPicPr>
        <p:blipFill rotWithShape="1">
          <a:blip r:embed="rId2">
            <a:extLst>
              <a:ext uri="{28A0092B-C50C-407E-A947-70E740481C1C}">
                <a14:useLocalDpi xmlns:a14="http://schemas.microsoft.com/office/drawing/2010/main" val="0"/>
              </a:ext>
            </a:extLst>
          </a:blip>
          <a:srcRect l="3659" r="4239" b="1"/>
          <a:stretch/>
        </p:blipFill>
        <p:spPr>
          <a:xfrm>
            <a:off x="7723316" y="991110"/>
            <a:ext cx="4140747" cy="3954295"/>
          </a:xfrm>
          <a:prstGeom prst="flowChartPreparation">
            <a:avLst/>
          </a:prstGeom>
        </p:spPr>
      </p:pic>
      <p:grpSp>
        <p:nvGrpSpPr>
          <p:cNvPr id="35" name="Group 34">
            <a:extLst>
              <a:ext uri="{FF2B5EF4-FFF2-40B4-BE49-F238E27FC236}">
                <a16:creationId xmlns:a16="http://schemas.microsoft.com/office/drawing/2014/main" id="{5F9EFB72-B60F-422D-971E-C24825AEE8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0" y="0"/>
            <a:chExt cx="12188952" cy="6858000"/>
          </a:xfrm>
        </p:grpSpPr>
        <p:sp>
          <p:nvSpPr>
            <p:cNvPr id="36" name="Freeform: Shape 35">
              <a:extLst>
                <a:ext uri="{FF2B5EF4-FFF2-40B4-BE49-F238E27FC236}">
                  <a16:creationId xmlns:a16="http://schemas.microsoft.com/office/drawing/2014/main" id="{96AC91B1-DA8F-4B7C-8F19-EAD0230FD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F574F99F-B751-4D87-BA11-3C46B2328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E2689BC8-34CD-4994-A63C-303D060D3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4FB58919-6D82-4792-A54B-25087F08EC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96C7E2AA-81C6-4D67-A16D-5D4951FE78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5C699FD-2DD5-457C-A3C3-C5644B193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6C2D6726-764D-4E53-A647-ED320297A2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Subtitle 2">
            <a:extLst>
              <a:ext uri="{FF2B5EF4-FFF2-40B4-BE49-F238E27FC236}">
                <a16:creationId xmlns:a16="http://schemas.microsoft.com/office/drawing/2014/main" id="{6D7BAD30-DC5F-4BCC-8108-D5B3EBBE9C3D}"/>
              </a:ext>
            </a:extLst>
          </p:cNvPr>
          <p:cNvSpPr>
            <a:spLocks noGrp="1"/>
          </p:cNvSpPr>
          <p:nvPr>
            <p:ph type="subTitle" idx="1"/>
          </p:nvPr>
        </p:nvSpPr>
        <p:spPr>
          <a:xfrm>
            <a:off x="475427" y="1066859"/>
            <a:ext cx="8670838" cy="672886"/>
          </a:xfrm>
        </p:spPr>
        <p:txBody>
          <a:bodyPr anchor="t">
            <a:normAutofit fontScale="85000" lnSpcReduction="20000"/>
          </a:bodyPr>
          <a:lstStyle/>
          <a:p>
            <a:pPr algn="l"/>
            <a:r>
              <a:rPr lang="en-US" sz="5400" dirty="0">
                <a:solidFill>
                  <a:schemeClr val="bg1"/>
                </a:solidFill>
                <a:latin typeface="Aharoni" panose="02010803020104030203" pitchFamily="2" charset="-79"/>
                <a:cs typeface="Aharoni" panose="02010803020104030203" pitchFamily="2" charset="-79"/>
              </a:rPr>
              <a:t>What is H2o AutoML?</a:t>
            </a:r>
          </a:p>
        </p:txBody>
      </p:sp>
      <p:sp>
        <p:nvSpPr>
          <p:cNvPr id="8" name="TextBox 7">
            <a:extLst>
              <a:ext uri="{FF2B5EF4-FFF2-40B4-BE49-F238E27FC236}">
                <a16:creationId xmlns:a16="http://schemas.microsoft.com/office/drawing/2014/main" id="{3449A305-26E0-4372-80CA-A5AE0FAD5124}"/>
              </a:ext>
            </a:extLst>
          </p:cNvPr>
          <p:cNvSpPr txBox="1"/>
          <p:nvPr/>
        </p:nvSpPr>
        <p:spPr>
          <a:xfrm>
            <a:off x="383659" y="2443809"/>
            <a:ext cx="7124422" cy="2062103"/>
          </a:xfrm>
          <a:prstGeom prst="rect">
            <a:avLst/>
          </a:prstGeom>
          <a:noFill/>
        </p:spPr>
        <p:txBody>
          <a:bodyPr wrap="square" rtlCol="0">
            <a:spAutoFit/>
          </a:bodyPr>
          <a:lstStyle/>
          <a:p>
            <a:r>
              <a:rPr lang="en-US" sz="3200" b="1" dirty="0">
                <a:solidFill>
                  <a:schemeClr val="bg1"/>
                </a:solidFill>
              </a:rPr>
              <a:t>H2o AutoML can be used for automating the ML workflow which includes automatic training and tuning on many models within user specified time limit.</a:t>
            </a:r>
          </a:p>
        </p:txBody>
      </p:sp>
      <p:sp>
        <p:nvSpPr>
          <p:cNvPr id="9" name="TextBox 8">
            <a:extLst>
              <a:ext uri="{FF2B5EF4-FFF2-40B4-BE49-F238E27FC236}">
                <a16:creationId xmlns:a16="http://schemas.microsoft.com/office/drawing/2014/main" id="{8C1B150C-AC24-4670-A549-58EF5419F1EF}"/>
              </a:ext>
            </a:extLst>
          </p:cNvPr>
          <p:cNvSpPr txBox="1"/>
          <p:nvPr/>
        </p:nvSpPr>
        <p:spPr>
          <a:xfrm>
            <a:off x="101601" y="5504589"/>
            <a:ext cx="11435215" cy="707886"/>
          </a:xfrm>
          <a:prstGeom prst="rect">
            <a:avLst/>
          </a:prstGeom>
          <a:noFill/>
        </p:spPr>
        <p:txBody>
          <a:bodyPr wrap="square" rtlCol="0">
            <a:spAutoFit/>
          </a:bodyPr>
          <a:lstStyle/>
          <a:p>
            <a:r>
              <a:rPr lang="en-US" sz="4000" b="1" i="1" dirty="0">
                <a:solidFill>
                  <a:schemeClr val="bg1"/>
                </a:solidFill>
                <a:highlight>
                  <a:srgbClr val="000000"/>
                </a:highlight>
              </a:rPr>
              <a:t>More Data + Better Models = Better Predictions</a:t>
            </a:r>
          </a:p>
        </p:txBody>
      </p:sp>
    </p:spTree>
    <p:extLst>
      <p:ext uri="{BB962C8B-B14F-4D97-AF65-F5344CB8AC3E}">
        <p14:creationId xmlns:p14="http://schemas.microsoft.com/office/powerpoint/2010/main" val="339743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612D6-F7A7-45ED-BD91-F66E68519B2F}"/>
              </a:ext>
            </a:extLst>
          </p:cNvPr>
          <p:cNvSpPr>
            <a:spLocks noGrp="1"/>
          </p:cNvSpPr>
          <p:nvPr>
            <p:ph idx="1"/>
          </p:nvPr>
        </p:nvSpPr>
        <p:spPr>
          <a:xfrm>
            <a:off x="838200" y="1825624"/>
            <a:ext cx="11506200" cy="4890135"/>
          </a:xfrm>
        </p:spPr>
        <p:txBody>
          <a:bodyPr>
            <a:normAutofit fontScale="92500" lnSpcReduction="10000"/>
          </a:bodyPr>
          <a:lstStyle/>
          <a:p>
            <a:pPr marL="285750" indent="-285750"/>
            <a:r>
              <a:rPr lang="en-US" sz="3500" dirty="0"/>
              <a:t>Open-source, in-memory prediction engine with linear scalability.</a:t>
            </a:r>
          </a:p>
          <a:p>
            <a:pPr marL="285750" indent="-285750"/>
            <a:r>
              <a:rPr lang="en-US" sz="3500" dirty="0"/>
              <a:t>Provides a simple function that performs modelling related task automatically.</a:t>
            </a:r>
          </a:p>
          <a:p>
            <a:pPr marL="285750" indent="-285750"/>
            <a:r>
              <a:rPr lang="en-US" sz="3500" dirty="0"/>
              <a:t>Easy to use and adopt. </a:t>
            </a:r>
          </a:p>
          <a:p>
            <a:pPr marL="285750" indent="-285750"/>
            <a:r>
              <a:rPr lang="en-US" sz="3500" dirty="0"/>
              <a:t>Time limit.</a:t>
            </a:r>
          </a:p>
          <a:p>
            <a:pPr marL="285750" indent="-285750"/>
            <a:r>
              <a:rPr lang="en-US" sz="3500" dirty="0"/>
              <a:t>Limit on total number of models to be trained.</a:t>
            </a:r>
          </a:p>
          <a:p>
            <a:pPr marL="285750" indent="-285750"/>
            <a:r>
              <a:rPr lang="en-US" sz="3500" dirty="0"/>
              <a:t>Easily deployable models to production as pure Java code.</a:t>
            </a:r>
          </a:p>
          <a:p>
            <a:pPr marL="285750" indent="-285750"/>
            <a:r>
              <a:rPr lang="en-US" sz="3500" dirty="0"/>
              <a:t>Seamlessly works on Hadoop, Spark, AWS, your laptop, etc.</a:t>
            </a:r>
          </a:p>
          <a:p>
            <a:pPr marL="285750" indent="-285750"/>
            <a:r>
              <a:rPr lang="en-US" sz="3500" dirty="0"/>
              <a:t>Can be saved in mojo, </a:t>
            </a:r>
            <a:r>
              <a:rPr lang="en-US" sz="3500" dirty="0" err="1"/>
              <a:t>pojo</a:t>
            </a:r>
            <a:r>
              <a:rPr lang="en-US" sz="3500" dirty="0"/>
              <a:t> or pickle format.</a:t>
            </a:r>
          </a:p>
          <a:p>
            <a:endParaRPr lang="en-US" dirty="0"/>
          </a:p>
        </p:txBody>
      </p:sp>
      <p:sp>
        <p:nvSpPr>
          <p:cNvPr id="4" name="TextBox 3">
            <a:extLst>
              <a:ext uri="{FF2B5EF4-FFF2-40B4-BE49-F238E27FC236}">
                <a16:creationId xmlns:a16="http://schemas.microsoft.com/office/drawing/2014/main" id="{61ADA49D-CC4F-4156-9F72-F572C8EF70CA}"/>
              </a:ext>
            </a:extLst>
          </p:cNvPr>
          <p:cNvSpPr txBox="1"/>
          <p:nvPr/>
        </p:nvSpPr>
        <p:spPr>
          <a:xfrm>
            <a:off x="1005839" y="375512"/>
            <a:ext cx="5902960" cy="1200329"/>
          </a:xfrm>
          <a:prstGeom prst="rect">
            <a:avLst/>
          </a:prstGeom>
          <a:noFill/>
        </p:spPr>
        <p:txBody>
          <a:bodyPr wrap="square" rtlCol="0">
            <a:spAutoFit/>
          </a:bodyPr>
          <a:lstStyle/>
          <a:p>
            <a:r>
              <a:rPr lang="en-US" sz="7200" b="1" dirty="0">
                <a:latin typeface="Aharoni" panose="02010803020104030203" pitchFamily="2" charset="-79"/>
                <a:cs typeface="Aharoni" panose="02010803020104030203" pitchFamily="2" charset="-79"/>
              </a:rPr>
              <a:t>Features</a:t>
            </a:r>
          </a:p>
        </p:txBody>
      </p:sp>
    </p:spTree>
    <p:extLst>
      <p:ext uri="{BB962C8B-B14F-4D97-AF65-F5344CB8AC3E}">
        <p14:creationId xmlns:p14="http://schemas.microsoft.com/office/powerpoint/2010/main" val="3038025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10BE0B-4365-4BE9-8D0F-DEC625983971}"/>
              </a:ext>
            </a:extLst>
          </p:cNvPr>
          <p:cNvSpPr/>
          <p:nvPr/>
        </p:nvSpPr>
        <p:spPr>
          <a:xfrm>
            <a:off x="322143" y="306066"/>
            <a:ext cx="9146977" cy="1815882"/>
          </a:xfrm>
          <a:prstGeom prst="rect">
            <a:avLst/>
          </a:prstGeom>
        </p:spPr>
        <p:txBody>
          <a:bodyPr wrap="square">
            <a:spAutoFit/>
          </a:bodyPr>
          <a:lstStyle/>
          <a:p>
            <a:r>
              <a:rPr lang="en-US" sz="4000" b="1" dirty="0">
                <a:solidFill>
                  <a:srgbClr val="292929"/>
                </a:solidFill>
                <a:latin typeface="medium-content-sans-serif-font"/>
              </a:rPr>
              <a:t>AutoML Interface</a:t>
            </a:r>
          </a:p>
          <a:p>
            <a:pPr algn="just"/>
            <a:r>
              <a:rPr lang="en-US" dirty="0">
                <a:solidFill>
                  <a:srgbClr val="292929"/>
                </a:solidFill>
                <a:latin typeface="medium-content-serif-font"/>
              </a:rPr>
              <a:t>H2O AutoML has an R and Python interface along with a web GUI called Flow. The H2O AutoML interface is designed to have as few parameters as possible so that all the user needs to do is to point to their dataset, identify the response column and optionally specify a time constraint or limit on the number of total models trained.</a:t>
            </a:r>
            <a:endParaRPr lang="en-US" b="0" i="0" dirty="0">
              <a:solidFill>
                <a:srgbClr val="292929"/>
              </a:solidFill>
              <a:effectLst/>
              <a:latin typeface="medium-content-serif-font"/>
            </a:endParaRPr>
          </a:p>
        </p:txBody>
      </p:sp>
      <p:pic>
        <p:nvPicPr>
          <p:cNvPr id="10" name="Picture 9" descr="A screenshot of a cell phone&#10;&#10;Description automatically generated">
            <a:extLst>
              <a:ext uri="{FF2B5EF4-FFF2-40B4-BE49-F238E27FC236}">
                <a16:creationId xmlns:a16="http://schemas.microsoft.com/office/drawing/2014/main" id="{D38ADAA9-6AD4-43A5-981A-759821D72046}"/>
              </a:ext>
            </a:extLst>
          </p:cNvPr>
          <p:cNvPicPr>
            <a:picLocks noChangeAspect="1"/>
          </p:cNvPicPr>
          <p:nvPr/>
        </p:nvPicPr>
        <p:blipFill rotWithShape="1">
          <a:blip r:embed="rId2">
            <a:extLst>
              <a:ext uri="{28A0092B-C50C-407E-A947-70E740481C1C}">
                <a14:useLocalDpi xmlns:a14="http://schemas.microsoft.com/office/drawing/2010/main" val="0"/>
              </a:ext>
            </a:extLst>
          </a:blip>
          <a:srcRect b="3013"/>
          <a:stretch/>
        </p:blipFill>
        <p:spPr>
          <a:xfrm>
            <a:off x="1398301" y="2613385"/>
            <a:ext cx="3641986" cy="255712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F1791788-5029-4090-A28D-1A0BFCC17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2972" y="2613386"/>
            <a:ext cx="3749953" cy="2557125"/>
          </a:xfrm>
          <a:prstGeom prst="rect">
            <a:avLst/>
          </a:prstGeom>
        </p:spPr>
      </p:pic>
      <p:sp>
        <p:nvSpPr>
          <p:cNvPr id="21" name="TextBox 20">
            <a:extLst>
              <a:ext uri="{FF2B5EF4-FFF2-40B4-BE49-F238E27FC236}">
                <a16:creationId xmlns:a16="http://schemas.microsoft.com/office/drawing/2014/main" id="{7E497E67-D450-4A9B-ADDF-82A8EA4A1BF9}"/>
              </a:ext>
            </a:extLst>
          </p:cNvPr>
          <p:cNvSpPr txBox="1"/>
          <p:nvPr/>
        </p:nvSpPr>
        <p:spPr>
          <a:xfrm>
            <a:off x="1398301" y="5413113"/>
            <a:ext cx="3641986" cy="461666"/>
          </a:xfrm>
          <a:prstGeom prst="rect">
            <a:avLst/>
          </a:prstGeom>
          <a:noFill/>
        </p:spPr>
        <p:txBody>
          <a:bodyPr wrap="square" rtlCol="0">
            <a:spAutoFit/>
          </a:bodyPr>
          <a:lstStyle/>
          <a:p>
            <a:r>
              <a:rPr lang="en-US" sz="2400" b="1" dirty="0"/>
              <a:t>H2o AutoML in Python</a:t>
            </a:r>
          </a:p>
        </p:txBody>
      </p:sp>
      <p:sp>
        <p:nvSpPr>
          <p:cNvPr id="25" name="TextBox 24">
            <a:extLst>
              <a:ext uri="{FF2B5EF4-FFF2-40B4-BE49-F238E27FC236}">
                <a16:creationId xmlns:a16="http://schemas.microsoft.com/office/drawing/2014/main" id="{F94A644C-6DCA-4646-B607-BE5F71CA53E9}"/>
              </a:ext>
            </a:extLst>
          </p:cNvPr>
          <p:cNvSpPr txBox="1"/>
          <p:nvPr/>
        </p:nvSpPr>
        <p:spPr>
          <a:xfrm>
            <a:off x="6064596" y="5413112"/>
            <a:ext cx="3289469" cy="461665"/>
          </a:xfrm>
          <a:prstGeom prst="rect">
            <a:avLst/>
          </a:prstGeom>
          <a:noFill/>
        </p:spPr>
        <p:txBody>
          <a:bodyPr wrap="square" rtlCol="0">
            <a:spAutoFit/>
          </a:bodyPr>
          <a:lstStyle/>
          <a:p>
            <a:r>
              <a:rPr lang="en-US" sz="2400" b="1" dirty="0"/>
              <a:t>H2o AutoML in R</a:t>
            </a:r>
          </a:p>
        </p:txBody>
      </p:sp>
    </p:spTree>
    <p:extLst>
      <p:ext uri="{BB962C8B-B14F-4D97-AF65-F5344CB8AC3E}">
        <p14:creationId xmlns:p14="http://schemas.microsoft.com/office/powerpoint/2010/main" val="2644868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2B64D1-F490-4615-8270-10012FBFC60A}"/>
              </a:ext>
            </a:extLst>
          </p:cNvPr>
          <p:cNvSpPr>
            <a:spLocks noGrp="1"/>
          </p:cNvSpPr>
          <p:nvPr>
            <p:ph type="title"/>
          </p:nvPr>
        </p:nvSpPr>
        <p:spPr>
          <a:xfrm>
            <a:off x="206216" y="406957"/>
            <a:ext cx="3855911" cy="1086564"/>
          </a:xfrm>
        </p:spPr>
        <p:txBody>
          <a:bodyPr>
            <a:normAutofit fontScale="90000"/>
          </a:bodyPr>
          <a:lstStyle/>
          <a:p>
            <a:r>
              <a:rPr lang="en-US" sz="3100" b="1" dirty="0">
                <a:solidFill>
                  <a:schemeClr val="bg1"/>
                </a:solidFill>
              </a:rPr>
              <a:t>H2O AutoML functionalities</a:t>
            </a:r>
            <a:br>
              <a:rPr lang="en-US" b="1" dirty="0"/>
            </a:br>
            <a:br>
              <a:rPr lang="en-US" dirty="0"/>
            </a:br>
            <a:endParaRPr lang="en-US" dirty="0">
              <a:solidFill>
                <a:srgbClr val="FFFFFF"/>
              </a:solidFill>
            </a:endParaRPr>
          </a:p>
        </p:txBody>
      </p:sp>
      <p:sp>
        <p:nvSpPr>
          <p:cNvPr id="3" name="Content Placeholder 2">
            <a:extLst>
              <a:ext uri="{FF2B5EF4-FFF2-40B4-BE49-F238E27FC236}">
                <a16:creationId xmlns:a16="http://schemas.microsoft.com/office/drawing/2014/main" id="{A78E150E-BAD5-4C10-A081-2C160A81B9F7}"/>
              </a:ext>
            </a:extLst>
          </p:cNvPr>
          <p:cNvSpPr>
            <a:spLocks noGrp="1"/>
          </p:cNvSpPr>
          <p:nvPr>
            <p:ph idx="1"/>
          </p:nvPr>
        </p:nvSpPr>
        <p:spPr>
          <a:xfrm>
            <a:off x="4766554" y="660957"/>
            <a:ext cx="6034827" cy="4916465"/>
          </a:xfrm>
        </p:spPr>
        <p:txBody>
          <a:bodyPr anchor="t">
            <a:normAutofit/>
          </a:bodyPr>
          <a:lstStyle/>
          <a:p>
            <a:pPr>
              <a:lnSpc>
                <a:spcPct val="110000"/>
              </a:lnSpc>
            </a:pPr>
            <a:r>
              <a:rPr lang="en-US" sz="1900" dirty="0"/>
              <a:t>Necessary </a:t>
            </a:r>
            <a:r>
              <a:rPr lang="en-US" sz="1900" b="1" dirty="0"/>
              <a:t>data pre-processing</a:t>
            </a:r>
            <a:r>
              <a:rPr lang="en-US" sz="1900" dirty="0"/>
              <a:t> capabilities( as in all H2O algorithms ).</a:t>
            </a:r>
          </a:p>
          <a:p>
            <a:pPr>
              <a:lnSpc>
                <a:spcPct val="110000"/>
              </a:lnSpc>
            </a:pPr>
            <a:r>
              <a:rPr lang="en-US" sz="1900" dirty="0"/>
              <a:t>Trains a </a:t>
            </a:r>
            <a:r>
              <a:rPr lang="en-US" sz="1900" b="1" dirty="0">
                <a:hlinkClick r:id="rId2"/>
              </a:rPr>
              <a:t>Random grid</a:t>
            </a:r>
            <a:r>
              <a:rPr lang="en-US" sz="1900" b="1" dirty="0"/>
              <a:t> of algorithms</a:t>
            </a:r>
            <a:r>
              <a:rPr lang="en-US" sz="1900" dirty="0"/>
              <a:t> like GBMs, DNNs, GLMs, etc. using a carefully chosen hyper-parameter space.</a:t>
            </a:r>
          </a:p>
          <a:p>
            <a:pPr>
              <a:lnSpc>
                <a:spcPct val="110000"/>
              </a:lnSpc>
            </a:pPr>
            <a:r>
              <a:rPr lang="en-US" sz="1900" dirty="0"/>
              <a:t>Individual models are tuned using </a:t>
            </a:r>
            <a:r>
              <a:rPr lang="en-US" sz="1900" b="1" dirty="0"/>
              <a:t>cross-validation</a:t>
            </a:r>
            <a:r>
              <a:rPr lang="en-US" sz="1900" dirty="0"/>
              <a:t>.</a:t>
            </a:r>
          </a:p>
          <a:p>
            <a:pPr>
              <a:lnSpc>
                <a:spcPct val="110000"/>
              </a:lnSpc>
            </a:pPr>
            <a:r>
              <a:rPr lang="en-US" sz="1900" dirty="0"/>
              <a:t>Two </a:t>
            </a:r>
            <a:r>
              <a:rPr lang="en-US" sz="1900" b="1" dirty="0">
                <a:hlinkClick r:id="rId3"/>
              </a:rPr>
              <a:t>Stacked Ensembles</a:t>
            </a:r>
            <a:r>
              <a:rPr lang="en-US" sz="1900" dirty="0"/>
              <a:t> are trained. One ensemble contains all the models (optimized for model performance), and the other ensemble provides just the best performing model from each algorithm class/family (optimized for production use).</a:t>
            </a:r>
          </a:p>
          <a:p>
            <a:pPr>
              <a:lnSpc>
                <a:spcPct val="110000"/>
              </a:lnSpc>
            </a:pPr>
            <a:r>
              <a:rPr lang="en-US" sz="1900" dirty="0"/>
              <a:t>Returns a sorted “</a:t>
            </a:r>
            <a:r>
              <a:rPr lang="en-US" sz="1900" b="1" dirty="0"/>
              <a:t>Leaderboard</a:t>
            </a:r>
            <a:r>
              <a:rPr lang="en-US" sz="1900" dirty="0"/>
              <a:t>” of all models.</a:t>
            </a:r>
          </a:p>
          <a:p>
            <a:pPr>
              <a:lnSpc>
                <a:spcPct val="110000"/>
              </a:lnSpc>
            </a:pPr>
            <a:r>
              <a:rPr lang="en-US" sz="1900" dirty="0"/>
              <a:t>All models can be easily exported to </a:t>
            </a:r>
            <a:r>
              <a:rPr lang="en-US" sz="1900" b="1" dirty="0"/>
              <a:t>production</a:t>
            </a:r>
            <a:r>
              <a:rPr lang="en-US" sz="1900" dirty="0"/>
              <a:t>.</a:t>
            </a:r>
          </a:p>
        </p:txBody>
      </p:sp>
    </p:spTree>
    <p:extLst>
      <p:ext uri="{BB962C8B-B14F-4D97-AF65-F5344CB8AC3E}">
        <p14:creationId xmlns:p14="http://schemas.microsoft.com/office/powerpoint/2010/main" val="402430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370</TotalTime>
  <Words>191</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vt:i4>
      </vt:variant>
    </vt:vector>
  </HeadingPairs>
  <TitlesOfParts>
    <vt:vector size="16" baseType="lpstr">
      <vt:lpstr>Aharoni</vt:lpstr>
      <vt:lpstr>Arial</vt:lpstr>
      <vt:lpstr>Calibri</vt:lpstr>
      <vt:lpstr>Calibri Light</vt:lpstr>
      <vt:lpstr>Gill Sans MT</vt:lpstr>
      <vt:lpstr>medium-content-sans-serif-font</vt:lpstr>
      <vt:lpstr>medium-content-serif-font</vt:lpstr>
      <vt:lpstr>Trebuchet MS</vt:lpstr>
      <vt:lpstr>Wingdings 3</vt:lpstr>
      <vt:lpstr>Office Theme</vt:lpstr>
      <vt:lpstr>Facet</vt:lpstr>
      <vt:lpstr>Gallery</vt:lpstr>
      <vt:lpstr>PowerPoint Presentation</vt:lpstr>
      <vt:lpstr>PowerPoint Presentation</vt:lpstr>
      <vt:lpstr>PowerPoint Presentation</vt:lpstr>
      <vt:lpstr>H2O AutoML functionalities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Kapoor, Pankaj</dc:creator>
  <cp:lastModifiedBy>Kapoor, Pankaj</cp:lastModifiedBy>
  <cp:revision>3</cp:revision>
  <dcterms:created xsi:type="dcterms:W3CDTF">2020-07-24T09:25:46Z</dcterms:created>
  <dcterms:modified xsi:type="dcterms:W3CDTF">2020-07-24T15:36:43Z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7cb76b2-10b8-4fe1-93d4-2202842406cd_Enabled">
    <vt:lpwstr>True</vt:lpwstr>
  </property>
  <property fmtid="{D5CDD505-2E9C-101B-9397-08002B2CF9AE}" pid="3" name="MSIP_Label_17cb76b2-10b8-4fe1-93d4-2202842406cd_SiteId">
    <vt:lpwstr>945c199a-83a2-4e80-9f8c-5a91be5752dd</vt:lpwstr>
  </property>
  <property fmtid="{D5CDD505-2E9C-101B-9397-08002B2CF9AE}" pid="4" name="MSIP_Label_17cb76b2-10b8-4fe1-93d4-2202842406cd_Owner">
    <vt:lpwstr>Pankaj_Kapoor@Dell.com</vt:lpwstr>
  </property>
  <property fmtid="{D5CDD505-2E9C-101B-9397-08002B2CF9AE}" pid="5" name="MSIP_Label_17cb76b2-10b8-4fe1-93d4-2202842406cd_SetDate">
    <vt:lpwstr>2020-07-24T09:26:49.2876343Z</vt:lpwstr>
  </property>
  <property fmtid="{D5CDD505-2E9C-101B-9397-08002B2CF9AE}" pid="6" name="MSIP_Label_17cb76b2-10b8-4fe1-93d4-2202842406cd_Name">
    <vt:lpwstr>External Public</vt:lpwstr>
  </property>
  <property fmtid="{D5CDD505-2E9C-101B-9397-08002B2CF9AE}" pid="7" name="MSIP_Label_17cb76b2-10b8-4fe1-93d4-2202842406cd_Application">
    <vt:lpwstr>Microsoft Azure Information Protection</vt:lpwstr>
  </property>
  <property fmtid="{D5CDD505-2E9C-101B-9397-08002B2CF9AE}" pid="8" name="MSIP_Label_17cb76b2-10b8-4fe1-93d4-2202842406cd_ActionId">
    <vt:lpwstr>bc30cc22-12be-45de-9d19-1257d5df92fd</vt:lpwstr>
  </property>
  <property fmtid="{D5CDD505-2E9C-101B-9397-08002B2CF9AE}" pid="9" name="MSIP_Label_17cb76b2-10b8-4fe1-93d4-2202842406cd_Extended_MSFT_Method">
    <vt:lpwstr>Manual</vt:lpwstr>
  </property>
  <property fmtid="{D5CDD505-2E9C-101B-9397-08002B2CF9AE}" pid="10" name="aiplabel">
    <vt:lpwstr>External Public</vt:lpwstr>
  </property>
</Properties>
</file>