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Proxima Nov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CE21AE-EB86-442E-A925-0285332CF3DB}">
  <a:tblStyle styleId="{3BCE21AE-EB86-442E-A925-0285332CF3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6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Slab-bold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c33686e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c33686e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0c33686e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0c33686e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c33686e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c33686e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0c33686e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0c33686e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0c33686e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0c33686e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0c33686e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0c33686e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0c33686e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0c33686e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0e12b23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0e12b23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e12b2306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0e12b2306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0e12b2306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0e12b2306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c33686e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0c33686e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e12b230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e12b230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e12b230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e12b230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0c33686e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0c33686e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ddd2933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ddd2933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ddd2933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ddd2933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ddd2933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ddd2933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0c33686e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0c33686e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0c33686e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0c33686e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0c33686e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0c33686e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0c33686e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0c33686e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0c33686e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0c33686e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c8c965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c8c965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c33686e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0c33686e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c33686e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c33686e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c33686e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c33686e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c33686e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0c33686e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Sharpe = risk adjusted return. Return over Risk Free (10-yr T-note) Rate divided by the STD of the security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Sortino = a </a:t>
            </a:r>
            <a:r>
              <a:rPr lang="en">
                <a:solidFill>
                  <a:schemeClr val="dk1"/>
                </a:solidFill>
              </a:rPr>
              <a:t>better</a:t>
            </a:r>
            <a:r>
              <a:rPr lang="en">
                <a:solidFill>
                  <a:schemeClr val="dk1"/>
                </a:solidFill>
              </a:rPr>
              <a:t> measurement of risk </a:t>
            </a:r>
            <a:r>
              <a:rPr lang="en">
                <a:solidFill>
                  <a:schemeClr val="dk1"/>
                </a:solidFill>
              </a:rPr>
              <a:t>adjusted</a:t>
            </a:r>
            <a:r>
              <a:rPr lang="en">
                <a:solidFill>
                  <a:schemeClr val="dk1"/>
                </a:solidFill>
              </a:rPr>
              <a:t> return as it </a:t>
            </a:r>
            <a:r>
              <a:rPr lang="en">
                <a:solidFill>
                  <a:schemeClr val="dk1"/>
                </a:solidFill>
              </a:rPr>
              <a:t>considers only the down side risk.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edium.com/codex/algorithmic-trading-with-stochastic-oscillator-in-python-7e2bec49b60d" TargetMode="External"/><Relationship Id="rId4" Type="http://schemas.openxmlformats.org/officeDocument/2006/relationships/hyperlink" Target="https://www.metastock.com/customer/resources/taaz/?p=106" TargetMode="External"/><Relationship Id="rId10" Type="http://schemas.openxmlformats.org/officeDocument/2006/relationships/hyperlink" Target="https://therobusttrader.com/sortino-ratio/" TargetMode="External"/><Relationship Id="rId9" Type="http://schemas.openxmlformats.org/officeDocument/2006/relationships/hyperlink" Target="https://www.investopedia.com/terms/s/sortinoratio.asp" TargetMode="External"/><Relationship Id="rId5" Type="http://schemas.openxmlformats.org/officeDocument/2006/relationships/hyperlink" Target="https://www.investopedia.com/articles/active-trading/052014/how-use-moving-average-buy-stocks.asp" TargetMode="External"/><Relationship Id="rId6" Type="http://schemas.openxmlformats.org/officeDocument/2006/relationships/hyperlink" Target="https://www.statology.org/exponential-moving-average-pandas/" TargetMode="External"/><Relationship Id="rId7" Type="http://schemas.openxmlformats.org/officeDocument/2006/relationships/hyperlink" Target="https://pandas.pydata.org/pandas-docs/stable/reference/api/pandas.DataFrame.ewm.html" TargetMode="External"/><Relationship Id="rId8" Type="http://schemas.openxmlformats.org/officeDocument/2006/relationships/hyperlink" Target="https://www.investopedia.com/terms/s/sharperatio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hyperlink" Target="https://www.investopedia.com/articles/active-trading/052014/how-use-moving-average-buy-stock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 of Trading Algorithms via Amazon Stock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Indrajith Senevirathne, </a:t>
            </a:r>
            <a:r>
              <a:rPr lang="en"/>
              <a:t>Shishir Suman, and Sujit Subhash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Exponentially weighted Moving Average (EWM) Crossover Strategy - 1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5"/>
            <a:ext cx="83682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Pros: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well used Technical Analysis tool.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variations are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Weighs close events higher comparatively, thus in general better for volatile securities.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u="sng"/>
              <a:t>Our selection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(set day-average values low as tech stocks have a high volatility) 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OHLC from Alpaca API. We have chosen daily </a:t>
            </a:r>
            <a:r>
              <a:rPr lang="en" u="sng"/>
              <a:t>closing</a:t>
            </a:r>
            <a:r>
              <a:rPr lang="en"/>
              <a:t> price of the equity.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4-day average of the daily closing price = ewm-fast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24-day average of the daily closing price = ewm-slow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Exponentially weighted Moving Average (EWM) Crossover Strategy - 2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5"/>
            <a:ext cx="81276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929"/>
              <a:t>Crossover point where </a:t>
            </a:r>
            <a:r>
              <a:rPr b="1" i="1" lang="en" sz="1929"/>
              <a:t>ewm</a:t>
            </a:r>
            <a:r>
              <a:rPr b="1" i="1" lang="en" sz="1929"/>
              <a:t>-fast &gt; ewm-slow</a:t>
            </a:r>
            <a:r>
              <a:rPr lang="en" sz="1929"/>
              <a:t>: </a:t>
            </a:r>
            <a:r>
              <a:rPr i="1" lang="en" sz="1929"/>
              <a:t>buy</a:t>
            </a:r>
            <a:r>
              <a:rPr lang="en" sz="1929"/>
              <a:t> signal (</a:t>
            </a:r>
            <a:r>
              <a:rPr b="1" lang="en" sz="1929">
                <a:solidFill>
                  <a:schemeClr val="accent6"/>
                </a:solidFill>
              </a:rPr>
              <a:t>Golden Cross</a:t>
            </a:r>
            <a:r>
              <a:rPr lang="en" sz="1929"/>
              <a:t>)</a:t>
            </a:r>
            <a:endParaRPr sz="1929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29"/>
              <a:t>Crossover point where </a:t>
            </a:r>
            <a:r>
              <a:rPr b="1" i="1" lang="en" sz="1929"/>
              <a:t>ewm</a:t>
            </a:r>
            <a:r>
              <a:rPr b="1" i="1" lang="en" sz="1929"/>
              <a:t>-fast &lt; ewm-slow</a:t>
            </a:r>
            <a:r>
              <a:rPr lang="en" sz="1929"/>
              <a:t>: </a:t>
            </a:r>
            <a:r>
              <a:rPr i="1" lang="en" sz="1929"/>
              <a:t>sell</a:t>
            </a:r>
            <a:r>
              <a:rPr lang="en" sz="1929"/>
              <a:t> signal (</a:t>
            </a:r>
            <a:r>
              <a:rPr b="1" lang="en" sz="1929">
                <a:solidFill>
                  <a:srgbClr val="B7B7B7"/>
                </a:solidFill>
              </a:rPr>
              <a:t>Death Cross</a:t>
            </a:r>
            <a:r>
              <a:rPr lang="en" sz="1929"/>
              <a:t>)</a:t>
            </a:r>
            <a:endParaRPr sz="1929"/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</a:t>
            </a:r>
            <a:r>
              <a:rPr lang="en" u="sng"/>
              <a:t>uptrend</a:t>
            </a:r>
            <a:r>
              <a:rPr lang="en"/>
              <a:t> ewm-slow acts as a support/floor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 u="sng"/>
              <a:t>downtrend</a:t>
            </a:r>
            <a:r>
              <a:rPr lang="en"/>
              <a:t> ewm-slow acts as a resistance/ceiling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to understand price movement for buy sell decisions.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29"/>
          </a:p>
        </p:txBody>
      </p:sp>
      <p:sp>
        <p:nvSpPr>
          <p:cNvPr id="140" name="Google Shape;140;p23"/>
          <p:cNvSpPr txBox="1"/>
          <p:nvPr/>
        </p:nvSpPr>
        <p:spPr>
          <a:xfrm>
            <a:off x="328275" y="3100700"/>
            <a:ext cx="81276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not take the fundamentals into account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historicals - no future prediction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Behaves well in strong trading conditions (bull markets) not so when ranging. Changing the intervals may help. 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AMZN - Price of Security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87900" y="1489824"/>
            <a:ext cx="83682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Long-term, Entry: </a:t>
            </a:r>
            <a:r>
              <a:rPr lang="en">
                <a:solidFill>
                  <a:srgbClr val="00FF00"/>
                </a:solidFill>
              </a:rPr>
              <a:t>green-tick</a:t>
            </a:r>
            <a:r>
              <a:rPr lang="en"/>
              <a:t>, Exit: </a:t>
            </a:r>
            <a:r>
              <a:rPr lang="en">
                <a:solidFill>
                  <a:srgbClr val="E06666"/>
                </a:solidFill>
              </a:rPr>
              <a:t>red-tick</a:t>
            </a:r>
            <a:r>
              <a:rPr lang="en"/>
              <a:t>, AMZN Security: </a:t>
            </a:r>
            <a:r>
              <a:rPr lang="en">
                <a:solidFill>
                  <a:srgbClr val="B7B7B7"/>
                </a:solidFill>
              </a:rPr>
              <a:t>Gray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1624"/>
            <a:ext cx="8788428" cy="29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AMZN - Total Portfolio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87900" y="1489824"/>
            <a:ext cx="83682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7B7B7"/>
                </a:solidFill>
              </a:rPr>
              <a:t>Flat: cash holdings - out of market, </a:t>
            </a:r>
            <a:r>
              <a:rPr lang="en"/>
              <a:t>Entry: </a:t>
            </a:r>
            <a:r>
              <a:rPr lang="en">
                <a:solidFill>
                  <a:srgbClr val="E06666"/>
                </a:solidFill>
              </a:rPr>
              <a:t>red-tick</a:t>
            </a:r>
            <a:r>
              <a:rPr lang="en"/>
              <a:t>, Exit: </a:t>
            </a:r>
            <a:r>
              <a:rPr lang="en">
                <a:solidFill>
                  <a:srgbClr val="00FF00"/>
                </a:solidFill>
              </a:rPr>
              <a:t>green-tick</a:t>
            </a:r>
            <a:r>
              <a:rPr lang="en"/>
              <a:t>,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1624"/>
            <a:ext cx="8788428" cy="29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AMZN - EWM - Metrics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87900" y="4073649"/>
            <a:ext cx="83682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Strategy didn’t remove volatility - inherent in AMZN; Other metrics: behaved favorably.</a:t>
            </a:r>
            <a:endParaRPr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{3BCE21AE-EB86-442E-A925-0285332CF3DB}</a:tableStyleId>
              </a:tblPr>
              <a:tblGrid>
                <a:gridCol w="2936500"/>
                <a:gridCol w="122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Metric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Backtest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Annual Return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65.62%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Cumulative Returns (times = ×)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Annual Volatility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6.24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Sharpe Ratio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Sortino Ratio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26"/>
          <p:cNvGraphicFramePr/>
          <p:nvPr/>
        </p:nvGraphicFramePr>
        <p:xfrm>
          <a:off x="5423113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{3BCE21AE-EB86-442E-A925-0285332CF3DB}</a:tableStyleId>
              </a:tblPr>
              <a:tblGrid>
                <a:gridCol w="1031750"/>
                <a:gridCol w="1235125"/>
                <a:gridCol w="1066075"/>
              </a:tblGrid>
              <a:tr h="38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Very Good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Good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Sub-Optimal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Sharpe  &gt; 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&gt; Sharpe &gt;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&gt; Sharpe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Sortino  &gt; 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&gt; Sortino &gt;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&gt; Sortino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</a:tr>
            </a:tbl>
          </a:graphicData>
        </a:graphic>
      </p:graphicFrame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667" y="1428750"/>
            <a:ext cx="1374134" cy="3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675" y="1932475"/>
            <a:ext cx="1374125" cy="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- Crossover Average Strategies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87900" y="3755350"/>
            <a:ext cx="83682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EWM - reduce annual return, increase cumulative returns, decreased volatility, increased Sharpe ratio, increased Sortino ratio, more transactions (23 to 25, not shown) i.e., could be costly.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Bottomline: EWM Crossover Strategy is marginally superior.</a:t>
            </a:r>
            <a:endParaRPr/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600875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{3BCE21AE-EB86-442E-A925-0285332CF3DB}</a:tableStyleId>
              </a:tblPr>
              <a:tblGrid>
                <a:gridCol w="2457575"/>
                <a:gridCol w="10249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Metric - SMA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Backtest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Annual Return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68.18%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Cumulative Returns (times = ×)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7.61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Annual Volatility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50.23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Sharpe Ratio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1.36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Sortino Ratio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2.07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7"/>
          <p:cNvGraphicFramePr/>
          <p:nvPr/>
        </p:nvGraphicFramePr>
        <p:xfrm>
          <a:off x="4804575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{3BCE21AE-EB86-442E-A925-0285332CF3DB}</a:tableStyleId>
              </a:tblPr>
              <a:tblGrid>
                <a:gridCol w="2558400"/>
                <a:gridCol w="10669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Metric - EWM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Backtest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Annual Return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65.62%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Cumulative Returns (times = ×)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7.76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Annual Volatility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46.24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Sharpe Ratio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1.41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Sortino Ratio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2.17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87900" y="566450"/>
            <a:ext cx="8368200" cy="7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Algorithmic Trading Analysis using a combination of two Trading Indicators: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Stochastic Oscillator and Simple Moving Averages</a:t>
            </a:r>
            <a:endParaRPr sz="2300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87900" y="1552050"/>
            <a:ext cx="8368200" cy="349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/>
              <a:t>Stochastic Oscillator is a momentum-based leading indicator that is widely used to identify whether the market is in the state of overbought or oversold. Features: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Always lies between 0 to 100 due to its normalization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General, Overbought level is 80, and Oversold level is 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comprises two main components: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%K Line: a.k.a. the Fast Stochastic indicator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sole purpose of this line is to express the current state of the market (overbought or oversold); Standard setting is 14 as the number of periods.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%K Line = 100 * ((Today's CLOSING PRICE - k_period LOWEST PRICE) / (k_period HIGHEST PRICE - k_period LOWEST PRICE))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%D Line: a.k.a. the Slow Stochastic indicator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defined as the moving average (</a:t>
            </a:r>
            <a:r>
              <a:rPr lang="en"/>
              <a:t>smooth version) </a:t>
            </a:r>
            <a:r>
              <a:rPr lang="en"/>
              <a:t>of the %K line for a specified period; Standard setting is 3 as the number of periods.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87900" y="0"/>
            <a:ext cx="83682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lang="en" sz="2300"/>
              <a:t>Process Summary of the Analysis</a:t>
            </a:r>
            <a:endParaRPr sz="2300"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0" y="647375"/>
            <a:ext cx="9144000" cy="4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9"/>
          <p:cNvGrpSpPr/>
          <p:nvPr/>
        </p:nvGrpSpPr>
        <p:grpSpPr>
          <a:xfrm>
            <a:off x="0" y="448775"/>
            <a:ext cx="2098675" cy="4646931"/>
            <a:chOff x="0" y="1133987"/>
            <a:chExt cx="2064000" cy="3961578"/>
          </a:xfrm>
        </p:grpSpPr>
        <p:sp>
          <p:nvSpPr>
            <p:cNvPr id="186" name="Google Shape;186;p29"/>
            <p:cNvSpPr/>
            <p:nvPr/>
          </p:nvSpPr>
          <p:spPr>
            <a:xfrm>
              <a:off x="0" y="1133987"/>
              <a:ext cx="2064000" cy="7251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Stochastic Oscillator Model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9"/>
            <p:cNvSpPr txBox="1"/>
            <p:nvPr/>
          </p:nvSpPr>
          <p:spPr>
            <a:xfrm>
              <a:off x="0" y="1877765"/>
              <a:ext cx="1919700" cy="3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Define %K Line number of periods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Calculate K Line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Define %D Line number of Periods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Calculate %D Line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Create Trading Signals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IF %K LINE &lt; 20 AND %D LINE &lt; 20 AND %K LINE &lt; %D LINE =&gt; BUY</a:t>
              </a:r>
              <a:endParaRPr i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IF %K LINE &gt; 80 AND %D LINE &gt; 80 AND %K LINE &gt; %D LINE =&gt; SELL</a:t>
              </a:r>
              <a:endParaRPr i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9"/>
          <p:cNvGrpSpPr/>
          <p:nvPr/>
        </p:nvGrpSpPr>
        <p:grpSpPr>
          <a:xfrm>
            <a:off x="1665875" y="448775"/>
            <a:ext cx="2338437" cy="4624654"/>
            <a:chOff x="1638351" y="1133987"/>
            <a:chExt cx="2299800" cy="3942587"/>
          </a:xfrm>
        </p:grpSpPr>
        <p:sp>
          <p:nvSpPr>
            <p:cNvPr id="189" name="Google Shape;189;p29"/>
            <p:cNvSpPr/>
            <p:nvPr/>
          </p:nvSpPr>
          <p:spPr>
            <a:xfrm>
              <a:off x="1638351" y="1133987"/>
              <a:ext cx="2299800" cy="7248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Add Simple Moving Average Trading Indicators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9"/>
            <p:cNvSpPr txBox="1"/>
            <p:nvPr/>
          </p:nvSpPr>
          <p:spPr>
            <a:xfrm>
              <a:off x="1848249" y="1858774"/>
              <a:ext cx="1949400" cy="3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Define Short Window and Calculate Fast Indicator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Define Long Window and Calculate Slow Indicator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Combine signals for Stochastic Oscillator, and Simple Moving Average using 'OR' operator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3575825" y="448775"/>
            <a:ext cx="2098676" cy="4690108"/>
            <a:chOff x="3516743" y="1133987"/>
            <a:chExt cx="2064000" cy="3998387"/>
          </a:xfrm>
        </p:grpSpPr>
        <p:sp>
          <p:nvSpPr>
            <p:cNvPr id="192" name="Google Shape;192;p29"/>
            <p:cNvSpPr/>
            <p:nvPr/>
          </p:nvSpPr>
          <p:spPr>
            <a:xfrm>
              <a:off x="3516744" y="1133987"/>
              <a:ext cx="2064000" cy="7248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 the model and perform Backtesting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9"/>
            <p:cNvSpPr txBox="1"/>
            <p:nvPr/>
          </p:nvSpPr>
          <p:spPr>
            <a:xfrm>
              <a:off x="3516743" y="1858774"/>
              <a:ext cx="2009700" cy="32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Run 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Backtesting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to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generate the following for model evaluation: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○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Annual Returns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○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Cumulative Returns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○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Annualized Volatility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○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Sharpe Ratio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○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Sortino Ratio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29"/>
          <p:cNvGrpSpPr/>
          <p:nvPr/>
        </p:nvGrpSpPr>
        <p:grpSpPr>
          <a:xfrm>
            <a:off x="6989500" y="448774"/>
            <a:ext cx="2154498" cy="3839918"/>
            <a:chOff x="6874017" y="1133986"/>
            <a:chExt cx="2118900" cy="3273588"/>
          </a:xfrm>
        </p:grpSpPr>
        <p:sp>
          <p:nvSpPr>
            <p:cNvPr id="195" name="Google Shape;195;p29"/>
            <p:cNvSpPr/>
            <p:nvPr/>
          </p:nvSpPr>
          <p:spPr>
            <a:xfrm>
              <a:off x="6874017" y="1133986"/>
              <a:ext cx="2118900" cy="7248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Refine The model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7183861" y="1858774"/>
              <a:ext cx="1624500" cy="25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Refine the model using the Param set determined by the Param sweep exercise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29"/>
          <p:cNvGrpSpPr/>
          <p:nvPr/>
        </p:nvGrpSpPr>
        <p:grpSpPr>
          <a:xfrm>
            <a:off x="5245175" y="448775"/>
            <a:ext cx="2338437" cy="4646824"/>
            <a:chOff x="5158512" y="1133987"/>
            <a:chExt cx="2299800" cy="3961487"/>
          </a:xfrm>
        </p:grpSpPr>
        <p:sp>
          <p:nvSpPr>
            <p:cNvPr id="198" name="Google Shape;198;p29"/>
            <p:cNvSpPr/>
            <p:nvPr/>
          </p:nvSpPr>
          <p:spPr>
            <a:xfrm>
              <a:off x="5158512" y="1133987"/>
              <a:ext cx="2299800" cy="7248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 Parameter Sweep for the combined Model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9"/>
            <p:cNvSpPr txBox="1"/>
            <p:nvPr/>
          </p:nvSpPr>
          <p:spPr>
            <a:xfrm>
              <a:off x="5351618" y="1858774"/>
              <a:ext cx="1940400" cy="3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 each combination of Parameters for the two models, run the full Trading 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Analysis and Backtesting to find out the Param Set which has the best Sharpe Ratio, and Cumulative Returns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58950" y="37400"/>
            <a:ext cx="8597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look into the two key parts of the Analysis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87900" y="392675"/>
            <a:ext cx="39999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Combination of </a:t>
            </a:r>
            <a:r>
              <a:rPr lang="en"/>
              <a:t>two</a:t>
            </a:r>
            <a:r>
              <a:rPr lang="en"/>
              <a:t> Trading Indicators</a:t>
            </a:r>
            <a:endParaRPr/>
          </a:p>
        </p:txBody>
      </p:sp>
      <p:sp>
        <p:nvSpPr>
          <p:cNvPr id="206" name="Google Shape;206;p3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25" y="773850"/>
            <a:ext cx="6550800" cy="411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87900" y="93500"/>
            <a:ext cx="83682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Parameter Sweep for Algorithmic Trading Analyser that uses a combination of two Trading Indicators:  Stochastic Oscillator and Simple Moving Averages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00" y="673098"/>
            <a:ext cx="7899801" cy="18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99" y="2571750"/>
            <a:ext cx="7899799" cy="203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Study is to define and comparatively study multiple Algorithmic </a:t>
            </a:r>
            <a:r>
              <a:rPr lang="en"/>
              <a:t>Trading</a:t>
            </a:r>
            <a:r>
              <a:rPr lang="en"/>
              <a:t> </a:t>
            </a:r>
            <a:r>
              <a:rPr lang="en"/>
              <a:t>Models and generate signals, and buy/sell strategies.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Further, we have attempted to run Machine Learning models to predict the efficiency of trading decisions.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40250" y="46750"/>
            <a:ext cx="86160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Trading Indicators, Signals and Entry/Exit</a:t>
            </a:r>
            <a:endParaRPr sz="2000"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0" y="1288071"/>
            <a:ext cx="6374625" cy="2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800" y="46750"/>
            <a:ext cx="3456050" cy="19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550" y="4028900"/>
            <a:ext cx="697230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2"/>
          <p:cNvCxnSpPr>
            <a:endCxn id="222" idx="1"/>
          </p:cNvCxnSpPr>
          <p:nvPr/>
        </p:nvCxnSpPr>
        <p:spPr>
          <a:xfrm flipH="1" rot="10800000">
            <a:off x="3674500" y="1027363"/>
            <a:ext cx="1929300" cy="120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5" name="Google Shape;225;p32"/>
          <p:cNvCxnSpPr/>
          <p:nvPr/>
        </p:nvCxnSpPr>
        <p:spPr>
          <a:xfrm flipH="1" rot="-5400000">
            <a:off x="3487425" y="3665075"/>
            <a:ext cx="420900" cy="19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6" name="Google Shape;226;p32"/>
          <p:cNvSpPr/>
          <p:nvPr/>
        </p:nvSpPr>
        <p:spPr>
          <a:xfrm>
            <a:off x="3122800" y="1636200"/>
            <a:ext cx="738600" cy="101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3132150" y="3347200"/>
            <a:ext cx="738600" cy="20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6070" y="2271270"/>
            <a:ext cx="2607451" cy="14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261800" y="56100"/>
            <a:ext cx="8667300" cy="3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Portfolio Growth with Initial Capital of $1.1Mn and Share size of 500 &amp; Backtesting</a:t>
            </a:r>
            <a:endParaRPr sz="17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3171"/>
            <a:ext cx="5842201" cy="23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4442" y="2571751"/>
            <a:ext cx="626040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3515475" y="757325"/>
            <a:ext cx="1234200" cy="11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3"/>
          <p:cNvCxnSpPr>
            <a:stCxn id="236" idx="3"/>
          </p:cNvCxnSpPr>
          <p:nvPr/>
        </p:nvCxnSpPr>
        <p:spPr>
          <a:xfrm>
            <a:off x="4749675" y="1332275"/>
            <a:ext cx="1037700" cy="1164000"/>
          </a:xfrm>
          <a:prstGeom prst="curvedConnector2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38" name="Google Shape;2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975" y="448800"/>
            <a:ext cx="1771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Used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Support Vector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Random </a:t>
            </a:r>
            <a:r>
              <a:rPr lang="en"/>
              <a:t>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Gradient Boosting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-SVM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25" y="1561375"/>
            <a:ext cx="4426800" cy="1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800" y="1489825"/>
            <a:ext cx="2640198" cy="15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-RF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31522"/>
            <a:ext cx="4818301" cy="16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625" y="1531525"/>
            <a:ext cx="2697914" cy="1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-Gradient Boosting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29823"/>
            <a:ext cx="4862550" cy="17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118" y="1489825"/>
            <a:ext cx="2970576" cy="17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selected a volatile tech stock, Amazon Inc. (AMZN) and implemented multiple Algorithmic Trading strategies:</a:t>
            </a:r>
            <a:endParaRPr/>
          </a:p>
          <a:p>
            <a:pPr indent="-341788" lvl="0" marL="457200" rtl="0" algn="l">
              <a:spcBef>
                <a:spcPts val="1200"/>
              </a:spcBef>
              <a:spcAft>
                <a:spcPts val="0"/>
              </a:spcAft>
              <a:buSzPct val="127777"/>
              <a:buAutoNum type="arabicPeriod"/>
            </a:pPr>
            <a:r>
              <a:rPr lang="en"/>
              <a:t>Dual SMA (Simple Moving Average) crossover strategy </a:t>
            </a:r>
            <a:endParaRPr/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27777"/>
              <a:buAutoNum type="arabicPeriod"/>
            </a:pPr>
            <a:r>
              <a:rPr lang="en"/>
              <a:t>Dual EWM (Exponentially Weighted Moving Average) crossover strategy - Best Cumulative return</a:t>
            </a:r>
            <a:endParaRPr/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27777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Stochastic Oscillator and Simple Moving Average combination strategy with param sweep - Best Sharpe Ratio/Sortino Ratio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27777"/>
              <a:buAutoNum type="arabicPeriod"/>
            </a:pPr>
            <a:r>
              <a:rPr lang="en"/>
              <a:t>Support Vector Machine (SVM), Random Forests (RF), and Gradient Boosting (GB) ML implementation strategies - RF behaves better comparatively as shown by the Classification Report.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pros - cons in these strategies and each strategy should be so selected for the conditions at hand.   </a:t>
            </a: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Postmortem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Disclosure: some of the members own AMZN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Some implementations require selective decision making upon observing a metric: case in point when we attempt to implement Relative Strength Index (RSI) as the movements of index would result in sequential buy signals or sequential sell signals where a  user selects the point of entry or exit from the index. 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Parameter Sweep Exercise is costly from computation perspective. A high end GPU processor, mostly could based (AWS Sagemaker/Google Colab) could help to reduce the execution time.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Future Studies can be done to improve the two trading indicator model by adding a third one, most likely Relative Strength Index (RSI), and an ability to pre-smooth the curve.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387900" y="1489825"/>
            <a:ext cx="83682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Oscillator: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https://medium.com/codex/algorithmic-trading-with-stochastic-oscillator-in-python-7e2bec49b60d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https://www.metastock.com/customer/resources/taaz/?p=106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/>
              <a:t>Dual Crossover SMA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https://www.investopedia.com/articles/active-trading/052014/how-use-moving-average-buy-stocks.asp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/>
              <a:t>Dual Crossover EWM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https://www.statology.org/exponential-moving-average-pandas/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https://pandas.pydata.org/pandas-docs/stable/reference/api/pandas.DataFrame.ewm.html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/>
              <a:t>Sharpe Ratio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https://www.investopedia.com/terms/s/sharperatio.asp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/>
              <a:t>Sortino Ratio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https://www.investopedia.com/terms/s/sortinoratio.asp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https://therobusttrader.com/sortino-ratio/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5"/>
              </a:spcBef>
              <a:spcAft>
                <a:spcPts val="115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Dual Simple Moving Average (SMA) Crossover Strategy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Dual Exponentially Weighted Moving Average (EWM) Crossover Strategy 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Algorithmic Trading Analysis using a combination of two Trading Indicators: Stochastic Oscillator and Simple Moving Average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Machine Learning Models - classification problem via Support Vector Machine (SVM), Random Forest (RF), and Gradient Boost (GB)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Simple Moving Average (SMA) Crossover </a:t>
            </a:r>
            <a:r>
              <a:rPr lang="en"/>
              <a:t>Strategy - 1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Pros:</a:t>
            </a:r>
            <a:endParaRPr u="sng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well used Technical Analysis tool.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variations are possible.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Cuts down the noise on an asset price chart - guiding towards trends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u="sng"/>
              <a:t>Our selection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(set day-average values low as tech stocks have a high volatility)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OHLC from Alpaca API. We have chosen daily </a:t>
            </a:r>
            <a:r>
              <a:rPr lang="en" u="sng"/>
              <a:t>closing</a:t>
            </a:r>
            <a:r>
              <a:rPr lang="en"/>
              <a:t> price of the equity.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</a:t>
            </a:r>
            <a:r>
              <a:rPr lang="en"/>
              <a:t>-day </a:t>
            </a:r>
            <a:r>
              <a:rPr lang="en"/>
              <a:t>average</a:t>
            </a:r>
            <a:r>
              <a:rPr lang="en"/>
              <a:t> of the daily closing price = sma-fast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24-day average of the daily closing price = sma-slow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Simple Moving Average (SMA) Crossover Strategy - 2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28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</a:t>
            </a:r>
            <a:r>
              <a:rPr lang="en" u="sng"/>
              <a:t>uptrend</a:t>
            </a:r>
            <a:r>
              <a:rPr lang="en"/>
              <a:t> sma-slow acts as a support/floor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 u="sng"/>
              <a:t>downtrend</a:t>
            </a:r>
            <a:r>
              <a:rPr lang="en"/>
              <a:t> sma-slow acts as a resistance/ceiling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to understand price movement for buy sell decisions.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Cons: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Does not take the fundamentals into account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Based on the historicals - no future prediction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Price action is choppy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525" y="2517074"/>
            <a:ext cx="3244477" cy="2217901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90" name="Google Shape;90;p17"/>
          <p:cNvSpPr txBox="1"/>
          <p:nvPr/>
        </p:nvSpPr>
        <p:spPr>
          <a:xfrm>
            <a:off x="5556375" y="4677375"/>
            <a:ext cx="3244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5"/>
              </a:spcAft>
              <a:buNone/>
            </a:pPr>
            <a:r>
              <a:rPr lang="en" sz="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https://www.investopedia.com/articles/active-trading/052014/how-use-moving-average-buy-stocks.asp</a:t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Simple Moving Average (SMA) Crossover Strategy - 3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358500"/>
            <a:ext cx="636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Crossover point where </a:t>
            </a:r>
            <a:r>
              <a:rPr b="1" i="1" lang="en"/>
              <a:t>sma-fast &gt; sma-slow</a:t>
            </a:r>
            <a:r>
              <a:rPr lang="en"/>
              <a:t>: </a:t>
            </a:r>
            <a:r>
              <a:rPr i="1" lang="en"/>
              <a:t>buy</a:t>
            </a:r>
            <a:r>
              <a:rPr lang="en"/>
              <a:t> signal (</a:t>
            </a:r>
            <a:r>
              <a:rPr b="1" lang="en">
                <a:solidFill>
                  <a:schemeClr val="accent6"/>
                </a:solidFill>
              </a:rPr>
              <a:t>Golden Cross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Crossover point where </a:t>
            </a:r>
            <a:r>
              <a:rPr b="1" i="1" lang="en"/>
              <a:t>sma-fast &lt; sma-slow</a:t>
            </a:r>
            <a:r>
              <a:rPr lang="en"/>
              <a:t>: </a:t>
            </a:r>
            <a:r>
              <a:rPr i="1" lang="en"/>
              <a:t>sell</a:t>
            </a:r>
            <a:r>
              <a:rPr lang="en"/>
              <a:t> signal (</a:t>
            </a:r>
            <a:r>
              <a:rPr b="1" lang="en">
                <a:solidFill>
                  <a:srgbClr val="9E9E9E"/>
                </a:solidFill>
              </a:rPr>
              <a:t>Death Cross</a:t>
            </a:r>
            <a:r>
              <a:rPr lang="en"/>
              <a:t>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0" y="2086575"/>
            <a:ext cx="8940674" cy="2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598100" y="2706725"/>
            <a:ext cx="1710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045900" y="3433075"/>
            <a:ext cx="171000" cy="430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808850" y="2276275"/>
            <a:ext cx="1171500" cy="2421600"/>
          </a:xfrm>
          <a:prstGeom prst="rect">
            <a:avLst/>
          </a:prstGeom>
          <a:solidFill>
            <a:srgbClr val="DB32E8">
              <a:alpha val="5030"/>
            </a:srgbClr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500650" y="2276275"/>
            <a:ext cx="3094200" cy="2421600"/>
          </a:xfrm>
          <a:prstGeom prst="rect">
            <a:avLst/>
          </a:prstGeom>
          <a:solidFill>
            <a:srgbClr val="CB5488">
              <a:alpha val="4470"/>
            </a:srgbClr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898850" y="2458650"/>
            <a:ext cx="950100" cy="780600"/>
          </a:xfrm>
          <a:prstGeom prst="downArrowCallout">
            <a:avLst>
              <a:gd fmla="val 25000" name="adj1"/>
              <a:gd fmla="val 25000" name="adj2"/>
              <a:gd fmla="val 26163" name="adj3"/>
              <a:gd fmla="val 64977" name="adj4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Downtrend </a:t>
            </a:r>
            <a:r>
              <a:rPr lang="en" sz="1200">
                <a:solidFill>
                  <a:srgbClr val="9900FF"/>
                </a:solidFill>
              </a:rPr>
              <a:t>Ceiling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629875" y="3185000"/>
            <a:ext cx="950100" cy="686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Uptrend </a:t>
            </a:r>
            <a:r>
              <a:rPr lang="en" sz="1200">
                <a:solidFill>
                  <a:srgbClr val="FF00FF"/>
                </a:solidFill>
              </a:rPr>
              <a:t>Floor</a:t>
            </a:r>
            <a:endParaRPr sz="12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AMZN - Price of Security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Long-term, Entry: </a:t>
            </a:r>
            <a:r>
              <a:rPr lang="en">
                <a:solidFill>
                  <a:srgbClr val="00FF00"/>
                </a:solidFill>
              </a:rPr>
              <a:t>green-tick</a:t>
            </a:r>
            <a:r>
              <a:rPr lang="en"/>
              <a:t>, Exit: </a:t>
            </a:r>
            <a:r>
              <a:rPr lang="en">
                <a:solidFill>
                  <a:srgbClr val="E06666"/>
                </a:solidFill>
              </a:rPr>
              <a:t>red-tick</a:t>
            </a:r>
            <a:r>
              <a:rPr lang="en"/>
              <a:t>, AMZN Security: </a:t>
            </a:r>
            <a:r>
              <a:rPr lang="en">
                <a:solidFill>
                  <a:srgbClr val="B7B7B7"/>
                </a:solidFill>
              </a:rPr>
              <a:t>Gray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1624"/>
            <a:ext cx="8788428" cy="29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AMZN - Total Portfolio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4"/>
            <a:ext cx="83682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7B7B7"/>
                </a:solidFill>
              </a:rPr>
              <a:t>Flat: cash holdings - out of market, </a:t>
            </a:r>
            <a:r>
              <a:rPr lang="en"/>
              <a:t>Entry: </a:t>
            </a:r>
            <a:r>
              <a:rPr lang="en">
                <a:solidFill>
                  <a:srgbClr val="00FF00"/>
                </a:solidFill>
              </a:rPr>
              <a:t>green-tick</a:t>
            </a:r>
            <a:r>
              <a:rPr lang="en"/>
              <a:t>, Exit: </a:t>
            </a:r>
            <a:r>
              <a:rPr lang="en">
                <a:solidFill>
                  <a:srgbClr val="DD7E6B"/>
                </a:solidFill>
              </a:rPr>
              <a:t>red-tick</a:t>
            </a:r>
            <a:endParaRPr>
              <a:solidFill>
                <a:srgbClr val="DD7E6B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1624"/>
            <a:ext cx="8788428" cy="29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AMZN - SMA - </a:t>
            </a:r>
            <a:r>
              <a:rPr lang="en"/>
              <a:t>Metrics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4073649"/>
            <a:ext cx="83682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Strategy didn’t remove volatility - inherent in AMZN; Other metrics: behaved favorably.</a:t>
            </a:r>
            <a:endParaRPr/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{3BCE21AE-EB86-442E-A925-0285332CF3DB}</a:tableStyleId>
              </a:tblPr>
              <a:tblGrid>
                <a:gridCol w="2936500"/>
                <a:gridCol w="122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Metric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Backtest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Annual Return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68.18%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Cumulative Returns (times = ×)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7.61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Annual Volatility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50.23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Sharpe Ratio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Sortino Ratio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5423113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{3BCE21AE-EB86-442E-A925-0285332CF3DB}</a:tableStyleId>
              </a:tblPr>
              <a:tblGrid>
                <a:gridCol w="1031750"/>
                <a:gridCol w="1235125"/>
                <a:gridCol w="1066075"/>
              </a:tblGrid>
              <a:tr h="38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Very Good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Good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Sub-Optimal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Sharpe  &gt; 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&gt; Sharpe &gt;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&gt; Sharpe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Sortino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&gt; 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&gt; Sortino &gt;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&gt; Sortino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</a:tr>
            </a:tbl>
          </a:graphicData>
        </a:graphic>
      </p:graphicFrame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667" y="1428750"/>
            <a:ext cx="1374134" cy="3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675" y="1932475"/>
            <a:ext cx="1374125" cy="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