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0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0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7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Google Shape;74;p3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9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9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7" name="Google Shape;77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39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Google Shape;81;p3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2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1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0" name="Google Shape;20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7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3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9" name="Google Shape;29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2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Google Shape;33;p3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9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3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9" name="Google Shape;39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3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7" name="Google Shape;47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3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34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3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4" name="Google Shape;54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0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3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1" name="Google Shape;61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7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68" name="Google Shape;68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7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B096A60E-6015-4576-9C87-D2F0804D8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45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2816-D7B6-202A-5744-02AD61B30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7: Bash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9A044-8F1E-7996-9425-B71C5A36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600" y="3363167"/>
            <a:ext cx="10250800" cy="1405477"/>
          </a:xfrm>
        </p:spPr>
        <p:txBody>
          <a:bodyPr/>
          <a:lstStyle/>
          <a:p>
            <a:r>
              <a:rPr lang="en-US" dirty="0"/>
              <a:t>CS 104</a:t>
            </a:r>
          </a:p>
          <a:p>
            <a:endParaRPr lang="en-US" dirty="0"/>
          </a:p>
          <a:p>
            <a:r>
              <a:rPr lang="en-US" dirty="0"/>
              <a:t>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61722-1141-45A1-1E35-98A7E57DA9DA}"/>
              </a:ext>
            </a:extLst>
          </p:cNvPr>
          <p:cNvSpPr txBox="1"/>
          <p:nvPr/>
        </p:nvSpPr>
        <p:spPr>
          <a:xfrm>
            <a:off x="1125916" y="5155063"/>
            <a:ext cx="660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TA: Kritin Gupta</a:t>
            </a:r>
            <a:endParaRPr lang="en-US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89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20FA-D3FE-C405-577D-2EBC09D6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DCB41-FE58-0458-B097-C73FACD00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471800"/>
            <a:ext cx="10251600" cy="4096148"/>
          </a:xfrm>
        </p:spPr>
        <p:txBody>
          <a:bodyPr>
            <a:normAutofit/>
          </a:bodyPr>
          <a:lstStyle/>
          <a:p>
            <a:r>
              <a:rPr lang="en-US" sz="1800" dirty="0"/>
              <a:t>Functions can be declared as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func_name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(){…} </a:t>
            </a:r>
            <a:r>
              <a:rPr lang="en-US" sz="1800" dirty="0"/>
              <a:t>and called as 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func_name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 arg1 arg2</a:t>
            </a:r>
          </a:p>
          <a:p>
            <a:r>
              <a:rPr lang="en-US" sz="1800" dirty="0"/>
              <a:t>Arguments can be accessed inside the function using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$1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$2</a:t>
            </a:r>
            <a:r>
              <a:rPr lang="en-US" sz="1800" dirty="0"/>
              <a:t> etc.</a:t>
            </a:r>
          </a:p>
          <a:p>
            <a:r>
              <a:rPr lang="en-US" sz="1800" dirty="0"/>
              <a:t>Function can return a value using echo, and calling script can get it using command substitution</a:t>
            </a:r>
          </a:p>
          <a:p>
            <a:r>
              <a:rPr lang="en-US" sz="1800" dirty="0"/>
              <a:t>Return statement is for returning exit code only, which can be read by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$?</a:t>
            </a:r>
          </a:p>
          <a:p>
            <a:endParaRPr lang="en-US" sz="1800" dirty="0"/>
          </a:p>
          <a:p>
            <a:r>
              <a:rPr lang="en-US" sz="1800" dirty="0"/>
              <a:t>Local variables: exist within the scope of function only. (use local keyword)</a:t>
            </a:r>
          </a:p>
          <a:p>
            <a:r>
              <a:rPr lang="en-US" sz="1800" dirty="0"/>
              <a:t>Global variables: available to all functions in script.</a:t>
            </a:r>
          </a:p>
          <a:p>
            <a:r>
              <a:rPr lang="en-US" sz="1800" dirty="0"/>
              <a:t>Exported variables: available to child scripts as well. </a:t>
            </a:r>
          </a:p>
          <a:p>
            <a:pPr marL="821247" lvl="1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let x=1</a:t>
            </a:r>
          </a:p>
          <a:p>
            <a:pPr marL="821247" lvl="1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export x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419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5253-79E3-D407-A58E-5FEA8E1F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1DA2B-25FE-C61D-3254-4E801E057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4612123" cy="3014800"/>
          </a:xfrm>
        </p:spPr>
        <p:txBody>
          <a:bodyPr>
            <a:normAutofit/>
          </a:bodyPr>
          <a:lstStyle/>
          <a:p>
            <a:r>
              <a:rPr lang="en-US" sz="1800" dirty="0"/>
              <a:t>Reading: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D5B97-FB90-D138-4FCF-F54725B94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74" y="3429000"/>
            <a:ext cx="3405715" cy="174276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F38684B-99C4-81CE-B42F-B167AF045402}"/>
              </a:ext>
            </a:extLst>
          </p:cNvPr>
          <p:cNvSpPr txBox="1">
            <a:spLocks/>
          </p:cNvSpPr>
          <p:nvPr/>
        </p:nvSpPr>
        <p:spPr>
          <a:xfrm>
            <a:off x="5584723" y="2771833"/>
            <a:ext cx="5055197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1485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dirty="0"/>
              <a:t>Writing:</a:t>
            </a:r>
          </a:p>
          <a:p>
            <a:pPr marL="194729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E3F44-7414-E87D-80C2-6D921469A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699" y="3608438"/>
            <a:ext cx="5136034" cy="125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523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E4907F-989C-10E3-84A4-049CDE4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8002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A54BA5-39EA-BA61-A1CC-618D7DEE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Bash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E7B79B-284D-006C-0B33-87D6ACAFA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Bash is a scripting language. You write a series of commands in a “.sh” file to automate some tasks.</a:t>
            </a:r>
          </a:p>
          <a:p>
            <a:r>
              <a:rPr lang="en-US" sz="1800" dirty="0"/>
              <a:t>The script you write runs in the shell as if you were typing commands one after the other.</a:t>
            </a:r>
          </a:p>
          <a:p>
            <a:r>
              <a:rPr lang="en-US" sz="1800" dirty="0"/>
              <a:t>It supports many programming language features of variables, loops, conditionals and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AD720-39E2-37DE-6CC5-144E1B206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9" t="3826"/>
          <a:stretch/>
        </p:blipFill>
        <p:spPr>
          <a:xfrm>
            <a:off x="1120876" y="4473677"/>
            <a:ext cx="6334353" cy="2198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E3505-C4DA-54E7-D417-10B95EC35FF3}"/>
              </a:ext>
            </a:extLst>
          </p:cNvPr>
          <p:cNvSpPr txBox="1"/>
          <p:nvPr/>
        </p:nvSpPr>
        <p:spPr>
          <a:xfrm>
            <a:off x="7659329" y="4837471"/>
            <a:ext cx="32348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Note the use of shebang. If you were running a python script, you could write /usr/bin/python. Or, you could skip this entirely and run the script as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bash “script name” </a:t>
            </a:r>
          </a:p>
        </p:txBody>
      </p:sp>
    </p:spTree>
    <p:extLst>
      <p:ext uri="{BB962C8B-B14F-4D97-AF65-F5344CB8AC3E}">
        <p14:creationId xmlns:p14="http://schemas.microsoft.com/office/powerpoint/2010/main" val="375456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9C85-7880-FC6B-3F66-C8EEB4F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bash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711DB-8B80-09D3-3340-B443A4833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4946419" cy="3014800"/>
          </a:xfrm>
        </p:spPr>
        <p:txBody>
          <a:bodyPr>
            <a:normAutofit/>
          </a:bodyPr>
          <a:lstStyle/>
          <a:p>
            <a:r>
              <a:rPr lang="en-US" sz="1800" dirty="0"/>
              <a:t>Variables are strings in bash by default, though you can also have integers.</a:t>
            </a:r>
          </a:p>
          <a:p>
            <a:r>
              <a:rPr lang="en-US" sz="1800" dirty="0"/>
              <a:t>Declare/assign a variable: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var=“hello”</a:t>
            </a:r>
          </a:p>
          <a:p>
            <a:r>
              <a:rPr lang="en-US" sz="1800" dirty="0"/>
              <a:t>Use a variable: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${var}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$(…) </a:t>
            </a:r>
            <a:r>
              <a:rPr lang="en-US" sz="1800" dirty="0"/>
              <a:t>is command substitution, whereas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${…}</a:t>
            </a:r>
            <a:r>
              <a:rPr lang="en-US" sz="1800" dirty="0"/>
              <a:t> is substituted by variable value.</a:t>
            </a:r>
          </a:p>
          <a:p>
            <a:endParaRPr lang="en-US" sz="1800" dirty="0"/>
          </a:p>
          <a:p>
            <a:r>
              <a:rPr lang="en-US" sz="1800" dirty="0">
                <a:solidFill>
                  <a:schemeClr val="accent3"/>
                </a:solidFill>
              </a:rPr>
              <a:t>Remember</a:t>
            </a:r>
            <a:r>
              <a:rPr lang="en-US" sz="1800" dirty="0"/>
              <a:t>: No spaces around “=“</a:t>
            </a: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  <a:highlight>
                <a:srgbClr val="F2FCF8"/>
              </a:highlight>
              <a:latin typeface="Roboto Mono"/>
              <a:ea typeface="Roboto Mon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711EE-9025-1F80-9905-2972ED58F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147" y="2602599"/>
            <a:ext cx="538237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8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6000-EA9B-0354-C726-1264B755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5DC6A-ECDC-DC34-C1E0-8246B5D3D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1800" dirty="0"/>
              <a:t>These are some variables that store configurations and settings. These are some useful variables available to all processes. You can see all environment variables using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env</a:t>
            </a:r>
            <a:r>
              <a:rPr lang="en-US" sz="1800" dirty="0">
                <a:highlight>
                  <a:srgbClr val="F2FCF8"/>
                </a:highlight>
              </a:rPr>
              <a:t>.</a:t>
            </a:r>
          </a:p>
          <a:p>
            <a:r>
              <a:rPr lang="en-US" sz="1800" dirty="0"/>
              <a:t>These can be used as normal variables</a:t>
            </a:r>
            <a:endParaRPr lang="en-US" sz="1800" dirty="0">
              <a:highlight>
                <a:srgbClr val="F2FCF8"/>
              </a:highlight>
            </a:endParaRPr>
          </a:p>
          <a:p>
            <a:pPr marL="194729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2C9B1-CFA4-72DE-BBE7-0031F178C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00" y="3890159"/>
            <a:ext cx="688753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8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F78E-0A95-D9CD-3826-CA812B9E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006CD-6A56-49A1-B590-712895B2B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4903" y="2771833"/>
            <a:ext cx="10884310" cy="3579806"/>
          </a:xfrm>
        </p:spPr>
        <p:txBody>
          <a:bodyPr>
            <a:noAutofit/>
          </a:bodyPr>
          <a:lstStyle/>
          <a:p>
            <a:r>
              <a:rPr lang="en-US" sz="1800" dirty="0"/>
              <a:t>Arrays in bash can be declared as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arr=(val1 val2 val3)</a:t>
            </a:r>
          </a:p>
          <a:p>
            <a:r>
              <a:rPr lang="en-US" sz="1800" dirty="0"/>
              <a:t>i-</a:t>
            </a:r>
            <a:r>
              <a:rPr lang="en-US" sz="1800" dirty="0" err="1"/>
              <a:t>th</a:t>
            </a:r>
            <a:r>
              <a:rPr lang="en-US" sz="1800" dirty="0"/>
              <a:t> index element can be accessed as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${arr[i]}</a:t>
            </a:r>
          </a:p>
          <a:p>
            <a:r>
              <a:rPr lang="en-US" sz="1800" dirty="0"/>
              <a:t>All elements can be accessed as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${arr[*]}</a:t>
            </a:r>
          </a:p>
          <a:p>
            <a:r>
              <a:rPr lang="en-US" sz="1800" dirty="0"/>
              <a:t>Length of the array can be accessed as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${#arr[*]}</a:t>
            </a:r>
          </a:p>
          <a:p>
            <a:r>
              <a:rPr lang="en-US" sz="1800" dirty="0"/>
              <a:t>Elements can be added using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+=</a:t>
            </a:r>
            <a:r>
              <a:rPr lang="en-US" sz="1800" dirty="0"/>
              <a:t> and removed using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unset arr[i]</a:t>
            </a:r>
          </a:p>
          <a:p>
            <a:endParaRPr lang="en-US" sz="1800" dirty="0"/>
          </a:p>
          <a:p>
            <a:r>
              <a:rPr lang="en-US" sz="1800" dirty="0"/>
              <a:t>Declarative arrays (like python dictionary or C++ maps) are declared as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declare –A arr</a:t>
            </a:r>
          </a:p>
          <a:p>
            <a:r>
              <a:rPr lang="en-US" sz="1800" dirty="0"/>
              <a:t>Here, the keys are strings and are accessed as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${arr[“key”]}</a:t>
            </a:r>
          </a:p>
          <a:p>
            <a:r>
              <a:rPr lang="en-US" sz="1800" dirty="0"/>
              <a:t>All keys can be accessed as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${!arr[*]}</a:t>
            </a:r>
          </a:p>
          <a:p>
            <a:r>
              <a:rPr lang="en-US" sz="1800" dirty="0"/>
              <a:t>Elements can be added by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arr[“new-key”]=“new-</a:t>
            </a:r>
            <a:r>
              <a:rPr lang="en-US" sz="1800" dirty="0" err="1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val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” </a:t>
            </a:r>
            <a:r>
              <a:rPr lang="en-US" sz="1800" dirty="0"/>
              <a:t>and removed using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unset arr[“key”]</a:t>
            </a:r>
          </a:p>
        </p:txBody>
      </p:sp>
    </p:spTree>
    <p:extLst>
      <p:ext uri="{BB962C8B-B14F-4D97-AF65-F5344CB8AC3E}">
        <p14:creationId xmlns:p14="http://schemas.microsoft.com/office/powerpoint/2010/main" val="18710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8165-FCFD-43A7-9CA5-1B77D1DC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36C9D-2803-C023-F7FE-E2370AA2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471800"/>
            <a:ext cx="10251600" cy="3014800"/>
          </a:xfrm>
        </p:spPr>
        <p:txBody>
          <a:bodyPr>
            <a:normAutofit/>
          </a:bodyPr>
          <a:lstStyle/>
          <a:p>
            <a:r>
              <a:rPr lang="en-US" sz="1800" dirty="0"/>
              <a:t>Assign value to integer variables using let or ((…))</a:t>
            </a:r>
          </a:p>
          <a:p>
            <a:r>
              <a:rPr lang="en-US" sz="1800" dirty="0"/>
              <a:t>Use $((…)) for computing the value of an arithmetic expression</a:t>
            </a:r>
          </a:p>
          <a:p>
            <a:r>
              <a:rPr lang="en-US" sz="1800" dirty="0"/>
              <a:t>Bash supported arithmetic operators: Add(+), Sub(-), Mul(*), Div(/), Mod(%), Exp(**)</a:t>
            </a:r>
          </a:p>
          <a:p>
            <a:r>
              <a:rPr lang="en-US" sz="1800" dirty="0"/>
              <a:t>Bitwise Operators: And(&amp;), Or(|), Not(~), XOR(^), Left Shift(&lt;&lt;), Right Shift(&gt;&gt;)</a:t>
            </a:r>
          </a:p>
          <a:p>
            <a:r>
              <a:rPr lang="en-US" sz="1800" dirty="0"/>
              <a:t>Assignment operators: =, {+,-,*,/,%}=</a:t>
            </a:r>
          </a:p>
          <a:p>
            <a:r>
              <a:rPr lang="en-US" sz="1800" dirty="0"/>
              <a:t>Use </a:t>
            </a:r>
            <a:r>
              <a:rPr lang="en-US" sz="1800" dirty="0" err="1"/>
              <a:t>bc</a:t>
            </a:r>
            <a:r>
              <a:rPr lang="en-US" sz="1800" dirty="0"/>
              <a:t> for floating point arithmetic</a:t>
            </a: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  <a:highlight>
                <a:srgbClr val="F2FCF8"/>
              </a:highlight>
              <a:latin typeface="Roboto Mono"/>
              <a:ea typeface="Roboto Mono"/>
            </a:endParaRPr>
          </a:p>
          <a:p>
            <a:endParaRPr lang="en-US" sz="1800" dirty="0">
              <a:solidFill>
                <a:schemeClr val="accent2">
                  <a:lumMod val="75000"/>
                </a:schemeClr>
              </a:solidFill>
              <a:highlight>
                <a:srgbClr val="F2FCF8"/>
              </a:highlight>
              <a:latin typeface="Roboto Mono"/>
              <a:ea typeface="Roboto Mono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1818A8-791F-2ED9-52BD-1223CECE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62" y="4438312"/>
            <a:ext cx="4639322" cy="2419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B54A787-802E-ACFE-2A27-09BDC65B9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33681"/>
            <a:ext cx="5048955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5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DE00-BC8B-05A3-5A65-02504A33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B5827-ED04-F294-6363-71BE7A224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3550239" cy="3014800"/>
          </a:xfrm>
        </p:spPr>
        <p:txBody>
          <a:bodyPr>
            <a:normAutofit/>
          </a:bodyPr>
          <a:lstStyle/>
          <a:p>
            <a:pPr marL="194729" indent="0">
              <a:buNone/>
            </a:pPr>
            <a:r>
              <a:rPr lang="en-US" sz="1800" dirty="0"/>
              <a:t>Syntax: </a:t>
            </a:r>
          </a:p>
          <a:p>
            <a:pPr marL="194729" indent="0">
              <a:buNone/>
            </a:pPr>
            <a:r>
              <a:rPr lang="en-US" sz="1800" dirty="0"/>
              <a:t>if CONDITION; then</a:t>
            </a:r>
          </a:p>
          <a:p>
            <a:pPr marL="194729" indent="0">
              <a:buNone/>
            </a:pPr>
            <a:r>
              <a:rPr lang="en-US" sz="1800" dirty="0"/>
              <a:t>	#commands</a:t>
            </a:r>
          </a:p>
          <a:p>
            <a:pPr marL="194729" indent="0">
              <a:buNone/>
            </a:pPr>
            <a:r>
              <a:rPr lang="en-US" sz="1800" dirty="0"/>
              <a:t>elif CONDITION; then</a:t>
            </a:r>
          </a:p>
          <a:p>
            <a:pPr marL="194729" indent="0">
              <a:buNone/>
            </a:pPr>
            <a:r>
              <a:rPr lang="en-US" sz="1800" dirty="0"/>
              <a:t>	#commands</a:t>
            </a:r>
          </a:p>
          <a:p>
            <a:pPr marL="194729" indent="0">
              <a:buNone/>
            </a:pPr>
            <a:r>
              <a:rPr lang="en-US" sz="1800" dirty="0"/>
              <a:t>else</a:t>
            </a:r>
          </a:p>
          <a:p>
            <a:pPr marL="194729" indent="0">
              <a:buNone/>
            </a:pPr>
            <a:r>
              <a:rPr lang="en-US" sz="1800" dirty="0"/>
              <a:t>	#commands</a:t>
            </a:r>
          </a:p>
          <a:p>
            <a:pPr marL="194729" indent="0">
              <a:buNone/>
            </a:pPr>
            <a:r>
              <a:rPr lang="en-US" sz="1800" dirty="0"/>
              <a:t>fi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2ABA51-290B-A3DD-212B-63A8E656E5E8}"/>
              </a:ext>
            </a:extLst>
          </p:cNvPr>
          <p:cNvSpPr txBox="1">
            <a:spLocks/>
          </p:cNvSpPr>
          <p:nvPr/>
        </p:nvSpPr>
        <p:spPr>
          <a:xfrm>
            <a:off x="4218039" y="2771833"/>
            <a:ext cx="7138219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1485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dirty="0"/>
              <a:t>The condition can be any command or function call. If the condition exited with a return value of 0, it is evaluated as true and false otherwise. </a:t>
            </a:r>
          </a:p>
          <a:p>
            <a:r>
              <a:rPr lang="en-US" sz="1800" dirty="0"/>
              <a:t>The most common CONDITION is the test command or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[[…]]</a:t>
            </a:r>
          </a:p>
          <a:p>
            <a:r>
              <a:rPr lang="en-US" sz="1800" dirty="0"/>
              <a:t>See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man test </a:t>
            </a:r>
            <a:r>
              <a:rPr lang="en-US" sz="1800" dirty="0"/>
              <a:t>for all the options you can give it.</a:t>
            </a:r>
          </a:p>
          <a:p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[[…]]</a:t>
            </a:r>
            <a:r>
              <a:rPr lang="en-US" sz="1800" dirty="0"/>
              <a:t> is preferred over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[…]</a:t>
            </a:r>
            <a:r>
              <a:rPr lang="en-US" sz="1800" dirty="0"/>
              <a:t> as it is more modern and much easier to use.</a:t>
            </a:r>
          </a:p>
          <a:p>
            <a:r>
              <a:rPr lang="en-US" sz="1800" dirty="0"/>
              <a:t>This allows for arithmetic expression, string comparison and file checking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119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7EE9-13DA-1D86-1835-E73E79BD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26A0-5FC8-9653-3C1B-362A6A9B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2"/>
            <a:ext cx="3373258" cy="3471651"/>
          </a:xfrm>
        </p:spPr>
        <p:txBody>
          <a:bodyPr>
            <a:normAutofit lnSpcReduction="10000"/>
          </a:bodyPr>
          <a:lstStyle/>
          <a:p>
            <a:pPr marL="194729" indent="0">
              <a:buNone/>
            </a:pPr>
            <a:r>
              <a:rPr lang="en-US" sz="1800" dirty="0"/>
              <a:t>for variable in list; do</a:t>
            </a:r>
          </a:p>
          <a:p>
            <a:pPr marL="194729" indent="0">
              <a:buNone/>
            </a:pPr>
            <a:r>
              <a:rPr lang="en-US" sz="1800" dirty="0"/>
              <a:t>	#commands</a:t>
            </a:r>
          </a:p>
          <a:p>
            <a:pPr marL="194729" indent="0">
              <a:buNone/>
            </a:pPr>
            <a:r>
              <a:rPr lang="en-US" sz="1800" dirty="0"/>
              <a:t>done</a:t>
            </a:r>
          </a:p>
          <a:p>
            <a:pPr marL="194729" indent="0">
              <a:buNone/>
            </a:pPr>
            <a:endParaRPr lang="en-US" sz="1800" dirty="0"/>
          </a:p>
          <a:p>
            <a:pPr marL="194729" indent="0">
              <a:buNone/>
            </a:pPr>
            <a:r>
              <a:rPr lang="en-US" sz="1800" dirty="0"/>
              <a:t>while CONDITION; do</a:t>
            </a:r>
          </a:p>
          <a:p>
            <a:pPr marL="194729" indent="0">
              <a:buNone/>
            </a:pPr>
            <a:r>
              <a:rPr lang="en-US" sz="1800" dirty="0"/>
              <a:t>	#commands</a:t>
            </a:r>
          </a:p>
          <a:p>
            <a:pPr marL="194729" indent="0">
              <a:buNone/>
            </a:pPr>
            <a:r>
              <a:rPr lang="en-US" sz="1800" dirty="0"/>
              <a:t>done</a:t>
            </a:r>
          </a:p>
          <a:p>
            <a:pPr marL="194729" indent="0">
              <a:buNone/>
            </a:pPr>
            <a:endParaRPr lang="en-US" sz="1800" dirty="0"/>
          </a:p>
          <a:p>
            <a:pPr marL="194729" indent="0">
              <a:buNone/>
            </a:pPr>
            <a:r>
              <a:rPr lang="en-US" sz="1800" dirty="0"/>
              <a:t>until CONDITION; do</a:t>
            </a:r>
          </a:p>
          <a:p>
            <a:pPr marL="194729" indent="0">
              <a:buNone/>
            </a:pPr>
            <a:r>
              <a:rPr lang="en-US" sz="1800" dirty="0"/>
              <a:t>	#commands</a:t>
            </a:r>
          </a:p>
          <a:p>
            <a:pPr marL="194729" indent="0">
              <a:buNone/>
            </a:pPr>
            <a:r>
              <a:rPr lang="en-US" sz="1800" dirty="0"/>
              <a:t>done</a:t>
            </a:r>
          </a:p>
          <a:p>
            <a:pPr marL="194729" indent="0">
              <a:buNone/>
            </a:pPr>
            <a:endParaRPr lang="en-US" sz="18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67B2EC8-FAA2-1743-60CD-66BA65804CFA}"/>
              </a:ext>
            </a:extLst>
          </p:cNvPr>
          <p:cNvSpPr txBox="1">
            <a:spLocks/>
          </p:cNvSpPr>
          <p:nvPr/>
        </p:nvSpPr>
        <p:spPr>
          <a:xfrm>
            <a:off x="4472886" y="2771832"/>
            <a:ext cx="6657230" cy="1161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14856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sz="1800" dirty="0"/>
              <a:t>For while and until loops, CONDITION is similar to if command. While breaks when CONDITION is false and until breaks when it is true.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58E88-8842-CBC2-3579-94FFCDD7B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6" y="4021814"/>
            <a:ext cx="3581900" cy="1009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F398E7-794C-8644-5782-869C4FACB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20" y="4021814"/>
            <a:ext cx="3305636" cy="971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865CF6-EFD5-6519-E2FB-409ED301E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320" y="5338482"/>
            <a:ext cx="3277057" cy="905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D0C397-4F78-BD1B-5C11-17F1F868F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6" y="5300376"/>
            <a:ext cx="2962688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1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EA9A-966B-DEEE-F395-2F641198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D3EE-B3A5-5BEC-9D33-DD2A2C681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6460587" cy="3014800"/>
          </a:xfrm>
        </p:spPr>
        <p:txBody>
          <a:bodyPr>
            <a:normAutofit/>
          </a:bodyPr>
          <a:lstStyle/>
          <a:p>
            <a:r>
              <a:rPr lang="en-US" sz="1800" dirty="0"/>
              <a:t>A bash script can be given command line arguments like </a:t>
            </a:r>
            <a:r>
              <a:rPr lang="en-US" sz="1800" dirty="0">
                <a:solidFill>
                  <a:schemeClr val="accent2">
                    <a:lumMod val="75000"/>
                  </a:schemeClr>
                </a:solidFill>
                <a:highlight>
                  <a:srgbClr val="F2FCF8"/>
                </a:highlight>
                <a:latin typeface="Roboto Mono"/>
                <a:ea typeface="Roboto Mono"/>
              </a:rPr>
              <a:t>./script.sh arg1 arg2 arg3</a:t>
            </a:r>
          </a:p>
          <a:p>
            <a:r>
              <a:rPr lang="en-US" sz="1800" dirty="0"/>
              <a:t>The script can read these arguments in the following variables:</a:t>
            </a:r>
          </a:p>
          <a:p>
            <a:pPr lvl="1"/>
            <a:r>
              <a:rPr lang="en-US" sz="1600" dirty="0"/>
              <a:t>$#: Number of arguments</a:t>
            </a:r>
          </a:p>
          <a:p>
            <a:pPr lvl="1"/>
            <a:r>
              <a:rPr lang="en-US" sz="1600" dirty="0"/>
              <a:t>$0: script name</a:t>
            </a:r>
          </a:p>
          <a:p>
            <a:pPr lvl="1"/>
            <a:r>
              <a:rPr lang="en-US" sz="1600" dirty="0"/>
              <a:t>$1, $2, $3…: first, second, third argument respectively</a:t>
            </a:r>
          </a:p>
          <a:p>
            <a:pPr lvl="1"/>
            <a:r>
              <a:rPr lang="en-US" sz="1600" dirty="0"/>
              <a:t>$*: all arguments as a string</a:t>
            </a:r>
          </a:p>
          <a:p>
            <a:pPr lvl="1"/>
            <a:r>
              <a:rPr lang="en-US" sz="1600" dirty="0"/>
              <a:t>$@: all arguments as an array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B584E6-A1A9-DDF3-A672-03C1D665D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98" y="1990329"/>
            <a:ext cx="410584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24624"/>
      </p:ext>
    </p:extLst>
  </p:cSld>
  <p:clrMapOvr>
    <a:masterClrMapping/>
  </p:clrMapOvr>
</p:sld>
</file>

<file path=ppt/theme/theme1.xml><?xml version="1.0" encoding="utf-8"?>
<a:theme xmlns:a="http://schemas.openxmlformats.org/drawingml/2006/main" name="CS104Tut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04Tut" id="{D3538C44-0E97-465B-ACC1-04716C9BEEE2}" vid="{8B12E9EE-4CB7-42EE-9905-5CC016969F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CS104Tut</Template>
  <TotalTime>279</TotalTime>
  <Words>728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Lato</vt:lpstr>
      <vt:lpstr>Raleway</vt:lpstr>
      <vt:lpstr>Roboto Mono</vt:lpstr>
      <vt:lpstr>CS104Tut</vt:lpstr>
      <vt:lpstr>Tutorial 7: Bash</vt:lpstr>
      <vt:lpstr>Introduction to Bash</vt:lpstr>
      <vt:lpstr>Variables in bash</vt:lpstr>
      <vt:lpstr>Environment Variables</vt:lpstr>
      <vt:lpstr>Arrays</vt:lpstr>
      <vt:lpstr>Arithmetic</vt:lpstr>
      <vt:lpstr>Conditionals</vt:lpstr>
      <vt:lpstr>Loops</vt:lpstr>
      <vt:lpstr>Command Line Arguments</vt:lpstr>
      <vt:lpstr>Functions</vt:lpstr>
      <vt:lpstr>File IO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Kritin Gupta</dc:creator>
  <cp:lastModifiedBy>Kritin Gupta</cp:lastModifiedBy>
  <cp:revision>1</cp:revision>
  <dcterms:created xsi:type="dcterms:W3CDTF">2025-03-11T09:13:15Z</dcterms:created>
  <dcterms:modified xsi:type="dcterms:W3CDTF">2025-03-11T13:52:47Z</dcterms:modified>
</cp:coreProperties>
</file>