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296" r:id="rId3"/>
    <p:sldId id="341" r:id="rId4"/>
    <p:sldId id="352" r:id="rId5"/>
    <p:sldId id="355" r:id="rId6"/>
    <p:sldId id="366" r:id="rId7"/>
    <p:sldId id="356" r:id="rId8"/>
    <p:sldId id="367" r:id="rId9"/>
    <p:sldId id="357" r:id="rId10"/>
    <p:sldId id="358" r:id="rId11"/>
    <p:sldId id="353" r:id="rId12"/>
    <p:sldId id="363" r:id="rId13"/>
    <p:sldId id="369" r:id="rId14"/>
    <p:sldId id="371" r:id="rId15"/>
    <p:sldId id="370" r:id="rId16"/>
    <p:sldId id="372" r:id="rId17"/>
    <p:sldId id="354" r:id="rId18"/>
    <p:sldId id="360" r:id="rId19"/>
    <p:sldId id="361" r:id="rId20"/>
    <p:sldId id="362" r:id="rId21"/>
    <p:sldId id="375" r:id="rId22"/>
    <p:sldId id="365" r:id="rId23"/>
    <p:sldId id="373" r:id="rId24"/>
    <p:sldId id="378" r:id="rId25"/>
    <p:sldId id="374" r:id="rId26"/>
    <p:sldId id="262" r:id="rId27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9E1"/>
    <a:srgbClr val="FF7F7F"/>
    <a:srgbClr val="FFC000"/>
    <a:srgbClr val="C25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8158" autoAdjust="0"/>
  </p:normalViewPr>
  <p:slideViewPr>
    <p:cSldViewPr snapToGrid="0" showGuides="1">
      <p:cViewPr varScale="1">
        <p:scale>
          <a:sx n="84" d="100"/>
          <a:sy n="84" d="100"/>
        </p:scale>
        <p:origin x="1092" y="76"/>
      </p:cViewPr>
      <p:guideLst>
        <p:guide orient="horz" pos="221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693" cy="49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194" y="0"/>
            <a:ext cx="2918693" cy="49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7924" y="1233249"/>
            <a:ext cx="5919597" cy="33297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45" y="4748010"/>
            <a:ext cx="5388356" cy="38847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0983"/>
            <a:ext cx="2918693" cy="49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194" y="9370983"/>
            <a:ext cx="2918693" cy="49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6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5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0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4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10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9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0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5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1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84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6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7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5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3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4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3488"/>
            <a:ext cx="5919787" cy="3328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7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1297-9D05-482B-A681-01638E1793FB}" type="datetimeFigureOut">
              <a:rPr lang="zh-CN" altLang="en-US" smtClean="0"/>
              <a:t>2020/1/18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C446-EB12-4C37-9A99-6E6D9EA1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-us-west-2.amazonaws.com/openai-assets/research-covers/language-unsupervised/language_understanding_paper.pdf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810.04805.pdf" TargetMode="Externa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10.04805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810.04805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5620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712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04.09223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07.12412v1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12412v1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1.02860.pdf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arxiv.org/pdf/1808.04444.pdf" TargetMode="External"/><Relationship Id="rId4" Type="http://schemas.openxmlformats.org/officeDocument/2006/relationships/hyperlink" Target="https://akeeper.space/blog/701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8237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76912493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archive/cs/cs224n/cs224n.1174/lectures/cs224n-2017-lecture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pers.nips.cc/paper/5021-distributed-representations-of-words-and-phrases-and-their-compositionality.pdf" TargetMode="External"/><Relationship Id="rId5" Type="http://schemas.openxmlformats.org/officeDocument/2006/relationships/hyperlink" Target="https://towardsdatascience.com/introduction-to-word-embedding-and-word2vec-652d0c2060fa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www.zhihu.com/question/44895610/answer/616818627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olah.github.io/posts/2015-08-Understanding-LSTM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rxiv.org/pdf/1802.05365.pdf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zhuanlan.zhihu.com/p/51679783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48508221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arxiv.org/pdf/1706.0376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www.youtube.com/watch?v=5vcj8kSwBC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zhuanlan.zhihu.com/p/48508221" TargetMode="External"/><Relationship Id="rId4" Type="http://schemas.openxmlformats.org/officeDocument/2006/relationships/hyperlink" Target="https://arxiv.org/pdf/1706.0376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DA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rrowheads="1"/>
          </p:cNvSpPr>
          <p:nvPr/>
        </p:nvSpPr>
        <p:spPr bwMode="auto">
          <a:xfrm>
            <a:off x="3449638" y="0"/>
            <a:ext cx="3968750" cy="4102100"/>
          </a:xfrm>
          <a:custGeom>
            <a:avLst/>
            <a:gdLst>
              <a:gd name="T0" fmla="*/ 0 w 2500"/>
              <a:gd name="T1" fmla="*/ 0 h 2581"/>
              <a:gd name="T2" fmla="*/ 2500 w 2500"/>
              <a:gd name="T3" fmla="*/ 2581 h 2581"/>
              <a:gd name="T4" fmla="*/ 2220 w 2500"/>
              <a:gd name="T5" fmla="*/ 1975 h 2581"/>
              <a:gd name="T6" fmla="*/ 0 w 2500"/>
              <a:gd name="T7" fmla="*/ 0 h 2581"/>
              <a:gd name="T8" fmla="*/ 0 60000 65536"/>
              <a:gd name="T9" fmla="*/ 0 60000 65536"/>
              <a:gd name="T10" fmla="*/ 0 60000 65536"/>
              <a:gd name="T11" fmla="*/ 0 60000 65536"/>
              <a:gd name="T12" fmla="*/ 0 w 2500"/>
              <a:gd name="T13" fmla="*/ 0 h 2581"/>
              <a:gd name="T14" fmla="*/ 2500 w 2500"/>
              <a:gd name="T15" fmla="*/ 2581 h 25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0" h="2581">
                <a:moveTo>
                  <a:pt x="0" y="0"/>
                </a:moveTo>
                <a:lnTo>
                  <a:pt x="2500" y="2581"/>
                </a:lnTo>
                <a:lnTo>
                  <a:pt x="2220" y="1975"/>
                </a:lnTo>
                <a:lnTo>
                  <a:pt x="0" y="0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ChangeArrowheads="1"/>
          </p:cNvSpPr>
          <p:nvPr/>
        </p:nvSpPr>
        <p:spPr bwMode="auto">
          <a:xfrm>
            <a:off x="8740775" y="4630738"/>
            <a:ext cx="2811463" cy="2227262"/>
          </a:xfrm>
          <a:custGeom>
            <a:avLst/>
            <a:gdLst>
              <a:gd name="T0" fmla="*/ 1771 w 1771"/>
              <a:gd name="T1" fmla="*/ 932 h 1401"/>
              <a:gd name="T2" fmla="*/ 345 w 1771"/>
              <a:gd name="T3" fmla="*/ 0 h 1401"/>
              <a:gd name="T4" fmla="*/ 0 w 1771"/>
              <a:gd name="T5" fmla="*/ 541 h 1401"/>
              <a:gd name="T6" fmla="*/ 742 w 1771"/>
              <a:gd name="T7" fmla="*/ 1401 h 1401"/>
              <a:gd name="T8" fmla="*/ 1771 w 1771"/>
              <a:gd name="T9" fmla="*/ 932 h 1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"/>
              <a:gd name="T16" fmla="*/ 0 h 1401"/>
              <a:gd name="T17" fmla="*/ 1771 w 1771"/>
              <a:gd name="T18" fmla="*/ 1401 h 1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" h="1401">
                <a:moveTo>
                  <a:pt x="1771" y="932"/>
                </a:moveTo>
                <a:lnTo>
                  <a:pt x="345" y="0"/>
                </a:lnTo>
                <a:lnTo>
                  <a:pt x="0" y="541"/>
                </a:lnTo>
                <a:lnTo>
                  <a:pt x="742" y="1401"/>
                </a:lnTo>
                <a:lnTo>
                  <a:pt x="1771" y="932"/>
                </a:lnTo>
                <a:close/>
              </a:path>
            </a:pathLst>
          </a:custGeom>
          <a:solidFill>
            <a:srgbClr val="0073A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ChangeArrowheads="1"/>
          </p:cNvSpPr>
          <p:nvPr/>
        </p:nvSpPr>
        <p:spPr bwMode="auto">
          <a:xfrm>
            <a:off x="7521575" y="850900"/>
            <a:ext cx="4670425" cy="2598738"/>
          </a:xfrm>
          <a:custGeom>
            <a:avLst/>
            <a:gdLst>
              <a:gd name="T0" fmla="*/ 0 w 2942"/>
              <a:gd name="T1" fmla="*/ 0 h 1635"/>
              <a:gd name="T2" fmla="*/ 2942 w 2942"/>
              <a:gd name="T3" fmla="*/ 990 h 1635"/>
              <a:gd name="T4" fmla="*/ 1881 w 2942"/>
              <a:gd name="T5" fmla="*/ 1635 h 1635"/>
              <a:gd name="T6" fmla="*/ 0 w 2942"/>
              <a:gd name="T7" fmla="*/ 0 h 1635"/>
              <a:gd name="T8" fmla="*/ 0 60000 65536"/>
              <a:gd name="T9" fmla="*/ 0 60000 65536"/>
              <a:gd name="T10" fmla="*/ 0 60000 65536"/>
              <a:gd name="T11" fmla="*/ 0 60000 65536"/>
              <a:gd name="T12" fmla="*/ 0 w 2942"/>
              <a:gd name="T13" fmla="*/ 0 h 1635"/>
              <a:gd name="T14" fmla="*/ 2942 w 2942"/>
              <a:gd name="T15" fmla="*/ 1635 h 1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2" h="1635">
                <a:moveTo>
                  <a:pt x="0" y="0"/>
                </a:moveTo>
                <a:lnTo>
                  <a:pt x="2942" y="990"/>
                </a:lnTo>
                <a:lnTo>
                  <a:pt x="1881" y="1635"/>
                </a:lnTo>
                <a:lnTo>
                  <a:pt x="0" y="0"/>
                </a:lnTo>
                <a:close/>
              </a:path>
            </a:pathLst>
          </a:custGeom>
          <a:solidFill>
            <a:srgbClr val="DFEE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8"/>
          <p:cNvSpPr>
            <a:spLocks noChangeArrowheads="1"/>
          </p:cNvSpPr>
          <p:nvPr/>
        </p:nvSpPr>
        <p:spPr bwMode="auto">
          <a:xfrm>
            <a:off x="7026275" y="11113"/>
            <a:ext cx="5165725" cy="2413000"/>
          </a:xfrm>
          <a:custGeom>
            <a:avLst/>
            <a:gdLst>
              <a:gd name="T0" fmla="*/ 0 w 3254"/>
              <a:gd name="T1" fmla="*/ 0 h 1518"/>
              <a:gd name="T2" fmla="*/ 312 w 3254"/>
              <a:gd name="T3" fmla="*/ 528 h 1518"/>
              <a:gd name="T4" fmla="*/ 3254 w 3254"/>
              <a:gd name="T5" fmla="*/ 1518 h 1518"/>
              <a:gd name="T6" fmla="*/ 0 w 325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  <a:gd name="T12" fmla="*/ 0 w 3254"/>
              <a:gd name="T13" fmla="*/ 0 h 1518"/>
              <a:gd name="T14" fmla="*/ 3254 w 3254"/>
              <a:gd name="T15" fmla="*/ 1518 h 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4" h="1518">
                <a:moveTo>
                  <a:pt x="0" y="0"/>
                </a:moveTo>
                <a:lnTo>
                  <a:pt x="312" y="528"/>
                </a:lnTo>
                <a:lnTo>
                  <a:pt x="3254" y="15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 noChangeArrowheads="1"/>
          </p:cNvSpPr>
          <p:nvPr/>
        </p:nvSpPr>
        <p:spPr bwMode="auto">
          <a:xfrm>
            <a:off x="8543925" y="3140075"/>
            <a:ext cx="1963738" cy="1490663"/>
          </a:xfrm>
          <a:custGeom>
            <a:avLst/>
            <a:gdLst>
              <a:gd name="T0" fmla="*/ 469 w 1237"/>
              <a:gd name="T1" fmla="*/ 938 h 938"/>
              <a:gd name="T2" fmla="*/ 1237 w 1237"/>
              <a:gd name="T3" fmla="*/ 195 h 938"/>
              <a:gd name="T4" fmla="*/ 0 w 1237"/>
              <a:gd name="T5" fmla="*/ 0 h 938"/>
              <a:gd name="T6" fmla="*/ 469 w 1237"/>
              <a:gd name="T7" fmla="*/ 938 h 938"/>
              <a:gd name="T8" fmla="*/ 0 60000 65536"/>
              <a:gd name="T9" fmla="*/ 0 60000 65536"/>
              <a:gd name="T10" fmla="*/ 0 60000 65536"/>
              <a:gd name="T11" fmla="*/ 0 60000 65536"/>
              <a:gd name="T12" fmla="*/ 0 w 1237"/>
              <a:gd name="T13" fmla="*/ 0 h 938"/>
              <a:gd name="T14" fmla="*/ 1237 w 1237"/>
              <a:gd name="T15" fmla="*/ 938 h 9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7" h="938">
                <a:moveTo>
                  <a:pt x="469" y="938"/>
                </a:moveTo>
                <a:lnTo>
                  <a:pt x="1237" y="195"/>
                </a:lnTo>
                <a:lnTo>
                  <a:pt x="0" y="0"/>
                </a:lnTo>
                <a:lnTo>
                  <a:pt x="469" y="938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10"/>
          <p:cNvSpPr>
            <a:spLocks noChangeArrowheads="1"/>
          </p:cNvSpPr>
          <p:nvPr/>
        </p:nvSpPr>
        <p:spPr bwMode="auto">
          <a:xfrm>
            <a:off x="7831138" y="3140075"/>
            <a:ext cx="1457325" cy="2351088"/>
          </a:xfrm>
          <a:custGeom>
            <a:avLst/>
            <a:gdLst>
              <a:gd name="T0" fmla="*/ 0 w 918"/>
              <a:gd name="T1" fmla="*/ 1355 h 1479"/>
              <a:gd name="T2" fmla="*/ 449 w 918"/>
              <a:gd name="T3" fmla="*/ 0 h 1479"/>
              <a:gd name="T4" fmla="*/ 918 w 918"/>
              <a:gd name="T5" fmla="*/ 938 h 1479"/>
              <a:gd name="T6" fmla="*/ 573 w 918"/>
              <a:gd name="T7" fmla="*/ 1479 h 1479"/>
              <a:gd name="T8" fmla="*/ 0 w 918"/>
              <a:gd name="T9" fmla="*/ 1355 h 1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"/>
              <a:gd name="T16" fmla="*/ 0 h 1479"/>
              <a:gd name="T17" fmla="*/ 918 w 918"/>
              <a:gd name="T18" fmla="*/ 1479 h 14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" h="1479">
                <a:moveTo>
                  <a:pt x="0" y="1355"/>
                </a:moveTo>
                <a:lnTo>
                  <a:pt x="449" y="0"/>
                </a:lnTo>
                <a:lnTo>
                  <a:pt x="918" y="938"/>
                </a:lnTo>
                <a:lnTo>
                  <a:pt x="573" y="1479"/>
                </a:lnTo>
                <a:lnTo>
                  <a:pt x="0" y="1355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ChangeArrowheads="1"/>
          </p:cNvSpPr>
          <p:nvPr/>
        </p:nvSpPr>
        <p:spPr bwMode="auto">
          <a:xfrm>
            <a:off x="6973888" y="3140075"/>
            <a:ext cx="1570037" cy="2152650"/>
          </a:xfrm>
          <a:custGeom>
            <a:avLst/>
            <a:gdLst>
              <a:gd name="T0" fmla="*/ 0 w 989"/>
              <a:gd name="T1" fmla="*/ 0 h 1355"/>
              <a:gd name="T2" fmla="*/ 540 w 989"/>
              <a:gd name="T3" fmla="*/ 1355 h 1355"/>
              <a:gd name="T4" fmla="*/ 989 w 989"/>
              <a:gd name="T5" fmla="*/ 0 h 1355"/>
              <a:gd name="T6" fmla="*/ 0 w 989"/>
              <a:gd name="T7" fmla="*/ 0 h 1355"/>
              <a:gd name="T8" fmla="*/ 0 60000 65536"/>
              <a:gd name="T9" fmla="*/ 0 60000 65536"/>
              <a:gd name="T10" fmla="*/ 0 60000 65536"/>
              <a:gd name="T11" fmla="*/ 0 60000 65536"/>
              <a:gd name="T12" fmla="*/ 0 w 989"/>
              <a:gd name="T13" fmla="*/ 0 h 1355"/>
              <a:gd name="T14" fmla="*/ 989 w 989"/>
              <a:gd name="T15" fmla="*/ 1355 h 1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9" h="1355">
                <a:moveTo>
                  <a:pt x="0" y="0"/>
                </a:moveTo>
                <a:lnTo>
                  <a:pt x="540" y="1355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3A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12"/>
          <p:cNvSpPr>
            <a:spLocks noChangeArrowheads="1"/>
          </p:cNvSpPr>
          <p:nvPr/>
        </p:nvSpPr>
        <p:spPr bwMode="auto">
          <a:xfrm>
            <a:off x="9288463" y="3449638"/>
            <a:ext cx="1466850" cy="2135187"/>
          </a:xfrm>
          <a:custGeom>
            <a:avLst/>
            <a:gdLst>
              <a:gd name="T0" fmla="*/ 0 w 924"/>
              <a:gd name="T1" fmla="*/ 743 h 1343"/>
              <a:gd name="T2" fmla="*/ 768 w 924"/>
              <a:gd name="T3" fmla="*/ 0 h 1343"/>
              <a:gd name="T4" fmla="*/ 924 w 924"/>
              <a:gd name="T5" fmla="*/ 1343 h 1343"/>
              <a:gd name="T6" fmla="*/ 0 w 924"/>
              <a:gd name="T7" fmla="*/ 743 h 1343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1343"/>
              <a:gd name="T14" fmla="*/ 924 w 924"/>
              <a:gd name="T15" fmla="*/ 1343 h 13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1343">
                <a:moveTo>
                  <a:pt x="0" y="743"/>
                </a:moveTo>
                <a:lnTo>
                  <a:pt x="768" y="0"/>
                </a:lnTo>
                <a:lnTo>
                  <a:pt x="924" y="1343"/>
                </a:lnTo>
                <a:lnTo>
                  <a:pt x="0" y="743"/>
                </a:lnTo>
                <a:close/>
              </a:path>
            </a:pathLst>
          </a:custGeom>
          <a:solidFill>
            <a:srgbClr val="82C1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7521575" y="850900"/>
            <a:ext cx="2986088" cy="2598738"/>
          </a:xfrm>
          <a:custGeom>
            <a:avLst/>
            <a:gdLst>
              <a:gd name="T0" fmla="*/ 1881 w 1881"/>
              <a:gd name="T1" fmla="*/ 1635 h 1635"/>
              <a:gd name="T2" fmla="*/ 0 w 1881"/>
              <a:gd name="T3" fmla="*/ 0 h 1635"/>
              <a:gd name="T4" fmla="*/ 644 w 1881"/>
              <a:gd name="T5" fmla="*/ 1440 h 1635"/>
              <a:gd name="T6" fmla="*/ 1881 w 1881"/>
              <a:gd name="T7" fmla="*/ 1635 h 1635"/>
              <a:gd name="T8" fmla="*/ 0 60000 65536"/>
              <a:gd name="T9" fmla="*/ 0 60000 65536"/>
              <a:gd name="T10" fmla="*/ 0 60000 65536"/>
              <a:gd name="T11" fmla="*/ 0 60000 65536"/>
              <a:gd name="T12" fmla="*/ 0 w 1881"/>
              <a:gd name="T13" fmla="*/ 0 h 1635"/>
              <a:gd name="T14" fmla="*/ 1881 w 1881"/>
              <a:gd name="T15" fmla="*/ 1635 h 1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1" h="1635">
                <a:moveTo>
                  <a:pt x="1881" y="1635"/>
                </a:moveTo>
                <a:lnTo>
                  <a:pt x="0" y="0"/>
                </a:lnTo>
                <a:lnTo>
                  <a:pt x="644" y="1440"/>
                </a:lnTo>
                <a:lnTo>
                  <a:pt x="1881" y="1635"/>
                </a:lnTo>
                <a:close/>
              </a:path>
            </a:pathLst>
          </a:custGeom>
          <a:solidFill>
            <a:srgbClr val="BBDC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6973888" y="850900"/>
            <a:ext cx="1570037" cy="2289175"/>
          </a:xfrm>
          <a:custGeom>
            <a:avLst/>
            <a:gdLst>
              <a:gd name="T0" fmla="*/ 989 w 989"/>
              <a:gd name="T1" fmla="*/ 1440 h 1440"/>
              <a:gd name="T2" fmla="*/ 0 w 989"/>
              <a:gd name="T3" fmla="*/ 1440 h 1440"/>
              <a:gd name="T4" fmla="*/ 345 w 989"/>
              <a:gd name="T5" fmla="*/ 0 h 1440"/>
              <a:gd name="T6" fmla="*/ 989 w 989"/>
              <a:gd name="T7" fmla="*/ 144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989"/>
              <a:gd name="T13" fmla="*/ 0 h 1440"/>
              <a:gd name="T14" fmla="*/ 989 w 989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9" h="1440">
                <a:moveTo>
                  <a:pt x="989" y="1440"/>
                </a:moveTo>
                <a:lnTo>
                  <a:pt x="0" y="1440"/>
                </a:lnTo>
                <a:lnTo>
                  <a:pt x="345" y="0"/>
                </a:lnTo>
                <a:lnTo>
                  <a:pt x="989" y="1440"/>
                </a:lnTo>
                <a:close/>
              </a:path>
            </a:pathLst>
          </a:custGeom>
          <a:solidFill>
            <a:srgbClr val="82C1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3449638" y="0"/>
            <a:ext cx="4071937" cy="3140075"/>
          </a:xfrm>
          <a:custGeom>
            <a:avLst/>
            <a:gdLst>
              <a:gd name="T0" fmla="*/ 2253 w 2565"/>
              <a:gd name="T1" fmla="*/ 7 h 1975"/>
              <a:gd name="T2" fmla="*/ 0 w 2565"/>
              <a:gd name="T3" fmla="*/ 0 h 1975"/>
              <a:gd name="T4" fmla="*/ 2220 w 2565"/>
              <a:gd name="T5" fmla="*/ 1975 h 1975"/>
              <a:gd name="T6" fmla="*/ 2565 w 2565"/>
              <a:gd name="T7" fmla="*/ 535 h 1975"/>
              <a:gd name="T8" fmla="*/ 2253 w 2565"/>
              <a:gd name="T9" fmla="*/ 7 h 1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5"/>
              <a:gd name="T16" fmla="*/ 0 h 1975"/>
              <a:gd name="T17" fmla="*/ 2565 w 2565"/>
              <a:gd name="T18" fmla="*/ 1975 h 1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5" h="1975">
                <a:moveTo>
                  <a:pt x="2253" y="7"/>
                </a:moveTo>
                <a:lnTo>
                  <a:pt x="0" y="0"/>
                </a:lnTo>
                <a:lnTo>
                  <a:pt x="2220" y="1975"/>
                </a:lnTo>
                <a:lnTo>
                  <a:pt x="2565" y="535"/>
                </a:lnTo>
                <a:lnTo>
                  <a:pt x="2253" y="7"/>
                </a:lnTo>
                <a:close/>
              </a:path>
            </a:pathLst>
          </a:custGeom>
          <a:solidFill>
            <a:srgbClr val="BBDC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10507663" y="2424113"/>
            <a:ext cx="1684337" cy="2528887"/>
          </a:xfrm>
          <a:custGeom>
            <a:avLst/>
            <a:gdLst>
              <a:gd name="T0" fmla="*/ 1061 w 1061"/>
              <a:gd name="T1" fmla="*/ 0 h 1590"/>
              <a:gd name="T2" fmla="*/ 111 w 1061"/>
              <a:gd name="T3" fmla="*/ 1590 h 1590"/>
              <a:gd name="T4" fmla="*/ 0 w 1061"/>
              <a:gd name="T5" fmla="*/ 645 h 1590"/>
              <a:gd name="T6" fmla="*/ 1061 w 1061"/>
              <a:gd name="T7" fmla="*/ 0 h 1590"/>
              <a:gd name="T8" fmla="*/ 0 60000 65536"/>
              <a:gd name="T9" fmla="*/ 0 60000 65536"/>
              <a:gd name="T10" fmla="*/ 0 60000 65536"/>
              <a:gd name="T11" fmla="*/ 0 60000 65536"/>
              <a:gd name="T12" fmla="*/ 0 w 1061"/>
              <a:gd name="T13" fmla="*/ 0 h 1590"/>
              <a:gd name="T14" fmla="*/ 1061 w 1061"/>
              <a:gd name="T15" fmla="*/ 1590 h 1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1" h="1590">
                <a:moveTo>
                  <a:pt x="1061" y="0"/>
                </a:moveTo>
                <a:lnTo>
                  <a:pt x="111" y="1590"/>
                </a:lnTo>
                <a:lnTo>
                  <a:pt x="0" y="645"/>
                </a:lnTo>
                <a:lnTo>
                  <a:pt x="1061" y="0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335" y="3247985"/>
            <a:ext cx="8971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Pre-trained Language Models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8"/>
          <p:cNvSpPr>
            <a:spLocks noChangeArrowheads="1"/>
          </p:cNvSpPr>
          <p:nvPr/>
        </p:nvSpPr>
        <p:spPr bwMode="auto">
          <a:xfrm>
            <a:off x="779335" y="4490942"/>
            <a:ext cx="3396425" cy="5461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to Dec, 2019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1" t="26285" b="40191"/>
          <a:stretch>
            <a:fillRect/>
          </a:stretch>
        </p:blipFill>
        <p:spPr>
          <a:xfrm>
            <a:off x="10895593" y="126080"/>
            <a:ext cx="1117566" cy="570903"/>
          </a:xfrm>
          <a:prstGeom prst="rect">
            <a:avLst/>
          </a:prstGeom>
        </p:spPr>
      </p:pic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Generative Pre-Training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12238"/>
          <a:stretch/>
        </p:blipFill>
        <p:spPr>
          <a:xfrm>
            <a:off x="8069581" y="2552700"/>
            <a:ext cx="3215358" cy="25730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6203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5"/>
              </a:rPr>
              <a:t>Improving Language Understanding by Generative Pre-Training-arXiv2018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75089" y="1623346"/>
            <a:ext cx="7094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Training procedures: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Learning </a:t>
            </a:r>
            <a:r>
              <a:rPr lang="en-US" sz="2000" dirty="0"/>
              <a:t>a high-capacity </a:t>
            </a:r>
            <a:r>
              <a:rPr lang="en-US" sz="2000" dirty="0" smtClean="0"/>
              <a:t>language model </a:t>
            </a:r>
            <a:r>
              <a:rPr lang="en-US" sz="2000" dirty="0"/>
              <a:t>on a large corpus of </a:t>
            </a:r>
            <a:r>
              <a:rPr lang="en-US" sz="2000" dirty="0" smtClean="0"/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Fine-tune to adapt </a:t>
            </a:r>
            <a:r>
              <a:rPr lang="en-US" dirty="0"/>
              <a:t>the model </a:t>
            </a:r>
            <a:r>
              <a:rPr lang="en-US" dirty="0" smtClean="0"/>
              <a:t>to a </a:t>
            </a:r>
            <a:r>
              <a:rPr lang="en-US" dirty="0"/>
              <a:t>discriminative task with labeled </a:t>
            </a:r>
            <a:r>
              <a:rPr lang="en-US" dirty="0" smtClean="0"/>
              <a:t>data</a:t>
            </a:r>
            <a:endParaRPr 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75089" y="3440331"/>
            <a:ext cx="70944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Main contributions: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Robust transfer performance across diverse tasks as Transformers </a:t>
            </a:r>
            <a:r>
              <a:rPr lang="en-US" dirty="0"/>
              <a:t>provides </a:t>
            </a:r>
            <a:r>
              <a:rPr lang="en-US" dirty="0" smtClean="0"/>
              <a:t>a </a:t>
            </a:r>
            <a:r>
              <a:rPr lang="en-US" dirty="0"/>
              <a:t>more structured memory for handling long-term dependencies </a:t>
            </a:r>
            <a:r>
              <a:rPr lang="en-US" dirty="0" smtClean="0"/>
              <a:t>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Minimal </a:t>
            </a:r>
            <a:r>
              <a:rPr lang="en-US" dirty="0"/>
              <a:t>changes to the architecture of the pre-trained </a:t>
            </a:r>
            <a:r>
              <a:rPr lang="en-US" dirty="0" smtClean="0"/>
              <a:t>model in fine-tuning </a:t>
            </a:r>
            <a:r>
              <a:rPr lang="en-US" dirty="0"/>
              <a:t>as </a:t>
            </a:r>
            <a:r>
              <a:rPr lang="en-US" dirty="0" smtClean="0"/>
              <a:t>structured </a:t>
            </a:r>
            <a:r>
              <a:rPr lang="en-US" dirty="0"/>
              <a:t>text input </a:t>
            </a:r>
            <a:r>
              <a:rPr lang="en-US" dirty="0" smtClean="0"/>
              <a:t>are processed into </a:t>
            </a:r>
            <a:r>
              <a:rPr lang="en-US" dirty="0"/>
              <a:t>a single contiguous sequence of tokens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9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030" y="2933639"/>
            <a:ext cx="104565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02-BERT</a:t>
            </a:r>
            <a:endParaRPr lang="zh-CN" altLang="en-US" sz="4400" b="1" dirty="0">
              <a:solidFill>
                <a:srgbClr val="2DA9E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" y="2172522"/>
            <a:ext cx="8169593" cy="2762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12108"/>
          <a:stretch/>
        </p:blipFill>
        <p:spPr>
          <a:xfrm>
            <a:off x="8660205" y="2216022"/>
            <a:ext cx="3261360" cy="2675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768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[1</a:t>
            </a:r>
            <a:r>
              <a:rPr lang="en-US" sz="1400" dirty="0">
                <a:solidFill>
                  <a:srgbClr val="FF0000"/>
                </a:solidFill>
              </a:rPr>
              <a:t>] </a:t>
            </a:r>
            <a:r>
              <a:rPr lang="en-US" sz="1400" dirty="0" smtClean="0">
                <a:hlinkClick r:id="rId5"/>
              </a:rPr>
              <a:t>BERT: Pre-training of Deep Bidirectional Transformers for Language Understanding-arXiv2018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1" name="文本框 5"/>
          <p:cNvSpPr>
            <a:spLocks noChangeArrowheads="1"/>
          </p:cNvSpPr>
          <p:nvPr/>
        </p:nvSpPr>
        <p:spPr bwMode="auto">
          <a:xfrm>
            <a:off x="1788605" y="677818"/>
            <a:ext cx="10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Bidirectional </a:t>
            </a:r>
            <a:r>
              <a:rPr lang="en-US" altLang="zh-CN" sz="24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 Representations </a:t>
            </a:r>
            <a:r>
              <a:rPr lang="en-US" altLang="zh-CN" sz="2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Transformers</a:t>
            </a:r>
            <a:endParaRPr lang="en-US" altLang="zh-CN" sz="24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Pre-training Tasks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33" y="1374776"/>
            <a:ext cx="4114800" cy="4858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865" y="2219357"/>
            <a:ext cx="4114800" cy="316886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232806"/>
            <a:ext cx="768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5"/>
              </a:rPr>
              <a:t>BERT: Pre-training of Deep Bidirectional Transformers for Language Understanding-arXiv2018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982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Applications with Fine-tune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128" y="1138555"/>
            <a:ext cx="5072912" cy="50778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232806"/>
            <a:ext cx="768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BERT: Pre-training of Deep Bidirectional Transformers for Language Understanding-arXiv2018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6308352" y="1154942"/>
            <a:ext cx="2500390" cy="2472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Comparison: BERT, GPT and ELMo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5" y="1696030"/>
            <a:ext cx="8624448" cy="36339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768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BERT: Pre-training of Deep Bidirectional Transformers for Language Understanding-arXiv2018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1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Visualize and Understand the Effectiveness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88" y="6026758"/>
            <a:ext cx="553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3"/>
              </a:rPr>
              <a:t>Visualizing and Understanding the Effectiveness of BERT-ACL2019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64" y="2100001"/>
            <a:ext cx="4582266" cy="30809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7368" y="2374458"/>
            <a:ext cx="7252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Main conclusions: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Pre-training reaches </a:t>
            </a:r>
            <a:r>
              <a:rPr lang="en-US" sz="2000" dirty="0">
                <a:solidFill>
                  <a:srgbClr val="FF0000"/>
                </a:solidFill>
              </a:rPr>
              <a:t>a good initial point across </a:t>
            </a:r>
            <a:r>
              <a:rPr lang="en-US" sz="2000" dirty="0" smtClean="0">
                <a:solidFill>
                  <a:srgbClr val="FF0000"/>
                </a:solidFill>
              </a:rPr>
              <a:t>downstream tasks </a:t>
            </a:r>
            <a:r>
              <a:rPr lang="en-US" sz="2000" dirty="0" smtClean="0"/>
              <a:t>(wider </a:t>
            </a:r>
            <a:r>
              <a:rPr lang="en-US" sz="2000" dirty="0"/>
              <a:t>optima and easier </a:t>
            </a:r>
            <a:r>
              <a:rPr lang="en-US" sz="2000" dirty="0" smtClean="0"/>
              <a:t>optimization)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Fine-tuning BERT tends to generalize better because of the flat and wide optima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Lower layers of BERT are more invariant during fine-tuning (close to learn more transferable representations)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0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030" y="2933639"/>
            <a:ext cx="104565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03-Post-BERT</a:t>
            </a:r>
            <a:endParaRPr lang="zh-CN" altLang="en-US" sz="4400" b="1" dirty="0">
              <a:solidFill>
                <a:srgbClr val="2DA9E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63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605" y="739373"/>
            <a:ext cx="10224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ERNIE (THU): </a:t>
            </a:r>
            <a:r>
              <a:rPr lang="en-US" altLang="zh-CN" sz="20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Enhanced Language </a:t>
            </a:r>
            <a:r>
              <a:rPr lang="en-US" altLang="zh-CN" sz="2000" b="1" dirty="0" err="1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en-US" altLang="zh-CN" sz="20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0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Informative </a:t>
            </a:r>
            <a:r>
              <a:rPr lang="en-US" altLang="zh-CN" sz="20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Entities</a:t>
            </a:r>
            <a:endParaRPr lang="en-US" altLang="zh-CN" sz="20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88" y="6026758"/>
            <a:ext cx="643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3"/>
              </a:rPr>
              <a:t>ERNIE: Enhanced Language Representation with Informative Entities-ACL2019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1466803"/>
            <a:ext cx="7147560" cy="42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605" y="677818"/>
            <a:ext cx="10224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ERNIE (Baidu): Enhanced </a:t>
            </a:r>
            <a:r>
              <a:rPr lang="en-US" altLang="zh-CN" sz="20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through </a:t>
            </a:r>
            <a:r>
              <a:rPr lang="en-US" altLang="zh-CN" sz="2000" b="1" dirty="0" err="1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</a:t>
            </a:r>
            <a:r>
              <a:rPr lang="en-US" altLang="zh-CN" sz="20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IntEgration</a:t>
            </a:r>
            <a:endParaRPr lang="en-US" altLang="zh-CN" sz="20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60" y="1629666"/>
            <a:ext cx="6420242" cy="35848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6439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ERNIE: Enhanced Representation through Knowledge Integration-arXiv2019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75089" y="2103406"/>
            <a:ext cx="7094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Knowledge </a:t>
            </a:r>
            <a:r>
              <a:rPr lang="en-US" sz="2000" b="1" dirty="0" smtClean="0"/>
              <a:t>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Basic-Level </a:t>
            </a:r>
            <a:r>
              <a:rPr lang="en-US" sz="2000" dirty="0" smtClean="0"/>
              <a:t>Masking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Phrase-Level </a:t>
            </a:r>
            <a:r>
              <a:rPr lang="en-US" sz="2000" dirty="0" smtClean="0"/>
              <a:t>Masking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Entity-Level Masking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296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0" y="2434616"/>
            <a:ext cx="3317966" cy="1560849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Overview</a:t>
            </a:r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17"/>
          <p:cNvSpPr>
            <a:spLocks noChangeArrowheads="1"/>
          </p:cNvSpPr>
          <p:nvPr/>
        </p:nvSpPr>
        <p:spPr bwMode="auto">
          <a:xfrm>
            <a:off x="3395072" y="2434615"/>
            <a:ext cx="152400" cy="1560849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6445" y="1398905"/>
            <a:ext cx="6551295" cy="629285"/>
            <a:chOff x="4599305" y="1810385"/>
            <a:chExt cx="6551295" cy="629285"/>
          </a:xfrm>
        </p:grpSpPr>
        <p:sp>
          <p:nvSpPr>
            <p:cNvPr id="20" name="MH_Entry_1"/>
            <p:cNvSpPr txBox="1"/>
            <p:nvPr>
              <p:custDataLst>
                <p:tags r:id="rId7"/>
              </p:custDataLst>
            </p:nvPr>
          </p:nvSpPr>
          <p:spPr>
            <a:xfrm>
              <a:off x="5073650" y="1810385"/>
              <a:ext cx="6076950" cy="629285"/>
            </a:xfrm>
            <a:custGeom>
              <a:avLst/>
              <a:gdLst>
                <a:gd name="connsiteX0" fmla="*/ 0 w 3064329"/>
                <a:gd name="connsiteY0" fmla="*/ 0 h 437055"/>
                <a:gd name="connsiteX1" fmla="*/ 3064329 w 3064329"/>
                <a:gd name="connsiteY1" fmla="*/ 0 h 437055"/>
                <a:gd name="connsiteX2" fmla="*/ 3064329 w 3064329"/>
                <a:gd name="connsiteY2" fmla="*/ 437055 h 437055"/>
                <a:gd name="connsiteX3" fmla="*/ 0 w 3064329"/>
                <a:gd name="connsiteY3" fmla="*/ 437055 h 437055"/>
                <a:gd name="connsiteX4" fmla="*/ 0 w 3064329"/>
                <a:gd name="connsiteY4" fmla="*/ 0 h 437055"/>
                <a:gd name="connsiteX0-1" fmla="*/ 3064329 w 3155769"/>
                <a:gd name="connsiteY0-2" fmla="*/ 437055 h 528495"/>
                <a:gd name="connsiteX1-3" fmla="*/ 0 w 3155769"/>
                <a:gd name="connsiteY1-4" fmla="*/ 437055 h 528495"/>
                <a:gd name="connsiteX2-5" fmla="*/ 0 w 3155769"/>
                <a:gd name="connsiteY2-6" fmla="*/ 0 h 528495"/>
                <a:gd name="connsiteX3-7" fmla="*/ 3064329 w 3155769"/>
                <a:gd name="connsiteY3-8" fmla="*/ 0 h 528495"/>
                <a:gd name="connsiteX4-9" fmla="*/ 3155769 w 3155769"/>
                <a:gd name="connsiteY4-10" fmla="*/ 528495 h 528495"/>
                <a:gd name="connsiteX0-11" fmla="*/ 3064329 w 3064329"/>
                <a:gd name="connsiteY0-12" fmla="*/ 437055 h 437055"/>
                <a:gd name="connsiteX1-13" fmla="*/ 0 w 3064329"/>
                <a:gd name="connsiteY1-14" fmla="*/ 437055 h 437055"/>
                <a:gd name="connsiteX2-15" fmla="*/ 0 w 3064329"/>
                <a:gd name="connsiteY2-16" fmla="*/ 0 h 437055"/>
                <a:gd name="connsiteX3-17" fmla="*/ 3064329 w 3064329"/>
                <a:gd name="connsiteY3-18" fmla="*/ 0 h 437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64329" h="437055">
                  <a:moveTo>
                    <a:pt x="3064329" y="437055"/>
                  </a:moveTo>
                  <a:lnTo>
                    <a:pt x="0" y="437055"/>
                  </a:lnTo>
                  <a:lnTo>
                    <a:pt x="0" y="0"/>
                  </a:lnTo>
                  <a:lnTo>
                    <a:pt x="3064329" y="0"/>
                  </a:lnTo>
                </a:path>
              </a:pathLst>
            </a:custGeom>
            <a:noFill/>
            <a:ln w="3175">
              <a:gradFill>
                <a:gsLst>
                  <a:gs pos="0">
                    <a:srgbClr val="08B3EB"/>
                  </a:gs>
                  <a:gs pos="100000">
                    <a:srgbClr val="3BB3E5">
                      <a:alpha val="0"/>
                    </a:srgbClr>
                  </a:gs>
                </a:gsLst>
                <a:lin ang="0" scaled="0"/>
              </a:gradFill>
            </a:ln>
          </p:spPr>
          <p:txBody>
            <a:bodyPr wrap="square" lIns="350766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1" dirty="0" err="1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Prev</a:t>
              </a:r>
              <a:r>
                <a:rPr lang="en-US" altLang="zh-CN" b="1" dirty="0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-BERT</a:t>
              </a:r>
              <a:endParaRPr lang="zh-CN" altLang="en-US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Number_1"/>
            <p:cNvSpPr/>
            <p:nvPr>
              <p:custDataLst>
                <p:tags r:id="rId8"/>
              </p:custDataLst>
            </p:nvPr>
          </p:nvSpPr>
          <p:spPr>
            <a:xfrm>
              <a:off x="4599305" y="1810385"/>
              <a:ext cx="728345" cy="629285"/>
            </a:xfrm>
            <a:prstGeom prst="hexagon">
              <a:avLst>
                <a:gd name="adj" fmla="val 29651"/>
                <a:gd name="vf" fmla="val 115470"/>
              </a:avLst>
            </a:prstGeom>
            <a:solidFill>
              <a:srgbClr val="2DA9E1"/>
            </a:solidFill>
            <a:ln>
              <a:solidFill>
                <a:srgbClr val="08B3EB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6445" y="2591223"/>
            <a:ext cx="6551295" cy="629285"/>
            <a:chOff x="4599305" y="2969260"/>
            <a:chExt cx="6551295" cy="629285"/>
          </a:xfrm>
        </p:grpSpPr>
        <p:sp>
          <p:nvSpPr>
            <p:cNvPr id="21" name="MH_Entry_2"/>
            <p:cNvSpPr txBox="1"/>
            <p:nvPr>
              <p:custDataLst>
                <p:tags r:id="rId5"/>
              </p:custDataLst>
            </p:nvPr>
          </p:nvSpPr>
          <p:spPr>
            <a:xfrm>
              <a:off x="5073650" y="2969260"/>
              <a:ext cx="6076950" cy="629285"/>
            </a:xfrm>
            <a:custGeom>
              <a:avLst/>
              <a:gdLst>
                <a:gd name="connsiteX0" fmla="*/ 0 w 3064329"/>
                <a:gd name="connsiteY0" fmla="*/ 0 h 437055"/>
                <a:gd name="connsiteX1" fmla="*/ 3064329 w 3064329"/>
                <a:gd name="connsiteY1" fmla="*/ 0 h 437055"/>
                <a:gd name="connsiteX2" fmla="*/ 3064329 w 3064329"/>
                <a:gd name="connsiteY2" fmla="*/ 437055 h 437055"/>
                <a:gd name="connsiteX3" fmla="*/ 0 w 3064329"/>
                <a:gd name="connsiteY3" fmla="*/ 437055 h 437055"/>
                <a:gd name="connsiteX4" fmla="*/ 0 w 3064329"/>
                <a:gd name="connsiteY4" fmla="*/ 0 h 437055"/>
                <a:gd name="connsiteX0-1" fmla="*/ 3064329 w 3155769"/>
                <a:gd name="connsiteY0-2" fmla="*/ 437055 h 528495"/>
                <a:gd name="connsiteX1-3" fmla="*/ 0 w 3155769"/>
                <a:gd name="connsiteY1-4" fmla="*/ 437055 h 528495"/>
                <a:gd name="connsiteX2-5" fmla="*/ 0 w 3155769"/>
                <a:gd name="connsiteY2-6" fmla="*/ 0 h 528495"/>
                <a:gd name="connsiteX3-7" fmla="*/ 3064329 w 3155769"/>
                <a:gd name="connsiteY3-8" fmla="*/ 0 h 528495"/>
                <a:gd name="connsiteX4-9" fmla="*/ 3155769 w 3155769"/>
                <a:gd name="connsiteY4-10" fmla="*/ 528495 h 528495"/>
                <a:gd name="connsiteX0-11" fmla="*/ 3064329 w 3064329"/>
                <a:gd name="connsiteY0-12" fmla="*/ 437055 h 437055"/>
                <a:gd name="connsiteX1-13" fmla="*/ 0 w 3064329"/>
                <a:gd name="connsiteY1-14" fmla="*/ 437055 h 437055"/>
                <a:gd name="connsiteX2-15" fmla="*/ 0 w 3064329"/>
                <a:gd name="connsiteY2-16" fmla="*/ 0 h 437055"/>
                <a:gd name="connsiteX3-17" fmla="*/ 3064329 w 3064329"/>
                <a:gd name="connsiteY3-18" fmla="*/ 0 h 437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64329" h="437055">
                  <a:moveTo>
                    <a:pt x="3064329" y="437055"/>
                  </a:moveTo>
                  <a:lnTo>
                    <a:pt x="0" y="437055"/>
                  </a:lnTo>
                  <a:lnTo>
                    <a:pt x="0" y="0"/>
                  </a:lnTo>
                  <a:lnTo>
                    <a:pt x="3064329" y="0"/>
                  </a:lnTo>
                </a:path>
              </a:pathLst>
            </a:custGeom>
            <a:noFill/>
            <a:ln w="3175">
              <a:gradFill>
                <a:gsLst>
                  <a:gs pos="0">
                    <a:srgbClr val="3BB3E5"/>
                  </a:gs>
                  <a:gs pos="100000">
                    <a:srgbClr val="3BB3E5">
                      <a:alpha val="0"/>
                    </a:srgbClr>
                  </a:gs>
                </a:gsLst>
                <a:lin ang="0" scaled="0"/>
              </a:gradFill>
            </a:ln>
          </p:spPr>
          <p:txBody>
            <a:bodyPr wrap="square" lIns="350766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pPr algn="l">
                <a:buClrTx/>
                <a:buSzTx/>
                <a:buFontTx/>
              </a:pPr>
              <a:r>
                <a:rPr lang="zh-CN" altLang="en-US" b="1" dirty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1" dirty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BERT</a:t>
              </a:r>
              <a:endParaRPr lang="zh-CN" altLang="en-US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Number_2"/>
            <p:cNvSpPr/>
            <p:nvPr>
              <p:custDataLst>
                <p:tags r:id="rId6"/>
              </p:custDataLst>
            </p:nvPr>
          </p:nvSpPr>
          <p:spPr>
            <a:xfrm>
              <a:off x="4599305" y="2969260"/>
              <a:ext cx="728345" cy="629285"/>
            </a:xfrm>
            <a:prstGeom prst="hexagon">
              <a:avLst>
                <a:gd name="adj" fmla="val 29651"/>
                <a:gd name="vf" fmla="val 115470"/>
              </a:avLst>
            </a:prstGeom>
            <a:solidFill>
              <a:srgbClr val="2DA9E1"/>
            </a:solidFill>
            <a:ln>
              <a:solidFill>
                <a:srgbClr val="08B3EB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6445" y="3783541"/>
            <a:ext cx="6551295" cy="629285"/>
            <a:chOff x="4617085" y="4178300"/>
            <a:chExt cx="6551295" cy="629285"/>
          </a:xfrm>
        </p:grpSpPr>
        <p:sp>
          <p:nvSpPr>
            <p:cNvPr id="3" name="MH_Entry_1"/>
            <p:cNvSpPr txBox="1"/>
            <p:nvPr>
              <p:custDataLst>
                <p:tags r:id="rId3"/>
              </p:custDataLst>
            </p:nvPr>
          </p:nvSpPr>
          <p:spPr>
            <a:xfrm>
              <a:off x="5091430" y="4178300"/>
              <a:ext cx="6076950" cy="629285"/>
            </a:xfrm>
            <a:custGeom>
              <a:avLst/>
              <a:gdLst>
                <a:gd name="connsiteX0" fmla="*/ 0 w 3064329"/>
                <a:gd name="connsiteY0" fmla="*/ 0 h 437055"/>
                <a:gd name="connsiteX1" fmla="*/ 3064329 w 3064329"/>
                <a:gd name="connsiteY1" fmla="*/ 0 h 437055"/>
                <a:gd name="connsiteX2" fmla="*/ 3064329 w 3064329"/>
                <a:gd name="connsiteY2" fmla="*/ 437055 h 437055"/>
                <a:gd name="connsiteX3" fmla="*/ 0 w 3064329"/>
                <a:gd name="connsiteY3" fmla="*/ 437055 h 437055"/>
                <a:gd name="connsiteX4" fmla="*/ 0 w 3064329"/>
                <a:gd name="connsiteY4" fmla="*/ 0 h 437055"/>
                <a:gd name="connsiteX0-1" fmla="*/ 3064329 w 3155769"/>
                <a:gd name="connsiteY0-2" fmla="*/ 437055 h 528495"/>
                <a:gd name="connsiteX1-3" fmla="*/ 0 w 3155769"/>
                <a:gd name="connsiteY1-4" fmla="*/ 437055 h 528495"/>
                <a:gd name="connsiteX2-5" fmla="*/ 0 w 3155769"/>
                <a:gd name="connsiteY2-6" fmla="*/ 0 h 528495"/>
                <a:gd name="connsiteX3-7" fmla="*/ 3064329 w 3155769"/>
                <a:gd name="connsiteY3-8" fmla="*/ 0 h 528495"/>
                <a:gd name="connsiteX4-9" fmla="*/ 3155769 w 3155769"/>
                <a:gd name="connsiteY4-10" fmla="*/ 528495 h 528495"/>
                <a:gd name="connsiteX0-11" fmla="*/ 3064329 w 3064329"/>
                <a:gd name="connsiteY0-12" fmla="*/ 437055 h 437055"/>
                <a:gd name="connsiteX1-13" fmla="*/ 0 w 3064329"/>
                <a:gd name="connsiteY1-14" fmla="*/ 437055 h 437055"/>
                <a:gd name="connsiteX2-15" fmla="*/ 0 w 3064329"/>
                <a:gd name="connsiteY2-16" fmla="*/ 0 h 437055"/>
                <a:gd name="connsiteX3-17" fmla="*/ 3064329 w 3064329"/>
                <a:gd name="connsiteY3-18" fmla="*/ 0 h 437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64329" h="437055">
                  <a:moveTo>
                    <a:pt x="3064329" y="437055"/>
                  </a:moveTo>
                  <a:lnTo>
                    <a:pt x="0" y="437055"/>
                  </a:lnTo>
                  <a:lnTo>
                    <a:pt x="0" y="0"/>
                  </a:lnTo>
                  <a:lnTo>
                    <a:pt x="3064329" y="0"/>
                  </a:lnTo>
                </a:path>
              </a:pathLst>
            </a:custGeom>
            <a:noFill/>
            <a:ln w="3175">
              <a:gradFill>
                <a:gsLst>
                  <a:gs pos="0">
                    <a:srgbClr val="08B3EB"/>
                  </a:gs>
                  <a:gs pos="100000">
                    <a:srgbClr val="3BB3E5">
                      <a:alpha val="0"/>
                    </a:srgbClr>
                  </a:gs>
                </a:gsLst>
                <a:lin ang="0" scaled="0"/>
              </a:gradFill>
            </a:ln>
          </p:spPr>
          <p:txBody>
            <a:bodyPr wrap="square" lIns="350766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Post-BERT</a:t>
              </a:r>
              <a:endParaRPr lang="zh-CN" altLang="en-US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MH_Number_1"/>
            <p:cNvSpPr/>
            <p:nvPr>
              <p:custDataLst>
                <p:tags r:id="rId4"/>
              </p:custDataLst>
            </p:nvPr>
          </p:nvSpPr>
          <p:spPr>
            <a:xfrm>
              <a:off x="4617085" y="4178300"/>
              <a:ext cx="728345" cy="629285"/>
            </a:xfrm>
            <a:prstGeom prst="hexagon">
              <a:avLst>
                <a:gd name="adj" fmla="val 29651"/>
                <a:gd name="vf" fmla="val 115470"/>
              </a:avLst>
            </a:prstGeom>
            <a:solidFill>
              <a:srgbClr val="2DA9E1"/>
            </a:solidFill>
            <a:ln>
              <a:solidFill>
                <a:srgbClr val="08B3EB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76445" y="4975860"/>
            <a:ext cx="6551295" cy="629285"/>
            <a:chOff x="4617085" y="4178300"/>
            <a:chExt cx="6551295" cy="629285"/>
          </a:xfrm>
        </p:grpSpPr>
        <p:sp>
          <p:nvSpPr>
            <p:cNvPr id="16" name="MH_Entry_1"/>
            <p:cNvSpPr txBox="1"/>
            <p:nvPr>
              <p:custDataLst>
                <p:tags r:id="rId1"/>
              </p:custDataLst>
            </p:nvPr>
          </p:nvSpPr>
          <p:spPr>
            <a:xfrm>
              <a:off x="5091430" y="4178300"/>
              <a:ext cx="6076950" cy="629285"/>
            </a:xfrm>
            <a:custGeom>
              <a:avLst/>
              <a:gdLst>
                <a:gd name="connsiteX0" fmla="*/ 0 w 3064329"/>
                <a:gd name="connsiteY0" fmla="*/ 0 h 437055"/>
                <a:gd name="connsiteX1" fmla="*/ 3064329 w 3064329"/>
                <a:gd name="connsiteY1" fmla="*/ 0 h 437055"/>
                <a:gd name="connsiteX2" fmla="*/ 3064329 w 3064329"/>
                <a:gd name="connsiteY2" fmla="*/ 437055 h 437055"/>
                <a:gd name="connsiteX3" fmla="*/ 0 w 3064329"/>
                <a:gd name="connsiteY3" fmla="*/ 437055 h 437055"/>
                <a:gd name="connsiteX4" fmla="*/ 0 w 3064329"/>
                <a:gd name="connsiteY4" fmla="*/ 0 h 437055"/>
                <a:gd name="connsiteX0-1" fmla="*/ 3064329 w 3155769"/>
                <a:gd name="connsiteY0-2" fmla="*/ 437055 h 528495"/>
                <a:gd name="connsiteX1-3" fmla="*/ 0 w 3155769"/>
                <a:gd name="connsiteY1-4" fmla="*/ 437055 h 528495"/>
                <a:gd name="connsiteX2-5" fmla="*/ 0 w 3155769"/>
                <a:gd name="connsiteY2-6" fmla="*/ 0 h 528495"/>
                <a:gd name="connsiteX3-7" fmla="*/ 3064329 w 3155769"/>
                <a:gd name="connsiteY3-8" fmla="*/ 0 h 528495"/>
                <a:gd name="connsiteX4-9" fmla="*/ 3155769 w 3155769"/>
                <a:gd name="connsiteY4-10" fmla="*/ 528495 h 528495"/>
                <a:gd name="connsiteX0-11" fmla="*/ 3064329 w 3064329"/>
                <a:gd name="connsiteY0-12" fmla="*/ 437055 h 437055"/>
                <a:gd name="connsiteX1-13" fmla="*/ 0 w 3064329"/>
                <a:gd name="connsiteY1-14" fmla="*/ 437055 h 437055"/>
                <a:gd name="connsiteX2-15" fmla="*/ 0 w 3064329"/>
                <a:gd name="connsiteY2-16" fmla="*/ 0 h 437055"/>
                <a:gd name="connsiteX3-17" fmla="*/ 3064329 w 3064329"/>
                <a:gd name="connsiteY3-18" fmla="*/ 0 h 437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064329" h="437055">
                  <a:moveTo>
                    <a:pt x="3064329" y="437055"/>
                  </a:moveTo>
                  <a:lnTo>
                    <a:pt x="0" y="437055"/>
                  </a:lnTo>
                  <a:lnTo>
                    <a:pt x="0" y="0"/>
                  </a:lnTo>
                  <a:lnTo>
                    <a:pt x="3064329" y="0"/>
                  </a:lnTo>
                </a:path>
              </a:pathLst>
            </a:custGeom>
            <a:noFill/>
            <a:ln w="3175">
              <a:gradFill>
                <a:gsLst>
                  <a:gs pos="0">
                    <a:srgbClr val="08B3EB"/>
                  </a:gs>
                  <a:gs pos="100000">
                    <a:srgbClr val="3BB3E5">
                      <a:alpha val="0"/>
                    </a:srgbClr>
                  </a:gs>
                </a:gsLst>
                <a:lin ang="0" scaled="0"/>
              </a:gradFill>
            </a:ln>
          </p:spPr>
          <p:txBody>
            <a:bodyPr wrap="square" lIns="350766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400">
                  <a:solidFill>
                    <a:srgbClr val="00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b="1" dirty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smtClean="0">
                  <a:solidFill>
                    <a:srgbClr val="2DA9E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</a:t>
              </a:r>
              <a:endParaRPr lang="zh-CN" altLang="en-US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Number_1"/>
            <p:cNvSpPr/>
            <p:nvPr>
              <p:custDataLst>
                <p:tags r:id="rId2"/>
              </p:custDataLst>
            </p:nvPr>
          </p:nvSpPr>
          <p:spPr>
            <a:xfrm>
              <a:off x="4617085" y="4178300"/>
              <a:ext cx="728345" cy="629285"/>
            </a:xfrm>
            <a:prstGeom prst="hexagon">
              <a:avLst>
                <a:gd name="adj" fmla="val 29651"/>
                <a:gd name="vf" fmla="val 115470"/>
              </a:avLst>
            </a:prstGeom>
            <a:solidFill>
              <a:srgbClr val="2DA9E1"/>
            </a:solidFill>
            <a:ln>
              <a:solidFill>
                <a:srgbClr val="08B3EB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ERNIE 2.0 (Baidu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Continual Pre-training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1349575"/>
            <a:ext cx="8031480" cy="4509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750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ERNIE 2.0: A CONTINUAL PRE-TRAINING FRAMEWORK FOR LANGUAGE UNDERSTANDING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5075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ERNIE 2.0 (Baidu): Structure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5088" y="6026758"/>
            <a:ext cx="750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3"/>
              </a:rPr>
              <a:t>ERNIE 2.0: A CONTINUAL PRE-TRAINING FRAMEWORK FOR LANGUAGE UNDERSTANDING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795" y="1567465"/>
            <a:ext cx="8967787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i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Transformer-XL</a:t>
            </a:r>
            <a:endParaRPr lang="en-US" altLang="zh-CN" sz="3200" b="1" i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88" y="6026758"/>
            <a:ext cx="720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3"/>
              </a:rPr>
              <a:t>Transformer-XL: Attentive Language Models Beyond a Fixed-Length Context-arXiv2019</a:t>
            </a:r>
            <a:endParaRPr lang="en-US" sz="1400" dirty="0" smtClean="0"/>
          </a:p>
          <a:p>
            <a:r>
              <a:rPr lang="en-US" sz="1400" dirty="0" smtClean="0"/>
              <a:t>[2] </a:t>
            </a:r>
            <a:r>
              <a:rPr lang="en-US" sz="1400" dirty="0" smtClean="0">
                <a:hlinkClick r:id="rId4"/>
              </a:rPr>
              <a:t>transformer</a:t>
            </a:r>
            <a:r>
              <a:rPr lang="zh-CN" altLang="en-US" sz="1400" dirty="0" smtClean="0">
                <a:hlinkClick r:id="rId4"/>
              </a:rPr>
              <a:t>详解：</a:t>
            </a:r>
            <a:r>
              <a:rPr lang="en-US" sz="1400" dirty="0" smtClean="0">
                <a:hlinkClick r:id="rId4"/>
              </a:rPr>
              <a:t>transformer/ universal transformer/ transformer-XL</a:t>
            </a:r>
            <a:endParaRPr lang="en-US" sz="1400" dirty="0"/>
          </a:p>
          <a:p>
            <a:r>
              <a:rPr lang="en-US" sz="1400" dirty="0" smtClean="0"/>
              <a:t>[3] </a:t>
            </a:r>
            <a:r>
              <a:rPr lang="en-US" sz="1400" dirty="0" smtClean="0">
                <a:hlinkClick r:id="rId5"/>
              </a:rPr>
              <a:t>Character-Level Language Modeling with Deeper Self-Attention-AAAI2019</a:t>
            </a:r>
            <a:endParaRPr lang="en-US" sz="1400" dirty="0"/>
          </a:p>
          <a:p>
            <a:endParaRPr 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779" y="1567465"/>
            <a:ext cx="6364111" cy="1921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779" y="3639899"/>
            <a:ext cx="6364224" cy="17974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680" y="2661042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Main conclusions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nables </a:t>
            </a:r>
            <a:r>
              <a:rPr lang="en-US" sz="2000" dirty="0"/>
              <a:t>capturing </a:t>
            </a:r>
            <a:r>
              <a:rPr lang="en-US" sz="2000" dirty="0" smtClean="0"/>
              <a:t>longer-term 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esolves </a:t>
            </a:r>
            <a:r>
              <a:rPr lang="en-US" sz="2000" dirty="0"/>
              <a:t>the context fragmentation problem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874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i="1" dirty="0" err="1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XLNet</a:t>
            </a:r>
            <a:endParaRPr lang="en-US" altLang="zh-CN" sz="3200" b="1" i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88" y="6026758"/>
            <a:ext cx="7202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err="1" smtClean="0">
                <a:hlinkClick r:id="rId3"/>
              </a:rPr>
              <a:t>XLNet</a:t>
            </a:r>
            <a:r>
              <a:rPr lang="en-US" sz="1400" dirty="0" smtClean="0">
                <a:hlinkClick r:id="rId3"/>
              </a:rPr>
              <a:t>: Generalized Autoregressive </a:t>
            </a:r>
            <a:r>
              <a:rPr lang="en-US" sz="1400" dirty="0" err="1" smtClean="0">
                <a:hlinkClick r:id="rId3"/>
              </a:rPr>
              <a:t>Pretraining</a:t>
            </a:r>
            <a:r>
              <a:rPr lang="en-US" sz="1400" dirty="0" smtClean="0">
                <a:hlinkClick r:id="rId3"/>
              </a:rPr>
              <a:t> for Language Understanding-arXiv2019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94" y="1237615"/>
            <a:ext cx="5500666" cy="44900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1649" y="2377726"/>
            <a:ext cx="63629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Comparison to BERT: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earning </a:t>
            </a:r>
            <a:r>
              <a:rPr lang="en-US" sz="2000" dirty="0"/>
              <a:t>bidirectional contexts by maximizing the expected likelihood over </a:t>
            </a:r>
            <a:r>
              <a:rPr lang="en-US" sz="2000" dirty="0" smtClean="0"/>
              <a:t>all permutations </a:t>
            </a:r>
            <a:r>
              <a:rPr lang="en-US" sz="2000" dirty="0"/>
              <a:t>of the factorization order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vercomes </a:t>
            </a:r>
            <a:r>
              <a:rPr lang="en-US" sz="2000" dirty="0"/>
              <a:t>the limitations of </a:t>
            </a:r>
            <a:r>
              <a:rPr lang="en-US" sz="2000" dirty="0" smtClean="0"/>
              <a:t>BERT as its </a:t>
            </a:r>
            <a:r>
              <a:rPr lang="en-US" sz="2000" dirty="0"/>
              <a:t>autoregressive formulation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ntegrates Transformer-XL into pre-training</a:t>
            </a:r>
          </a:p>
        </p:txBody>
      </p:sp>
    </p:spTree>
    <p:extLst>
      <p:ext uri="{BB962C8B-B14F-4D97-AF65-F5344CB8AC3E}">
        <p14:creationId xmlns:p14="http://schemas.microsoft.com/office/powerpoint/2010/main" val="24280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030" y="2933639"/>
            <a:ext cx="104565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04-Summary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48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Table</a:t>
            </a:r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8" y="1487576"/>
            <a:ext cx="8418106" cy="43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541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altLang="zh-CN" sz="1400" dirty="0" err="1" smtClean="0">
                <a:hlinkClick r:id="rId4"/>
              </a:rPr>
              <a:t>nlp</a:t>
            </a:r>
            <a:r>
              <a:rPr lang="zh-CN" altLang="en-US" sz="1400" dirty="0" smtClean="0">
                <a:hlinkClick r:id="rId4"/>
              </a:rPr>
              <a:t>中的预训练语言模型总结</a:t>
            </a:r>
            <a:r>
              <a:rPr lang="en-US" altLang="zh-CN" sz="1400" dirty="0" smtClean="0">
                <a:hlinkClick r:id="rId4"/>
              </a:rPr>
              <a:t>(</a:t>
            </a:r>
            <a:r>
              <a:rPr lang="zh-CN" altLang="en-US" sz="1400" dirty="0" smtClean="0">
                <a:hlinkClick r:id="rId4"/>
              </a:rPr>
              <a:t>单向模型、</a:t>
            </a:r>
            <a:r>
              <a:rPr lang="en-US" altLang="zh-CN" sz="1400" dirty="0" smtClean="0">
                <a:hlinkClick r:id="rId4"/>
              </a:rPr>
              <a:t>BERT</a:t>
            </a:r>
            <a:r>
              <a:rPr lang="zh-CN" altLang="en-US" sz="1400" dirty="0" smtClean="0">
                <a:hlinkClick r:id="rId4"/>
              </a:rPr>
              <a:t>系列模型、</a:t>
            </a:r>
            <a:r>
              <a:rPr lang="en-US" altLang="zh-CN" sz="1400" dirty="0" err="1" smtClean="0">
                <a:hlinkClick r:id="rId4"/>
              </a:rPr>
              <a:t>XLNet</a:t>
            </a:r>
            <a:r>
              <a:rPr lang="en-US" altLang="zh-CN" sz="1400" dirty="0" smtClean="0">
                <a:hlinkClick r:id="rId4"/>
              </a:rPr>
              <a:t>)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813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ChangeArrowheads="1"/>
          </p:cNvSpPr>
          <p:nvPr/>
        </p:nvSpPr>
        <p:spPr bwMode="auto">
          <a:xfrm>
            <a:off x="3449638" y="0"/>
            <a:ext cx="3968750" cy="4102100"/>
          </a:xfrm>
          <a:custGeom>
            <a:avLst/>
            <a:gdLst>
              <a:gd name="T0" fmla="*/ 0 w 2500"/>
              <a:gd name="T1" fmla="*/ 0 h 2581"/>
              <a:gd name="T2" fmla="*/ 2500 w 2500"/>
              <a:gd name="T3" fmla="*/ 2581 h 2581"/>
              <a:gd name="T4" fmla="*/ 2220 w 2500"/>
              <a:gd name="T5" fmla="*/ 1975 h 2581"/>
              <a:gd name="T6" fmla="*/ 0 w 2500"/>
              <a:gd name="T7" fmla="*/ 0 h 2581"/>
              <a:gd name="T8" fmla="*/ 0 60000 65536"/>
              <a:gd name="T9" fmla="*/ 0 60000 65536"/>
              <a:gd name="T10" fmla="*/ 0 60000 65536"/>
              <a:gd name="T11" fmla="*/ 0 60000 65536"/>
              <a:gd name="T12" fmla="*/ 0 w 2500"/>
              <a:gd name="T13" fmla="*/ 0 h 2581"/>
              <a:gd name="T14" fmla="*/ 2500 w 2500"/>
              <a:gd name="T15" fmla="*/ 2581 h 25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0" h="2581">
                <a:moveTo>
                  <a:pt x="0" y="0"/>
                </a:moveTo>
                <a:lnTo>
                  <a:pt x="2500" y="2581"/>
                </a:lnTo>
                <a:lnTo>
                  <a:pt x="2220" y="1975"/>
                </a:lnTo>
                <a:lnTo>
                  <a:pt x="0" y="0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ChangeArrowheads="1"/>
          </p:cNvSpPr>
          <p:nvPr/>
        </p:nvSpPr>
        <p:spPr bwMode="auto">
          <a:xfrm>
            <a:off x="8740775" y="4630738"/>
            <a:ext cx="2811463" cy="2227262"/>
          </a:xfrm>
          <a:custGeom>
            <a:avLst/>
            <a:gdLst>
              <a:gd name="T0" fmla="*/ 1771 w 1771"/>
              <a:gd name="T1" fmla="*/ 932 h 1401"/>
              <a:gd name="T2" fmla="*/ 345 w 1771"/>
              <a:gd name="T3" fmla="*/ 0 h 1401"/>
              <a:gd name="T4" fmla="*/ 0 w 1771"/>
              <a:gd name="T5" fmla="*/ 541 h 1401"/>
              <a:gd name="T6" fmla="*/ 742 w 1771"/>
              <a:gd name="T7" fmla="*/ 1401 h 1401"/>
              <a:gd name="T8" fmla="*/ 1771 w 1771"/>
              <a:gd name="T9" fmla="*/ 932 h 14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1"/>
              <a:gd name="T16" fmla="*/ 0 h 1401"/>
              <a:gd name="T17" fmla="*/ 1771 w 1771"/>
              <a:gd name="T18" fmla="*/ 1401 h 14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1" h="1401">
                <a:moveTo>
                  <a:pt x="1771" y="932"/>
                </a:moveTo>
                <a:lnTo>
                  <a:pt x="345" y="0"/>
                </a:lnTo>
                <a:lnTo>
                  <a:pt x="0" y="541"/>
                </a:lnTo>
                <a:lnTo>
                  <a:pt x="742" y="1401"/>
                </a:lnTo>
                <a:lnTo>
                  <a:pt x="1771" y="932"/>
                </a:lnTo>
                <a:close/>
              </a:path>
            </a:pathLst>
          </a:custGeom>
          <a:solidFill>
            <a:srgbClr val="0073A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7"/>
          <p:cNvSpPr>
            <a:spLocks noChangeArrowheads="1"/>
          </p:cNvSpPr>
          <p:nvPr/>
        </p:nvSpPr>
        <p:spPr bwMode="auto">
          <a:xfrm>
            <a:off x="7521575" y="850900"/>
            <a:ext cx="4670425" cy="2598738"/>
          </a:xfrm>
          <a:custGeom>
            <a:avLst/>
            <a:gdLst>
              <a:gd name="T0" fmla="*/ 0 w 2942"/>
              <a:gd name="T1" fmla="*/ 0 h 1635"/>
              <a:gd name="T2" fmla="*/ 2942 w 2942"/>
              <a:gd name="T3" fmla="*/ 990 h 1635"/>
              <a:gd name="T4" fmla="*/ 1881 w 2942"/>
              <a:gd name="T5" fmla="*/ 1635 h 1635"/>
              <a:gd name="T6" fmla="*/ 0 w 2942"/>
              <a:gd name="T7" fmla="*/ 0 h 1635"/>
              <a:gd name="T8" fmla="*/ 0 60000 65536"/>
              <a:gd name="T9" fmla="*/ 0 60000 65536"/>
              <a:gd name="T10" fmla="*/ 0 60000 65536"/>
              <a:gd name="T11" fmla="*/ 0 60000 65536"/>
              <a:gd name="T12" fmla="*/ 0 w 2942"/>
              <a:gd name="T13" fmla="*/ 0 h 1635"/>
              <a:gd name="T14" fmla="*/ 2942 w 2942"/>
              <a:gd name="T15" fmla="*/ 1635 h 1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2" h="1635">
                <a:moveTo>
                  <a:pt x="0" y="0"/>
                </a:moveTo>
                <a:lnTo>
                  <a:pt x="2942" y="990"/>
                </a:lnTo>
                <a:lnTo>
                  <a:pt x="1881" y="1635"/>
                </a:lnTo>
                <a:lnTo>
                  <a:pt x="0" y="0"/>
                </a:lnTo>
                <a:close/>
              </a:path>
            </a:pathLst>
          </a:custGeom>
          <a:solidFill>
            <a:srgbClr val="DFEE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8"/>
          <p:cNvSpPr>
            <a:spLocks noChangeArrowheads="1"/>
          </p:cNvSpPr>
          <p:nvPr/>
        </p:nvSpPr>
        <p:spPr bwMode="auto">
          <a:xfrm>
            <a:off x="7026275" y="11113"/>
            <a:ext cx="5165725" cy="2413000"/>
          </a:xfrm>
          <a:custGeom>
            <a:avLst/>
            <a:gdLst>
              <a:gd name="T0" fmla="*/ 0 w 3254"/>
              <a:gd name="T1" fmla="*/ 0 h 1518"/>
              <a:gd name="T2" fmla="*/ 312 w 3254"/>
              <a:gd name="T3" fmla="*/ 528 h 1518"/>
              <a:gd name="T4" fmla="*/ 3254 w 3254"/>
              <a:gd name="T5" fmla="*/ 1518 h 1518"/>
              <a:gd name="T6" fmla="*/ 0 w 3254"/>
              <a:gd name="T7" fmla="*/ 0 h 1518"/>
              <a:gd name="T8" fmla="*/ 0 60000 65536"/>
              <a:gd name="T9" fmla="*/ 0 60000 65536"/>
              <a:gd name="T10" fmla="*/ 0 60000 65536"/>
              <a:gd name="T11" fmla="*/ 0 60000 65536"/>
              <a:gd name="T12" fmla="*/ 0 w 3254"/>
              <a:gd name="T13" fmla="*/ 0 h 1518"/>
              <a:gd name="T14" fmla="*/ 3254 w 3254"/>
              <a:gd name="T15" fmla="*/ 1518 h 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54" h="1518">
                <a:moveTo>
                  <a:pt x="0" y="0"/>
                </a:moveTo>
                <a:lnTo>
                  <a:pt x="312" y="528"/>
                </a:lnTo>
                <a:lnTo>
                  <a:pt x="3254" y="15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9"/>
          <p:cNvSpPr>
            <a:spLocks noChangeArrowheads="1"/>
          </p:cNvSpPr>
          <p:nvPr/>
        </p:nvSpPr>
        <p:spPr bwMode="auto">
          <a:xfrm>
            <a:off x="8543925" y="3140075"/>
            <a:ext cx="1963738" cy="1490663"/>
          </a:xfrm>
          <a:custGeom>
            <a:avLst/>
            <a:gdLst>
              <a:gd name="T0" fmla="*/ 469 w 1237"/>
              <a:gd name="T1" fmla="*/ 938 h 938"/>
              <a:gd name="T2" fmla="*/ 1237 w 1237"/>
              <a:gd name="T3" fmla="*/ 195 h 938"/>
              <a:gd name="T4" fmla="*/ 0 w 1237"/>
              <a:gd name="T5" fmla="*/ 0 h 938"/>
              <a:gd name="T6" fmla="*/ 469 w 1237"/>
              <a:gd name="T7" fmla="*/ 938 h 938"/>
              <a:gd name="T8" fmla="*/ 0 60000 65536"/>
              <a:gd name="T9" fmla="*/ 0 60000 65536"/>
              <a:gd name="T10" fmla="*/ 0 60000 65536"/>
              <a:gd name="T11" fmla="*/ 0 60000 65536"/>
              <a:gd name="T12" fmla="*/ 0 w 1237"/>
              <a:gd name="T13" fmla="*/ 0 h 938"/>
              <a:gd name="T14" fmla="*/ 1237 w 1237"/>
              <a:gd name="T15" fmla="*/ 938 h 9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7" h="938">
                <a:moveTo>
                  <a:pt x="469" y="938"/>
                </a:moveTo>
                <a:lnTo>
                  <a:pt x="1237" y="195"/>
                </a:lnTo>
                <a:lnTo>
                  <a:pt x="0" y="0"/>
                </a:lnTo>
                <a:lnTo>
                  <a:pt x="469" y="938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10"/>
          <p:cNvSpPr>
            <a:spLocks noChangeArrowheads="1"/>
          </p:cNvSpPr>
          <p:nvPr/>
        </p:nvSpPr>
        <p:spPr bwMode="auto">
          <a:xfrm>
            <a:off x="7831138" y="3140075"/>
            <a:ext cx="1457325" cy="2351088"/>
          </a:xfrm>
          <a:custGeom>
            <a:avLst/>
            <a:gdLst>
              <a:gd name="T0" fmla="*/ 0 w 918"/>
              <a:gd name="T1" fmla="*/ 1355 h 1479"/>
              <a:gd name="T2" fmla="*/ 449 w 918"/>
              <a:gd name="T3" fmla="*/ 0 h 1479"/>
              <a:gd name="T4" fmla="*/ 918 w 918"/>
              <a:gd name="T5" fmla="*/ 938 h 1479"/>
              <a:gd name="T6" fmla="*/ 573 w 918"/>
              <a:gd name="T7" fmla="*/ 1479 h 1479"/>
              <a:gd name="T8" fmla="*/ 0 w 918"/>
              <a:gd name="T9" fmla="*/ 1355 h 1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"/>
              <a:gd name="T16" fmla="*/ 0 h 1479"/>
              <a:gd name="T17" fmla="*/ 918 w 918"/>
              <a:gd name="T18" fmla="*/ 1479 h 14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" h="1479">
                <a:moveTo>
                  <a:pt x="0" y="1355"/>
                </a:moveTo>
                <a:lnTo>
                  <a:pt x="449" y="0"/>
                </a:lnTo>
                <a:lnTo>
                  <a:pt x="918" y="938"/>
                </a:lnTo>
                <a:lnTo>
                  <a:pt x="573" y="1479"/>
                </a:lnTo>
                <a:lnTo>
                  <a:pt x="0" y="1355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11"/>
          <p:cNvSpPr>
            <a:spLocks noChangeArrowheads="1"/>
          </p:cNvSpPr>
          <p:nvPr/>
        </p:nvSpPr>
        <p:spPr bwMode="auto">
          <a:xfrm>
            <a:off x="6973888" y="3140075"/>
            <a:ext cx="1570037" cy="2152650"/>
          </a:xfrm>
          <a:custGeom>
            <a:avLst/>
            <a:gdLst>
              <a:gd name="T0" fmla="*/ 0 w 989"/>
              <a:gd name="T1" fmla="*/ 0 h 1355"/>
              <a:gd name="T2" fmla="*/ 540 w 989"/>
              <a:gd name="T3" fmla="*/ 1355 h 1355"/>
              <a:gd name="T4" fmla="*/ 989 w 989"/>
              <a:gd name="T5" fmla="*/ 0 h 1355"/>
              <a:gd name="T6" fmla="*/ 0 w 989"/>
              <a:gd name="T7" fmla="*/ 0 h 1355"/>
              <a:gd name="T8" fmla="*/ 0 60000 65536"/>
              <a:gd name="T9" fmla="*/ 0 60000 65536"/>
              <a:gd name="T10" fmla="*/ 0 60000 65536"/>
              <a:gd name="T11" fmla="*/ 0 60000 65536"/>
              <a:gd name="T12" fmla="*/ 0 w 989"/>
              <a:gd name="T13" fmla="*/ 0 h 1355"/>
              <a:gd name="T14" fmla="*/ 989 w 989"/>
              <a:gd name="T15" fmla="*/ 1355 h 1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9" h="1355">
                <a:moveTo>
                  <a:pt x="0" y="0"/>
                </a:moveTo>
                <a:lnTo>
                  <a:pt x="540" y="1355"/>
                </a:lnTo>
                <a:lnTo>
                  <a:pt x="9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3A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12"/>
          <p:cNvSpPr>
            <a:spLocks noChangeArrowheads="1"/>
          </p:cNvSpPr>
          <p:nvPr/>
        </p:nvSpPr>
        <p:spPr bwMode="auto">
          <a:xfrm>
            <a:off x="9288463" y="3449638"/>
            <a:ext cx="1466850" cy="2135187"/>
          </a:xfrm>
          <a:custGeom>
            <a:avLst/>
            <a:gdLst>
              <a:gd name="T0" fmla="*/ 0 w 924"/>
              <a:gd name="T1" fmla="*/ 743 h 1343"/>
              <a:gd name="T2" fmla="*/ 768 w 924"/>
              <a:gd name="T3" fmla="*/ 0 h 1343"/>
              <a:gd name="T4" fmla="*/ 924 w 924"/>
              <a:gd name="T5" fmla="*/ 1343 h 1343"/>
              <a:gd name="T6" fmla="*/ 0 w 924"/>
              <a:gd name="T7" fmla="*/ 743 h 1343"/>
              <a:gd name="T8" fmla="*/ 0 60000 65536"/>
              <a:gd name="T9" fmla="*/ 0 60000 65536"/>
              <a:gd name="T10" fmla="*/ 0 60000 65536"/>
              <a:gd name="T11" fmla="*/ 0 60000 65536"/>
              <a:gd name="T12" fmla="*/ 0 w 924"/>
              <a:gd name="T13" fmla="*/ 0 h 1343"/>
              <a:gd name="T14" fmla="*/ 924 w 924"/>
              <a:gd name="T15" fmla="*/ 1343 h 13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" h="1343">
                <a:moveTo>
                  <a:pt x="0" y="743"/>
                </a:moveTo>
                <a:lnTo>
                  <a:pt x="768" y="0"/>
                </a:lnTo>
                <a:lnTo>
                  <a:pt x="924" y="1343"/>
                </a:lnTo>
                <a:lnTo>
                  <a:pt x="0" y="743"/>
                </a:lnTo>
                <a:close/>
              </a:path>
            </a:pathLst>
          </a:custGeom>
          <a:solidFill>
            <a:srgbClr val="82C1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3"/>
          <p:cNvSpPr>
            <a:spLocks noChangeArrowheads="1"/>
          </p:cNvSpPr>
          <p:nvPr/>
        </p:nvSpPr>
        <p:spPr bwMode="auto">
          <a:xfrm>
            <a:off x="7521575" y="850900"/>
            <a:ext cx="2986088" cy="2598738"/>
          </a:xfrm>
          <a:custGeom>
            <a:avLst/>
            <a:gdLst>
              <a:gd name="T0" fmla="*/ 1881 w 1881"/>
              <a:gd name="T1" fmla="*/ 1635 h 1635"/>
              <a:gd name="T2" fmla="*/ 0 w 1881"/>
              <a:gd name="T3" fmla="*/ 0 h 1635"/>
              <a:gd name="T4" fmla="*/ 644 w 1881"/>
              <a:gd name="T5" fmla="*/ 1440 h 1635"/>
              <a:gd name="T6" fmla="*/ 1881 w 1881"/>
              <a:gd name="T7" fmla="*/ 1635 h 1635"/>
              <a:gd name="T8" fmla="*/ 0 60000 65536"/>
              <a:gd name="T9" fmla="*/ 0 60000 65536"/>
              <a:gd name="T10" fmla="*/ 0 60000 65536"/>
              <a:gd name="T11" fmla="*/ 0 60000 65536"/>
              <a:gd name="T12" fmla="*/ 0 w 1881"/>
              <a:gd name="T13" fmla="*/ 0 h 1635"/>
              <a:gd name="T14" fmla="*/ 1881 w 1881"/>
              <a:gd name="T15" fmla="*/ 1635 h 16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1" h="1635">
                <a:moveTo>
                  <a:pt x="1881" y="1635"/>
                </a:moveTo>
                <a:lnTo>
                  <a:pt x="0" y="0"/>
                </a:lnTo>
                <a:lnTo>
                  <a:pt x="644" y="1440"/>
                </a:lnTo>
                <a:lnTo>
                  <a:pt x="1881" y="1635"/>
                </a:lnTo>
                <a:close/>
              </a:path>
            </a:pathLst>
          </a:custGeom>
          <a:solidFill>
            <a:srgbClr val="BBDC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Freeform 14"/>
          <p:cNvSpPr>
            <a:spLocks noChangeArrowheads="1"/>
          </p:cNvSpPr>
          <p:nvPr/>
        </p:nvSpPr>
        <p:spPr bwMode="auto">
          <a:xfrm>
            <a:off x="6973888" y="850900"/>
            <a:ext cx="1570037" cy="2289175"/>
          </a:xfrm>
          <a:custGeom>
            <a:avLst/>
            <a:gdLst>
              <a:gd name="T0" fmla="*/ 989 w 989"/>
              <a:gd name="T1" fmla="*/ 1440 h 1440"/>
              <a:gd name="T2" fmla="*/ 0 w 989"/>
              <a:gd name="T3" fmla="*/ 1440 h 1440"/>
              <a:gd name="T4" fmla="*/ 345 w 989"/>
              <a:gd name="T5" fmla="*/ 0 h 1440"/>
              <a:gd name="T6" fmla="*/ 989 w 989"/>
              <a:gd name="T7" fmla="*/ 144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989"/>
              <a:gd name="T13" fmla="*/ 0 h 1440"/>
              <a:gd name="T14" fmla="*/ 989 w 989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9" h="1440">
                <a:moveTo>
                  <a:pt x="989" y="1440"/>
                </a:moveTo>
                <a:lnTo>
                  <a:pt x="0" y="1440"/>
                </a:lnTo>
                <a:lnTo>
                  <a:pt x="345" y="0"/>
                </a:lnTo>
                <a:lnTo>
                  <a:pt x="989" y="1440"/>
                </a:lnTo>
                <a:close/>
              </a:path>
            </a:pathLst>
          </a:custGeom>
          <a:solidFill>
            <a:srgbClr val="82C1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 15"/>
          <p:cNvSpPr>
            <a:spLocks noChangeArrowheads="1"/>
          </p:cNvSpPr>
          <p:nvPr/>
        </p:nvSpPr>
        <p:spPr bwMode="auto">
          <a:xfrm>
            <a:off x="3449638" y="0"/>
            <a:ext cx="4071937" cy="3140075"/>
          </a:xfrm>
          <a:custGeom>
            <a:avLst/>
            <a:gdLst>
              <a:gd name="T0" fmla="*/ 2253 w 2565"/>
              <a:gd name="T1" fmla="*/ 7 h 1975"/>
              <a:gd name="T2" fmla="*/ 0 w 2565"/>
              <a:gd name="T3" fmla="*/ 0 h 1975"/>
              <a:gd name="T4" fmla="*/ 2220 w 2565"/>
              <a:gd name="T5" fmla="*/ 1975 h 1975"/>
              <a:gd name="T6" fmla="*/ 2565 w 2565"/>
              <a:gd name="T7" fmla="*/ 535 h 1975"/>
              <a:gd name="T8" fmla="*/ 2253 w 2565"/>
              <a:gd name="T9" fmla="*/ 7 h 19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5"/>
              <a:gd name="T16" fmla="*/ 0 h 1975"/>
              <a:gd name="T17" fmla="*/ 2565 w 2565"/>
              <a:gd name="T18" fmla="*/ 1975 h 19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5" h="1975">
                <a:moveTo>
                  <a:pt x="2253" y="7"/>
                </a:moveTo>
                <a:lnTo>
                  <a:pt x="0" y="0"/>
                </a:lnTo>
                <a:lnTo>
                  <a:pt x="2220" y="1975"/>
                </a:lnTo>
                <a:lnTo>
                  <a:pt x="2565" y="535"/>
                </a:lnTo>
                <a:lnTo>
                  <a:pt x="2253" y="7"/>
                </a:lnTo>
                <a:close/>
              </a:path>
            </a:pathLst>
          </a:custGeom>
          <a:solidFill>
            <a:srgbClr val="BBDC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Freeform 16"/>
          <p:cNvSpPr>
            <a:spLocks noChangeArrowheads="1"/>
          </p:cNvSpPr>
          <p:nvPr/>
        </p:nvSpPr>
        <p:spPr bwMode="auto">
          <a:xfrm>
            <a:off x="10507663" y="2424113"/>
            <a:ext cx="1684337" cy="2528887"/>
          </a:xfrm>
          <a:custGeom>
            <a:avLst/>
            <a:gdLst>
              <a:gd name="T0" fmla="*/ 1061 w 1061"/>
              <a:gd name="T1" fmla="*/ 0 h 1590"/>
              <a:gd name="T2" fmla="*/ 111 w 1061"/>
              <a:gd name="T3" fmla="*/ 1590 h 1590"/>
              <a:gd name="T4" fmla="*/ 0 w 1061"/>
              <a:gd name="T5" fmla="*/ 645 h 1590"/>
              <a:gd name="T6" fmla="*/ 1061 w 1061"/>
              <a:gd name="T7" fmla="*/ 0 h 1590"/>
              <a:gd name="T8" fmla="*/ 0 60000 65536"/>
              <a:gd name="T9" fmla="*/ 0 60000 65536"/>
              <a:gd name="T10" fmla="*/ 0 60000 65536"/>
              <a:gd name="T11" fmla="*/ 0 60000 65536"/>
              <a:gd name="T12" fmla="*/ 0 w 1061"/>
              <a:gd name="T13" fmla="*/ 0 h 1590"/>
              <a:gd name="T14" fmla="*/ 1061 w 1061"/>
              <a:gd name="T15" fmla="*/ 1590 h 1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1" h="1590">
                <a:moveTo>
                  <a:pt x="1061" y="0"/>
                </a:moveTo>
                <a:lnTo>
                  <a:pt x="111" y="1590"/>
                </a:lnTo>
                <a:lnTo>
                  <a:pt x="0" y="645"/>
                </a:lnTo>
                <a:lnTo>
                  <a:pt x="1061" y="0"/>
                </a:lnTo>
                <a:close/>
              </a:path>
            </a:pathLst>
          </a:custGeom>
          <a:solidFill>
            <a:srgbClr val="008D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1154" y="2923143"/>
            <a:ext cx="46460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2030" y="2933639"/>
            <a:ext cx="104565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01-Prev-BERT</a:t>
            </a:r>
            <a:endParaRPr lang="zh-CN" altLang="en-US" sz="4400" b="1" dirty="0">
              <a:solidFill>
                <a:srgbClr val="2DA9E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8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Traditional Vectorization of Words 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088" y="1705329"/>
            <a:ext cx="832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Problems with discrete representation: one-hot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vector space terms, this is a vector with one 1 and a lot of zeroes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natural notion of similarity in a set of one-hot vectors </a:t>
            </a:r>
            <a:endParaRPr 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088" y="3866043"/>
            <a:ext cx="7090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Distributional similarity based </a:t>
            </a:r>
            <a:r>
              <a:rPr lang="en-US" sz="2000" b="1" dirty="0" smtClean="0"/>
              <a:t>representations: 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Predict between every word and its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Skip-grams (SG) / Continuous Bags of Words (CBOW)</a:t>
            </a:r>
            <a:endParaRPr 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26497" b="22385"/>
          <a:stretch/>
        </p:blipFill>
        <p:spPr>
          <a:xfrm>
            <a:off x="1448972" y="2720992"/>
            <a:ext cx="6471227" cy="7076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5088" y="602675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cs224n-2017-lecture2</a:t>
            </a:r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1847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ord2vec Algorithms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10" y="1515528"/>
            <a:ext cx="3140340" cy="38055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304" y="1392756"/>
            <a:ext cx="3145156" cy="40510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20310" y="52591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CBOW</a:t>
            </a:r>
            <a:endParaRPr 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777882" y="525918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SG</a:t>
            </a:r>
            <a:endParaRPr 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75088" y="6026758"/>
            <a:ext cx="7221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5"/>
              </a:rPr>
              <a:t>Introduction to Word Embedding and Word2Vec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en-US" sz="1400" dirty="0">
                <a:solidFill>
                  <a:srgbClr val="FF0000"/>
                </a:solidFill>
              </a:rPr>
              <a:t>2] </a:t>
            </a:r>
            <a:r>
              <a:rPr lang="en-US" sz="1400" dirty="0" smtClean="0">
                <a:hlinkClick r:id="rId6"/>
              </a:rPr>
              <a:t>Distributed Representations of Words and Phrases and their Compositionality-NIPS2013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951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 models: RNN and LSTM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93" y="1305889"/>
            <a:ext cx="5166360" cy="2205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093" y="3612450"/>
            <a:ext cx="5288824" cy="226594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331337" y="2408874"/>
            <a:ext cx="3564256" cy="2996622"/>
            <a:chOff x="6900862" y="2011613"/>
            <a:chExt cx="4610100" cy="34387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8967" y="2011613"/>
              <a:ext cx="4086225" cy="7524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0862" y="2663190"/>
              <a:ext cx="4610100" cy="11049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0862" y="3674812"/>
              <a:ext cx="3543300" cy="762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8482" y="4297805"/>
              <a:ext cx="4238625" cy="1152525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975088" y="6026758"/>
            <a:ext cx="4458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9"/>
              </a:rPr>
              <a:t>Understanding LSTM Networks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en-US" sz="1400" dirty="0"/>
              <a:t>2] </a:t>
            </a:r>
            <a:r>
              <a:rPr lang="zh-CN" altLang="en-US" sz="1400" dirty="0" smtClean="0">
                <a:hlinkClick r:id="rId10"/>
              </a:rPr>
              <a:t>为什么相比于</a:t>
            </a:r>
            <a:r>
              <a:rPr lang="en-US" altLang="zh-CN" sz="1400" dirty="0" smtClean="0">
                <a:hlinkClick r:id="rId10"/>
              </a:rPr>
              <a:t>RNN</a:t>
            </a:r>
            <a:r>
              <a:rPr lang="zh-CN" altLang="en-US" sz="1400" dirty="0" smtClean="0">
                <a:hlinkClick r:id="rId10"/>
              </a:rPr>
              <a:t>，</a:t>
            </a:r>
            <a:r>
              <a:rPr lang="en-US" altLang="zh-CN" sz="1400" dirty="0" smtClean="0">
                <a:hlinkClick r:id="rId10"/>
              </a:rPr>
              <a:t>LSTM</a:t>
            </a:r>
            <a:r>
              <a:rPr lang="zh-CN" altLang="en-US" sz="1400" dirty="0" smtClean="0">
                <a:hlinkClick r:id="rId10"/>
              </a:rPr>
              <a:t>在梯度消失上表现更好？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7331337" y="198948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LSTM:</a:t>
            </a:r>
            <a:endParaRPr 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3589020" y="4343400"/>
            <a:ext cx="762000" cy="209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ELMo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Embeddings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Models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5088" y="6026758"/>
            <a:ext cx="45480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3"/>
              </a:rPr>
              <a:t>Deep contextualized word representations-arXiv2018</a:t>
            </a:r>
            <a:endParaRPr lang="en-US" sz="1400" dirty="0" smtClean="0"/>
          </a:p>
          <a:p>
            <a:r>
              <a:rPr lang="en-US" sz="1400" dirty="0"/>
              <a:t>[2] </a:t>
            </a:r>
            <a:r>
              <a:rPr lang="en-US" altLang="zh-CN" sz="1400" dirty="0" smtClean="0">
                <a:hlinkClick r:id="rId4"/>
              </a:rPr>
              <a:t>ELMo</a:t>
            </a:r>
            <a:r>
              <a:rPr lang="zh-CN" altLang="en-US" sz="1400" dirty="0" smtClean="0">
                <a:hlinkClick r:id="rId4"/>
              </a:rPr>
              <a:t>原理解析及简单上手使用</a:t>
            </a:r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975088" y="1338069"/>
            <a:ext cx="8717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</a:t>
            </a:r>
            <a:r>
              <a:rPr lang="en-US" sz="2000" b="1" dirty="0" smtClean="0"/>
              <a:t>eep </a:t>
            </a:r>
            <a:r>
              <a:rPr lang="en-US" sz="2000" b="1" dirty="0"/>
              <a:t>contextualized word </a:t>
            </a:r>
            <a:r>
              <a:rPr lang="en-US" sz="2000" b="1" dirty="0" smtClean="0"/>
              <a:t>representation that models: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Complex </a:t>
            </a:r>
            <a:r>
              <a:rPr lang="en-US" sz="2000" dirty="0"/>
              <a:t>characteristics of word use (e.g., syntax and semantics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these </a:t>
            </a:r>
            <a:r>
              <a:rPr lang="en-US" sz="2000" dirty="0" smtClean="0"/>
              <a:t>uses vary </a:t>
            </a:r>
            <a:r>
              <a:rPr lang="en-US" sz="2000" dirty="0"/>
              <a:t>across linguistic contexts (i.e., to </a:t>
            </a:r>
            <a:r>
              <a:rPr lang="en-US" sz="2000" dirty="0" smtClean="0"/>
              <a:t>model polysemy</a:t>
            </a:r>
            <a:r>
              <a:rPr lang="en-US" sz="2000" dirty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t="12006"/>
          <a:stretch/>
        </p:blipFill>
        <p:spPr>
          <a:xfrm>
            <a:off x="1089388" y="2920037"/>
            <a:ext cx="5511710" cy="22218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192" y="2552318"/>
            <a:ext cx="3017520" cy="1411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192" y="4162725"/>
            <a:ext cx="3017520" cy="15528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4192" y="5914157"/>
            <a:ext cx="3017520" cy="5053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14192" y="3153548"/>
            <a:ext cx="3017520" cy="8774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 Mechanism: Self-Attention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30" y="1328001"/>
            <a:ext cx="4953000" cy="25558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68" y="1676340"/>
            <a:ext cx="3718832" cy="765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088" y="2605938"/>
            <a:ext cx="4922792" cy="851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758" y="3949618"/>
            <a:ext cx="8195082" cy="19895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5088" y="6026758"/>
            <a:ext cx="7015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[1</a:t>
            </a:r>
            <a:r>
              <a:rPr lang="en-US" sz="1400" dirty="0">
                <a:solidFill>
                  <a:srgbClr val="FF0000"/>
                </a:solidFill>
              </a:rPr>
              <a:t>] </a:t>
            </a:r>
            <a:r>
              <a:rPr lang="en-US" sz="1400" dirty="0" smtClean="0">
                <a:solidFill>
                  <a:srgbClr val="FF0000"/>
                </a:solidFill>
                <a:hlinkClick r:id="rId7"/>
              </a:rPr>
              <a:t>Attention Is All You Need-NIPS2017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/>
              <a:t>[2] </a:t>
            </a:r>
            <a:r>
              <a:rPr lang="zh-CN" altLang="en-US" sz="1400" dirty="0" smtClean="0">
                <a:hlinkClick r:id="rId8"/>
              </a:rPr>
              <a:t>详解</a:t>
            </a:r>
            <a:r>
              <a:rPr lang="en-US" sz="1400" dirty="0" smtClean="0">
                <a:hlinkClick r:id="rId8"/>
              </a:rPr>
              <a:t>Transformer （Attention Is All You Need）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[3] </a:t>
            </a:r>
            <a:r>
              <a:rPr lang="en-US" altLang="zh-CN" sz="1400" dirty="0" smtClean="0">
                <a:hlinkClick r:id="rId9"/>
              </a:rPr>
              <a:t>NLP with Deep Learning | Winter 2019 | Lecture 14 – Transformers and Self-Attention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6712212" y="4693919"/>
            <a:ext cx="3254748" cy="2307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88" y="1223812"/>
            <a:ext cx="3849154" cy="5393258"/>
          </a:xfrm>
          <a:prstGeom prst="rect">
            <a:avLst/>
          </a:prstGeom>
        </p:spPr>
      </p:pic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975088" y="0"/>
            <a:ext cx="473884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17"/>
          <p:cNvSpPr>
            <a:spLocks noChangeArrowheads="1"/>
          </p:cNvSpPr>
          <p:nvPr/>
        </p:nvSpPr>
        <p:spPr bwMode="auto">
          <a:xfrm>
            <a:off x="1555484" y="0"/>
            <a:ext cx="126609" cy="1139483"/>
          </a:xfrm>
          <a:prstGeom prst="rect">
            <a:avLst/>
          </a:prstGeom>
          <a:solidFill>
            <a:srgbClr val="2DA9E1"/>
          </a:solidFill>
          <a:ln>
            <a:noFill/>
          </a:ln>
        </p:spPr>
        <p:txBody>
          <a:bodyPr anchor="ctr"/>
          <a:lstStyle/>
          <a:p>
            <a:pPr algn="ctr"/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1788795" y="554990"/>
            <a:ext cx="10224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Transformer: Solely 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A</a:t>
            </a: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ttention </a:t>
            </a:r>
            <a:r>
              <a:rPr lang="en-US" altLang="zh-CN" sz="3200" b="1" dirty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 smtClean="0">
                <a:solidFill>
                  <a:srgbClr val="2DA9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echanisms </a:t>
            </a:r>
            <a:endParaRPr lang="en-US" altLang="zh-CN" sz="3200" b="1" dirty="0">
              <a:solidFill>
                <a:srgbClr val="2DA9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Roboto Th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589" y="5954517"/>
            <a:ext cx="4092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[1</a:t>
            </a:r>
            <a:r>
              <a:rPr lang="en-US" sz="1400" dirty="0"/>
              <a:t>] </a:t>
            </a:r>
            <a:r>
              <a:rPr lang="en-US" sz="1400" dirty="0" smtClean="0">
                <a:hlinkClick r:id="rId4"/>
              </a:rPr>
              <a:t>Attention Is All You Need-NIPS2017</a:t>
            </a:r>
            <a:endParaRPr lang="en-US" sz="1400" dirty="0" smtClean="0"/>
          </a:p>
          <a:p>
            <a:r>
              <a:rPr lang="en-US" sz="1400" dirty="0"/>
              <a:t>[2] </a:t>
            </a:r>
            <a:r>
              <a:rPr lang="zh-CN" altLang="en-US" sz="1400" dirty="0" smtClean="0">
                <a:hlinkClick r:id="rId5"/>
              </a:rPr>
              <a:t>详解</a:t>
            </a:r>
            <a:r>
              <a:rPr lang="en-US" sz="1400" dirty="0" smtClean="0">
                <a:hlinkClick r:id="rId5"/>
              </a:rPr>
              <a:t>Transformer （Attention Is All You Need）</a:t>
            </a:r>
            <a:endParaRPr lang="en-US" sz="1400" dirty="0" smtClean="0"/>
          </a:p>
          <a:p>
            <a:endParaRPr lang="en-US" sz="14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942" y="1618676"/>
            <a:ext cx="6451828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ENTRY"/>
  <p:tag name="ID" val="55351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NUMBER"/>
  <p:tag name="ID" val="553514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ENTRY"/>
  <p:tag name="ID" val="553514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NUMBER"/>
  <p:tag name="ID" val="553514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ENTRY"/>
  <p:tag name="ID" val="553514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NUMBER"/>
  <p:tag name="ID" val="553514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ENTRY"/>
  <p:tag name="ID" val="553514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6215130"/>
  <p:tag name="MH_LIBRARY" val="CONTENTS"/>
  <p:tag name="MH_TYPE" val="NUMBER"/>
  <p:tag name="ID" val="553514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Words>711</Words>
  <Application>Microsoft Office PowerPoint</Application>
  <PresentationFormat>宽屏</PresentationFormat>
  <Paragraphs>121</Paragraphs>
  <Slides>26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微软雅黑</vt:lpstr>
      <vt:lpstr>Roboto Th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bilibili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杨颖婷</dc:creator>
  <cp:lastModifiedBy>zhouxj_xinhua@163.com</cp:lastModifiedBy>
  <cp:revision>458</cp:revision>
  <cp:lastPrinted>2018-08-14T04:20:00Z</cp:lastPrinted>
  <dcterms:created xsi:type="dcterms:W3CDTF">2018-08-06T06:32:00Z</dcterms:created>
  <dcterms:modified xsi:type="dcterms:W3CDTF">2020-01-18T09:56:07Z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