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47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AE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AE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AE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832" y="1161185"/>
            <a:ext cx="3888435" cy="715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AE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502" y="822006"/>
            <a:ext cx="4297095" cy="95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228087"/>
            <a:ext cx="203200" cy="58419"/>
            <a:chOff x="3810101" y="322808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78853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832948"/>
            <a:ext cx="4483735" cy="393065"/>
            <a:chOff x="87743" y="832948"/>
            <a:chExt cx="4483735" cy="393065"/>
          </a:xfrm>
        </p:grpSpPr>
        <p:sp>
          <p:nvSpPr>
            <p:cNvPr id="23" name="object 23"/>
            <p:cNvSpPr/>
            <p:nvPr/>
          </p:nvSpPr>
          <p:spPr>
            <a:xfrm>
              <a:off x="138544" y="1123988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344" y="1111288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1" y="839089"/>
              <a:ext cx="50749" cy="284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43" y="832948"/>
              <a:ext cx="4432935" cy="342265"/>
            </a:xfrm>
            <a:custGeom>
              <a:avLst/>
              <a:gdLst/>
              <a:ahLst/>
              <a:cxnLst/>
              <a:rect l="l" t="t" r="r" b="b"/>
              <a:pathLst>
                <a:path w="4432935" h="342265">
                  <a:moveTo>
                    <a:pt x="4432567" y="0"/>
                  </a:moveTo>
                  <a:lnTo>
                    <a:pt x="0" y="0"/>
                  </a:lnTo>
                  <a:lnTo>
                    <a:pt x="0" y="291039"/>
                  </a:lnTo>
                  <a:lnTo>
                    <a:pt x="4008" y="310764"/>
                  </a:lnTo>
                  <a:lnTo>
                    <a:pt x="14922" y="326917"/>
                  </a:lnTo>
                  <a:lnTo>
                    <a:pt x="31075" y="337831"/>
                  </a:lnTo>
                  <a:lnTo>
                    <a:pt x="50800" y="341839"/>
                  </a:lnTo>
                  <a:lnTo>
                    <a:pt x="4381767" y="341839"/>
                  </a:lnTo>
                  <a:lnTo>
                    <a:pt x="4401492" y="337831"/>
                  </a:lnTo>
                  <a:lnTo>
                    <a:pt x="4417644" y="326917"/>
                  </a:lnTo>
                  <a:lnTo>
                    <a:pt x="4428558" y="310764"/>
                  </a:lnTo>
                  <a:lnTo>
                    <a:pt x="4432567" y="29103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1" y="877186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2658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1" y="864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1" y="8517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1" y="8390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123340" y="846693"/>
            <a:ext cx="2361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Defuzzification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Techniques</a:t>
            </a:r>
            <a:endParaRPr sz="140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101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What </a:t>
            </a:r>
            <a:r>
              <a:rPr sz="1400" spc="10" dirty="0">
                <a:solidFill>
                  <a:srgbClr val="FFFFFF"/>
                </a:solidFill>
              </a:rPr>
              <a:t>is</a:t>
            </a:r>
            <a:r>
              <a:rPr sz="1400" spc="-7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defuzzification?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269557" y="808405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32" y="736497"/>
            <a:ext cx="4135120" cy="2048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Defuzzification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means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the fuzzy to crisp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 conversion.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Example </a:t>
            </a:r>
            <a:r>
              <a:rPr sz="1100" b="1" spc="-5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  <a:p>
            <a:pPr marL="63500" marR="55880">
              <a:lnSpc>
                <a:spcPct val="102600"/>
              </a:lnSpc>
              <a:spcBef>
                <a:spcPts val="570"/>
              </a:spcBef>
            </a:pPr>
            <a:r>
              <a:rPr sz="1100" spc="-10" dirty="0">
                <a:latin typeface="Arial"/>
                <a:cs typeface="Arial"/>
              </a:rPr>
              <a:t>Suppose, 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200" i="1" spc="-7" baseline="-13888" dirty="0">
                <a:latin typeface="Arial"/>
                <a:cs typeface="Arial"/>
              </a:rPr>
              <a:t>HIGH </a:t>
            </a:r>
            <a:r>
              <a:rPr sz="1100" spc="-5" dirty="0">
                <a:latin typeface="Arial"/>
                <a:cs typeface="Arial"/>
              </a:rPr>
              <a:t>denotes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fuzzy set representing </a:t>
            </a:r>
            <a:r>
              <a:rPr sz="1100" b="1" spc="-5" dirty="0">
                <a:latin typeface="Arial"/>
                <a:cs typeface="Arial"/>
              </a:rPr>
              <a:t>temperature is  High.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100" i="1" spc="-5" dirty="0">
                <a:latin typeface="Arial"/>
                <a:cs typeface="Arial"/>
              </a:rPr>
              <a:t>T</a:t>
            </a:r>
            <a:r>
              <a:rPr sz="1200" i="1" spc="-7" baseline="-13888" dirty="0">
                <a:latin typeface="Arial"/>
                <a:cs typeface="Arial"/>
              </a:rPr>
              <a:t>HIGH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given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follows.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100" i="1" spc="-5" dirty="0">
                <a:latin typeface="Arial"/>
                <a:cs typeface="Arial"/>
              </a:rPr>
              <a:t>T</a:t>
            </a:r>
            <a:r>
              <a:rPr sz="1200" i="1" spc="-7" baseline="-13888" dirty="0">
                <a:latin typeface="Arial"/>
                <a:cs typeface="Arial"/>
              </a:rPr>
              <a:t>HIGH </a:t>
            </a:r>
            <a:r>
              <a:rPr sz="1100" spc="-10" dirty="0">
                <a:latin typeface="Arial"/>
                <a:cs typeface="Arial"/>
              </a:rPr>
              <a:t>= </a:t>
            </a:r>
            <a:r>
              <a:rPr sz="1100" spc="-5" dirty="0">
                <a:latin typeface="Arial"/>
                <a:cs typeface="Arial"/>
              </a:rPr>
              <a:t>(15,0.1), (20, 0.4), (25,0.45), (30,0.55),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(35,0.65),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(40,0.7),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(45,0.85),(50,0.9)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What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is the crisp 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that implies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the high</a:t>
            </a:r>
            <a:r>
              <a:rPr sz="110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temperature?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57" y="1234440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66484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 err="1" smtClean="0"/>
              <a:t>Debsis</a:t>
            </a:r>
            <a:r>
              <a:rPr spc="-5" dirty="0" smtClean="0"/>
              <a:t> </a:t>
            </a:r>
            <a:r>
              <a:rPr spc="-5" dirty="0"/>
              <a:t>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265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Example </a:t>
            </a:r>
            <a:r>
              <a:rPr sz="1400" spc="15" dirty="0">
                <a:solidFill>
                  <a:srgbClr val="FFFFFF"/>
                </a:solidFill>
              </a:rPr>
              <a:t>2: Fuzzy to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crisp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691043"/>
            <a:ext cx="435483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As an </a:t>
            </a:r>
            <a:r>
              <a:rPr sz="1100" spc="-5" dirty="0">
                <a:latin typeface="Arial"/>
                <a:cs typeface="Arial"/>
              </a:rPr>
              <a:t>another </a:t>
            </a:r>
            <a:r>
              <a:rPr sz="1100" spc="-15" dirty="0">
                <a:latin typeface="Arial"/>
                <a:cs typeface="Arial"/>
              </a:rPr>
              <a:t>example, </a:t>
            </a:r>
            <a:r>
              <a:rPr sz="1100" spc="-5" dirty="0">
                <a:latin typeface="Arial"/>
                <a:cs typeface="Arial"/>
              </a:rPr>
              <a:t>let us consider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fuzzy set </a:t>
            </a:r>
            <a:r>
              <a:rPr sz="1100" spc="-10" dirty="0">
                <a:latin typeface="Arial"/>
                <a:cs typeface="Arial"/>
              </a:rPr>
              <a:t>whose membership  </a:t>
            </a:r>
            <a:r>
              <a:rPr sz="1100" spc="-5" dirty="0">
                <a:latin typeface="Arial"/>
                <a:cs typeface="Arial"/>
              </a:rPr>
              <a:t>finction is </a:t>
            </a:r>
            <a:r>
              <a:rPr sz="1100" spc="-10" dirty="0">
                <a:latin typeface="Arial"/>
                <a:cs typeface="Arial"/>
              </a:rPr>
              <a:t>shown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5" dirty="0">
                <a:latin typeface="Arial"/>
                <a:cs typeface="Arial"/>
              </a:rPr>
              <a:t>following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figure.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7024" y="1335835"/>
            <a:ext cx="1790700" cy="981075"/>
            <a:chOff x="1567024" y="1335835"/>
            <a:chExt cx="1790700" cy="981075"/>
          </a:xfrm>
        </p:grpSpPr>
        <p:sp>
          <p:nvSpPr>
            <p:cNvPr id="5" name="object 5"/>
            <p:cNvSpPr/>
            <p:nvPr/>
          </p:nvSpPr>
          <p:spPr>
            <a:xfrm>
              <a:off x="1615608" y="1409278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133583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2289724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10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226303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024" y="1560508"/>
              <a:ext cx="93345" cy="0"/>
            </a:xfrm>
            <a:custGeom>
              <a:avLst/>
              <a:gdLst/>
              <a:ahLst/>
              <a:cxnLst/>
              <a:rect l="l" t="t" r="r" b="b"/>
              <a:pathLst>
                <a:path w="93344">
                  <a:moveTo>
                    <a:pt x="0" y="0"/>
                  </a:moveTo>
                  <a:lnTo>
                    <a:pt x="93290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5608" y="1643533"/>
              <a:ext cx="1053465" cy="648335"/>
            </a:xfrm>
            <a:custGeom>
              <a:avLst/>
              <a:gdLst/>
              <a:ahLst/>
              <a:cxnLst/>
              <a:rect l="l" t="t" r="r" b="b"/>
              <a:pathLst>
                <a:path w="1053464" h="648335">
                  <a:moveTo>
                    <a:pt x="0" y="648244"/>
                  </a:moveTo>
                  <a:lnTo>
                    <a:pt x="648244" y="0"/>
                  </a:lnTo>
                  <a:lnTo>
                    <a:pt x="1053339" y="646191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5609" y="1641480"/>
              <a:ext cx="648335" cy="2540"/>
            </a:xfrm>
            <a:custGeom>
              <a:avLst/>
              <a:gdLst/>
              <a:ahLst/>
              <a:cxnLst/>
              <a:rect l="l" t="t" r="r" b="b"/>
              <a:pathLst>
                <a:path w="648335" h="2539">
                  <a:moveTo>
                    <a:pt x="0" y="0"/>
                  </a:moveTo>
                  <a:lnTo>
                    <a:pt x="648244" y="2052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6339" y="1765237"/>
            <a:ext cx="211454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i="1" spc="-10" dirty="0">
                <a:latin typeface="Symbol"/>
                <a:cs typeface="Symbol"/>
              </a:rPr>
              <a:t></a:t>
            </a:r>
            <a:r>
              <a:rPr sz="550" i="1" spc="40" dirty="0">
                <a:latin typeface="Times New Roman"/>
                <a:cs typeface="Times New Roman"/>
              </a:rPr>
              <a:t> </a:t>
            </a:r>
            <a:r>
              <a:rPr sz="500" spc="25" dirty="0">
                <a:latin typeface="Times New Roman"/>
                <a:cs typeface="Times New Roman"/>
              </a:rPr>
              <a:t>(</a:t>
            </a:r>
            <a:r>
              <a:rPr sz="500" i="1" spc="25" dirty="0">
                <a:latin typeface="Times New Roman"/>
                <a:cs typeface="Times New Roman"/>
              </a:rPr>
              <a:t>x</a:t>
            </a:r>
            <a:r>
              <a:rPr sz="500" spc="25" dirty="0">
                <a:latin typeface="Times New Roman"/>
                <a:cs typeface="Times New Roman"/>
              </a:rPr>
              <a:t>) </a:t>
            </a:r>
            <a:r>
              <a:rPr sz="500" spc="40" dirty="0">
                <a:latin typeface="Times New Roman"/>
                <a:cs typeface="Times New Roman"/>
              </a:rPr>
              <a:t> 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0188" y="2388261"/>
            <a:ext cx="33655" cy="36195"/>
          </a:xfrm>
          <a:custGeom>
            <a:avLst/>
            <a:gdLst/>
            <a:ahLst/>
            <a:cxnLst/>
            <a:rect l="l" t="t" r="r" b="b"/>
            <a:pathLst>
              <a:path w="33655" h="36194">
                <a:moveTo>
                  <a:pt x="32389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5738" y="11176"/>
                </a:lnTo>
                <a:lnTo>
                  <a:pt x="15054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7107"/>
                </a:lnTo>
                <a:lnTo>
                  <a:pt x="0" y="35582"/>
                </a:lnTo>
                <a:lnTo>
                  <a:pt x="7299" y="35582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582"/>
                </a:lnTo>
                <a:lnTo>
                  <a:pt x="33301" y="35582"/>
                </a:lnTo>
                <a:lnTo>
                  <a:pt x="20072" y="16650"/>
                </a:lnTo>
                <a:lnTo>
                  <a:pt x="3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3510" y="1531772"/>
            <a:ext cx="85090" cy="50800"/>
          </a:xfrm>
          <a:custGeom>
            <a:avLst/>
            <a:gdLst/>
            <a:ahLst/>
            <a:cxnLst/>
            <a:rect l="l" t="t" r="r" b="b"/>
            <a:pathLst>
              <a:path w="85090" h="50800">
                <a:moveTo>
                  <a:pt x="18021" y="0"/>
                </a:moveTo>
                <a:lnTo>
                  <a:pt x="14147" y="0"/>
                </a:lnTo>
                <a:lnTo>
                  <a:pt x="13004" y="2286"/>
                </a:lnTo>
                <a:lnTo>
                  <a:pt x="11404" y="4330"/>
                </a:lnTo>
                <a:lnTo>
                  <a:pt x="8890" y="6616"/>
                </a:lnTo>
                <a:lnTo>
                  <a:pt x="6159" y="8902"/>
                </a:lnTo>
                <a:lnTo>
                  <a:pt x="3416" y="10718"/>
                </a:lnTo>
                <a:lnTo>
                  <a:pt x="0" y="12319"/>
                </a:lnTo>
                <a:lnTo>
                  <a:pt x="0" y="18249"/>
                </a:lnTo>
                <a:lnTo>
                  <a:pt x="12090" y="10947"/>
                </a:lnTo>
                <a:lnTo>
                  <a:pt x="12090" y="49276"/>
                </a:lnTo>
                <a:lnTo>
                  <a:pt x="18021" y="49276"/>
                </a:lnTo>
                <a:lnTo>
                  <a:pt x="18021" y="0"/>
                </a:lnTo>
                <a:close/>
              </a:path>
              <a:path w="85090" h="50800">
                <a:moveTo>
                  <a:pt x="43789" y="42430"/>
                </a:moveTo>
                <a:lnTo>
                  <a:pt x="36957" y="42430"/>
                </a:lnTo>
                <a:lnTo>
                  <a:pt x="36957" y="49263"/>
                </a:lnTo>
                <a:lnTo>
                  <a:pt x="43789" y="49263"/>
                </a:lnTo>
                <a:lnTo>
                  <a:pt x="43789" y="42430"/>
                </a:lnTo>
                <a:close/>
              </a:path>
              <a:path w="85090" h="50800">
                <a:moveTo>
                  <a:pt x="84620" y="31026"/>
                </a:moveTo>
                <a:lnTo>
                  <a:pt x="78460" y="3644"/>
                </a:lnTo>
                <a:lnTo>
                  <a:pt x="78460" y="17106"/>
                </a:lnTo>
                <a:lnTo>
                  <a:pt x="78460" y="33299"/>
                </a:lnTo>
                <a:lnTo>
                  <a:pt x="77330" y="38544"/>
                </a:lnTo>
                <a:lnTo>
                  <a:pt x="73672" y="44018"/>
                </a:lnTo>
                <a:lnTo>
                  <a:pt x="71399" y="45161"/>
                </a:lnTo>
                <a:lnTo>
                  <a:pt x="65697" y="45161"/>
                </a:lnTo>
                <a:lnTo>
                  <a:pt x="63411" y="44018"/>
                </a:lnTo>
                <a:lnTo>
                  <a:pt x="59766" y="38544"/>
                </a:lnTo>
                <a:lnTo>
                  <a:pt x="58623" y="33299"/>
                </a:lnTo>
                <a:lnTo>
                  <a:pt x="58623" y="17106"/>
                </a:lnTo>
                <a:lnTo>
                  <a:pt x="59766" y="11633"/>
                </a:lnTo>
                <a:lnTo>
                  <a:pt x="61810" y="8674"/>
                </a:lnTo>
                <a:lnTo>
                  <a:pt x="63411" y="6159"/>
                </a:lnTo>
                <a:lnTo>
                  <a:pt x="65697" y="5016"/>
                </a:lnTo>
                <a:lnTo>
                  <a:pt x="71399" y="5016"/>
                </a:lnTo>
                <a:lnTo>
                  <a:pt x="73672" y="6388"/>
                </a:lnTo>
                <a:lnTo>
                  <a:pt x="75501" y="9118"/>
                </a:lnTo>
                <a:lnTo>
                  <a:pt x="77330" y="11633"/>
                </a:lnTo>
                <a:lnTo>
                  <a:pt x="78460" y="17106"/>
                </a:lnTo>
                <a:lnTo>
                  <a:pt x="78460" y="3644"/>
                </a:lnTo>
                <a:lnTo>
                  <a:pt x="77558" y="2743"/>
                </a:lnTo>
                <a:lnTo>
                  <a:pt x="75501" y="1600"/>
                </a:lnTo>
                <a:lnTo>
                  <a:pt x="73444" y="685"/>
                </a:lnTo>
                <a:lnTo>
                  <a:pt x="71170" y="0"/>
                </a:lnTo>
                <a:lnTo>
                  <a:pt x="65011" y="0"/>
                </a:lnTo>
                <a:lnTo>
                  <a:pt x="62039" y="1143"/>
                </a:lnTo>
                <a:lnTo>
                  <a:pt x="59766" y="2971"/>
                </a:lnTo>
                <a:lnTo>
                  <a:pt x="57251" y="4787"/>
                </a:lnTo>
                <a:lnTo>
                  <a:pt x="55422" y="7531"/>
                </a:lnTo>
                <a:lnTo>
                  <a:pt x="54292" y="11176"/>
                </a:lnTo>
                <a:lnTo>
                  <a:pt x="53149" y="14592"/>
                </a:lnTo>
                <a:lnTo>
                  <a:pt x="52463" y="19392"/>
                </a:lnTo>
                <a:lnTo>
                  <a:pt x="52463" y="34442"/>
                </a:lnTo>
                <a:lnTo>
                  <a:pt x="54063" y="41059"/>
                </a:lnTo>
                <a:lnTo>
                  <a:pt x="57480" y="45161"/>
                </a:lnTo>
                <a:lnTo>
                  <a:pt x="59994" y="48590"/>
                </a:lnTo>
                <a:lnTo>
                  <a:pt x="63868" y="50177"/>
                </a:lnTo>
                <a:lnTo>
                  <a:pt x="72072" y="50177"/>
                </a:lnTo>
                <a:lnTo>
                  <a:pt x="75044" y="49263"/>
                </a:lnTo>
                <a:lnTo>
                  <a:pt x="77558" y="47218"/>
                </a:lnTo>
                <a:lnTo>
                  <a:pt x="79832" y="45389"/>
                </a:lnTo>
                <a:lnTo>
                  <a:pt x="79984" y="45161"/>
                </a:lnTo>
                <a:lnTo>
                  <a:pt x="81661" y="42659"/>
                </a:lnTo>
                <a:lnTo>
                  <a:pt x="82804" y="39001"/>
                </a:lnTo>
                <a:lnTo>
                  <a:pt x="83934" y="35585"/>
                </a:lnTo>
                <a:lnTo>
                  <a:pt x="84620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417818" y="2376400"/>
            <a:ext cx="170180" cy="53975"/>
            <a:chOff x="2417818" y="2376400"/>
            <a:chExt cx="170180" cy="53975"/>
          </a:xfrm>
        </p:grpSpPr>
        <p:sp>
          <p:nvSpPr>
            <p:cNvPr id="16" name="object 16"/>
            <p:cNvSpPr/>
            <p:nvPr/>
          </p:nvSpPr>
          <p:spPr>
            <a:xfrm>
              <a:off x="2417818" y="2403087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7686" y="237640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5844" y="2624326"/>
            <a:ext cx="3196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What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is the crisp 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of the fuzzy set in this case?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265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Example </a:t>
            </a:r>
            <a:r>
              <a:rPr sz="1400" spc="15" dirty="0">
                <a:solidFill>
                  <a:srgbClr val="FFFFFF"/>
                </a:solidFill>
              </a:rPr>
              <a:t>3: Fuzzy to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crisp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3918585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"/>
                <a:cs typeface="Arial"/>
              </a:rPr>
              <a:t>Now, </a:t>
            </a:r>
            <a:r>
              <a:rPr sz="1100" spc="-5" dirty="0">
                <a:latin typeface="Arial"/>
                <a:cs typeface="Arial"/>
              </a:rPr>
              <a:t>consider the </a:t>
            </a:r>
            <a:r>
              <a:rPr sz="1100" spc="-15" dirty="0">
                <a:latin typeface="Arial"/>
                <a:cs typeface="Arial"/>
              </a:rPr>
              <a:t>following </a:t>
            </a:r>
            <a:r>
              <a:rPr sz="1100" spc="-10" dirty="0">
                <a:latin typeface="Arial"/>
                <a:cs typeface="Arial"/>
              </a:rPr>
              <a:t>two </a:t>
            </a:r>
            <a:r>
              <a:rPr sz="1100" spc="-5" dirty="0">
                <a:latin typeface="Arial"/>
                <a:cs typeface="Arial"/>
              </a:rPr>
              <a:t>rules in the fuzzy rule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base.</a:t>
            </a:r>
            <a:endParaRPr sz="1100">
              <a:latin typeface="Arial"/>
              <a:cs typeface="Arial"/>
            </a:endParaRPr>
          </a:p>
          <a:p>
            <a:pPr marL="1439545">
              <a:lnSpc>
                <a:spcPct val="100000"/>
              </a:lnSpc>
              <a:spcBef>
                <a:spcPts val="955"/>
              </a:spcBef>
            </a:pPr>
            <a:r>
              <a:rPr sz="1100" spc="-5" dirty="0">
                <a:latin typeface="Arial"/>
                <a:cs typeface="Arial"/>
              </a:rPr>
              <a:t>R1: If </a:t>
            </a:r>
            <a:r>
              <a:rPr sz="1100" i="1" spc="-5" dirty="0">
                <a:latin typeface="Arial"/>
                <a:cs typeface="Arial"/>
              </a:rPr>
              <a:t>x </a:t>
            </a:r>
            <a:r>
              <a:rPr sz="1100" b="1" spc="-5" dirty="0">
                <a:latin typeface="Arial"/>
                <a:cs typeface="Arial"/>
              </a:rPr>
              <a:t>is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then </a:t>
            </a:r>
            <a:r>
              <a:rPr sz="1100" i="1" spc="-5" dirty="0">
                <a:latin typeface="Arial"/>
                <a:cs typeface="Arial"/>
              </a:rPr>
              <a:t>y </a:t>
            </a:r>
            <a:r>
              <a:rPr sz="1100" b="1" spc="-5" dirty="0">
                <a:latin typeface="Arial"/>
                <a:cs typeface="Arial"/>
              </a:rPr>
              <a:t>is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143764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latin typeface="Arial"/>
                <a:cs typeface="Arial"/>
              </a:rPr>
              <a:t>R2: If </a:t>
            </a:r>
            <a:r>
              <a:rPr sz="1100" i="1" spc="-5" dirty="0">
                <a:latin typeface="Arial"/>
                <a:cs typeface="Arial"/>
              </a:rPr>
              <a:t>x </a:t>
            </a:r>
            <a:r>
              <a:rPr sz="1100" b="1" spc="-5" dirty="0">
                <a:latin typeface="Arial"/>
                <a:cs typeface="Arial"/>
              </a:rPr>
              <a:t>is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-5" dirty="0">
                <a:latin typeface="Arial"/>
                <a:cs typeface="Arial"/>
              </a:rPr>
              <a:t>then </a:t>
            </a:r>
            <a:r>
              <a:rPr sz="1100" i="1" spc="-5" dirty="0">
                <a:latin typeface="Arial"/>
                <a:cs typeface="Arial"/>
              </a:rPr>
              <a:t>y </a:t>
            </a:r>
            <a:r>
              <a:rPr sz="1100" b="1" spc="-5" dirty="0">
                <a:latin typeface="Arial"/>
                <a:cs typeface="Arial"/>
              </a:rPr>
              <a:t>is</a:t>
            </a:r>
            <a:r>
              <a:rPr sz="1100" b="1" spc="254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pictorial representation of the </a:t>
            </a:r>
            <a:r>
              <a:rPr sz="1100" spc="-20" dirty="0">
                <a:latin typeface="Arial"/>
                <a:cs typeface="Arial"/>
              </a:rPr>
              <a:t>above </a:t>
            </a:r>
            <a:r>
              <a:rPr sz="1100" spc="-5" dirty="0">
                <a:latin typeface="Arial"/>
                <a:cs typeface="Arial"/>
              </a:rPr>
              <a:t>rule </a:t>
            </a:r>
            <a:r>
              <a:rPr sz="1100" spc="-10" dirty="0">
                <a:latin typeface="Arial"/>
                <a:cs typeface="Arial"/>
              </a:rPr>
              <a:t>base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shown </a:t>
            </a:r>
            <a:r>
              <a:rPr sz="1100" spc="-5" dirty="0">
                <a:latin typeface="Arial"/>
                <a:cs typeface="Arial"/>
              </a:rPr>
              <a:t>in the  </a:t>
            </a:r>
            <a:r>
              <a:rPr sz="1100" spc="-15" dirty="0">
                <a:latin typeface="Arial"/>
                <a:cs typeface="Arial"/>
              </a:rPr>
              <a:t>following</a:t>
            </a:r>
            <a:r>
              <a:rPr sz="1100" spc="-10" dirty="0">
                <a:latin typeface="Arial"/>
                <a:cs typeface="Arial"/>
              </a:rPr>
              <a:t> figures.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178" y="1697971"/>
            <a:ext cx="3208020" cy="982980"/>
            <a:chOff x="755178" y="1697971"/>
            <a:chExt cx="3208020" cy="982980"/>
          </a:xfrm>
        </p:grpSpPr>
        <p:sp>
          <p:nvSpPr>
            <p:cNvPr id="5" name="object 5"/>
            <p:cNvSpPr/>
            <p:nvPr/>
          </p:nvSpPr>
          <p:spPr>
            <a:xfrm>
              <a:off x="2589510" y="2357599"/>
              <a:ext cx="1197610" cy="300355"/>
            </a:xfrm>
            <a:custGeom>
              <a:avLst/>
              <a:gdLst/>
              <a:ahLst/>
              <a:cxnLst/>
              <a:rect l="l" t="t" r="r" b="b"/>
              <a:pathLst>
                <a:path w="1197610" h="300355">
                  <a:moveTo>
                    <a:pt x="289936" y="0"/>
                  </a:moveTo>
                  <a:lnTo>
                    <a:pt x="249225" y="2920"/>
                  </a:lnTo>
                  <a:lnTo>
                    <a:pt x="180879" y="30383"/>
                  </a:lnTo>
                  <a:lnTo>
                    <a:pt x="139924" y="76769"/>
                  </a:lnTo>
                  <a:lnTo>
                    <a:pt x="104413" y="132225"/>
                  </a:lnTo>
                  <a:lnTo>
                    <a:pt x="82612" y="164454"/>
                  </a:lnTo>
                  <a:lnTo>
                    <a:pt x="61679" y="193721"/>
                  </a:lnTo>
                  <a:lnTo>
                    <a:pt x="42867" y="220288"/>
                  </a:lnTo>
                  <a:lnTo>
                    <a:pt x="27431" y="244416"/>
                  </a:lnTo>
                  <a:lnTo>
                    <a:pt x="18945" y="259093"/>
                  </a:lnTo>
                  <a:lnTo>
                    <a:pt x="11519" y="271017"/>
                  </a:lnTo>
                  <a:lnTo>
                    <a:pt x="84416" y="289845"/>
                  </a:lnTo>
                  <a:lnTo>
                    <a:pt x="131201" y="290271"/>
                  </a:lnTo>
                  <a:lnTo>
                    <a:pt x="232207" y="290803"/>
                  </a:lnTo>
                  <a:lnTo>
                    <a:pt x="627716" y="291528"/>
                  </a:lnTo>
                  <a:lnTo>
                    <a:pt x="741375" y="292106"/>
                  </a:lnTo>
                  <a:lnTo>
                    <a:pt x="796595" y="292561"/>
                  </a:lnTo>
                  <a:lnTo>
                    <a:pt x="850284" y="293156"/>
                  </a:lnTo>
                  <a:lnTo>
                    <a:pt x="902098" y="293912"/>
                  </a:lnTo>
                  <a:lnTo>
                    <a:pt x="951694" y="294849"/>
                  </a:lnTo>
                  <a:lnTo>
                    <a:pt x="998728" y="295989"/>
                  </a:lnTo>
                  <a:lnTo>
                    <a:pt x="1042856" y="297352"/>
                  </a:lnTo>
                  <a:lnTo>
                    <a:pt x="1115602" y="300126"/>
                  </a:lnTo>
                  <a:lnTo>
                    <a:pt x="1143821" y="299026"/>
                  </a:lnTo>
                  <a:lnTo>
                    <a:pt x="1167357" y="293200"/>
                  </a:lnTo>
                  <a:lnTo>
                    <a:pt x="1185176" y="280186"/>
                  </a:lnTo>
                  <a:lnTo>
                    <a:pt x="1196044" y="258633"/>
                  </a:lnTo>
                  <a:lnTo>
                    <a:pt x="1197328" y="232763"/>
                  </a:lnTo>
                  <a:lnTo>
                    <a:pt x="1186277" y="208063"/>
                  </a:lnTo>
                  <a:lnTo>
                    <a:pt x="1160144" y="190021"/>
                  </a:lnTo>
                  <a:lnTo>
                    <a:pt x="1123136" y="182876"/>
                  </a:lnTo>
                  <a:lnTo>
                    <a:pt x="1076075" y="182342"/>
                  </a:lnTo>
                  <a:lnTo>
                    <a:pt x="1022910" y="185487"/>
                  </a:lnTo>
                  <a:lnTo>
                    <a:pt x="967593" y="189381"/>
                  </a:lnTo>
                  <a:lnTo>
                    <a:pt x="914071" y="191094"/>
                  </a:lnTo>
                  <a:lnTo>
                    <a:pt x="866296" y="187695"/>
                  </a:lnTo>
                  <a:lnTo>
                    <a:pt x="828217" y="176253"/>
                  </a:lnTo>
                  <a:lnTo>
                    <a:pt x="795702" y="145445"/>
                  </a:lnTo>
                  <a:lnTo>
                    <a:pt x="777647" y="103919"/>
                  </a:lnTo>
                  <a:lnTo>
                    <a:pt x="763417" y="61142"/>
                  </a:lnTo>
                  <a:lnTo>
                    <a:pt x="742378" y="26583"/>
                  </a:lnTo>
                  <a:lnTo>
                    <a:pt x="708343" y="7871"/>
                  </a:lnTo>
                  <a:lnTo>
                    <a:pt x="662160" y="1008"/>
                  </a:lnTo>
                  <a:lnTo>
                    <a:pt x="607581" y="1722"/>
                  </a:lnTo>
                  <a:lnTo>
                    <a:pt x="548355" y="5743"/>
                  </a:lnTo>
                  <a:lnTo>
                    <a:pt x="488232" y="8798"/>
                  </a:lnTo>
                  <a:lnTo>
                    <a:pt x="434038" y="7949"/>
                  </a:lnTo>
                  <a:lnTo>
                    <a:pt x="382692" y="4725"/>
                  </a:lnTo>
                  <a:lnTo>
                    <a:pt x="334542" y="1338"/>
                  </a:lnTo>
                  <a:lnTo>
                    <a:pt x="2899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9510" y="2357599"/>
              <a:ext cx="1197610" cy="300355"/>
            </a:xfrm>
            <a:custGeom>
              <a:avLst/>
              <a:gdLst/>
              <a:ahLst/>
              <a:cxnLst/>
              <a:rect l="l" t="t" r="r" b="b"/>
              <a:pathLst>
                <a:path w="1197610" h="300355">
                  <a:moveTo>
                    <a:pt x="0" y="288570"/>
                  </a:moveTo>
                  <a:lnTo>
                    <a:pt x="11519" y="271017"/>
                  </a:lnTo>
                  <a:lnTo>
                    <a:pt x="18945" y="259093"/>
                  </a:lnTo>
                  <a:lnTo>
                    <a:pt x="23756" y="250869"/>
                  </a:lnTo>
                  <a:lnTo>
                    <a:pt x="27431" y="244416"/>
                  </a:lnTo>
                  <a:lnTo>
                    <a:pt x="42867" y="220288"/>
                  </a:lnTo>
                  <a:lnTo>
                    <a:pt x="61679" y="193721"/>
                  </a:lnTo>
                  <a:lnTo>
                    <a:pt x="82612" y="164454"/>
                  </a:lnTo>
                  <a:lnTo>
                    <a:pt x="104413" y="132225"/>
                  </a:lnTo>
                  <a:lnTo>
                    <a:pt x="139924" y="76769"/>
                  </a:lnTo>
                  <a:lnTo>
                    <a:pt x="180879" y="30383"/>
                  </a:lnTo>
                  <a:lnTo>
                    <a:pt x="249225" y="2920"/>
                  </a:lnTo>
                  <a:lnTo>
                    <a:pt x="289936" y="0"/>
                  </a:lnTo>
                  <a:lnTo>
                    <a:pt x="334542" y="1338"/>
                  </a:lnTo>
                  <a:lnTo>
                    <a:pt x="382692" y="4725"/>
                  </a:lnTo>
                  <a:lnTo>
                    <a:pt x="434038" y="7949"/>
                  </a:lnTo>
                  <a:lnTo>
                    <a:pt x="488232" y="8798"/>
                  </a:lnTo>
                  <a:lnTo>
                    <a:pt x="548355" y="5743"/>
                  </a:lnTo>
                  <a:lnTo>
                    <a:pt x="607581" y="1722"/>
                  </a:lnTo>
                  <a:lnTo>
                    <a:pt x="662160" y="1008"/>
                  </a:lnTo>
                  <a:lnTo>
                    <a:pt x="708343" y="7871"/>
                  </a:lnTo>
                  <a:lnTo>
                    <a:pt x="742378" y="26583"/>
                  </a:lnTo>
                  <a:lnTo>
                    <a:pt x="763417" y="61142"/>
                  </a:lnTo>
                  <a:lnTo>
                    <a:pt x="777647" y="103919"/>
                  </a:lnTo>
                  <a:lnTo>
                    <a:pt x="795702" y="145445"/>
                  </a:lnTo>
                  <a:lnTo>
                    <a:pt x="828217" y="176253"/>
                  </a:lnTo>
                  <a:lnTo>
                    <a:pt x="866296" y="187695"/>
                  </a:lnTo>
                  <a:lnTo>
                    <a:pt x="914071" y="191094"/>
                  </a:lnTo>
                  <a:lnTo>
                    <a:pt x="967593" y="189381"/>
                  </a:lnTo>
                  <a:lnTo>
                    <a:pt x="1022910" y="185487"/>
                  </a:lnTo>
                  <a:lnTo>
                    <a:pt x="1076075" y="182342"/>
                  </a:lnTo>
                  <a:lnTo>
                    <a:pt x="1123136" y="182876"/>
                  </a:lnTo>
                  <a:lnTo>
                    <a:pt x="1160144" y="190021"/>
                  </a:lnTo>
                  <a:lnTo>
                    <a:pt x="1186277" y="208063"/>
                  </a:lnTo>
                  <a:lnTo>
                    <a:pt x="1197328" y="232763"/>
                  </a:lnTo>
                  <a:lnTo>
                    <a:pt x="1196044" y="258633"/>
                  </a:lnTo>
                  <a:lnTo>
                    <a:pt x="1185176" y="280186"/>
                  </a:lnTo>
                  <a:lnTo>
                    <a:pt x="1167357" y="293200"/>
                  </a:lnTo>
                  <a:lnTo>
                    <a:pt x="1143821" y="299026"/>
                  </a:lnTo>
                  <a:lnTo>
                    <a:pt x="1115602" y="300126"/>
                  </a:lnTo>
                  <a:lnTo>
                    <a:pt x="1083735" y="298960"/>
                  </a:lnTo>
                  <a:lnTo>
                    <a:pt x="1042856" y="297352"/>
                  </a:lnTo>
                  <a:lnTo>
                    <a:pt x="998728" y="295989"/>
                  </a:lnTo>
                  <a:lnTo>
                    <a:pt x="951694" y="294849"/>
                  </a:lnTo>
                  <a:lnTo>
                    <a:pt x="902098" y="293912"/>
                  </a:lnTo>
                  <a:lnTo>
                    <a:pt x="850284" y="293156"/>
                  </a:lnTo>
                  <a:lnTo>
                    <a:pt x="796595" y="292561"/>
                  </a:lnTo>
                  <a:lnTo>
                    <a:pt x="741375" y="292106"/>
                  </a:lnTo>
                  <a:lnTo>
                    <a:pt x="684967" y="291768"/>
                  </a:lnTo>
                  <a:lnTo>
                    <a:pt x="627716" y="291528"/>
                  </a:lnTo>
                  <a:lnTo>
                    <a:pt x="569966" y="291365"/>
                  </a:lnTo>
                  <a:lnTo>
                    <a:pt x="512058" y="291256"/>
                  </a:lnTo>
                  <a:lnTo>
                    <a:pt x="454338" y="291181"/>
                  </a:lnTo>
                  <a:lnTo>
                    <a:pt x="397150" y="291120"/>
                  </a:lnTo>
                  <a:lnTo>
                    <a:pt x="340836" y="291050"/>
                  </a:lnTo>
                  <a:lnTo>
                    <a:pt x="285740" y="290952"/>
                  </a:lnTo>
                  <a:lnTo>
                    <a:pt x="232207" y="290803"/>
                  </a:lnTo>
                  <a:lnTo>
                    <a:pt x="180579" y="290583"/>
                  </a:lnTo>
                  <a:lnTo>
                    <a:pt x="131201" y="290271"/>
                  </a:lnTo>
                  <a:lnTo>
                    <a:pt x="84416" y="289845"/>
                  </a:lnTo>
                  <a:lnTo>
                    <a:pt x="40567" y="289285"/>
                  </a:lnTo>
                  <a:lnTo>
                    <a:pt x="0" y="288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5796" y="1771523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75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9049" y="1697971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5796" y="2651770"/>
              <a:ext cx="1303655" cy="0"/>
            </a:xfrm>
            <a:custGeom>
              <a:avLst/>
              <a:gdLst/>
              <a:ahLst/>
              <a:cxnLst/>
              <a:rect l="l" t="t" r="r" b="b"/>
              <a:pathLst>
                <a:path w="1303654">
                  <a:moveTo>
                    <a:pt x="0" y="0"/>
                  </a:moveTo>
                  <a:lnTo>
                    <a:pt x="1303420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529" y="2625024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7161" y="1922799"/>
              <a:ext cx="93345" cy="0"/>
            </a:xfrm>
            <a:custGeom>
              <a:avLst/>
              <a:gdLst/>
              <a:ahLst/>
              <a:cxnLst/>
              <a:rect l="l" t="t" r="r" b="b"/>
              <a:pathLst>
                <a:path w="93344">
                  <a:moveTo>
                    <a:pt x="0" y="0"/>
                  </a:moveTo>
                  <a:lnTo>
                    <a:pt x="93154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5796" y="1924799"/>
              <a:ext cx="891540" cy="727075"/>
            </a:xfrm>
            <a:custGeom>
              <a:avLst/>
              <a:gdLst/>
              <a:ahLst/>
              <a:cxnLst/>
              <a:rect l="l" t="t" r="r" b="b"/>
              <a:pathLst>
                <a:path w="891539" h="727075">
                  <a:moveTo>
                    <a:pt x="0" y="726970"/>
                  </a:moveTo>
                  <a:lnTo>
                    <a:pt x="486003" y="0"/>
                  </a:lnTo>
                  <a:lnTo>
                    <a:pt x="890968" y="726970"/>
                  </a:lnTo>
                </a:path>
              </a:pathLst>
            </a:custGeom>
            <a:ln w="12344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4203" y="2248782"/>
              <a:ext cx="696595" cy="403225"/>
            </a:xfrm>
            <a:custGeom>
              <a:avLst/>
              <a:gdLst/>
              <a:ahLst/>
              <a:cxnLst/>
              <a:rect l="l" t="t" r="r" b="b"/>
              <a:pathLst>
                <a:path w="696595" h="403225">
                  <a:moveTo>
                    <a:pt x="0" y="402987"/>
                  </a:moveTo>
                  <a:lnTo>
                    <a:pt x="534581" y="0"/>
                  </a:lnTo>
                  <a:lnTo>
                    <a:pt x="696601" y="402987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3779" y="1773580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4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7032" y="1700028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3779" y="2653799"/>
              <a:ext cx="1303655" cy="0"/>
            </a:xfrm>
            <a:custGeom>
              <a:avLst/>
              <a:gdLst/>
              <a:ahLst/>
              <a:cxnLst/>
              <a:rect l="l" t="t" r="r" b="b"/>
              <a:pathLst>
                <a:path w="1303655">
                  <a:moveTo>
                    <a:pt x="0" y="0"/>
                  </a:moveTo>
                  <a:lnTo>
                    <a:pt x="1303442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0535" y="2627053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5178" y="1924799"/>
              <a:ext cx="93345" cy="0"/>
            </a:xfrm>
            <a:custGeom>
              <a:avLst/>
              <a:gdLst/>
              <a:ahLst/>
              <a:cxnLst/>
              <a:rect l="l" t="t" r="r" b="b"/>
              <a:pathLst>
                <a:path w="93344">
                  <a:moveTo>
                    <a:pt x="0" y="0"/>
                  </a:moveTo>
                  <a:lnTo>
                    <a:pt x="93148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779" y="2086819"/>
              <a:ext cx="729615" cy="567055"/>
            </a:xfrm>
            <a:custGeom>
              <a:avLst/>
              <a:gdLst/>
              <a:ahLst/>
              <a:cxnLst/>
              <a:rect l="l" t="t" r="r" b="b"/>
              <a:pathLst>
                <a:path w="729615" h="567055">
                  <a:moveTo>
                    <a:pt x="0" y="566979"/>
                  </a:moveTo>
                  <a:lnTo>
                    <a:pt x="404987" y="0"/>
                  </a:lnTo>
                  <a:lnTo>
                    <a:pt x="729028" y="566979"/>
                  </a:lnTo>
                </a:path>
              </a:pathLst>
            </a:custGeom>
            <a:ln w="12344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9805" y="2102993"/>
              <a:ext cx="728980" cy="551180"/>
            </a:xfrm>
            <a:custGeom>
              <a:avLst/>
              <a:gdLst/>
              <a:ahLst/>
              <a:cxnLst/>
              <a:rect l="l" t="t" r="r" b="b"/>
              <a:pathLst>
                <a:path w="728980" h="551180">
                  <a:moveTo>
                    <a:pt x="0" y="550805"/>
                  </a:moveTo>
                  <a:lnTo>
                    <a:pt x="404964" y="0"/>
                  </a:lnTo>
                  <a:lnTo>
                    <a:pt x="728948" y="550805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0787" y="2248782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0"/>
                  </a:moveTo>
                  <a:lnTo>
                    <a:pt x="0" y="405016"/>
                  </a:lnTo>
                </a:path>
              </a:pathLst>
            </a:custGeom>
            <a:ln w="1234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4040" y="2627053"/>
              <a:ext cx="53975" cy="27305"/>
            </a:xfrm>
            <a:custGeom>
              <a:avLst/>
              <a:gdLst/>
              <a:ahLst/>
              <a:cxnLst/>
              <a:rect l="l" t="t" r="r" b="b"/>
              <a:pathLst>
                <a:path w="53975" h="27305">
                  <a:moveTo>
                    <a:pt x="0" y="0"/>
                  </a:moveTo>
                  <a:lnTo>
                    <a:pt x="26746" y="26746"/>
                  </a:lnTo>
                  <a:lnTo>
                    <a:pt x="53492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0787" y="2366248"/>
              <a:ext cx="2385695" cy="175260"/>
            </a:xfrm>
            <a:custGeom>
              <a:avLst/>
              <a:gdLst/>
              <a:ahLst/>
              <a:cxnLst/>
              <a:rect l="l" t="t" r="r" b="b"/>
              <a:pathLst>
                <a:path w="2385695" h="175260">
                  <a:moveTo>
                    <a:pt x="0" y="0"/>
                  </a:moveTo>
                  <a:lnTo>
                    <a:pt x="1946986" y="120"/>
                  </a:lnTo>
                </a:path>
                <a:path w="2385695" h="175260">
                  <a:moveTo>
                    <a:pt x="2457" y="174050"/>
                  </a:moveTo>
                  <a:lnTo>
                    <a:pt x="2385498" y="174907"/>
                  </a:lnTo>
                </a:path>
              </a:pathLst>
            </a:custGeom>
            <a:ln w="1234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6320" y="2098583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35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1412" y="1864092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Arial"/>
                <a:cs typeface="Arial"/>
              </a:rPr>
              <a:t>1.0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51768" y="2740449"/>
            <a:ext cx="170180" cy="53975"/>
            <a:chOff x="1451768" y="2740449"/>
            <a:chExt cx="170180" cy="53975"/>
          </a:xfrm>
        </p:grpSpPr>
        <p:sp>
          <p:nvSpPr>
            <p:cNvPr id="27" name="object 27"/>
            <p:cNvSpPr/>
            <p:nvPr/>
          </p:nvSpPr>
          <p:spPr>
            <a:xfrm>
              <a:off x="1451768" y="2767197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5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1665" y="2740449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4"/>
                  </a:lnTo>
                  <a:lnTo>
                    <a:pt x="80238" y="26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63412" y="1862091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5" dirty="0">
                <a:latin typeface="Arial"/>
                <a:cs typeface="Arial"/>
              </a:rPr>
              <a:t>1</a:t>
            </a:r>
            <a:r>
              <a:rPr sz="550" spc="-5" dirty="0">
                <a:latin typeface="Arial"/>
                <a:cs typeface="Arial"/>
              </a:rPr>
              <a:t>.</a:t>
            </a:r>
            <a:r>
              <a:rPr sz="550" spc="-1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87667" y="2738426"/>
            <a:ext cx="170180" cy="53975"/>
            <a:chOff x="3387667" y="2738426"/>
            <a:chExt cx="170180" cy="53975"/>
          </a:xfrm>
        </p:grpSpPr>
        <p:sp>
          <p:nvSpPr>
            <p:cNvPr id="31" name="object 31"/>
            <p:cNvSpPr/>
            <p:nvPr/>
          </p:nvSpPr>
          <p:spPr>
            <a:xfrm>
              <a:off x="3387667" y="276517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7564" y="273842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1"/>
                  </a:lnTo>
                  <a:lnTo>
                    <a:pt x="80238" y="26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744" y="2706491"/>
            <a:ext cx="438658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65555">
              <a:lnSpc>
                <a:spcPct val="100000"/>
              </a:lnSpc>
              <a:spcBef>
                <a:spcPts val="90"/>
              </a:spcBef>
              <a:tabLst>
                <a:tab pos="3201670" algn="l"/>
              </a:tabLst>
            </a:pPr>
            <a:r>
              <a:rPr sz="550" spc="-5" dirty="0">
                <a:latin typeface="Arial"/>
                <a:cs typeface="Arial"/>
              </a:rPr>
              <a:t>x	y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"/>
              <a:cs typeface="Arial"/>
            </a:endParaRPr>
          </a:p>
          <a:p>
            <a:pPr marL="50800" marR="43180">
              <a:lnSpc>
                <a:spcPct val="102600"/>
              </a:lnSpc>
            </a:pP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What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is the crisp 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value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that can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be inferred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from the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above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rules 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given 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input </a:t>
            </a: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say </a:t>
            </a:r>
            <a:r>
              <a:rPr sz="1100" i="1" spc="7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104" baseline="64814" dirty="0">
                <a:solidFill>
                  <a:srgbClr val="0000FF"/>
                </a:solidFill>
                <a:latin typeface="DejaVu Sans"/>
                <a:cs typeface="DejaVu Sans"/>
              </a:rPr>
              <a:t>j</a:t>
            </a:r>
            <a:r>
              <a:rPr sz="900" i="1" spc="-120" baseline="64814" dirty="0">
                <a:solidFill>
                  <a:srgbClr val="0000FF"/>
                </a:solidFill>
                <a:latin typeface="DejaVu Sans"/>
                <a:cs typeface="DejaVu Sans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77286" y="2106116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35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7033" y="1945073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59210" y="194410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18123" y="1767908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Arial"/>
                <a:cs typeface="Arial"/>
              </a:rPr>
              <a:t>C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01339" y="2139497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Arial"/>
                <a:cs typeface="Arial"/>
              </a:rPr>
              <a:t>D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3341" y="2107093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" dirty="0">
                <a:latin typeface="Arial"/>
                <a:cs typeface="Arial"/>
              </a:rPr>
              <a:t>x’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833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Why</a:t>
            </a:r>
            <a:r>
              <a:rPr sz="1400" spc="-5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defuzzification?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7744" y="955851"/>
            <a:ext cx="4302760" cy="1464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fuzzy results </a:t>
            </a:r>
            <a:r>
              <a:rPr sz="1100" spc="-10" dirty="0">
                <a:latin typeface="Arial"/>
                <a:cs typeface="Arial"/>
              </a:rPr>
              <a:t>generated </a:t>
            </a:r>
            <a:r>
              <a:rPr sz="1100" spc="-5" dirty="0">
                <a:latin typeface="Arial"/>
                <a:cs typeface="Arial"/>
              </a:rPr>
              <a:t>can not </a:t>
            </a:r>
            <a:r>
              <a:rPr sz="1100" spc="-10" dirty="0">
                <a:latin typeface="Arial"/>
                <a:cs typeface="Arial"/>
              </a:rPr>
              <a:t>be used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application, </a:t>
            </a:r>
            <a:r>
              <a:rPr sz="1100" spc="-10" dirty="0">
                <a:latin typeface="Arial"/>
                <a:cs typeface="Arial"/>
              </a:rPr>
              <a:t>where  </a:t>
            </a:r>
            <a:r>
              <a:rPr sz="1100" spc="-5" dirty="0">
                <a:latin typeface="Arial"/>
                <a:cs typeface="Arial"/>
              </a:rPr>
              <a:t>decision has to </a:t>
            </a:r>
            <a:r>
              <a:rPr sz="1100" spc="-10" dirty="0">
                <a:latin typeface="Arial"/>
                <a:cs typeface="Arial"/>
              </a:rPr>
              <a:t>be taken </a:t>
            </a:r>
            <a:r>
              <a:rPr sz="1100" spc="-5" dirty="0">
                <a:latin typeface="Arial"/>
                <a:cs typeface="Arial"/>
              </a:rPr>
              <a:t>only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crisp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z="1100" b="1" spc="-10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Arial"/>
              <a:cs typeface="Arial"/>
            </a:endParaRPr>
          </a:p>
          <a:p>
            <a:pPr marL="129539" algn="ctr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200" i="1" spc="-7" baseline="-13888" dirty="0">
                <a:latin typeface="Arial"/>
                <a:cs typeface="Arial"/>
              </a:rPr>
              <a:t>HIGH </a:t>
            </a:r>
            <a:r>
              <a:rPr sz="1100" spc="-5" dirty="0">
                <a:latin typeface="Arial"/>
                <a:cs typeface="Arial"/>
              </a:rPr>
              <a:t>then rotate </a:t>
            </a:r>
            <a:r>
              <a:rPr sz="1100" i="1" spc="-5" dirty="0">
                <a:latin typeface="Arial"/>
                <a:cs typeface="Arial"/>
              </a:rPr>
              <a:t>R</a:t>
            </a:r>
            <a:r>
              <a:rPr sz="1200" i="1" spc="-7" baseline="-13888" dirty="0">
                <a:latin typeface="Arial"/>
                <a:cs typeface="Arial"/>
              </a:rPr>
              <a:t>FIRST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0800" marR="52069">
              <a:lnSpc>
                <a:spcPct val="102600"/>
              </a:lnSpc>
              <a:spcBef>
                <a:spcPts val="1195"/>
              </a:spcBef>
            </a:pPr>
            <a:r>
              <a:rPr sz="1100" spc="-10" dirty="0">
                <a:latin typeface="Arial"/>
                <a:cs typeface="Arial"/>
              </a:rPr>
              <a:t>Here,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input </a:t>
            </a:r>
            <a:r>
              <a:rPr sz="1100" i="1" spc="-5" dirty="0">
                <a:latin typeface="Arial"/>
                <a:cs typeface="Arial"/>
              </a:rPr>
              <a:t>T</a:t>
            </a:r>
            <a:r>
              <a:rPr sz="1200" i="1" spc="-7" baseline="-13888" dirty="0">
                <a:latin typeface="Arial"/>
                <a:cs typeface="Arial"/>
              </a:rPr>
              <a:t>HIGH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25" dirty="0">
                <a:latin typeface="Arial"/>
                <a:cs typeface="Arial"/>
              </a:rPr>
              <a:t>fuzzy,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action </a:t>
            </a:r>
            <a:r>
              <a:rPr sz="1100" b="1" spc="-10" dirty="0">
                <a:latin typeface="Arial"/>
                <a:cs typeface="Arial"/>
              </a:rPr>
              <a:t>rotate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-10" dirty="0">
                <a:latin typeface="Arial"/>
                <a:cs typeface="Arial"/>
              </a:rPr>
              <a:t>be based  on </a:t>
            </a:r>
            <a:r>
              <a:rPr sz="1100" spc="-5" dirty="0">
                <a:latin typeface="Arial"/>
                <a:cs typeface="Arial"/>
              </a:rPr>
              <a:t>the crisp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i="1" spc="-5" dirty="0">
                <a:latin typeface="Arial"/>
                <a:cs typeface="Arial"/>
              </a:rPr>
              <a:t>R</a:t>
            </a:r>
            <a:r>
              <a:rPr sz="1200" i="1" spc="-7" baseline="-13888" dirty="0">
                <a:latin typeface="Arial"/>
                <a:cs typeface="Arial"/>
              </a:rPr>
              <a:t>FIRST</a:t>
            </a:r>
            <a:r>
              <a:rPr sz="1200" i="1" spc="-82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1546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Generic structure of a Fuzzy</a:t>
            </a:r>
            <a:r>
              <a:rPr sz="1400" spc="-4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system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748879"/>
            <a:ext cx="381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Arial"/>
                <a:cs typeface="Arial"/>
              </a:rPr>
              <a:t>Following </a:t>
            </a:r>
            <a:r>
              <a:rPr sz="1100" spc="-5" dirty="0">
                <a:latin typeface="Arial"/>
                <a:cs typeface="Arial"/>
              </a:rPr>
              <a:t>figures </a:t>
            </a:r>
            <a:r>
              <a:rPr sz="1100" spc="-10" dirty="0">
                <a:latin typeface="Arial"/>
                <a:cs typeface="Arial"/>
              </a:rPr>
              <a:t>shows a general fraework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fuzzy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8296" y="1316108"/>
            <a:ext cx="509905" cy="545465"/>
            <a:chOff x="2118296" y="1316108"/>
            <a:chExt cx="509905" cy="545465"/>
          </a:xfrm>
        </p:grpSpPr>
        <p:sp>
          <p:nvSpPr>
            <p:cNvPr id="5" name="object 5"/>
            <p:cNvSpPr/>
            <p:nvPr/>
          </p:nvSpPr>
          <p:spPr>
            <a:xfrm>
              <a:off x="2127503" y="1325315"/>
              <a:ext cx="491490" cy="527050"/>
            </a:xfrm>
            <a:custGeom>
              <a:avLst/>
              <a:gdLst/>
              <a:ahLst/>
              <a:cxnLst/>
              <a:rect l="l" t="t" r="r" b="b"/>
              <a:pathLst>
                <a:path w="491489" h="527050">
                  <a:moveTo>
                    <a:pt x="491403" y="0"/>
                  </a:moveTo>
                  <a:lnTo>
                    <a:pt x="0" y="0"/>
                  </a:lnTo>
                  <a:lnTo>
                    <a:pt x="0" y="526503"/>
                  </a:lnTo>
                  <a:lnTo>
                    <a:pt x="491403" y="526503"/>
                  </a:lnTo>
                  <a:lnTo>
                    <a:pt x="49140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7503" y="1325315"/>
              <a:ext cx="491490" cy="527050"/>
            </a:xfrm>
            <a:custGeom>
              <a:avLst/>
              <a:gdLst/>
              <a:ahLst/>
              <a:cxnLst/>
              <a:rect l="l" t="t" r="r" b="b"/>
              <a:pathLst>
                <a:path w="491489" h="527050">
                  <a:moveTo>
                    <a:pt x="0" y="526503"/>
                  </a:moveTo>
                  <a:lnTo>
                    <a:pt x="491403" y="526503"/>
                  </a:lnTo>
                  <a:lnTo>
                    <a:pt x="491403" y="0"/>
                  </a:lnTo>
                  <a:lnTo>
                    <a:pt x="0" y="0"/>
                  </a:lnTo>
                  <a:lnTo>
                    <a:pt x="0" y="526503"/>
                  </a:lnTo>
                  <a:close/>
                </a:path>
              </a:pathLst>
            </a:custGeom>
            <a:ln w="1783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6419" y="1340626"/>
            <a:ext cx="473709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20" marR="63500" algn="ctr">
              <a:lnSpc>
                <a:spcPct val="102600"/>
              </a:lnSpc>
              <a:spcBef>
                <a:spcPts val="95"/>
              </a:spcBef>
            </a:pPr>
            <a:r>
              <a:rPr sz="950" spc="10" dirty="0">
                <a:latin typeface="Arial"/>
                <a:cs typeface="Arial"/>
              </a:rPr>
              <a:t>Fuzzy  rule  base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717" y="1652923"/>
            <a:ext cx="585470" cy="199390"/>
          </a:xfrm>
          <a:prstGeom prst="rect">
            <a:avLst/>
          </a:prstGeom>
          <a:solidFill>
            <a:srgbClr val="FCEEE2"/>
          </a:solidFill>
          <a:ln w="17830">
            <a:solidFill>
              <a:srgbClr val="F8B57D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latin typeface="Arial"/>
                <a:cs typeface="Arial"/>
              </a:rPr>
              <a:t>Fuzzifier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3370" y="1576870"/>
            <a:ext cx="649605" cy="274955"/>
          </a:xfrm>
          <a:prstGeom prst="rect">
            <a:avLst/>
          </a:prstGeom>
          <a:solidFill>
            <a:srgbClr val="D1EBF0"/>
          </a:solidFill>
          <a:ln w="17830">
            <a:solidFill>
              <a:srgbClr val="70BED2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425"/>
              </a:spcBef>
            </a:pPr>
            <a:r>
              <a:rPr sz="950" spc="5" dirty="0">
                <a:latin typeface="Arial"/>
                <a:cs typeface="Arial"/>
              </a:rPr>
              <a:t>Defuzzifier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717" y="1578700"/>
            <a:ext cx="31432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 indent="-10795">
              <a:lnSpc>
                <a:spcPct val="102600"/>
              </a:lnSpc>
              <a:spcBef>
                <a:spcPts val="95"/>
              </a:spcBef>
            </a:pPr>
            <a:r>
              <a:rPr sz="950" spc="15" dirty="0">
                <a:latin typeface="Arial"/>
                <a:cs typeface="Arial"/>
              </a:rPr>
              <a:t>C</a:t>
            </a:r>
            <a:r>
              <a:rPr sz="950" spc="5" dirty="0">
                <a:latin typeface="Arial"/>
                <a:cs typeface="Arial"/>
              </a:rPr>
              <a:t>ri</a:t>
            </a:r>
            <a:r>
              <a:rPr sz="950" spc="10" dirty="0">
                <a:latin typeface="Arial"/>
                <a:cs typeface="Arial"/>
              </a:rPr>
              <a:t>s</a:t>
            </a:r>
            <a:r>
              <a:rPr sz="950" spc="5" dirty="0">
                <a:latin typeface="Arial"/>
                <a:cs typeface="Arial"/>
              </a:rPr>
              <a:t>p  i</a:t>
            </a:r>
            <a:r>
              <a:rPr sz="950" spc="10" dirty="0">
                <a:latin typeface="Arial"/>
                <a:cs typeface="Arial"/>
              </a:rPr>
              <a:t>npu</a:t>
            </a:r>
            <a:r>
              <a:rPr sz="950" spc="5" dirty="0"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6224" y="2220373"/>
            <a:ext cx="877569" cy="292735"/>
          </a:xfrm>
          <a:prstGeom prst="rect">
            <a:avLst/>
          </a:prstGeom>
          <a:solidFill>
            <a:srgbClr val="F8B57D"/>
          </a:solidFill>
          <a:ln w="17830">
            <a:solidFill>
              <a:srgbClr val="D968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1050"/>
              </a:lnSpc>
            </a:pPr>
            <a:r>
              <a:rPr sz="950" spc="10" dirty="0">
                <a:latin typeface="Arial"/>
                <a:cs typeface="Arial"/>
              </a:rPr>
              <a:t>Inference</a:t>
            </a:r>
            <a:endParaRPr sz="95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30"/>
              </a:spcBef>
            </a:pPr>
            <a:r>
              <a:rPr sz="950" spc="10" dirty="0">
                <a:latin typeface="Arial"/>
                <a:cs typeface="Arial"/>
              </a:rPr>
              <a:t>mechanism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6699" y="1657769"/>
            <a:ext cx="283210" cy="189230"/>
            <a:chOff x="716699" y="1657769"/>
            <a:chExt cx="283210" cy="189230"/>
          </a:xfrm>
        </p:grpSpPr>
        <p:sp>
          <p:nvSpPr>
            <p:cNvPr id="13" name="object 13"/>
            <p:cNvSpPr/>
            <p:nvPr/>
          </p:nvSpPr>
          <p:spPr>
            <a:xfrm>
              <a:off x="717690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5" h="187325">
                  <a:moveTo>
                    <a:pt x="187206" y="0"/>
                  </a:moveTo>
                  <a:lnTo>
                    <a:pt x="187206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06" y="125434"/>
                  </a:lnTo>
                  <a:lnTo>
                    <a:pt x="187206" y="187215"/>
                  </a:lnTo>
                  <a:lnTo>
                    <a:pt x="280777" y="93611"/>
                  </a:lnTo>
                  <a:lnTo>
                    <a:pt x="187206" y="0"/>
                  </a:lnTo>
                  <a:close/>
                </a:path>
              </a:pathLst>
            </a:custGeom>
            <a:solidFill>
              <a:srgbClr val="DD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690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5" h="187325">
                  <a:moveTo>
                    <a:pt x="280777" y="93611"/>
                  </a:moveTo>
                  <a:lnTo>
                    <a:pt x="187206" y="0"/>
                  </a:lnTo>
                  <a:lnTo>
                    <a:pt x="187206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06" y="125434"/>
                  </a:lnTo>
                  <a:lnTo>
                    <a:pt x="187206" y="187215"/>
                  </a:lnTo>
                  <a:lnTo>
                    <a:pt x="280777" y="936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52276" y="1842904"/>
            <a:ext cx="594360" cy="562610"/>
            <a:chOff x="1352276" y="1842904"/>
            <a:chExt cx="594360" cy="562610"/>
          </a:xfrm>
        </p:grpSpPr>
        <p:sp>
          <p:nvSpPr>
            <p:cNvPr id="16" name="object 16"/>
            <p:cNvSpPr/>
            <p:nvPr/>
          </p:nvSpPr>
          <p:spPr>
            <a:xfrm>
              <a:off x="1361192" y="1851819"/>
              <a:ext cx="517525" cy="514984"/>
            </a:xfrm>
            <a:custGeom>
              <a:avLst/>
              <a:gdLst/>
              <a:ahLst/>
              <a:cxnLst/>
              <a:rect l="l" t="t" r="r" b="b"/>
              <a:pathLst>
                <a:path w="517525" h="514985">
                  <a:moveTo>
                    <a:pt x="0" y="0"/>
                  </a:moveTo>
                  <a:lnTo>
                    <a:pt x="0" y="514806"/>
                  </a:lnTo>
                  <a:lnTo>
                    <a:pt x="517423" y="514806"/>
                  </a:lnTo>
                </a:path>
              </a:pathLst>
            </a:custGeom>
            <a:ln w="1783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8957" y="232799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69">
                  <a:moveTo>
                    <a:pt x="0" y="0"/>
                  </a:moveTo>
                  <a:lnTo>
                    <a:pt x="0" y="77266"/>
                  </a:lnTo>
                  <a:lnTo>
                    <a:pt x="77266" y="38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814815" y="1851819"/>
            <a:ext cx="542290" cy="523875"/>
            <a:chOff x="2814815" y="1851819"/>
            <a:chExt cx="542290" cy="523875"/>
          </a:xfrm>
        </p:grpSpPr>
        <p:sp>
          <p:nvSpPr>
            <p:cNvPr id="19" name="object 19"/>
            <p:cNvSpPr/>
            <p:nvPr/>
          </p:nvSpPr>
          <p:spPr>
            <a:xfrm>
              <a:off x="2823730" y="1919427"/>
              <a:ext cx="494665" cy="447675"/>
            </a:xfrm>
            <a:custGeom>
              <a:avLst/>
              <a:gdLst/>
              <a:ahLst/>
              <a:cxnLst/>
              <a:rect l="l" t="t" r="r" b="b"/>
              <a:pathLst>
                <a:path w="494664" h="447675">
                  <a:moveTo>
                    <a:pt x="0" y="447198"/>
                  </a:moveTo>
                  <a:lnTo>
                    <a:pt x="494309" y="447198"/>
                  </a:lnTo>
                  <a:lnTo>
                    <a:pt x="494309" y="0"/>
                  </a:lnTo>
                </a:path>
              </a:pathLst>
            </a:custGeom>
            <a:ln w="1783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9406" y="185181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70" h="77469">
                  <a:moveTo>
                    <a:pt x="38633" y="0"/>
                  </a:moveTo>
                  <a:lnTo>
                    <a:pt x="0" y="77266"/>
                  </a:lnTo>
                  <a:lnTo>
                    <a:pt x="77266" y="77266"/>
                  </a:lnTo>
                  <a:lnTo>
                    <a:pt x="3863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11885" y="1657769"/>
            <a:ext cx="283210" cy="189230"/>
            <a:chOff x="3711885" y="1657769"/>
            <a:chExt cx="283210" cy="189230"/>
          </a:xfrm>
        </p:grpSpPr>
        <p:sp>
          <p:nvSpPr>
            <p:cNvPr id="22" name="object 22"/>
            <p:cNvSpPr/>
            <p:nvPr/>
          </p:nvSpPr>
          <p:spPr>
            <a:xfrm>
              <a:off x="3712876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4" h="187325">
                  <a:moveTo>
                    <a:pt x="187223" y="0"/>
                  </a:moveTo>
                  <a:lnTo>
                    <a:pt x="187223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23" y="125434"/>
                  </a:lnTo>
                  <a:lnTo>
                    <a:pt x="187223" y="187215"/>
                  </a:lnTo>
                  <a:lnTo>
                    <a:pt x="280835" y="93611"/>
                  </a:lnTo>
                  <a:lnTo>
                    <a:pt x="187223" y="0"/>
                  </a:lnTo>
                  <a:close/>
                </a:path>
              </a:pathLst>
            </a:custGeom>
            <a:solidFill>
              <a:srgbClr val="DD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12876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4" h="187325">
                  <a:moveTo>
                    <a:pt x="280835" y="93611"/>
                  </a:moveTo>
                  <a:lnTo>
                    <a:pt x="187223" y="0"/>
                  </a:lnTo>
                  <a:lnTo>
                    <a:pt x="187223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23" y="125434"/>
                  </a:lnTo>
                  <a:lnTo>
                    <a:pt x="187223" y="187215"/>
                  </a:lnTo>
                  <a:lnTo>
                    <a:pt x="280835" y="936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30592" y="1578700"/>
            <a:ext cx="37020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305">
              <a:lnSpc>
                <a:spcPct val="102600"/>
              </a:lnSpc>
              <a:spcBef>
                <a:spcPts val="95"/>
              </a:spcBef>
            </a:pPr>
            <a:r>
              <a:rPr sz="950" spc="10" dirty="0">
                <a:latin typeface="Arial"/>
                <a:cs typeface="Arial"/>
              </a:rPr>
              <a:t>Crisp  ou</a:t>
            </a:r>
            <a:r>
              <a:rPr sz="950" dirty="0">
                <a:latin typeface="Arial"/>
                <a:cs typeface="Arial"/>
              </a:rPr>
              <a:t>t</a:t>
            </a:r>
            <a:r>
              <a:rPr sz="950" spc="10" dirty="0">
                <a:latin typeface="Arial"/>
                <a:cs typeface="Arial"/>
              </a:rPr>
              <a:t>pu</a:t>
            </a:r>
            <a:r>
              <a:rPr sz="950" spc="5" dirty="0"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26513" y="1283404"/>
            <a:ext cx="493395" cy="937260"/>
            <a:chOff x="2126513" y="1283404"/>
            <a:chExt cx="493395" cy="937260"/>
          </a:xfrm>
        </p:grpSpPr>
        <p:sp>
          <p:nvSpPr>
            <p:cNvPr id="26" name="object 26"/>
            <p:cNvSpPr/>
            <p:nvPr/>
          </p:nvSpPr>
          <p:spPr>
            <a:xfrm>
              <a:off x="2127504" y="1284395"/>
              <a:ext cx="491490" cy="59055"/>
            </a:xfrm>
            <a:custGeom>
              <a:avLst/>
              <a:gdLst/>
              <a:ahLst/>
              <a:cxnLst/>
              <a:rect l="l" t="t" r="r" b="b"/>
              <a:pathLst>
                <a:path w="491489" h="59055">
                  <a:moveTo>
                    <a:pt x="245751" y="0"/>
                  </a:moveTo>
                  <a:lnTo>
                    <a:pt x="168079" y="1485"/>
                  </a:lnTo>
                  <a:lnTo>
                    <a:pt x="100619" y="5626"/>
                  </a:lnTo>
                  <a:lnTo>
                    <a:pt x="47419" y="11946"/>
                  </a:lnTo>
                  <a:lnTo>
                    <a:pt x="0" y="29222"/>
                  </a:lnTo>
                  <a:lnTo>
                    <a:pt x="12529" y="38474"/>
                  </a:lnTo>
                  <a:lnTo>
                    <a:pt x="47419" y="46498"/>
                  </a:lnTo>
                  <a:lnTo>
                    <a:pt x="100619" y="52818"/>
                  </a:lnTo>
                  <a:lnTo>
                    <a:pt x="168079" y="56959"/>
                  </a:lnTo>
                  <a:lnTo>
                    <a:pt x="245751" y="58445"/>
                  </a:lnTo>
                  <a:lnTo>
                    <a:pt x="323414" y="56959"/>
                  </a:lnTo>
                  <a:lnTo>
                    <a:pt x="390854" y="52818"/>
                  </a:lnTo>
                  <a:lnTo>
                    <a:pt x="444029" y="46498"/>
                  </a:lnTo>
                  <a:lnTo>
                    <a:pt x="478898" y="38474"/>
                  </a:lnTo>
                  <a:lnTo>
                    <a:pt x="491420" y="29222"/>
                  </a:lnTo>
                  <a:lnTo>
                    <a:pt x="478898" y="19970"/>
                  </a:lnTo>
                  <a:lnTo>
                    <a:pt x="444029" y="11946"/>
                  </a:lnTo>
                  <a:lnTo>
                    <a:pt x="390854" y="5626"/>
                  </a:lnTo>
                  <a:lnTo>
                    <a:pt x="323414" y="1485"/>
                  </a:lnTo>
                  <a:lnTo>
                    <a:pt x="24575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27504" y="1284395"/>
              <a:ext cx="491490" cy="59055"/>
            </a:xfrm>
            <a:custGeom>
              <a:avLst/>
              <a:gdLst/>
              <a:ahLst/>
              <a:cxnLst/>
              <a:rect l="l" t="t" r="r" b="b"/>
              <a:pathLst>
                <a:path w="491489" h="59055">
                  <a:moveTo>
                    <a:pt x="491420" y="29222"/>
                  </a:moveTo>
                  <a:lnTo>
                    <a:pt x="444029" y="11946"/>
                  </a:lnTo>
                  <a:lnTo>
                    <a:pt x="390854" y="5626"/>
                  </a:lnTo>
                  <a:lnTo>
                    <a:pt x="323414" y="1485"/>
                  </a:lnTo>
                  <a:lnTo>
                    <a:pt x="245751" y="0"/>
                  </a:lnTo>
                  <a:lnTo>
                    <a:pt x="168079" y="1485"/>
                  </a:lnTo>
                  <a:lnTo>
                    <a:pt x="100619" y="5626"/>
                  </a:lnTo>
                  <a:lnTo>
                    <a:pt x="47419" y="11946"/>
                  </a:lnTo>
                  <a:lnTo>
                    <a:pt x="12529" y="19970"/>
                  </a:lnTo>
                  <a:lnTo>
                    <a:pt x="0" y="29222"/>
                  </a:lnTo>
                  <a:lnTo>
                    <a:pt x="12529" y="38474"/>
                  </a:lnTo>
                  <a:lnTo>
                    <a:pt x="47419" y="46498"/>
                  </a:lnTo>
                  <a:lnTo>
                    <a:pt x="100619" y="52818"/>
                  </a:lnTo>
                  <a:lnTo>
                    <a:pt x="168079" y="56959"/>
                  </a:lnTo>
                  <a:lnTo>
                    <a:pt x="245751" y="58445"/>
                  </a:lnTo>
                  <a:lnTo>
                    <a:pt x="323414" y="56959"/>
                  </a:lnTo>
                  <a:lnTo>
                    <a:pt x="390854" y="52818"/>
                  </a:lnTo>
                  <a:lnTo>
                    <a:pt x="444029" y="46498"/>
                  </a:lnTo>
                  <a:lnTo>
                    <a:pt x="478898" y="38474"/>
                  </a:lnTo>
                  <a:lnTo>
                    <a:pt x="491420" y="292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50948" y="1828424"/>
              <a:ext cx="467995" cy="59055"/>
            </a:xfrm>
            <a:custGeom>
              <a:avLst/>
              <a:gdLst/>
              <a:ahLst/>
              <a:cxnLst/>
              <a:rect l="l" t="t" r="r" b="b"/>
              <a:pathLst>
                <a:path w="467994" h="59055">
                  <a:moveTo>
                    <a:pt x="234029" y="0"/>
                  </a:moveTo>
                  <a:lnTo>
                    <a:pt x="160049" y="1490"/>
                  </a:lnTo>
                  <a:lnTo>
                    <a:pt x="95804" y="5642"/>
                  </a:lnTo>
                  <a:lnTo>
                    <a:pt x="45147" y="11973"/>
                  </a:lnTo>
                  <a:lnTo>
                    <a:pt x="0" y="29247"/>
                  </a:lnTo>
                  <a:lnTo>
                    <a:pt x="11928" y="38492"/>
                  </a:lnTo>
                  <a:lnTo>
                    <a:pt x="45147" y="46521"/>
                  </a:lnTo>
                  <a:lnTo>
                    <a:pt x="95804" y="52852"/>
                  </a:lnTo>
                  <a:lnTo>
                    <a:pt x="160049" y="57004"/>
                  </a:lnTo>
                  <a:lnTo>
                    <a:pt x="234029" y="58494"/>
                  </a:lnTo>
                  <a:lnTo>
                    <a:pt x="307968" y="57004"/>
                  </a:lnTo>
                  <a:lnTo>
                    <a:pt x="372188" y="52852"/>
                  </a:lnTo>
                  <a:lnTo>
                    <a:pt x="422833" y="46521"/>
                  </a:lnTo>
                  <a:lnTo>
                    <a:pt x="456047" y="38492"/>
                  </a:lnTo>
                  <a:lnTo>
                    <a:pt x="467975" y="29247"/>
                  </a:lnTo>
                  <a:lnTo>
                    <a:pt x="456047" y="20002"/>
                  </a:lnTo>
                  <a:lnTo>
                    <a:pt x="422833" y="11973"/>
                  </a:lnTo>
                  <a:lnTo>
                    <a:pt x="372188" y="5642"/>
                  </a:lnTo>
                  <a:lnTo>
                    <a:pt x="307968" y="1490"/>
                  </a:lnTo>
                  <a:lnTo>
                    <a:pt x="2340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50948" y="1828424"/>
              <a:ext cx="467995" cy="59055"/>
            </a:xfrm>
            <a:custGeom>
              <a:avLst/>
              <a:gdLst/>
              <a:ahLst/>
              <a:cxnLst/>
              <a:rect l="l" t="t" r="r" b="b"/>
              <a:pathLst>
                <a:path w="467994" h="59055">
                  <a:moveTo>
                    <a:pt x="467975" y="29247"/>
                  </a:moveTo>
                  <a:lnTo>
                    <a:pt x="422833" y="11973"/>
                  </a:lnTo>
                  <a:lnTo>
                    <a:pt x="372188" y="5642"/>
                  </a:lnTo>
                  <a:lnTo>
                    <a:pt x="307968" y="1490"/>
                  </a:lnTo>
                  <a:lnTo>
                    <a:pt x="234029" y="0"/>
                  </a:lnTo>
                  <a:lnTo>
                    <a:pt x="160049" y="1490"/>
                  </a:lnTo>
                  <a:lnTo>
                    <a:pt x="95804" y="5642"/>
                  </a:lnTo>
                  <a:lnTo>
                    <a:pt x="45147" y="11973"/>
                  </a:lnTo>
                  <a:lnTo>
                    <a:pt x="11928" y="20002"/>
                  </a:lnTo>
                  <a:lnTo>
                    <a:pt x="0" y="29247"/>
                  </a:lnTo>
                  <a:lnTo>
                    <a:pt x="11928" y="38492"/>
                  </a:lnTo>
                  <a:lnTo>
                    <a:pt x="45147" y="46521"/>
                  </a:lnTo>
                  <a:lnTo>
                    <a:pt x="95804" y="52852"/>
                  </a:lnTo>
                  <a:lnTo>
                    <a:pt x="160049" y="57004"/>
                  </a:lnTo>
                  <a:lnTo>
                    <a:pt x="234029" y="58494"/>
                  </a:lnTo>
                  <a:lnTo>
                    <a:pt x="307968" y="57004"/>
                  </a:lnTo>
                  <a:lnTo>
                    <a:pt x="372188" y="52852"/>
                  </a:lnTo>
                  <a:lnTo>
                    <a:pt x="422833" y="46521"/>
                  </a:lnTo>
                  <a:lnTo>
                    <a:pt x="456047" y="38492"/>
                  </a:lnTo>
                  <a:lnTo>
                    <a:pt x="467975" y="292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4977" y="1886919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844"/>
                  </a:lnTo>
                </a:path>
              </a:pathLst>
            </a:custGeom>
            <a:ln w="1783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46344" y="2143105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69">
                  <a:moveTo>
                    <a:pt x="77266" y="0"/>
                  </a:moveTo>
                  <a:lnTo>
                    <a:pt x="0" y="0"/>
                  </a:lnTo>
                  <a:lnTo>
                    <a:pt x="38633" y="77266"/>
                  </a:lnTo>
                  <a:lnTo>
                    <a:pt x="77266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16" y="1261883"/>
            <a:ext cx="40614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Defuzzification</a:t>
            </a:r>
            <a:r>
              <a:rPr spc="-5" dirty="0"/>
              <a:t> 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</a:t>
            </a:r>
            <a:r>
              <a:rPr sz="600" spc="-5" dirty="0" smtClean="0">
                <a:solidFill>
                  <a:srgbClr val="FFFFFF"/>
                </a:solidFill>
                <a:latin typeface="Arial"/>
                <a:cs typeface="Arial"/>
              </a:rPr>
              <a:t>Computin</a:t>
            </a:r>
            <a:r>
              <a:rPr lang="en-US" sz="600" spc="-5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120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Defuzzification</a:t>
            </a:r>
            <a:r>
              <a:rPr sz="1400" spc="-5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methods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891995"/>
            <a:ext cx="3527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A number </a:t>
            </a:r>
            <a:r>
              <a:rPr sz="1100" spc="-5" dirty="0">
                <a:latin typeface="Arial"/>
                <a:cs typeface="Arial"/>
              </a:rPr>
              <a:t>of defuzzification </a:t>
            </a:r>
            <a:r>
              <a:rPr sz="1100" spc="-10" dirty="0">
                <a:latin typeface="Arial"/>
                <a:cs typeface="Arial"/>
              </a:rPr>
              <a:t>methods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known. Such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705" y="1248917"/>
            <a:ext cx="134416" cy="13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106" y="12479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211985"/>
            <a:ext cx="1349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Lambda-cut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705" y="1602955"/>
            <a:ext cx="134416" cy="13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0106" y="160195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566010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Weighted average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705" y="1956981"/>
            <a:ext cx="134416" cy="134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0106" y="195537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1920048"/>
            <a:ext cx="1149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Maxima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705" y="2311019"/>
            <a:ext cx="134416" cy="134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0106" y="23100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2274073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Centroid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 Samanta </a:t>
            </a:r>
            <a:r>
              <a:rPr b="0" spc="-5" dirty="0">
                <a:latin typeface="Arial"/>
                <a:cs typeface="Arial"/>
              </a:rPr>
              <a:t>(IIT 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Soft Computing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09.02.2018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04169A54BDD42A816324AA866EDDC" ma:contentTypeVersion="5" ma:contentTypeDescription="Create a new document." ma:contentTypeScope="" ma:versionID="e153283ce7062a72c6d3151a1bd608b0">
  <xsd:schema xmlns:xsd="http://www.w3.org/2001/XMLSchema" xmlns:xs="http://www.w3.org/2001/XMLSchema" xmlns:p="http://schemas.microsoft.com/office/2006/metadata/properties" xmlns:ns2="4eafcf77-80b7-4a8b-80dd-d7b8d8c0d4a0" targetNamespace="http://schemas.microsoft.com/office/2006/metadata/properties" ma:root="true" ma:fieldsID="0376a571638e7b5b881bcae845555492" ns2:_="">
    <xsd:import namespace="4eafcf77-80b7-4a8b-80dd-d7b8d8c0d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fcf77-80b7-4a8b-80dd-d7b8d8c0d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22CE07-E064-49FE-A7FC-055D56E3B982}"/>
</file>

<file path=customXml/itemProps2.xml><?xml version="1.0" encoding="utf-8"?>
<ds:datastoreItem xmlns:ds="http://schemas.openxmlformats.org/officeDocument/2006/customXml" ds:itemID="{CBF75650-B3AF-4A36-BE70-8E1FAF189199}"/>
</file>

<file path=customXml/itemProps3.xml><?xml version="1.0" encoding="utf-8"?>
<ds:datastoreItem xmlns:ds="http://schemas.openxmlformats.org/officeDocument/2006/customXml" ds:itemID="{32AE2FB2-62DB-4FA1-B69B-83E46E9422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392</Words>
  <Application>Microsoft Office PowerPoint</Application>
  <PresentationFormat>Custom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DejaVu Sans</vt:lpstr>
      <vt:lpstr>Symbol</vt:lpstr>
      <vt:lpstr>Times New Roman</vt:lpstr>
      <vt:lpstr>Office Theme</vt:lpstr>
      <vt:lpstr>Defuzzification Techniques</vt:lpstr>
      <vt:lpstr>What is defuzzification?</vt:lpstr>
      <vt:lpstr>Example 2: Fuzzy to crisp</vt:lpstr>
      <vt:lpstr>Example 3: Fuzzy to crisp</vt:lpstr>
      <vt:lpstr>Why defuzzification?</vt:lpstr>
      <vt:lpstr>Generic structure of a Fuzzy system</vt:lpstr>
      <vt:lpstr>Defuzzification Techniques</vt:lpstr>
      <vt:lpstr>Defuzzification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Defuzzification Techniques</dc:title>
  <dc:creator>Debasis Samanta</dc:creator>
  <cp:lastModifiedBy>Roshni Singh</cp:lastModifiedBy>
  <cp:revision>1</cp:revision>
  <dcterms:created xsi:type="dcterms:W3CDTF">2021-12-17T04:37:32Z</dcterms:created>
  <dcterms:modified xsi:type="dcterms:W3CDTF">2021-12-17T04:39:53Z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2018-02-09T00:00:00Z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2021-12-17T00:00:00Z</vt:filetime>
  </property>
  <property fmtid="{D5CDD505-2E9C-101B-9397-08002B2CF9AE}" pid="5" name="ContentTypeId">
    <vt:lpwstr>0x0101002C804169A54BDD42A816324AA866EDDC</vt:lpwstr>
  </property>
</Properties>
</file>