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47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214" y="1261070"/>
            <a:ext cx="240167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F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616088"/>
            <a:ext cx="4354245" cy="224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8706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831498"/>
            <a:ext cx="4483735" cy="396240"/>
            <a:chOff x="87743" y="831498"/>
            <a:chExt cx="4483735" cy="396240"/>
          </a:xfrm>
        </p:grpSpPr>
        <p:sp>
          <p:nvSpPr>
            <p:cNvPr id="4" name="object 4"/>
            <p:cNvSpPr/>
            <p:nvPr/>
          </p:nvSpPr>
          <p:spPr>
            <a:xfrm>
              <a:off x="138544" y="112581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11311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837641"/>
              <a:ext cx="50749" cy="288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831498"/>
              <a:ext cx="4432935" cy="345440"/>
            </a:xfrm>
            <a:custGeom>
              <a:avLst/>
              <a:gdLst/>
              <a:ahLst/>
              <a:cxnLst/>
              <a:rect l="l" t="t" r="r" b="b"/>
              <a:pathLst>
                <a:path w="4432935" h="345440">
                  <a:moveTo>
                    <a:pt x="4432567" y="0"/>
                  </a:moveTo>
                  <a:lnTo>
                    <a:pt x="0" y="0"/>
                  </a:lnTo>
                  <a:lnTo>
                    <a:pt x="0" y="294318"/>
                  </a:lnTo>
                  <a:lnTo>
                    <a:pt x="4008" y="314043"/>
                  </a:lnTo>
                  <a:lnTo>
                    <a:pt x="14922" y="330196"/>
                  </a:lnTo>
                  <a:lnTo>
                    <a:pt x="31075" y="341110"/>
                  </a:lnTo>
                  <a:lnTo>
                    <a:pt x="50800" y="345119"/>
                  </a:lnTo>
                  <a:lnTo>
                    <a:pt x="4381767" y="345119"/>
                  </a:lnTo>
                  <a:lnTo>
                    <a:pt x="4401492" y="341110"/>
                  </a:lnTo>
                  <a:lnTo>
                    <a:pt x="4417644" y="330196"/>
                  </a:lnTo>
                  <a:lnTo>
                    <a:pt x="4428558" y="314043"/>
                  </a:lnTo>
                  <a:lnTo>
                    <a:pt x="4432567" y="29431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875736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40">
                  <a:moveTo>
                    <a:pt x="0" y="2691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8630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8503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837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11186" y="847341"/>
            <a:ext cx="1986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Fuzzy Logic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3080" y="3331252"/>
            <a:ext cx="4057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12.02.2018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049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892" y="1261070"/>
            <a:ext cx="4188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solidFill>
                  <a:srgbClr val="00AEEF"/>
                </a:solidFill>
              </a:rPr>
              <a:t>Applications of </a:t>
            </a:r>
            <a:r>
              <a:rPr spc="15" dirty="0">
                <a:solidFill>
                  <a:srgbClr val="00AEEF"/>
                </a:solidFill>
              </a:rPr>
              <a:t>Fuzzy</a:t>
            </a:r>
            <a:r>
              <a:rPr spc="-35" dirty="0">
                <a:solidFill>
                  <a:srgbClr val="00AEEF"/>
                </a:solidFill>
              </a:rPr>
              <a:t> </a:t>
            </a:r>
            <a:r>
              <a:rPr spc="15" dirty="0">
                <a:solidFill>
                  <a:srgbClr val="00AEEF"/>
                </a:solidFill>
              </a:rPr>
              <a:t>Logic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3080" y="3331252"/>
            <a:ext cx="4057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12.02.2018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49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Fuzzy </a:t>
            </a:r>
            <a:r>
              <a:rPr sz="1400" spc="20" dirty="0">
                <a:solidFill>
                  <a:srgbClr val="FFFFFF"/>
                </a:solidFill>
              </a:rPr>
              <a:t>Systems </a:t>
            </a:r>
            <a:r>
              <a:rPr sz="1400" spc="10" dirty="0">
                <a:solidFill>
                  <a:srgbClr val="FFFFFF"/>
                </a:solidFill>
              </a:rPr>
              <a:t>: </a:t>
            </a:r>
            <a:r>
              <a:rPr sz="1400" spc="15" dirty="0">
                <a:solidFill>
                  <a:srgbClr val="FFFFFF"/>
                </a:solidFill>
              </a:rPr>
              <a:t>Fuzzy Logic</a:t>
            </a:r>
            <a:r>
              <a:rPr sz="1400" spc="5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Controller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69557" y="62914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57236"/>
            <a:ext cx="4079240" cy="2496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Concept of fuzzy </a:t>
            </a:r>
            <a:r>
              <a:rPr sz="1100" dirty="0">
                <a:latin typeface="Arial"/>
                <a:cs typeface="Arial"/>
              </a:rPr>
              <a:t>theory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applied in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10" dirty="0">
                <a:latin typeface="Arial"/>
                <a:cs typeface="Arial"/>
              </a:rPr>
              <a:t>applications, </a:t>
            </a:r>
            <a:r>
              <a:rPr sz="1100" spc="-5" dirty="0">
                <a:latin typeface="Arial"/>
                <a:cs typeface="Arial"/>
              </a:rPr>
              <a:t>such  as fuzzy reasoning, fuzzy clustering, fuzzy </a:t>
            </a:r>
            <a:r>
              <a:rPr sz="1100" spc="-10" dirty="0">
                <a:latin typeface="Arial"/>
                <a:cs typeface="Arial"/>
              </a:rPr>
              <a:t>programming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172085">
              <a:lnSpc>
                <a:spcPct val="102699"/>
              </a:lnSpc>
              <a:spcBef>
                <a:spcPts val="1150"/>
              </a:spcBef>
            </a:pPr>
            <a:r>
              <a:rPr sz="1100" spc="-5" dirty="0">
                <a:latin typeface="Arial"/>
                <a:cs typeface="Arial"/>
              </a:rPr>
              <a:t>Out of all these </a:t>
            </a:r>
            <a:r>
              <a:rPr sz="1100" spc="-10" dirty="0">
                <a:latin typeface="Arial"/>
                <a:cs typeface="Arial"/>
              </a:rPr>
              <a:t>applications, </a:t>
            </a:r>
            <a:r>
              <a:rPr sz="1100" spc="-5" dirty="0">
                <a:latin typeface="Arial"/>
                <a:cs typeface="Arial"/>
              </a:rPr>
              <a:t>fuzzy reasoning, also called ”fuzzy  logic controller (FLC)” is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important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application.</a:t>
            </a:r>
            <a:endParaRPr sz="1100">
              <a:latin typeface="Arial"/>
              <a:cs typeface="Arial"/>
            </a:endParaRPr>
          </a:p>
          <a:p>
            <a:pPr marL="12700" marR="143510">
              <a:lnSpc>
                <a:spcPct val="102600"/>
              </a:lnSpc>
              <a:spcBef>
                <a:spcPts val="1150"/>
              </a:spcBef>
            </a:pPr>
            <a:r>
              <a:rPr sz="1100" spc="-5" dirty="0">
                <a:latin typeface="Arial"/>
                <a:cs typeface="Arial"/>
              </a:rPr>
              <a:t>Fuzzy logic controllers are special expert </a:t>
            </a:r>
            <a:r>
              <a:rPr sz="1100" spc="-10" dirty="0">
                <a:latin typeface="Arial"/>
                <a:cs typeface="Arial"/>
              </a:rPr>
              <a:t>systems.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general, a  FLC employs a knowledge base expressed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terms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 </a:t>
            </a:r>
            <a:r>
              <a:rPr sz="1100" spc="-10" dirty="0">
                <a:latin typeface="Arial"/>
                <a:cs typeface="Arial"/>
              </a:rPr>
              <a:t>inference </a:t>
            </a:r>
            <a:r>
              <a:rPr sz="1100" spc="-5" dirty="0">
                <a:latin typeface="Arial"/>
                <a:cs typeface="Arial"/>
              </a:rPr>
              <a:t>rules </a:t>
            </a:r>
            <a:r>
              <a:rPr sz="1100" spc="-10" dirty="0">
                <a:latin typeface="Arial"/>
                <a:cs typeface="Arial"/>
              </a:rPr>
              <a:t>and a </a:t>
            </a:r>
            <a:r>
              <a:rPr sz="1100" spc="-5" dirty="0">
                <a:latin typeface="Arial"/>
                <a:cs typeface="Arial"/>
              </a:rPr>
              <a:t>fuzzy </a:t>
            </a:r>
            <a:r>
              <a:rPr sz="1100" spc="-10" dirty="0">
                <a:latin typeface="Arial"/>
                <a:cs typeface="Arial"/>
              </a:rPr>
              <a:t>inference </a:t>
            </a:r>
            <a:r>
              <a:rPr sz="1100" spc="-5" dirty="0">
                <a:latin typeface="Arial"/>
                <a:cs typeface="Arial"/>
              </a:rPr>
              <a:t>engine to </a:t>
            </a:r>
            <a:r>
              <a:rPr sz="1100" spc="-15" dirty="0">
                <a:latin typeface="Arial"/>
                <a:cs typeface="Arial"/>
              </a:rPr>
              <a:t>solve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problem.</a:t>
            </a:r>
            <a:endParaRPr sz="1100">
              <a:latin typeface="Arial"/>
              <a:cs typeface="Arial"/>
            </a:endParaRPr>
          </a:p>
          <a:p>
            <a:pPr marL="12700" marR="349885">
              <a:lnSpc>
                <a:spcPct val="102600"/>
              </a:lnSpc>
              <a:spcBef>
                <a:spcPts val="1150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use </a:t>
            </a:r>
            <a:r>
              <a:rPr sz="1100" spc="-10" dirty="0">
                <a:latin typeface="Arial"/>
                <a:cs typeface="Arial"/>
              </a:rPr>
              <a:t>FLC where an </a:t>
            </a:r>
            <a:r>
              <a:rPr sz="1100" spc="-15" dirty="0">
                <a:latin typeface="Arial"/>
                <a:cs typeface="Arial"/>
              </a:rPr>
              <a:t>exact </a:t>
            </a:r>
            <a:r>
              <a:rPr sz="1100" spc="-5" dirty="0">
                <a:latin typeface="Arial"/>
                <a:cs typeface="Arial"/>
              </a:rPr>
              <a:t>mathematical </a:t>
            </a:r>
            <a:r>
              <a:rPr sz="1100" spc="-10" dirty="0">
                <a:latin typeface="Arial"/>
                <a:cs typeface="Arial"/>
              </a:rPr>
              <a:t>formulation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spc="-10" dirty="0">
                <a:latin typeface="Arial"/>
                <a:cs typeface="Arial"/>
              </a:rPr>
              <a:t>problem </a:t>
            </a:r>
            <a:r>
              <a:rPr sz="1100" spc="-5" dirty="0">
                <a:latin typeface="Arial"/>
                <a:cs typeface="Arial"/>
              </a:rPr>
              <a:t>is not </a:t>
            </a:r>
            <a:r>
              <a:rPr sz="1100" spc="-10" dirty="0">
                <a:latin typeface="Arial"/>
                <a:cs typeface="Arial"/>
              </a:rPr>
              <a:t>possible </a:t>
            </a:r>
            <a:r>
              <a:rPr sz="1100" spc="-5" dirty="0">
                <a:latin typeface="Arial"/>
                <a:cs typeface="Arial"/>
              </a:rPr>
              <a:t>or very difficult.</a:t>
            </a:r>
            <a:endParaRPr sz="1100">
              <a:latin typeface="Arial"/>
              <a:cs typeface="Arial"/>
            </a:endParaRPr>
          </a:p>
          <a:p>
            <a:pPr marL="12700" marR="46355">
              <a:lnSpc>
                <a:spcPct val="102600"/>
              </a:lnSpc>
              <a:spcBef>
                <a:spcPts val="1150"/>
              </a:spcBef>
            </a:pPr>
            <a:r>
              <a:rPr sz="1100" spc="-1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difficulties are </a:t>
            </a:r>
            <a:r>
              <a:rPr sz="1100" spc="-10" dirty="0">
                <a:latin typeface="Arial"/>
                <a:cs typeface="Arial"/>
              </a:rPr>
              <a:t>due </a:t>
            </a:r>
            <a:r>
              <a:rPr sz="1100" spc="-5" dirty="0">
                <a:latin typeface="Arial"/>
                <a:cs typeface="Arial"/>
              </a:rPr>
              <a:t>to non-linearities, time-varying nature of  the </a:t>
            </a:r>
            <a:r>
              <a:rPr sz="1100" spc="-10" dirty="0">
                <a:latin typeface="Arial"/>
                <a:cs typeface="Arial"/>
              </a:rPr>
              <a:t>process, </a:t>
            </a:r>
            <a:r>
              <a:rPr sz="1100" spc="-5" dirty="0">
                <a:latin typeface="Arial"/>
                <a:cs typeface="Arial"/>
              </a:rPr>
              <a:t>large </a:t>
            </a:r>
            <a:r>
              <a:rPr sz="1100" spc="-10" dirty="0">
                <a:latin typeface="Arial"/>
                <a:cs typeface="Arial"/>
              </a:rPr>
              <a:t>unpredictable environment </a:t>
            </a:r>
            <a:r>
              <a:rPr sz="1100" spc="-5" dirty="0">
                <a:latin typeface="Arial"/>
                <a:cs typeface="Arial"/>
              </a:rPr>
              <a:t>disturbances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11925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60935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27154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76165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3080" y="3331252"/>
            <a:ext cx="4057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12.02.2018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049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Fuzzy </a:t>
            </a:r>
            <a:r>
              <a:rPr sz="1400" spc="20" dirty="0">
                <a:solidFill>
                  <a:srgbClr val="FFFFFF"/>
                </a:solidFill>
              </a:rPr>
              <a:t>Systems </a:t>
            </a:r>
            <a:r>
              <a:rPr sz="1400" spc="10" dirty="0">
                <a:solidFill>
                  <a:srgbClr val="FFFFFF"/>
                </a:solidFill>
              </a:rPr>
              <a:t>: </a:t>
            </a:r>
            <a:r>
              <a:rPr sz="1400" spc="15" dirty="0">
                <a:solidFill>
                  <a:srgbClr val="FFFFFF"/>
                </a:solidFill>
              </a:rPr>
              <a:t>Fuzzy Logic</a:t>
            </a:r>
            <a:r>
              <a:rPr sz="1400" spc="5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Controller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26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general scheme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controller is </a:t>
            </a:r>
            <a:r>
              <a:rPr sz="1100" spc="-10" dirty="0">
                <a:latin typeface="Arial"/>
                <a:cs typeface="Arial"/>
              </a:rPr>
              <a:t>shown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figure.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43" y="922062"/>
            <a:ext cx="3063240" cy="2162175"/>
          </a:xfrm>
          <a:custGeom>
            <a:avLst/>
            <a:gdLst/>
            <a:ahLst/>
            <a:cxnLst/>
            <a:rect l="l" t="t" r="r" b="b"/>
            <a:pathLst>
              <a:path w="3063240" h="2162175">
                <a:moveTo>
                  <a:pt x="0" y="2161804"/>
                </a:moveTo>
                <a:lnTo>
                  <a:pt x="3062779" y="2161804"/>
                </a:lnTo>
                <a:lnTo>
                  <a:pt x="3062779" y="0"/>
                </a:lnTo>
                <a:lnTo>
                  <a:pt x="0" y="0"/>
                </a:lnTo>
                <a:lnTo>
                  <a:pt x="0" y="2161804"/>
                </a:lnTo>
                <a:close/>
              </a:path>
            </a:pathLst>
          </a:custGeom>
          <a:ln w="991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315" y="1755229"/>
            <a:ext cx="563245" cy="248285"/>
          </a:xfrm>
          <a:prstGeom prst="rect">
            <a:avLst/>
          </a:prstGeom>
          <a:ln w="9913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84785" marR="67945" indent="-10922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Arial"/>
                <a:cs typeface="Arial"/>
              </a:rPr>
              <a:t>Fuzzy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rule  </a:t>
            </a:r>
            <a:r>
              <a:rPr sz="700" spc="-10" dirty="0">
                <a:latin typeface="Arial"/>
                <a:cs typeface="Arial"/>
              </a:rPr>
              <a:t>base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782" y="1755229"/>
            <a:ext cx="720725" cy="248285"/>
          </a:xfrm>
          <a:custGeom>
            <a:avLst/>
            <a:gdLst/>
            <a:ahLst/>
            <a:cxnLst/>
            <a:rect l="l" t="t" r="r" b="b"/>
            <a:pathLst>
              <a:path w="720725" h="248285">
                <a:moveTo>
                  <a:pt x="0" y="247734"/>
                </a:moveTo>
                <a:lnTo>
                  <a:pt x="720377" y="247734"/>
                </a:lnTo>
                <a:lnTo>
                  <a:pt x="720377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898" y="1857335"/>
            <a:ext cx="3371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3067" y="1750588"/>
            <a:ext cx="653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Fuzzy</a:t>
            </a:r>
            <a:r>
              <a:rPr sz="700" spc="-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inference  </a:t>
            </a:r>
            <a:r>
              <a:rPr sz="700" spc="-10" dirty="0">
                <a:latin typeface="Arial"/>
                <a:cs typeface="Arial"/>
              </a:rPr>
              <a:t>engine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4551" y="1102324"/>
            <a:ext cx="687070" cy="247650"/>
          </a:xfrm>
          <a:custGeom>
            <a:avLst/>
            <a:gdLst/>
            <a:ahLst/>
            <a:cxnLst/>
            <a:rect l="l" t="t" r="r" b="b"/>
            <a:pathLst>
              <a:path w="687069" h="247650">
                <a:moveTo>
                  <a:pt x="0" y="247399"/>
                </a:moveTo>
                <a:lnTo>
                  <a:pt x="686809" y="247399"/>
                </a:lnTo>
                <a:lnTo>
                  <a:pt x="686809" y="0"/>
                </a:lnTo>
                <a:lnTo>
                  <a:pt x="0" y="0"/>
                </a:lnTo>
                <a:lnTo>
                  <a:pt x="0" y="247399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5889" y="1097684"/>
            <a:ext cx="603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Arial"/>
                <a:cs typeface="Arial"/>
              </a:rPr>
              <a:t>Defuzzification  module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9533" y="2419547"/>
            <a:ext cx="563245" cy="248285"/>
          </a:xfrm>
          <a:custGeom>
            <a:avLst/>
            <a:gdLst/>
            <a:ahLst/>
            <a:cxnLst/>
            <a:rect l="l" t="t" r="r" b="b"/>
            <a:pathLst>
              <a:path w="563244" h="248285">
                <a:moveTo>
                  <a:pt x="0" y="247734"/>
                </a:moveTo>
                <a:lnTo>
                  <a:pt x="562941" y="247734"/>
                </a:lnTo>
                <a:lnTo>
                  <a:pt x="562941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1066" y="2414906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Fuzzification  </a:t>
            </a:r>
            <a:r>
              <a:rPr sz="700" spc="-5" dirty="0">
                <a:latin typeface="Arial"/>
                <a:cs typeface="Arial"/>
              </a:rPr>
              <a:t>module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9357" y="1755229"/>
            <a:ext cx="833755" cy="248285"/>
          </a:xfrm>
          <a:custGeom>
            <a:avLst/>
            <a:gdLst/>
            <a:ahLst/>
            <a:cxnLst/>
            <a:rect l="l" t="t" r="r" b="b"/>
            <a:pathLst>
              <a:path w="833754" h="248285">
                <a:moveTo>
                  <a:pt x="0" y="247734"/>
                </a:moveTo>
                <a:lnTo>
                  <a:pt x="833167" y="247734"/>
                </a:lnTo>
                <a:lnTo>
                  <a:pt x="833167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70985" y="1750588"/>
            <a:ext cx="570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Process to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be  controlled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9255" y="1208071"/>
            <a:ext cx="3396615" cy="1353820"/>
            <a:chOff x="859255" y="1208071"/>
            <a:chExt cx="3396615" cy="1353820"/>
          </a:xfrm>
        </p:grpSpPr>
        <p:sp>
          <p:nvSpPr>
            <p:cNvPr id="16" name="object 16"/>
            <p:cNvSpPr/>
            <p:nvPr/>
          </p:nvSpPr>
          <p:spPr>
            <a:xfrm>
              <a:off x="859256" y="1822707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178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9243" y="1804923"/>
              <a:ext cx="360680" cy="171450"/>
            </a:xfrm>
            <a:custGeom>
              <a:avLst/>
              <a:gdLst/>
              <a:ahLst/>
              <a:cxnLst/>
              <a:rect l="l" t="t" r="r" b="b"/>
              <a:pathLst>
                <a:path w="360680" h="171450">
                  <a:moveTo>
                    <a:pt x="53721" y="134937"/>
                  </a:moveTo>
                  <a:lnTo>
                    <a:pt x="0" y="153073"/>
                  </a:lnTo>
                  <a:lnTo>
                    <a:pt x="53721" y="170853"/>
                  </a:lnTo>
                  <a:lnTo>
                    <a:pt x="53721" y="134937"/>
                  </a:lnTo>
                  <a:close/>
                </a:path>
                <a:path w="360680" h="171450">
                  <a:moveTo>
                    <a:pt x="360527" y="17792"/>
                  </a:moveTo>
                  <a:lnTo>
                    <a:pt x="306819" y="0"/>
                  </a:lnTo>
                  <a:lnTo>
                    <a:pt x="306819" y="35915"/>
                  </a:lnTo>
                  <a:lnTo>
                    <a:pt x="360527" y="17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9965" y="1225858"/>
              <a:ext cx="813435" cy="529590"/>
            </a:xfrm>
            <a:custGeom>
              <a:avLst/>
              <a:gdLst/>
              <a:ahLst/>
              <a:cxnLst/>
              <a:rect l="l" t="t" r="r" b="b"/>
              <a:pathLst>
                <a:path w="813435" h="529589">
                  <a:moveTo>
                    <a:pt x="0" y="529373"/>
                  </a:moveTo>
                  <a:lnTo>
                    <a:pt x="0" y="0"/>
                  </a:lnTo>
                  <a:lnTo>
                    <a:pt x="813026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8628" y="120807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0" y="0"/>
                  </a:moveTo>
                  <a:lnTo>
                    <a:pt x="0" y="35918"/>
                  </a:lnTo>
                  <a:lnTo>
                    <a:pt x="35918" y="1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9965" y="2034183"/>
              <a:ext cx="889635" cy="509270"/>
            </a:xfrm>
            <a:custGeom>
              <a:avLst/>
              <a:gdLst/>
              <a:ahLst/>
              <a:cxnLst/>
              <a:rect l="l" t="t" r="r" b="b"/>
              <a:pathLst>
                <a:path w="889635" h="509269">
                  <a:moveTo>
                    <a:pt x="889562" y="509232"/>
                  </a:moveTo>
                  <a:lnTo>
                    <a:pt x="0" y="509232"/>
                  </a:lnTo>
                  <a:lnTo>
                    <a:pt x="0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2176" y="200296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791" y="0"/>
                  </a:moveTo>
                  <a:lnTo>
                    <a:pt x="0" y="35918"/>
                  </a:lnTo>
                  <a:lnTo>
                    <a:pt x="35582" y="3591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1353" y="1225861"/>
              <a:ext cx="845185" cy="498475"/>
            </a:xfrm>
            <a:custGeom>
              <a:avLst/>
              <a:gdLst/>
              <a:ahLst/>
              <a:cxnLst/>
              <a:rect l="l" t="t" r="r" b="b"/>
              <a:pathLst>
                <a:path w="845185" h="498475">
                  <a:moveTo>
                    <a:pt x="0" y="0"/>
                  </a:moveTo>
                  <a:lnTo>
                    <a:pt x="844580" y="0"/>
                  </a:lnTo>
                  <a:lnTo>
                    <a:pt x="844580" y="498154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7803" y="171931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5918" y="0"/>
                  </a:moveTo>
                  <a:lnTo>
                    <a:pt x="0" y="0"/>
                  </a:lnTo>
                  <a:lnTo>
                    <a:pt x="18126" y="35918"/>
                  </a:lnTo>
                  <a:lnTo>
                    <a:pt x="3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4030" y="2002967"/>
              <a:ext cx="892175" cy="541020"/>
            </a:xfrm>
            <a:custGeom>
              <a:avLst/>
              <a:gdLst/>
              <a:ahLst/>
              <a:cxnLst/>
              <a:rect l="l" t="t" r="r" b="b"/>
              <a:pathLst>
                <a:path w="892175" h="541019">
                  <a:moveTo>
                    <a:pt x="891912" y="0"/>
                  </a:moveTo>
                  <a:lnTo>
                    <a:pt x="891912" y="540451"/>
                  </a:lnTo>
                  <a:lnTo>
                    <a:pt x="0" y="540451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2468" y="252562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5918" y="0"/>
                  </a:moveTo>
                  <a:lnTo>
                    <a:pt x="0" y="17791"/>
                  </a:lnTo>
                  <a:lnTo>
                    <a:pt x="35918" y="35918"/>
                  </a:lnTo>
                  <a:lnTo>
                    <a:pt x="3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29148" y="1372552"/>
              <a:ext cx="126364" cy="382905"/>
            </a:xfrm>
            <a:custGeom>
              <a:avLst/>
              <a:gdLst/>
              <a:ahLst/>
              <a:cxnLst/>
              <a:rect l="l" t="t" r="r" b="b"/>
              <a:pathLst>
                <a:path w="126364" h="382905">
                  <a:moveTo>
                    <a:pt x="84592" y="0"/>
                  </a:moveTo>
                  <a:lnTo>
                    <a:pt x="41624" y="0"/>
                  </a:lnTo>
                  <a:lnTo>
                    <a:pt x="41624" y="319571"/>
                  </a:lnTo>
                  <a:lnTo>
                    <a:pt x="0" y="319571"/>
                  </a:lnTo>
                  <a:lnTo>
                    <a:pt x="63108" y="382679"/>
                  </a:lnTo>
                  <a:lnTo>
                    <a:pt x="126217" y="319571"/>
                  </a:lnTo>
                  <a:lnTo>
                    <a:pt x="84592" y="319571"/>
                  </a:lnTo>
                  <a:lnTo>
                    <a:pt x="84592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9148" y="1372552"/>
              <a:ext cx="126364" cy="382905"/>
            </a:xfrm>
            <a:custGeom>
              <a:avLst/>
              <a:gdLst/>
              <a:ahLst/>
              <a:cxnLst/>
              <a:rect l="l" t="t" r="r" b="b"/>
              <a:pathLst>
                <a:path w="126364" h="382905">
                  <a:moveTo>
                    <a:pt x="63108" y="382679"/>
                  </a:moveTo>
                  <a:lnTo>
                    <a:pt x="126217" y="319571"/>
                  </a:lnTo>
                  <a:lnTo>
                    <a:pt x="84592" y="319571"/>
                  </a:lnTo>
                  <a:lnTo>
                    <a:pt x="84592" y="0"/>
                  </a:lnTo>
                  <a:lnTo>
                    <a:pt x="41624" y="0"/>
                  </a:lnTo>
                  <a:lnTo>
                    <a:pt x="41624" y="319571"/>
                  </a:lnTo>
                  <a:lnTo>
                    <a:pt x="0" y="319571"/>
                  </a:lnTo>
                  <a:lnTo>
                    <a:pt x="63108" y="382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148" y="2002965"/>
              <a:ext cx="126364" cy="383540"/>
            </a:xfrm>
            <a:custGeom>
              <a:avLst/>
              <a:gdLst/>
              <a:ahLst/>
              <a:cxnLst/>
              <a:rect l="l" t="t" r="r" b="b"/>
              <a:pathLst>
                <a:path w="126364" h="383539">
                  <a:moveTo>
                    <a:pt x="84592" y="0"/>
                  </a:moveTo>
                  <a:lnTo>
                    <a:pt x="41624" y="0"/>
                  </a:lnTo>
                  <a:lnTo>
                    <a:pt x="41624" y="319906"/>
                  </a:lnTo>
                  <a:lnTo>
                    <a:pt x="0" y="319906"/>
                  </a:lnTo>
                  <a:lnTo>
                    <a:pt x="63108" y="383015"/>
                  </a:lnTo>
                  <a:lnTo>
                    <a:pt x="126217" y="319906"/>
                  </a:lnTo>
                  <a:lnTo>
                    <a:pt x="84592" y="319906"/>
                  </a:lnTo>
                  <a:lnTo>
                    <a:pt x="84592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148" y="2002965"/>
              <a:ext cx="126364" cy="383540"/>
            </a:xfrm>
            <a:custGeom>
              <a:avLst/>
              <a:gdLst/>
              <a:ahLst/>
              <a:cxnLst/>
              <a:rect l="l" t="t" r="r" b="b"/>
              <a:pathLst>
                <a:path w="126364" h="383539">
                  <a:moveTo>
                    <a:pt x="63108" y="383015"/>
                  </a:moveTo>
                  <a:lnTo>
                    <a:pt x="126217" y="319906"/>
                  </a:lnTo>
                  <a:lnTo>
                    <a:pt x="84592" y="319906"/>
                  </a:lnTo>
                  <a:lnTo>
                    <a:pt x="84592" y="0"/>
                  </a:lnTo>
                  <a:lnTo>
                    <a:pt x="41624" y="0"/>
                  </a:lnTo>
                  <a:lnTo>
                    <a:pt x="41624" y="319906"/>
                  </a:lnTo>
                  <a:lnTo>
                    <a:pt x="0" y="319906"/>
                  </a:lnTo>
                  <a:lnTo>
                    <a:pt x="63108" y="383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85939" y="1236658"/>
            <a:ext cx="238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"/>
                <a:cs typeface="Arial"/>
              </a:rPr>
              <a:t>Input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27886" y="2328611"/>
            <a:ext cx="3117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" dirty="0">
                <a:latin typeface="Arial"/>
                <a:cs typeface="Arial"/>
              </a:rPr>
              <a:t>Output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0598" y="1067440"/>
            <a:ext cx="327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" dirty="0">
                <a:latin typeface="Arial"/>
                <a:cs typeface="Arial"/>
              </a:rPr>
              <a:t>actions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3549" y="2553885"/>
            <a:ext cx="47625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" dirty="0">
                <a:latin typeface="Arial"/>
                <a:cs typeface="Arial"/>
              </a:rPr>
              <a:t>Conditions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014" y="932531"/>
            <a:ext cx="7721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u="sng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Fuzzy</a:t>
            </a:r>
            <a:r>
              <a:rPr sz="750" b="1" u="sng" spc="-5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 </a:t>
            </a:r>
            <a:r>
              <a:rPr sz="750" b="1" u="sng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Controller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544" y="3245348"/>
            <a:ext cx="53911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5" dirty="0">
                <a:latin typeface="Arial"/>
                <a:cs typeface="Arial"/>
              </a:rPr>
              <a:t>Figure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3080" y="3331252"/>
            <a:ext cx="4057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12.02.2018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589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 /</a:t>
            </a:r>
            <a:r>
              <a:rPr sz="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Fuzzy </a:t>
            </a:r>
            <a:r>
              <a:rPr sz="1400" spc="20" dirty="0">
                <a:solidFill>
                  <a:srgbClr val="FFFFFF"/>
                </a:solidFill>
              </a:rPr>
              <a:t>Systems </a:t>
            </a:r>
            <a:r>
              <a:rPr sz="1400" spc="10" dirty="0">
                <a:solidFill>
                  <a:srgbClr val="FFFFFF"/>
                </a:solidFill>
              </a:rPr>
              <a:t>: </a:t>
            </a:r>
            <a:r>
              <a:rPr sz="1400" spc="15" dirty="0">
                <a:solidFill>
                  <a:srgbClr val="FFFFFF"/>
                </a:solidFill>
              </a:rPr>
              <a:t>Fuzzy Logic</a:t>
            </a:r>
            <a:r>
              <a:rPr sz="1400" spc="5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Controller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964106"/>
            <a:ext cx="3154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general </a:t>
            </a:r>
            <a:r>
              <a:rPr sz="1100" spc="-5" dirty="0">
                <a:latin typeface="Arial"/>
                <a:cs typeface="Arial"/>
              </a:rPr>
              <a:t>fuzzy controller consists of </a:t>
            </a:r>
            <a:r>
              <a:rPr sz="1100" spc="-15" dirty="0">
                <a:latin typeface="Arial"/>
                <a:cs typeface="Arial"/>
              </a:rPr>
              <a:t>four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modules: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705" y="1249032"/>
            <a:ext cx="134416" cy="13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106" y="12480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12099"/>
            <a:ext cx="111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rule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567065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106" y="15660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530120"/>
            <a:ext cx="1559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</a:t>
            </a:r>
            <a:r>
              <a:rPr sz="1100" spc="-10" dirty="0">
                <a:latin typeface="Arial"/>
                <a:cs typeface="Arial"/>
              </a:rPr>
              <a:t>inference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engine,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705" y="1885099"/>
            <a:ext cx="134416" cy="1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106" y="18834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848153"/>
            <a:ext cx="1663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fuzzification </a:t>
            </a:r>
            <a:r>
              <a:rPr sz="1100" spc="-10" dirty="0">
                <a:latin typeface="Arial"/>
                <a:cs typeface="Arial"/>
              </a:rPr>
              <a:t>module,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705" y="2203132"/>
            <a:ext cx="134416" cy="13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0106" y="22021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166186"/>
            <a:ext cx="1548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defuzzification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module.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Fuzzy </a:t>
            </a:r>
            <a:r>
              <a:rPr sz="1400" spc="20" dirty="0">
                <a:solidFill>
                  <a:srgbClr val="FFFFFF"/>
                </a:solidFill>
              </a:rPr>
              <a:t>Systems </a:t>
            </a:r>
            <a:r>
              <a:rPr sz="1400" spc="10" dirty="0">
                <a:solidFill>
                  <a:srgbClr val="FFFFFF"/>
                </a:solidFill>
              </a:rPr>
              <a:t>: </a:t>
            </a:r>
            <a:r>
              <a:rPr sz="1400" spc="15" dirty="0">
                <a:solidFill>
                  <a:srgbClr val="FFFFFF"/>
                </a:solidFill>
              </a:rPr>
              <a:t>Fuzzy Logic</a:t>
            </a:r>
            <a:r>
              <a:rPr sz="1400" spc="5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Controller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35773"/>
            <a:ext cx="42856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As shown </a:t>
            </a:r>
            <a:r>
              <a:rPr sz="1100" spc="-5" dirty="0">
                <a:latin typeface="Arial"/>
                <a:cs typeface="Arial"/>
              </a:rPr>
              <a:t>in Figure 1,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controller </a:t>
            </a:r>
            <a:r>
              <a:rPr sz="1100" spc="-10" dirty="0">
                <a:latin typeface="Arial"/>
                <a:cs typeface="Arial"/>
              </a:rPr>
              <a:t>operates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repeating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cycle  of the </a:t>
            </a:r>
            <a:r>
              <a:rPr sz="1100" spc="-15" dirty="0">
                <a:latin typeface="Arial"/>
                <a:cs typeface="Arial"/>
              </a:rPr>
              <a:t>following four </a:t>
            </a:r>
            <a:r>
              <a:rPr sz="1100" spc="-5" dirty="0">
                <a:latin typeface="Arial"/>
                <a:cs typeface="Arial"/>
              </a:rPr>
              <a:t>steps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705" y="854811"/>
            <a:ext cx="134416" cy="13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106" y="85382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817878"/>
            <a:ext cx="4062095" cy="237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812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Measurements </a:t>
            </a:r>
            <a:r>
              <a:rPr sz="1100" spc="-5" dirty="0">
                <a:latin typeface="Arial"/>
                <a:cs typeface="Arial"/>
              </a:rPr>
              <a:t>(inputs) are </a:t>
            </a:r>
            <a:r>
              <a:rPr sz="1100" spc="-10" dirty="0">
                <a:latin typeface="Arial"/>
                <a:cs typeface="Arial"/>
              </a:rPr>
              <a:t>taken </a:t>
            </a:r>
            <a:r>
              <a:rPr sz="1100" spc="-5" dirty="0">
                <a:latin typeface="Arial"/>
                <a:cs typeface="Arial"/>
              </a:rPr>
              <a:t>of all </a:t>
            </a:r>
            <a:r>
              <a:rPr sz="1100" spc="-10" dirty="0">
                <a:latin typeface="Arial"/>
                <a:cs typeface="Arial"/>
              </a:rPr>
              <a:t>variables </a:t>
            </a:r>
            <a:r>
              <a:rPr sz="1100" spc="-5" dirty="0">
                <a:latin typeface="Arial"/>
                <a:cs typeface="Arial"/>
              </a:rPr>
              <a:t>that represent  </a:t>
            </a:r>
            <a:r>
              <a:rPr sz="1100" spc="-15" dirty="0">
                <a:latin typeface="Arial"/>
                <a:cs typeface="Arial"/>
              </a:rPr>
              <a:t>relevant </a:t>
            </a:r>
            <a:r>
              <a:rPr sz="1100" spc="-5" dirty="0">
                <a:latin typeface="Arial"/>
                <a:cs typeface="Arial"/>
              </a:rPr>
              <a:t>condition of controller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These measurements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converted </a:t>
            </a:r>
            <a:r>
              <a:rPr sz="1100" spc="-5" dirty="0">
                <a:latin typeface="Arial"/>
                <a:cs typeface="Arial"/>
              </a:rPr>
              <a:t>into appropriate fuzzy sets to  </a:t>
            </a:r>
            <a:r>
              <a:rPr sz="1100" spc="-10" dirty="0">
                <a:latin typeface="Arial"/>
                <a:cs typeface="Arial"/>
              </a:rPr>
              <a:t>express measurements </a:t>
            </a:r>
            <a:r>
              <a:rPr sz="1100" spc="-5" dirty="0">
                <a:latin typeface="Arial"/>
                <a:cs typeface="Arial"/>
              </a:rPr>
              <a:t>uncertainties. This step is called  fuzzification.</a:t>
            </a:r>
            <a:endParaRPr sz="1100">
              <a:latin typeface="Arial"/>
              <a:cs typeface="Arial"/>
            </a:endParaRPr>
          </a:p>
          <a:p>
            <a:pPr marL="12700" marR="806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fuzzified </a:t>
            </a:r>
            <a:r>
              <a:rPr sz="1100" spc="-10" dirty="0">
                <a:latin typeface="Arial"/>
                <a:cs typeface="Arial"/>
              </a:rPr>
              <a:t>measurements </a:t>
            </a:r>
            <a:r>
              <a:rPr sz="1100" spc="-5" dirty="0">
                <a:latin typeface="Arial"/>
                <a:cs typeface="Arial"/>
              </a:rPr>
              <a:t>are then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inference  </a:t>
            </a:r>
            <a:r>
              <a:rPr sz="1100" spc="-5" dirty="0">
                <a:latin typeface="Arial"/>
                <a:cs typeface="Arial"/>
              </a:rPr>
              <a:t>engine to </a:t>
            </a:r>
            <a:r>
              <a:rPr sz="1100" spc="-15" dirty="0">
                <a:latin typeface="Arial"/>
                <a:cs typeface="Arial"/>
              </a:rPr>
              <a:t>evaluate </a:t>
            </a:r>
            <a:r>
              <a:rPr sz="1100" spc="-5" dirty="0">
                <a:latin typeface="Arial"/>
                <a:cs typeface="Arial"/>
              </a:rPr>
              <a:t>the control rules stroed in the fuzzy rule </a:t>
            </a:r>
            <a:r>
              <a:rPr sz="1100" spc="-10" dirty="0">
                <a:latin typeface="Arial"/>
                <a:cs typeface="Arial"/>
              </a:rPr>
              <a:t>base.  The </a:t>
            </a:r>
            <a:r>
              <a:rPr sz="1100" spc="-5" dirty="0">
                <a:latin typeface="Arial"/>
                <a:cs typeface="Arial"/>
              </a:rPr>
              <a:t>result of this </a:t>
            </a:r>
            <a:r>
              <a:rPr sz="1100" spc="-15" dirty="0">
                <a:latin typeface="Arial"/>
                <a:cs typeface="Arial"/>
              </a:rPr>
              <a:t>evaluation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set (or </a:t>
            </a:r>
            <a:r>
              <a:rPr sz="1100" spc="-20" dirty="0">
                <a:latin typeface="Arial"/>
                <a:cs typeface="Arial"/>
              </a:rPr>
              <a:t>several </a:t>
            </a:r>
            <a:r>
              <a:rPr sz="1100" spc="-5" dirty="0">
                <a:latin typeface="Arial"/>
                <a:cs typeface="Arial"/>
              </a:rPr>
              <a:t>fuzzy sets)  defined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universe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actions.</a:t>
            </a:r>
            <a:endParaRPr sz="1100">
              <a:latin typeface="Arial"/>
              <a:cs typeface="Arial"/>
            </a:endParaRPr>
          </a:p>
          <a:p>
            <a:pPr marL="12700" marR="4254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This output fuzzy set is then </a:t>
            </a:r>
            <a:r>
              <a:rPr sz="1100" spc="-10" dirty="0">
                <a:latin typeface="Arial"/>
                <a:cs typeface="Arial"/>
              </a:rPr>
              <a:t>converted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(crisp) </a:t>
            </a:r>
            <a:r>
              <a:rPr sz="1100" spc="-15" dirty="0">
                <a:latin typeface="Arial"/>
                <a:cs typeface="Arial"/>
              </a:rPr>
              <a:t>value  </a:t>
            </a:r>
            <a:r>
              <a:rPr sz="1100" spc="-5" dirty="0">
                <a:latin typeface="Arial"/>
                <a:cs typeface="Arial"/>
              </a:rPr>
              <a:t>(or </a:t>
            </a:r>
            <a:r>
              <a:rPr sz="1100" spc="-10" dirty="0">
                <a:latin typeface="Arial"/>
                <a:cs typeface="Arial"/>
              </a:rPr>
              <a:t>a vector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values). </a:t>
            </a:r>
            <a:r>
              <a:rPr sz="1100" spc="-5" dirty="0">
                <a:latin typeface="Arial"/>
                <a:cs typeface="Arial"/>
              </a:rPr>
              <a:t>This is the final step called defuzzification. 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defuzzified </a:t>
            </a:r>
            <a:r>
              <a:rPr sz="1100" spc="-10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represent actions to </a:t>
            </a:r>
            <a:r>
              <a:rPr sz="1100" spc="-10" dirty="0">
                <a:latin typeface="Arial"/>
                <a:cs typeface="Arial"/>
              </a:rPr>
              <a:t>be taken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fuzzy  </a:t>
            </a:r>
            <a:r>
              <a:rPr sz="1100" spc="-10" dirty="0">
                <a:latin typeface="Arial"/>
                <a:cs typeface="Arial"/>
              </a:rPr>
              <a:t>contoller.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236916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106" y="12359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705" y="1791106"/>
            <a:ext cx="134416" cy="1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0106" y="178948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705" y="2517356"/>
            <a:ext cx="134416" cy="13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0106" y="251637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Fuzzy </a:t>
            </a:r>
            <a:r>
              <a:rPr sz="1400" spc="20" dirty="0">
                <a:solidFill>
                  <a:srgbClr val="FFFFFF"/>
                </a:solidFill>
              </a:rPr>
              <a:t>Systems </a:t>
            </a:r>
            <a:r>
              <a:rPr sz="1400" spc="10" dirty="0">
                <a:solidFill>
                  <a:srgbClr val="FFFFFF"/>
                </a:solidFill>
              </a:rPr>
              <a:t>: </a:t>
            </a:r>
            <a:r>
              <a:rPr sz="1400" spc="15" dirty="0">
                <a:solidFill>
                  <a:srgbClr val="FFFFFF"/>
                </a:solidFill>
              </a:rPr>
              <a:t>Fuzzy Logic</a:t>
            </a:r>
            <a:r>
              <a:rPr sz="1400" spc="5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Controller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603007"/>
            <a:ext cx="2571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There are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approaches of </a:t>
            </a:r>
            <a:r>
              <a:rPr sz="1100" spc="-10" dirty="0">
                <a:latin typeface="Arial"/>
                <a:cs typeface="Arial"/>
              </a:rPr>
              <a:t>FLC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known.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705" y="1067942"/>
            <a:ext cx="134416" cy="13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106" y="10669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30997"/>
            <a:ext cx="1211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Mamdani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approach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457972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106" y="14569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421027"/>
            <a:ext cx="189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Takagi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sugeno’s </a:t>
            </a:r>
            <a:r>
              <a:rPr sz="1100" spc="-5" dirty="0">
                <a:latin typeface="Arial"/>
                <a:cs typeface="Arial"/>
              </a:rPr>
              <a:t>approach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557" y="1816849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744940"/>
            <a:ext cx="4054475" cy="9172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634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Mamdani </a:t>
            </a:r>
            <a:r>
              <a:rPr sz="1100" spc="-5" dirty="0">
                <a:latin typeface="Arial"/>
                <a:cs typeface="Arial"/>
              </a:rPr>
              <a:t>approach </a:t>
            </a:r>
            <a:r>
              <a:rPr sz="1100" spc="-15" dirty="0">
                <a:latin typeface="Arial"/>
                <a:cs typeface="Arial"/>
              </a:rPr>
              <a:t>follows </a:t>
            </a:r>
            <a:r>
              <a:rPr sz="1100" spc="-5" dirty="0">
                <a:latin typeface="Arial"/>
                <a:cs typeface="Arial"/>
              </a:rPr>
              <a:t>linguistic fuzzy modeling </a:t>
            </a:r>
            <a:r>
              <a:rPr sz="1100" spc="-10" dirty="0">
                <a:latin typeface="Arial"/>
                <a:cs typeface="Arial"/>
              </a:rPr>
              <a:t>and  characterized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its high interpretability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low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accuracy.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other hand, </a:t>
            </a:r>
            <a:r>
              <a:rPr sz="1100" spc="-30" dirty="0">
                <a:latin typeface="Arial"/>
                <a:cs typeface="Arial"/>
              </a:rPr>
              <a:t>Takagi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Sugeno’s </a:t>
            </a:r>
            <a:r>
              <a:rPr sz="1100" spc="-5" dirty="0">
                <a:latin typeface="Arial"/>
                <a:cs typeface="Arial"/>
              </a:rPr>
              <a:t>approach </a:t>
            </a:r>
            <a:r>
              <a:rPr sz="1100" spc="-15" dirty="0">
                <a:latin typeface="Arial"/>
                <a:cs typeface="Arial"/>
              </a:rPr>
              <a:t>follows </a:t>
            </a:r>
            <a:r>
              <a:rPr sz="1100" spc="-5" dirty="0">
                <a:latin typeface="Arial"/>
                <a:cs typeface="Arial"/>
              </a:rPr>
              <a:t>precise  fuzzy modeling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obtains high </a:t>
            </a:r>
            <a:r>
              <a:rPr sz="1100" spc="-10" dirty="0">
                <a:latin typeface="Arial"/>
                <a:cs typeface="Arial"/>
              </a:rPr>
              <a:t>accuracy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at the cost of </a:t>
            </a:r>
            <a:r>
              <a:rPr sz="1100" spc="-15">
                <a:latin typeface="Arial"/>
                <a:cs typeface="Arial"/>
              </a:rPr>
              <a:t>low  </a:t>
            </a:r>
            <a:r>
              <a:rPr sz="1100" spc="-10" smtClean="0">
                <a:latin typeface="Arial"/>
                <a:cs typeface="Arial"/>
              </a:rPr>
              <a:t>interpretably.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57" y="219895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12.02.2018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04169A54BDD42A816324AA866EDDC" ma:contentTypeVersion="5" ma:contentTypeDescription="Create a new document." ma:contentTypeScope="" ma:versionID="e153283ce7062a72c6d3151a1bd608b0">
  <xsd:schema xmlns:xsd="http://www.w3.org/2001/XMLSchema" xmlns:xs="http://www.w3.org/2001/XMLSchema" xmlns:p="http://schemas.microsoft.com/office/2006/metadata/properties" xmlns:ns2="4eafcf77-80b7-4a8b-80dd-d7b8d8c0d4a0" targetNamespace="http://schemas.microsoft.com/office/2006/metadata/properties" ma:root="true" ma:fieldsID="0376a571638e7b5b881bcae845555492" ns2:_="">
    <xsd:import namespace="4eafcf77-80b7-4a8b-80dd-d7b8d8c0d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cf77-80b7-4a8b-80dd-d7b8d8c0d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4ED15B-A697-420B-9AF4-F0172DD0FEAE}"/>
</file>

<file path=customXml/itemProps2.xml><?xml version="1.0" encoding="utf-8"?>
<ds:datastoreItem xmlns:ds="http://schemas.openxmlformats.org/officeDocument/2006/customXml" ds:itemID="{281FB24A-FFDB-4F49-A034-8DEB76826956}"/>
</file>

<file path=customXml/itemProps3.xml><?xml version="1.0" encoding="utf-8"?>
<ds:datastoreItem xmlns:ds="http://schemas.openxmlformats.org/officeDocument/2006/customXml" ds:itemID="{1C857057-7019-4D42-BEBE-3019DAB97A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519</Words>
  <Application>Microsoft Office PowerPoint</Application>
  <PresentationFormat>Custom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Applications of Fuzzy Logic</vt:lpstr>
      <vt:lpstr>Fuzzy Systems : Fuzzy Logic Controller</vt:lpstr>
      <vt:lpstr>Fuzzy Systems : Fuzzy Logic Controller</vt:lpstr>
      <vt:lpstr>Fuzzy Systems : Fuzzy Logic Controller</vt:lpstr>
      <vt:lpstr>Fuzzy Systems : Fuzzy Logic Controller</vt:lpstr>
      <vt:lpstr>Fuzzy Systems : Fuzzy Logic 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Controller</dc:title>
  <dc:creator>Debasis Samanta</dc:creator>
  <cp:lastModifiedBy>Roshni Singh</cp:lastModifiedBy>
  <cp:revision>1</cp:revision>
  <dcterms:created xsi:type="dcterms:W3CDTF">2021-12-17T04:41:02Z</dcterms:created>
  <dcterms:modified xsi:type="dcterms:W3CDTF">2021-12-17T04:43:49Z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2018-02-12T00:00:00Z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2021-12-17T00:00:00Z</vt:filetime>
  </property>
  <property fmtid="{D5CDD505-2E9C-101B-9397-08002B2CF9AE}" pid="5" name="ContentTypeId">
    <vt:lpwstr>0x0101002C804169A54BDD42A816324AA866EDDC</vt:lpwstr>
  </property>
</Properties>
</file>