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76" r:id="rId6"/>
    <p:sldId id="27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9" r:id="rId27"/>
    <p:sldId id="290" r:id="rId28"/>
    <p:sldId id="291" r:id="rId29"/>
    <p:sldId id="292" r:id="rId30"/>
    <p:sldId id="293" r:id="rId31"/>
    <p:sldId id="294" r:id="rId32"/>
    <p:sldId id="298" r:id="rId33"/>
    <p:sldId id="296" r:id="rId34"/>
    <p:sldId id="278" r:id="rId35"/>
    <p:sldId id="300" r:id="rId36"/>
    <p:sldId id="282" r:id="rId37"/>
    <p:sldId id="280" r:id="rId38"/>
    <p:sldId id="283" r:id="rId39"/>
    <p:sldId id="284" r:id="rId40"/>
    <p:sldId id="285" r:id="rId41"/>
    <p:sldId id="286" r:id="rId42"/>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6" d="100"/>
          <a:sy n="146" d="100"/>
        </p:scale>
        <p:origin x="-1398"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 b="0"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88361" y="324219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3008744" y="3238232"/>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86546" y="3238232"/>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39032" y="323188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75863"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31883" y="324458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42982"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9183" y="323188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6302" y="323188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10101"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6302" y="326998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434" y="323188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6236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3586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3188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88361" y="324219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3008744" y="3238232"/>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86546" y="3238232"/>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39032" y="323188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75863"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31883" y="324458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42982"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9183" y="323188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6302" y="323188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10101" y="323823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6302" y="326998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434" y="323188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6236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3586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3188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322517" y="965964"/>
            <a:ext cx="3965064" cy="323215"/>
          </a:xfrm>
          <a:prstGeom prst="rect">
            <a:avLst/>
          </a:prstGeom>
        </p:spPr>
        <p:txBody>
          <a:bodyPr wrap="square" lIns="0" tIns="0" rIns="0" bIns="0">
            <a:spAutoFit/>
          </a:bodyPr>
          <a:lstStyle>
            <a:lvl1pPr>
              <a:defRPr sz="950" b="0" i="0">
                <a:solidFill>
                  <a:schemeClr val="tx1"/>
                </a:solidFill>
                <a:latin typeface="Arial"/>
                <a:cs typeface="Arial"/>
              </a:defRPr>
            </a:lvl1pPr>
          </a:lstStyle>
          <a:p>
            <a:endParaRPr/>
          </a:p>
        </p:txBody>
      </p:sp>
      <p:sp>
        <p:nvSpPr>
          <p:cNvPr id="3" name="Holder 3"/>
          <p:cNvSpPr>
            <a:spLocks noGrp="1"/>
          </p:cNvSpPr>
          <p:nvPr>
            <p:ph type="body" idx="1"/>
          </p:nvPr>
        </p:nvSpPr>
        <p:spPr>
          <a:xfrm>
            <a:off x="127927" y="841246"/>
            <a:ext cx="4354245" cy="1788160"/>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62890" y="3331252"/>
            <a:ext cx="1210310" cy="121285"/>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ct val="100000"/>
              </a:lnSpc>
              <a:spcBef>
                <a:spcPts val="70"/>
              </a:spcBef>
            </a:pPr>
            <a:r>
              <a:rPr spc="-5" dirty="0"/>
              <a:t>Debasis Samanta </a:t>
            </a:r>
            <a:r>
              <a:rPr b="0" spc="-5" dirty="0">
                <a:latin typeface="Arial"/>
                <a:cs typeface="Arial"/>
              </a:rPr>
              <a:t>(IIT Kharagpur)</a:t>
            </a:r>
          </a:p>
        </p:txBody>
      </p:sp>
      <p:sp>
        <p:nvSpPr>
          <p:cNvPr id="5" name="Holder 5"/>
          <p:cNvSpPr>
            <a:spLocks noGrp="1"/>
          </p:cNvSpPr>
          <p:nvPr>
            <p:ph type="dt" sz="half" idx="6"/>
          </p:nvPr>
        </p:nvSpPr>
        <p:spPr>
          <a:xfrm>
            <a:off x="3730866" y="3331252"/>
            <a:ext cx="405764" cy="119379"/>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70"/>
              </a:spcBef>
            </a:pPr>
            <a:r>
              <a:rPr spc="-5" dirty="0"/>
              <a:t>23.03.2018</a:t>
            </a:r>
          </a:p>
        </p:txBody>
      </p:sp>
      <p:sp>
        <p:nvSpPr>
          <p:cNvPr id="6" name="Holder 6"/>
          <p:cNvSpPr>
            <a:spLocks noGrp="1"/>
          </p:cNvSpPr>
          <p:nvPr>
            <p:ph type="sldNum" sz="quarter" idx="7"/>
          </p:nvPr>
        </p:nvSpPr>
        <p:spPr>
          <a:xfrm>
            <a:off x="4258283" y="3331252"/>
            <a:ext cx="283210" cy="119379"/>
          </a:xfrm>
          <a:prstGeom prst="rect">
            <a:avLst/>
          </a:prstGeom>
        </p:spPr>
        <p:txBody>
          <a:bodyPr wrap="square" lIns="0" tIns="0" rIns="0" bIns="0">
            <a:spAutoFit/>
          </a:bodyPr>
          <a:lstStyle>
            <a:lvl1pPr>
              <a:defRPr sz="600" b="0"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5" dirty="0"/>
              <a:t> /</a:t>
            </a:r>
            <a:r>
              <a:rPr spc="-70" dirty="0"/>
              <a:t> </a:t>
            </a:r>
            <a:r>
              <a:rPr spc="-5" dirty="0"/>
              <a:t>20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804773"/>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743" y="849185"/>
            <a:ext cx="4483735" cy="356235"/>
            <a:chOff x="87743" y="849185"/>
            <a:chExt cx="4483735" cy="356235"/>
          </a:xfrm>
        </p:grpSpPr>
        <p:sp>
          <p:nvSpPr>
            <p:cNvPr id="4" name="object 4"/>
            <p:cNvSpPr/>
            <p:nvPr/>
          </p:nvSpPr>
          <p:spPr>
            <a:xfrm>
              <a:off x="138544" y="1103693"/>
              <a:ext cx="101600" cy="101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9344" y="1090993"/>
              <a:ext cx="4381715" cy="1143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520311" y="855332"/>
              <a:ext cx="50749" cy="24836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7743" y="849185"/>
              <a:ext cx="4432935" cy="305435"/>
            </a:xfrm>
            <a:custGeom>
              <a:avLst/>
              <a:gdLst/>
              <a:ahLst/>
              <a:cxnLst/>
              <a:rect l="l" t="t" r="r" b="b"/>
              <a:pathLst>
                <a:path w="4432935" h="305434">
                  <a:moveTo>
                    <a:pt x="4432567" y="0"/>
                  </a:moveTo>
                  <a:lnTo>
                    <a:pt x="0" y="0"/>
                  </a:lnTo>
                  <a:lnTo>
                    <a:pt x="0" y="254507"/>
                  </a:lnTo>
                  <a:lnTo>
                    <a:pt x="4008" y="274232"/>
                  </a:lnTo>
                  <a:lnTo>
                    <a:pt x="14922" y="290385"/>
                  </a:lnTo>
                  <a:lnTo>
                    <a:pt x="31075" y="301299"/>
                  </a:lnTo>
                  <a:lnTo>
                    <a:pt x="50800" y="305308"/>
                  </a:lnTo>
                  <a:lnTo>
                    <a:pt x="4381767" y="305308"/>
                  </a:lnTo>
                  <a:lnTo>
                    <a:pt x="4401492" y="301299"/>
                  </a:lnTo>
                  <a:lnTo>
                    <a:pt x="4417644" y="290385"/>
                  </a:lnTo>
                  <a:lnTo>
                    <a:pt x="4428558" y="274232"/>
                  </a:lnTo>
                  <a:lnTo>
                    <a:pt x="4432567" y="254507"/>
                  </a:lnTo>
                  <a:lnTo>
                    <a:pt x="4432567" y="0"/>
                  </a:lnTo>
                  <a:close/>
                </a:path>
              </a:pathLst>
            </a:custGeom>
            <a:solidFill>
              <a:srgbClr val="3333B2"/>
            </a:solidFill>
          </p:spPr>
          <p:txBody>
            <a:bodyPr wrap="square" lIns="0" tIns="0" rIns="0" bIns="0" rtlCol="0"/>
            <a:lstStyle/>
            <a:p>
              <a:endParaRPr/>
            </a:p>
          </p:txBody>
        </p:sp>
        <p:sp>
          <p:nvSpPr>
            <p:cNvPr id="8" name="object 8"/>
            <p:cNvSpPr/>
            <p:nvPr/>
          </p:nvSpPr>
          <p:spPr>
            <a:xfrm>
              <a:off x="4520311" y="893422"/>
              <a:ext cx="0" cy="229870"/>
            </a:xfrm>
            <a:custGeom>
              <a:avLst/>
              <a:gdLst/>
              <a:ahLst/>
              <a:cxnLst/>
              <a:rect l="l" t="t" r="r" b="b"/>
              <a:pathLst>
                <a:path h="229869">
                  <a:moveTo>
                    <a:pt x="0" y="229321"/>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20311" y="88072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86802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85532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616750" y="862937"/>
            <a:ext cx="337502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 Network </a:t>
            </a:r>
            <a:r>
              <a:rPr sz="1400" b="1" spc="10" dirty="0">
                <a:solidFill>
                  <a:srgbClr val="FFFFFF"/>
                </a:solidFill>
                <a:latin typeface="Arial"/>
                <a:cs typeface="Arial"/>
              </a:rPr>
              <a:t>:</a:t>
            </a:r>
            <a:r>
              <a:rPr sz="1400" b="1" spc="55" dirty="0">
                <a:solidFill>
                  <a:srgbClr val="FFFFFF"/>
                </a:solidFill>
                <a:latin typeface="Arial"/>
                <a:cs typeface="Arial"/>
              </a:rPr>
              <a:t> </a:t>
            </a:r>
            <a:r>
              <a:rPr sz="1400" b="1" spc="10" dirty="0">
                <a:solidFill>
                  <a:srgbClr val="FFFFFF"/>
                </a:solidFill>
                <a:latin typeface="Arial"/>
                <a:cs typeface="Arial"/>
              </a:rPr>
              <a:t>Introduction</a:t>
            </a:r>
            <a:endParaRPr sz="14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9" name="object 19"/>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0" name="object 20"/>
          <p:cNvSpPr txBox="1"/>
          <p:nvPr/>
        </p:nvSpPr>
        <p:spPr>
          <a:xfrm>
            <a:off x="3773080" y="3331252"/>
            <a:ext cx="405765"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23.03.2018</a:t>
            </a:r>
            <a:endParaRPr sz="600">
              <a:latin typeface="Arial"/>
              <a:cs typeface="Arial"/>
            </a:endParaRPr>
          </a:p>
        </p:txBody>
      </p:sp>
      <p:sp>
        <p:nvSpPr>
          <p:cNvPr id="21" name="object 21"/>
          <p:cNvSpPr txBox="1"/>
          <p:nvPr/>
        </p:nvSpPr>
        <p:spPr>
          <a:xfrm>
            <a:off x="4300497" y="3331252"/>
            <a:ext cx="241300" cy="11938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Arial"/>
                <a:cs typeface="Arial"/>
              </a:rPr>
              <a:t>1</a:t>
            </a:fld>
            <a:r>
              <a:rPr sz="600" spc="-5" dirty="0">
                <a:solidFill>
                  <a:srgbClr val="FFFFFF"/>
                </a:solidFill>
                <a:latin typeface="Arial"/>
                <a:cs typeface="Arial"/>
              </a:rPr>
              <a:t> /</a:t>
            </a:r>
            <a:r>
              <a:rPr sz="600" spc="-70" dirty="0">
                <a:solidFill>
                  <a:srgbClr val="FFFFFF"/>
                </a:solidFill>
                <a:latin typeface="Arial"/>
                <a:cs typeface="Arial"/>
              </a:rPr>
              <a:t> </a:t>
            </a:r>
            <a:r>
              <a:rPr sz="600" spc="-5" dirty="0">
                <a:solidFill>
                  <a:srgbClr val="FFFFFF"/>
                </a:solidFill>
                <a:latin typeface="Arial"/>
                <a:cs typeface="Arial"/>
              </a:rPr>
              <a:t>20</a:t>
            </a:r>
            <a:endParaRPr sz="60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p:nvPr/>
        </p:nvSpPr>
        <p:spPr>
          <a:xfrm>
            <a:off x="269557" y="913142"/>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6985" rIns="0" bIns="0" rtlCol="0">
            <a:spAutoFit/>
          </a:bodyPr>
          <a:lstStyle/>
          <a:p>
            <a:pPr marL="287655" marR="58419">
              <a:lnSpc>
                <a:spcPct val="102600"/>
              </a:lnSpc>
              <a:spcBef>
                <a:spcPts val="55"/>
              </a:spcBef>
            </a:pPr>
            <a:r>
              <a:rPr spc="-5" dirty="0"/>
              <a:t>In </a:t>
            </a:r>
            <a:r>
              <a:rPr spc="-15" dirty="0"/>
              <a:t>fact, </a:t>
            </a:r>
            <a:r>
              <a:rPr spc="-5" dirty="0"/>
              <a:t>the </a:t>
            </a:r>
            <a:r>
              <a:rPr spc="-10" dirty="0"/>
              <a:t>human brain </a:t>
            </a:r>
            <a:r>
              <a:rPr spc="-5" dirty="0"/>
              <a:t>is </a:t>
            </a:r>
            <a:r>
              <a:rPr spc="-10" dirty="0"/>
              <a:t>a </a:t>
            </a:r>
            <a:r>
              <a:rPr spc="-5" dirty="0"/>
              <a:t>highly </a:t>
            </a:r>
            <a:r>
              <a:rPr spc="-10" dirty="0"/>
              <a:t>complex </a:t>
            </a:r>
            <a:r>
              <a:rPr spc="-5" dirty="0"/>
              <a:t>structure </a:t>
            </a:r>
            <a:r>
              <a:rPr spc="-15" dirty="0"/>
              <a:t>viewed </a:t>
            </a:r>
            <a:r>
              <a:rPr spc="-5" dirty="0"/>
              <a:t>as </a:t>
            </a:r>
            <a:r>
              <a:rPr spc="-10" dirty="0"/>
              <a:t>a  </a:t>
            </a:r>
            <a:r>
              <a:rPr spc="-15" dirty="0"/>
              <a:t>massive, </a:t>
            </a:r>
            <a:r>
              <a:rPr spc="-5" dirty="0"/>
              <a:t>highly interconnected network of simple processing  elements called</a:t>
            </a:r>
            <a:r>
              <a:rPr spc="-10" dirty="0"/>
              <a:t> </a:t>
            </a:r>
            <a:r>
              <a:rPr b="1" spc="-10" dirty="0">
                <a:latin typeface="Arial"/>
                <a:cs typeface="Arial"/>
              </a:rPr>
              <a:t>neurons</a:t>
            </a:r>
            <a:r>
              <a:rPr spc="-10" dirty="0"/>
              <a:t>.</a:t>
            </a:r>
          </a:p>
          <a:p>
            <a:pPr marL="287655" marR="5080">
              <a:lnSpc>
                <a:spcPct val="102600"/>
              </a:lnSpc>
              <a:spcBef>
                <a:spcPts val="865"/>
              </a:spcBef>
            </a:pPr>
            <a:r>
              <a:rPr dirty="0"/>
              <a:t>Artificial </a:t>
            </a:r>
            <a:r>
              <a:rPr spc="-10" dirty="0"/>
              <a:t>neural </a:t>
            </a:r>
            <a:r>
              <a:rPr spc="-5" dirty="0"/>
              <a:t>networks (ANNs) or simply </a:t>
            </a:r>
            <a:r>
              <a:rPr spc="-15" dirty="0"/>
              <a:t>we refer </a:t>
            </a:r>
            <a:r>
              <a:rPr spc="-5" dirty="0"/>
              <a:t>it as </a:t>
            </a:r>
            <a:r>
              <a:rPr spc="-10" dirty="0"/>
              <a:t>neural  </a:t>
            </a:r>
            <a:r>
              <a:rPr spc="-5" dirty="0"/>
              <a:t>network (NNs), which are simplified models </a:t>
            </a:r>
            <a:r>
              <a:rPr spc="-10" dirty="0"/>
              <a:t>(i.e. </a:t>
            </a:r>
            <a:r>
              <a:rPr spc="-5" dirty="0"/>
              <a:t>imitations) of the  biological nervous system, </a:t>
            </a:r>
            <a:r>
              <a:rPr spc="-10" dirty="0"/>
              <a:t>and </a:t>
            </a:r>
            <a:r>
              <a:rPr spc="-20" dirty="0"/>
              <a:t>obviously, </a:t>
            </a:r>
            <a:r>
              <a:rPr spc="-10" dirty="0"/>
              <a:t>therefore, </a:t>
            </a:r>
            <a:r>
              <a:rPr spc="-20" dirty="0"/>
              <a:t>have </a:t>
            </a:r>
            <a:r>
              <a:rPr spc="-10" dirty="0"/>
              <a:t>been  motivated </a:t>
            </a:r>
            <a:r>
              <a:rPr spc="-20" dirty="0"/>
              <a:t>by </a:t>
            </a:r>
            <a:r>
              <a:rPr spc="-5" dirty="0"/>
              <a:t>the kind of </a:t>
            </a:r>
            <a:r>
              <a:rPr spc="-10" dirty="0"/>
              <a:t>computing performed </a:t>
            </a:r>
            <a:r>
              <a:rPr spc="-20" dirty="0"/>
              <a:t>by </a:t>
            </a:r>
            <a:r>
              <a:rPr spc="-5" dirty="0"/>
              <a:t>the </a:t>
            </a:r>
            <a:r>
              <a:rPr spc="-10" dirty="0"/>
              <a:t>human</a:t>
            </a:r>
            <a:r>
              <a:rPr spc="50" dirty="0"/>
              <a:t> </a:t>
            </a:r>
            <a:r>
              <a:rPr spc="-10" dirty="0"/>
              <a:t>brain.</a:t>
            </a:r>
          </a:p>
          <a:p>
            <a:pPr marL="287655" marR="168275">
              <a:lnSpc>
                <a:spcPct val="102600"/>
              </a:lnSpc>
              <a:spcBef>
                <a:spcPts val="870"/>
              </a:spcBef>
            </a:pPr>
            <a:r>
              <a:rPr spc="-10" dirty="0"/>
              <a:t>The behavior </a:t>
            </a:r>
            <a:r>
              <a:rPr spc="-5" dirty="0"/>
              <a:t>of </a:t>
            </a:r>
            <a:r>
              <a:rPr spc="-10" dirty="0"/>
              <a:t>a </a:t>
            </a:r>
            <a:r>
              <a:rPr spc="-5" dirty="0"/>
              <a:t>biolgical </a:t>
            </a:r>
            <a:r>
              <a:rPr spc="-10" dirty="0"/>
              <a:t>neural </a:t>
            </a:r>
            <a:r>
              <a:rPr spc="-5" dirty="0"/>
              <a:t>network can </a:t>
            </a:r>
            <a:r>
              <a:rPr spc="-10" dirty="0"/>
              <a:t>be </a:t>
            </a:r>
            <a:r>
              <a:rPr spc="-5" dirty="0"/>
              <a:t>captured </a:t>
            </a:r>
            <a:r>
              <a:rPr spc="-20" dirty="0"/>
              <a:t>by </a:t>
            </a:r>
            <a:r>
              <a:rPr spc="-10" dirty="0"/>
              <a:t>a  </a:t>
            </a:r>
            <a:r>
              <a:rPr spc="-5" dirty="0"/>
              <a:t>simple </a:t>
            </a:r>
            <a:r>
              <a:rPr spc="-10" dirty="0"/>
              <a:t>model </a:t>
            </a:r>
            <a:r>
              <a:rPr spc="-5" dirty="0"/>
              <a:t>called</a:t>
            </a:r>
            <a:r>
              <a:rPr spc="-5" dirty="0">
                <a:solidFill>
                  <a:srgbClr val="FF0000"/>
                </a:solidFill>
              </a:rPr>
              <a:t>artificial </a:t>
            </a:r>
            <a:r>
              <a:rPr spc="-10" dirty="0">
                <a:solidFill>
                  <a:srgbClr val="FF0000"/>
                </a:solidFill>
              </a:rPr>
              <a:t>neural</a:t>
            </a:r>
            <a:r>
              <a:rPr dirty="0">
                <a:solidFill>
                  <a:srgbClr val="FF0000"/>
                </a:solidFill>
              </a:rPr>
              <a:t> </a:t>
            </a:r>
            <a:r>
              <a:rPr spc="-5" dirty="0">
                <a:solidFill>
                  <a:srgbClr val="FF0000"/>
                </a:solidFill>
              </a:rPr>
              <a:t>network</a:t>
            </a:r>
            <a:r>
              <a:rPr spc="-5" dirty="0"/>
              <a:t>.</a:t>
            </a:r>
          </a:p>
        </p:txBody>
      </p:sp>
      <p:sp>
        <p:nvSpPr>
          <p:cNvPr id="6" name="object 6"/>
          <p:cNvSpPr/>
          <p:nvPr/>
        </p:nvSpPr>
        <p:spPr>
          <a:xfrm>
            <a:off x="269557" y="1539329"/>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2337587"/>
            <a:ext cx="76809" cy="76809"/>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3" name="object 13"/>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4" name="object 14"/>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5" name="object 15"/>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10</a:t>
            </a:fld>
            <a:r>
              <a:rPr spc="-5" dirty="0"/>
              <a:t> /</a:t>
            </a:r>
            <a:r>
              <a:rPr spc="-70" dirty="0"/>
              <a:t> </a:t>
            </a:r>
            <a:r>
              <a:rPr spc="-5" dirty="0"/>
              <a:t>20</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5565"/>
            <a:ext cx="278955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Analogy between </a:t>
            </a:r>
            <a:r>
              <a:rPr sz="1400" b="1" spc="20" dirty="0">
                <a:solidFill>
                  <a:srgbClr val="FFFFFF"/>
                </a:solidFill>
                <a:latin typeface="Arial"/>
                <a:cs typeface="Arial"/>
              </a:rPr>
              <a:t>BNN and</a:t>
            </a:r>
            <a:r>
              <a:rPr sz="1400" b="1" spc="-35" dirty="0">
                <a:solidFill>
                  <a:srgbClr val="FFFFFF"/>
                </a:solidFill>
                <a:latin typeface="Arial"/>
                <a:cs typeface="Arial"/>
              </a:rPr>
              <a:t> </a:t>
            </a:r>
            <a:r>
              <a:rPr sz="1400" b="1" spc="20" dirty="0">
                <a:solidFill>
                  <a:srgbClr val="FFFFFF"/>
                </a:solidFill>
                <a:latin typeface="Arial"/>
                <a:cs typeface="Arial"/>
              </a:rPr>
              <a:t>ANN</a:t>
            </a:r>
            <a:endParaRPr sz="1400">
              <a:latin typeface="Arial"/>
              <a:cs typeface="Arial"/>
            </a:endParaRPr>
          </a:p>
        </p:txBody>
      </p:sp>
      <p:sp>
        <p:nvSpPr>
          <p:cNvPr id="3" name="object 3"/>
          <p:cNvSpPr/>
          <p:nvPr/>
        </p:nvSpPr>
        <p:spPr>
          <a:xfrm>
            <a:off x="1283369" y="776126"/>
            <a:ext cx="1789791" cy="101019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1234195" y="2026254"/>
            <a:ext cx="992505" cy="675640"/>
            <a:chOff x="1234195" y="2026254"/>
            <a:chExt cx="992505" cy="675640"/>
          </a:xfrm>
        </p:grpSpPr>
        <p:sp>
          <p:nvSpPr>
            <p:cNvPr id="5" name="object 5"/>
            <p:cNvSpPr/>
            <p:nvPr/>
          </p:nvSpPr>
          <p:spPr>
            <a:xfrm>
              <a:off x="1235147" y="2027206"/>
              <a:ext cx="594360" cy="297180"/>
            </a:xfrm>
            <a:custGeom>
              <a:avLst/>
              <a:gdLst/>
              <a:ahLst/>
              <a:cxnLst/>
              <a:rect l="l" t="t" r="r" b="b"/>
              <a:pathLst>
                <a:path w="594360" h="297180">
                  <a:moveTo>
                    <a:pt x="0" y="0"/>
                  </a:moveTo>
                  <a:lnTo>
                    <a:pt x="594120" y="297060"/>
                  </a:lnTo>
                </a:path>
              </a:pathLst>
            </a:custGeom>
            <a:ln w="3175">
              <a:solidFill>
                <a:srgbClr val="000000"/>
              </a:solidFill>
            </a:ln>
          </p:spPr>
          <p:txBody>
            <a:bodyPr wrap="square" lIns="0" tIns="0" rIns="0" bIns="0" rtlCol="0"/>
            <a:lstStyle/>
            <a:p>
              <a:endParaRPr/>
            </a:p>
          </p:txBody>
        </p:sp>
        <p:sp>
          <p:nvSpPr>
            <p:cNvPr id="6" name="object 6"/>
            <p:cNvSpPr/>
            <p:nvPr/>
          </p:nvSpPr>
          <p:spPr>
            <a:xfrm>
              <a:off x="1803493" y="2298491"/>
              <a:ext cx="26034" cy="34925"/>
            </a:xfrm>
            <a:custGeom>
              <a:avLst/>
              <a:gdLst/>
              <a:ahLst/>
              <a:cxnLst/>
              <a:rect l="l" t="t" r="r" b="b"/>
              <a:pathLst>
                <a:path w="26035" h="34925">
                  <a:moveTo>
                    <a:pt x="0" y="34695"/>
                  </a:moveTo>
                  <a:lnTo>
                    <a:pt x="25773" y="25773"/>
                  </a:lnTo>
                  <a:lnTo>
                    <a:pt x="17182" y="0"/>
                  </a:lnTo>
                </a:path>
              </a:pathLst>
            </a:custGeom>
            <a:ln w="3175">
              <a:solidFill>
                <a:srgbClr val="000000"/>
              </a:solidFill>
            </a:ln>
          </p:spPr>
          <p:txBody>
            <a:bodyPr wrap="square" lIns="0" tIns="0" rIns="0" bIns="0" rtlCol="0"/>
            <a:lstStyle/>
            <a:p>
              <a:endParaRPr/>
            </a:p>
          </p:txBody>
        </p:sp>
        <p:sp>
          <p:nvSpPr>
            <p:cNvPr id="7" name="object 7"/>
            <p:cNvSpPr/>
            <p:nvPr/>
          </p:nvSpPr>
          <p:spPr>
            <a:xfrm>
              <a:off x="1235147" y="2225468"/>
              <a:ext cx="591820" cy="98425"/>
            </a:xfrm>
            <a:custGeom>
              <a:avLst/>
              <a:gdLst/>
              <a:ahLst/>
              <a:cxnLst/>
              <a:rect l="l" t="t" r="r" b="b"/>
              <a:pathLst>
                <a:path w="591819" h="98425">
                  <a:moveTo>
                    <a:pt x="0" y="0"/>
                  </a:moveTo>
                  <a:lnTo>
                    <a:pt x="591807" y="97808"/>
                  </a:lnTo>
                </a:path>
              </a:pathLst>
            </a:custGeom>
            <a:ln w="3175">
              <a:solidFill>
                <a:srgbClr val="000000"/>
              </a:solidFill>
            </a:ln>
          </p:spPr>
          <p:txBody>
            <a:bodyPr wrap="square" lIns="0" tIns="0" rIns="0" bIns="0" rtlCol="0"/>
            <a:lstStyle/>
            <a:p>
              <a:endParaRPr/>
            </a:p>
          </p:txBody>
        </p:sp>
        <p:sp>
          <p:nvSpPr>
            <p:cNvPr id="8" name="object 8"/>
            <p:cNvSpPr/>
            <p:nvPr/>
          </p:nvSpPr>
          <p:spPr>
            <a:xfrm>
              <a:off x="1804813" y="2301135"/>
              <a:ext cx="22225" cy="38100"/>
            </a:xfrm>
            <a:custGeom>
              <a:avLst/>
              <a:gdLst/>
              <a:ahLst/>
              <a:cxnLst/>
              <a:rect l="l" t="t" r="r" b="b"/>
              <a:pathLst>
                <a:path w="22225" h="38100">
                  <a:moveTo>
                    <a:pt x="0" y="37999"/>
                  </a:moveTo>
                  <a:lnTo>
                    <a:pt x="22139" y="22139"/>
                  </a:lnTo>
                  <a:lnTo>
                    <a:pt x="6278" y="0"/>
                  </a:lnTo>
                </a:path>
              </a:pathLst>
            </a:custGeom>
            <a:ln w="3175">
              <a:solidFill>
                <a:srgbClr val="000000"/>
              </a:solidFill>
            </a:ln>
          </p:spPr>
          <p:txBody>
            <a:bodyPr wrap="square" lIns="0" tIns="0" rIns="0" bIns="0" rtlCol="0"/>
            <a:lstStyle/>
            <a:p>
              <a:endParaRPr/>
            </a:p>
          </p:txBody>
        </p:sp>
        <p:sp>
          <p:nvSpPr>
            <p:cNvPr id="9" name="object 9"/>
            <p:cNvSpPr/>
            <p:nvPr/>
          </p:nvSpPr>
          <p:spPr>
            <a:xfrm>
              <a:off x="1235147" y="2324265"/>
              <a:ext cx="594360" cy="99695"/>
            </a:xfrm>
            <a:custGeom>
              <a:avLst/>
              <a:gdLst/>
              <a:ahLst/>
              <a:cxnLst/>
              <a:rect l="l" t="t" r="r" b="b"/>
              <a:pathLst>
                <a:path w="594360" h="99694">
                  <a:moveTo>
                    <a:pt x="0" y="99130"/>
                  </a:moveTo>
                  <a:lnTo>
                    <a:pt x="594120" y="0"/>
                  </a:lnTo>
                </a:path>
              </a:pathLst>
            </a:custGeom>
            <a:ln w="3175">
              <a:solidFill>
                <a:srgbClr val="000000"/>
              </a:solidFill>
            </a:ln>
          </p:spPr>
          <p:txBody>
            <a:bodyPr wrap="square" lIns="0" tIns="0" rIns="0" bIns="0" rtlCol="0"/>
            <a:lstStyle/>
            <a:p>
              <a:endParaRPr/>
            </a:p>
          </p:txBody>
        </p:sp>
        <p:sp>
          <p:nvSpPr>
            <p:cNvPr id="10" name="object 10"/>
            <p:cNvSpPr/>
            <p:nvPr/>
          </p:nvSpPr>
          <p:spPr>
            <a:xfrm>
              <a:off x="1807126" y="2308735"/>
              <a:ext cx="22225" cy="38100"/>
            </a:xfrm>
            <a:custGeom>
              <a:avLst/>
              <a:gdLst/>
              <a:ahLst/>
              <a:cxnLst/>
              <a:rect l="l" t="t" r="r" b="b"/>
              <a:pathLst>
                <a:path w="22225" h="38100">
                  <a:moveTo>
                    <a:pt x="6278" y="37999"/>
                  </a:moveTo>
                  <a:lnTo>
                    <a:pt x="22139" y="15530"/>
                  </a:lnTo>
                  <a:lnTo>
                    <a:pt x="0" y="0"/>
                  </a:lnTo>
                </a:path>
              </a:pathLst>
            </a:custGeom>
            <a:ln w="3175">
              <a:solidFill>
                <a:srgbClr val="000000"/>
              </a:solidFill>
            </a:ln>
          </p:spPr>
          <p:txBody>
            <a:bodyPr wrap="square" lIns="0" tIns="0" rIns="0" bIns="0" rtlCol="0"/>
            <a:lstStyle/>
            <a:p>
              <a:endParaRPr/>
            </a:p>
          </p:txBody>
        </p:sp>
        <p:sp>
          <p:nvSpPr>
            <p:cNvPr id="11" name="object 11"/>
            <p:cNvSpPr/>
            <p:nvPr/>
          </p:nvSpPr>
          <p:spPr>
            <a:xfrm>
              <a:off x="1235147" y="2324265"/>
              <a:ext cx="594360" cy="376555"/>
            </a:xfrm>
            <a:custGeom>
              <a:avLst/>
              <a:gdLst/>
              <a:ahLst/>
              <a:cxnLst/>
              <a:rect l="l" t="t" r="r" b="b"/>
              <a:pathLst>
                <a:path w="594360" h="376555">
                  <a:moveTo>
                    <a:pt x="0" y="376364"/>
                  </a:moveTo>
                  <a:lnTo>
                    <a:pt x="594120" y="0"/>
                  </a:lnTo>
                </a:path>
              </a:pathLst>
            </a:custGeom>
            <a:ln w="3175">
              <a:solidFill>
                <a:srgbClr val="000000"/>
              </a:solidFill>
            </a:ln>
          </p:spPr>
          <p:txBody>
            <a:bodyPr wrap="square" lIns="0" tIns="0" rIns="0" bIns="0" rtlCol="0"/>
            <a:lstStyle/>
            <a:p>
              <a:endParaRPr/>
            </a:p>
          </p:txBody>
        </p:sp>
        <p:sp>
          <p:nvSpPr>
            <p:cNvPr id="12" name="object 12"/>
            <p:cNvSpPr/>
            <p:nvPr/>
          </p:nvSpPr>
          <p:spPr>
            <a:xfrm>
              <a:off x="1802829" y="2318317"/>
              <a:ext cx="26670" cy="33020"/>
            </a:xfrm>
            <a:custGeom>
              <a:avLst/>
              <a:gdLst/>
              <a:ahLst/>
              <a:cxnLst/>
              <a:rect l="l" t="t" r="r" b="b"/>
              <a:pathLst>
                <a:path w="26669" h="33019">
                  <a:moveTo>
                    <a:pt x="20486" y="32712"/>
                  </a:moveTo>
                  <a:lnTo>
                    <a:pt x="26434" y="5947"/>
                  </a:lnTo>
                  <a:lnTo>
                    <a:pt x="0" y="0"/>
                  </a:lnTo>
                </a:path>
              </a:pathLst>
            </a:custGeom>
            <a:ln w="3175">
              <a:solidFill>
                <a:srgbClr val="000000"/>
              </a:solidFill>
            </a:ln>
          </p:spPr>
          <p:txBody>
            <a:bodyPr wrap="square" lIns="0" tIns="0" rIns="0" bIns="0" rtlCol="0"/>
            <a:lstStyle/>
            <a:p>
              <a:endParaRPr/>
            </a:p>
          </p:txBody>
        </p:sp>
        <p:sp>
          <p:nvSpPr>
            <p:cNvPr id="13" name="object 13"/>
            <p:cNvSpPr/>
            <p:nvPr/>
          </p:nvSpPr>
          <p:spPr>
            <a:xfrm>
              <a:off x="1829266" y="2047031"/>
              <a:ext cx="396240" cy="554990"/>
            </a:xfrm>
            <a:custGeom>
              <a:avLst/>
              <a:gdLst/>
              <a:ahLst/>
              <a:cxnLst/>
              <a:rect l="l" t="t" r="r" b="b"/>
              <a:pathLst>
                <a:path w="396239" h="554989">
                  <a:moveTo>
                    <a:pt x="396190" y="277234"/>
                  </a:moveTo>
                  <a:lnTo>
                    <a:pt x="392171" y="221396"/>
                  </a:lnTo>
                  <a:lnTo>
                    <a:pt x="380644" y="169373"/>
                  </a:lnTo>
                  <a:lnTo>
                    <a:pt x="362402" y="122283"/>
                  </a:lnTo>
                  <a:lnTo>
                    <a:pt x="338240" y="81245"/>
                  </a:lnTo>
                  <a:lnTo>
                    <a:pt x="308951" y="47379"/>
                  </a:lnTo>
                  <a:lnTo>
                    <a:pt x="275328" y="21803"/>
                  </a:lnTo>
                  <a:lnTo>
                    <a:pt x="238167" y="5637"/>
                  </a:lnTo>
                  <a:lnTo>
                    <a:pt x="198260" y="0"/>
                  </a:lnTo>
                  <a:lnTo>
                    <a:pt x="158244" y="5637"/>
                  </a:lnTo>
                  <a:lnTo>
                    <a:pt x="121000" y="21803"/>
                  </a:lnTo>
                  <a:lnTo>
                    <a:pt x="87319" y="47379"/>
                  </a:lnTo>
                  <a:lnTo>
                    <a:pt x="57991" y="81245"/>
                  </a:lnTo>
                  <a:lnTo>
                    <a:pt x="33804" y="122283"/>
                  </a:lnTo>
                  <a:lnTo>
                    <a:pt x="15551" y="169373"/>
                  </a:lnTo>
                  <a:lnTo>
                    <a:pt x="4019" y="221396"/>
                  </a:lnTo>
                  <a:lnTo>
                    <a:pt x="0" y="277234"/>
                  </a:lnTo>
                  <a:lnTo>
                    <a:pt x="4019" y="333180"/>
                  </a:lnTo>
                  <a:lnTo>
                    <a:pt x="15551" y="385285"/>
                  </a:lnTo>
                  <a:lnTo>
                    <a:pt x="33804" y="432434"/>
                  </a:lnTo>
                  <a:lnTo>
                    <a:pt x="57991" y="473511"/>
                  </a:lnTo>
                  <a:lnTo>
                    <a:pt x="87319" y="507401"/>
                  </a:lnTo>
                  <a:lnTo>
                    <a:pt x="121000" y="532989"/>
                  </a:lnTo>
                  <a:lnTo>
                    <a:pt x="158244" y="549160"/>
                  </a:lnTo>
                  <a:lnTo>
                    <a:pt x="198260" y="554798"/>
                  </a:lnTo>
                  <a:lnTo>
                    <a:pt x="238167" y="549160"/>
                  </a:lnTo>
                  <a:lnTo>
                    <a:pt x="275328" y="532989"/>
                  </a:lnTo>
                  <a:lnTo>
                    <a:pt x="308951" y="507401"/>
                  </a:lnTo>
                  <a:lnTo>
                    <a:pt x="338240" y="473511"/>
                  </a:lnTo>
                  <a:lnTo>
                    <a:pt x="362402" y="432434"/>
                  </a:lnTo>
                  <a:lnTo>
                    <a:pt x="380644" y="385285"/>
                  </a:lnTo>
                  <a:lnTo>
                    <a:pt x="392171" y="333180"/>
                  </a:lnTo>
                  <a:lnTo>
                    <a:pt x="396190" y="277234"/>
                  </a:lnTo>
                  <a:close/>
                </a:path>
              </a:pathLst>
            </a:custGeom>
            <a:ln w="3175">
              <a:solidFill>
                <a:srgbClr val="000000"/>
              </a:solidFill>
            </a:ln>
          </p:spPr>
          <p:txBody>
            <a:bodyPr wrap="square" lIns="0" tIns="0" rIns="0" bIns="0" rtlCol="0"/>
            <a:lstStyle/>
            <a:p>
              <a:endParaRPr/>
            </a:p>
          </p:txBody>
        </p:sp>
        <p:sp>
          <p:nvSpPr>
            <p:cNvPr id="14" name="object 14"/>
            <p:cNvSpPr/>
            <p:nvPr/>
          </p:nvSpPr>
          <p:spPr>
            <a:xfrm>
              <a:off x="1900257" y="2181147"/>
              <a:ext cx="263106" cy="30043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272476" y="2467356"/>
              <a:ext cx="13970" cy="189230"/>
            </a:xfrm>
            <a:custGeom>
              <a:avLst/>
              <a:gdLst/>
              <a:ahLst/>
              <a:cxnLst/>
              <a:rect l="l" t="t" r="r" b="b"/>
              <a:pathLst>
                <a:path w="13969" h="189230">
                  <a:moveTo>
                    <a:pt x="13881" y="174790"/>
                  </a:moveTo>
                  <a:lnTo>
                    <a:pt x="0" y="174790"/>
                  </a:lnTo>
                  <a:lnTo>
                    <a:pt x="0" y="188671"/>
                  </a:lnTo>
                  <a:lnTo>
                    <a:pt x="13881" y="188671"/>
                  </a:lnTo>
                  <a:lnTo>
                    <a:pt x="13881" y="174790"/>
                  </a:lnTo>
                  <a:close/>
                </a:path>
                <a:path w="13969" h="189230">
                  <a:moveTo>
                    <a:pt x="13881" y="136131"/>
                  </a:moveTo>
                  <a:lnTo>
                    <a:pt x="0" y="136131"/>
                  </a:lnTo>
                  <a:lnTo>
                    <a:pt x="0" y="150012"/>
                  </a:lnTo>
                  <a:lnTo>
                    <a:pt x="13881" y="150012"/>
                  </a:lnTo>
                  <a:lnTo>
                    <a:pt x="13881" y="136131"/>
                  </a:lnTo>
                  <a:close/>
                </a:path>
                <a:path w="13969" h="189230">
                  <a:moveTo>
                    <a:pt x="13881" y="93179"/>
                  </a:moveTo>
                  <a:lnTo>
                    <a:pt x="0" y="93179"/>
                  </a:lnTo>
                  <a:lnTo>
                    <a:pt x="0" y="107048"/>
                  </a:lnTo>
                  <a:lnTo>
                    <a:pt x="13881" y="107048"/>
                  </a:lnTo>
                  <a:lnTo>
                    <a:pt x="13881" y="93179"/>
                  </a:lnTo>
                  <a:close/>
                </a:path>
                <a:path w="13969" h="189230">
                  <a:moveTo>
                    <a:pt x="13881" y="46583"/>
                  </a:moveTo>
                  <a:lnTo>
                    <a:pt x="0" y="46583"/>
                  </a:lnTo>
                  <a:lnTo>
                    <a:pt x="0" y="60464"/>
                  </a:lnTo>
                  <a:lnTo>
                    <a:pt x="13881" y="60464"/>
                  </a:lnTo>
                  <a:lnTo>
                    <a:pt x="13881" y="46583"/>
                  </a:lnTo>
                  <a:close/>
                </a:path>
                <a:path w="13969" h="189230">
                  <a:moveTo>
                    <a:pt x="13881" y="0"/>
                  </a:moveTo>
                  <a:lnTo>
                    <a:pt x="0" y="0"/>
                  </a:lnTo>
                  <a:lnTo>
                    <a:pt x="0" y="13868"/>
                  </a:lnTo>
                  <a:lnTo>
                    <a:pt x="13881" y="13868"/>
                  </a:lnTo>
                  <a:lnTo>
                    <a:pt x="13881"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1090834" y="1963287"/>
            <a:ext cx="473075" cy="161925"/>
          </a:xfrm>
          <a:prstGeom prst="rect">
            <a:avLst/>
          </a:prstGeom>
        </p:spPr>
        <p:txBody>
          <a:bodyPr vert="horz" wrap="square" lIns="0" tIns="17780" rIns="0" bIns="0" rtlCol="0">
            <a:spAutoFit/>
          </a:bodyPr>
          <a:lstStyle/>
          <a:p>
            <a:pPr marL="50800">
              <a:lnSpc>
                <a:spcPct val="100000"/>
              </a:lnSpc>
              <a:spcBef>
                <a:spcPts val="140"/>
              </a:spcBef>
            </a:pPr>
            <a:r>
              <a:rPr sz="600" spc="22" baseline="6944" dirty="0">
                <a:latin typeface="Arial"/>
                <a:cs typeface="Arial"/>
              </a:rPr>
              <a:t>x</a:t>
            </a:r>
            <a:r>
              <a:rPr sz="250" spc="15" dirty="0">
                <a:latin typeface="Arial"/>
                <a:cs typeface="Arial"/>
              </a:rPr>
              <a:t>1</a:t>
            </a:r>
            <a:endParaRPr sz="250">
              <a:latin typeface="Arial"/>
              <a:cs typeface="Arial"/>
            </a:endParaRPr>
          </a:p>
          <a:p>
            <a:pPr marL="361315">
              <a:lnSpc>
                <a:spcPct val="100000"/>
              </a:lnSpc>
              <a:spcBef>
                <a:spcPts val="65"/>
              </a:spcBef>
            </a:pPr>
            <a:r>
              <a:rPr sz="600" spc="30" baseline="6944" dirty="0">
                <a:latin typeface="Arial"/>
                <a:cs typeface="Arial"/>
              </a:rPr>
              <a:t>w</a:t>
            </a:r>
            <a:r>
              <a:rPr sz="250" spc="20" dirty="0">
                <a:latin typeface="Arial"/>
                <a:cs typeface="Arial"/>
              </a:rPr>
              <a:t>1</a:t>
            </a:r>
            <a:endParaRPr sz="250">
              <a:latin typeface="Arial"/>
              <a:cs typeface="Arial"/>
            </a:endParaRPr>
          </a:p>
        </p:txBody>
      </p:sp>
      <p:sp>
        <p:nvSpPr>
          <p:cNvPr id="17" name="object 17"/>
          <p:cNvSpPr txBox="1"/>
          <p:nvPr/>
        </p:nvSpPr>
        <p:spPr>
          <a:xfrm>
            <a:off x="1103534" y="2181044"/>
            <a:ext cx="124460" cy="92710"/>
          </a:xfrm>
          <a:prstGeom prst="rect">
            <a:avLst/>
          </a:prstGeom>
        </p:spPr>
        <p:txBody>
          <a:bodyPr vert="horz" wrap="square" lIns="0" tIns="17780" rIns="0" bIns="0" rtlCol="0">
            <a:spAutoFit/>
          </a:bodyPr>
          <a:lstStyle/>
          <a:p>
            <a:pPr marL="38100">
              <a:lnSpc>
                <a:spcPct val="100000"/>
              </a:lnSpc>
              <a:spcBef>
                <a:spcPts val="140"/>
              </a:spcBef>
            </a:pPr>
            <a:r>
              <a:rPr sz="600" spc="22" baseline="6944" dirty="0">
                <a:latin typeface="Arial"/>
                <a:cs typeface="Arial"/>
              </a:rPr>
              <a:t>x</a:t>
            </a:r>
            <a:r>
              <a:rPr sz="250" spc="15" dirty="0">
                <a:latin typeface="Arial"/>
                <a:cs typeface="Arial"/>
              </a:rPr>
              <a:t>2</a:t>
            </a:r>
            <a:endParaRPr sz="250">
              <a:latin typeface="Arial"/>
              <a:cs typeface="Arial"/>
            </a:endParaRPr>
          </a:p>
        </p:txBody>
      </p:sp>
      <p:sp>
        <p:nvSpPr>
          <p:cNvPr id="18" name="object 18"/>
          <p:cNvSpPr txBox="1"/>
          <p:nvPr/>
        </p:nvSpPr>
        <p:spPr>
          <a:xfrm>
            <a:off x="1384403" y="2181044"/>
            <a:ext cx="1371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w</a:t>
            </a:r>
            <a:r>
              <a:rPr sz="250" spc="20" dirty="0">
                <a:latin typeface="Arial"/>
                <a:cs typeface="Arial"/>
              </a:rPr>
              <a:t>2</a:t>
            </a:r>
            <a:endParaRPr sz="250">
              <a:latin typeface="Arial"/>
              <a:cs typeface="Arial"/>
            </a:endParaRPr>
          </a:p>
        </p:txBody>
      </p:sp>
      <p:sp>
        <p:nvSpPr>
          <p:cNvPr id="19" name="object 19"/>
          <p:cNvSpPr txBox="1"/>
          <p:nvPr/>
        </p:nvSpPr>
        <p:spPr>
          <a:xfrm>
            <a:off x="1065434" y="2309913"/>
            <a:ext cx="474345" cy="459105"/>
          </a:xfrm>
          <a:prstGeom prst="rect">
            <a:avLst/>
          </a:prstGeom>
        </p:spPr>
        <p:txBody>
          <a:bodyPr vert="horz" wrap="square" lIns="0" tIns="17780" rIns="0" bIns="0" rtlCol="0">
            <a:spAutoFit/>
          </a:bodyPr>
          <a:lstStyle/>
          <a:p>
            <a:pPr marL="337185">
              <a:lnSpc>
                <a:spcPct val="100000"/>
              </a:lnSpc>
              <a:spcBef>
                <a:spcPts val="140"/>
              </a:spcBef>
            </a:pPr>
            <a:r>
              <a:rPr sz="600" spc="30" baseline="6944" dirty="0">
                <a:latin typeface="Arial"/>
                <a:cs typeface="Arial"/>
              </a:rPr>
              <a:t>w</a:t>
            </a:r>
            <a:r>
              <a:rPr sz="250" spc="20" dirty="0">
                <a:latin typeface="Arial"/>
                <a:cs typeface="Arial"/>
              </a:rPr>
              <a:t>3</a:t>
            </a:r>
            <a:endParaRPr sz="250">
              <a:latin typeface="Arial"/>
              <a:cs typeface="Arial"/>
            </a:endParaRPr>
          </a:p>
          <a:p>
            <a:pPr marL="76200">
              <a:lnSpc>
                <a:spcPct val="100000"/>
              </a:lnSpc>
              <a:spcBef>
                <a:spcPts val="65"/>
              </a:spcBef>
            </a:pPr>
            <a:r>
              <a:rPr sz="600" spc="22" baseline="6944" dirty="0">
                <a:latin typeface="Arial"/>
                <a:cs typeface="Arial"/>
              </a:rPr>
              <a:t>x</a:t>
            </a:r>
            <a:r>
              <a:rPr sz="250" spc="15" dirty="0">
                <a:latin typeface="Arial"/>
                <a:cs typeface="Arial"/>
              </a:rPr>
              <a:t>3</a:t>
            </a:r>
            <a:endParaRPr sz="250">
              <a:latin typeface="Arial"/>
              <a:cs typeface="Arial"/>
            </a:endParaRPr>
          </a:p>
          <a:p>
            <a:pPr marL="337185">
              <a:lnSpc>
                <a:spcPct val="100000"/>
              </a:lnSpc>
              <a:spcBef>
                <a:spcPts val="300"/>
              </a:spcBef>
            </a:pPr>
            <a:r>
              <a:rPr sz="600" spc="30" baseline="6944" dirty="0">
                <a:latin typeface="Arial"/>
                <a:cs typeface="Arial"/>
              </a:rPr>
              <a:t>w</a:t>
            </a:r>
            <a:r>
              <a:rPr sz="250" spc="20" dirty="0">
                <a:latin typeface="Arial"/>
                <a:cs typeface="Arial"/>
              </a:rPr>
              <a:t>n</a:t>
            </a:r>
            <a:endParaRPr sz="250">
              <a:latin typeface="Arial"/>
              <a:cs typeface="Arial"/>
            </a:endParaRPr>
          </a:p>
          <a:p>
            <a:pPr>
              <a:lnSpc>
                <a:spcPct val="100000"/>
              </a:lnSpc>
            </a:pPr>
            <a:endParaRPr sz="500">
              <a:latin typeface="Arial"/>
              <a:cs typeface="Arial"/>
            </a:endParaRPr>
          </a:p>
          <a:p>
            <a:pPr>
              <a:lnSpc>
                <a:spcPct val="100000"/>
              </a:lnSpc>
              <a:spcBef>
                <a:spcPts val="45"/>
              </a:spcBef>
            </a:pPr>
            <a:endParaRPr sz="400">
              <a:latin typeface="Arial"/>
              <a:cs typeface="Arial"/>
            </a:endParaRPr>
          </a:p>
          <a:p>
            <a:pPr marL="76200">
              <a:lnSpc>
                <a:spcPct val="100000"/>
              </a:lnSpc>
            </a:pPr>
            <a:r>
              <a:rPr sz="600" spc="22" baseline="6944" dirty="0">
                <a:latin typeface="Arial"/>
                <a:cs typeface="Arial"/>
              </a:rPr>
              <a:t>x</a:t>
            </a:r>
            <a:r>
              <a:rPr sz="250" spc="15" dirty="0">
                <a:latin typeface="Arial"/>
                <a:cs typeface="Arial"/>
              </a:rPr>
              <a:t>n</a:t>
            </a:r>
            <a:endParaRPr sz="250">
              <a:latin typeface="Arial"/>
              <a:cs typeface="Arial"/>
            </a:endParaRPr>
          </a:p>
        </p:txBody>
      </p:sp>
      <p:grpSp>
        <p:nvGrpSpPr>
          <p:cNvPr id="20" name="object 20"/>
          <p:cNvGrpSpPr/>
          <p:nvPr/>
        </p:nvGrpSpPr>
        <p:grpSpPr>
          <a:xfrm>
            <a:off x="2225457" y="2046194"/>
            <a:ext cx="1337945" cy="556895"/>
            <a:chOff x="2225457" y="2046194"/>
            <a:chExt cx="1337945" cy="556895"/>
          </a:xfrm>
        </p:grpSpPr>
        <p:sp>
          <p:nvSpPr>
            <p:cNvPr id="21" name="object 21"/>
            <p:cNvSpPr/>
            <p:nvPr/>
          </p:nvSpPr>
          <p:spPr>
            <a:xfrm>
              <a:off x="2225457" y="2324265"/>
              <a:ext cx="422909" cy="0"/>
            </a:xfrm>
            <a:custGeom>
              <a:avLst/>
              <a:gdLst/>
              <a:ahLst/>
              <a:cxnLst/>
              <a:rect l="l" t="t" r="r" b="b"/>
              <a:pathLst>
                <a:path w="422910">
                  <a:moveTo>
                    <a:pt x="0" y="0"/>
                  </a:moveTo>
                  <a:lnTo>
                    <a:pt x="422294" y="0"/>
                  </a:lnTo>
                </a:path>
              </a:pathLst>
            </a:custGeom>
            <a:ln w="3175">
              <a:solidFill>
                <a:srgbClr val="000000"/>
              </a:solidFill>
            </a:ln>
          </p:spPr>
          <p:txBody>
            <a:bodyPr wrap="square" lIns="0" tIns="0" rIns="0" bIns="0" rtlCol="0"/>
            <a:lstStyle/>
            <a:p>
              <a:endParaRPr/>
            </a:p>
          </p:txBody>
        </p:sp>
        <p:sp>
          <p:nvSpPr>
            <p:cNvPr id="22" name="object 22"/>
            <p:cNvSpPr/>
            <p:nvPr/>
          </p:nvSpPr>
          <p:spPr>
            <a:xfrm>
              <a:off x="2642796" y="2305100"/>
              <a:ext cx="58419" cy="38735"/>
            </a:xfrm>
            <a:custGeom>
              <a:avLst/>
              <a:gdLst/>
              <a:ahLst/>
              <a:cxnLst/>
              <a:rect l="l" t="t" r="r" b="b"/>
              <a:pathLst>
                <a:path w="58419" h="38735">
                  <a:moveTo>
                    <a:pt x="0" y="0"/>
                  </a:moveTo>
                  <a:lnTo>
                    <a:pt x="0" y="38660"/>
                  </a:lnTo>
                  <a:lnTo>
                    <a:pt x="57825" y="19165"/>
                  </a:lnTo>
                  <a:lnTo>
                    <a:pt x="0" y="0"/>
                  </a:lnTo>
                  <a:close/>
                </a:path>
              </a:pathLst>
            </a:custGeom>
            <a:solidFill>
              <a:srgbClr val="000000"/>
            </a:solidFill>
          </p:spPr>
          <p:txBody>
            <a:bodyPr wrap="square" lIns="0" tIns="0" rIns="0" bIns="0" rtlCol="0"/>
            <a:lstStyle/>
            <a:p>
              <a:endParaRPr/>
            </a:p>
          </p:txBody>
        </p:sp>
        <p:sp>
          <p:nvSpPr>
            <p:cNvPr id="23" name="object 23"/>
            <p:cNvSpPr/>
            <p:nvPr/>
          </p:nvSpPr>
          <p:spPr>
            <a:xfrm>
              <a:off x="2700624" y="2047031"/>
              <a:ext cx="396240" cy="554990"/>
            </a:xfrm>
            <a:custGeom>
              <a:avLst/>
              <a:gdLst/>
              <a:ahLst/>
              <a:cxnLst/>
              <a:rect l="l" t="t" r="r" b="b"/>
              <a:pathLst>
                <a:path w="396239" h="554989">
                  <a:moveTo>
                    <a:pt x="396190" y="277234"/>
                  </a:moveTo>
                  <a:lnTo>
                    <a:pt x="392171" y="221396"/>
                  </a:lnTo>
                  <a:lnTo>
                    <a:pt x="380644" y="169373"/>
                  </a:lnTo>
                  <a:lnTo>
                    <a:pt x="362402" y="122283"/>
                  </a:lnTo>
                  <a:lnTo>
                    <a:pt x="338240" y="81245"/>
                  </a:lnTo>
                  <a:lnTo>
                    <a:pt x="308951" y="47379"/>
                  </a:lnTo>
                  <a:lnTo>
                    <a:pt x="275328" y="21803"/>
                  </a:lnTo>
                  <a:lnTo>
                    <a:pt x="238167" y="5637"/>
                  </a:lnTo>
                  <a:lnTo>
                    <a:pt x="198260" y="0"/>
                  </a:lnTo>
                  <a:lnTo>
                    <a:pt x="158339" y="5637"/>
                  </a:lnTo>
                  <a:lnTo>
                    <a:pt x="121140" y="21803"/>
                  </a:lnTo>
                  <a:lnTo>
                    <a:pt x="87464" y="47379"/>
                  </a:lnTo>
                  <a:lnTo>
                    <a:pt x="58115" y="81245"/>
                  </a:lnTo>
                  <a:lnTo>
                    <a:pt x="33892" y="122283"/>
                  </a:lnTo>
                  <a:lnTo>
                    <a:pt x="15597" y="169373"/>
                  </a:lnTo>
                  <a:lnTo>
                    <a:pt x="4032" y="221396"/>
                  </a:lnTo>
                  <a:lnTo>
                    <a:pt x="0" y="277234"/>
                  </a:lnTo>
                  <a:lnTo>
                    <a:pt x="4032" y="333180"/>
                  </a:lnTo>
                  <a:lnTo>
                    <a:pt x="15597" y="385285"/>
                  </a:lnTo>
                  <a:lnTo>
                    <a:pt x="33892" y="432434"/>
                  </a:lnTo>
                  <a:lnTo>
                    <a:pt x="58115" y="473511"/>
                  </a:lnTo>
                  <a:lnTo>
                    <a:pt x="87464" y="507401"/>
                  </a:lnTo>
                  <a:lnTo>
                    <a:pt x="121140" y="532989"/>
                  </a:lnTo>
                  <a:lnTo>
                    <a:pt x="158339" y="549160"/>
                  </a:lnTo>
                  <a:lnTo>
                    <a:pt x="198260" y="554798"/>
                  </a:lnTo>
                  <a:lnTo>
                    <a:pt x="238167" y="549160"/>
                  </a:lnTo>
                  <a:lnTo>
                    <a:pt x="275328" y="532989"/>
                  </a:lnTo>
                  <a:lnTo>
                    <a:pt x="308951" y="507401"/>
                  </a:lnTo>
                  <a:lnTo>
                    <a:pt x="338240" y="473511"/>
                  </a:lnTo>
                  <a:lnTo>
                    <a:pt x="362402" y="432434"/>
                  </a:lnTo>
                  <a:lnTo>
                    <a:pt x="380644" y="385285"/>
                  </a:lnTo>
                  <a:lnTo>
                    <a:pt x="392171" y="333180"/>
                  </a:lnTo>
                  <a:lnTo>
                    <a:pt x="396190" y="277234"/>
                  </a:lnTo>
                  <a:close/>
                </a:path>
              </a:pathLst>
            </a:custGeom>
            <a:ln w="3175">
              <a:solidFill>
                <a:srgbClr val="000000"/>
              </a:solidFill>
            </a:ln>
          </p:spPr>
          <p:txBody>
            <a:bodyPr wrap="square" lIns="0" tIns="0" rIns="0" bIns="0" rtlCol="0"/>
            <a:lstStyle/>
            <a:p>
              <a:endParaRPr/>
            </a:p>
          </p:txBody>
        </p:sp>
        <p:sp>
          <p:nvSpPr>
            <p:cNvPr id="24" name="object 24"/>
            <p:cNvSpPr/>
            <p:nvPr/>
          </p:nvSpPr>
          <p:spPr>
            <a:xfrm>
              <a:off x="2794797" y="2200352"/>
              <a:ext cx="208279" cy="248285"/>
            </a:xfrm>
            <a:custGeom>
              <a:avLst/>
              <a:gdLst/>
              <a:ahLst/>
              <a:cxnLst/>
              <a:rect l="l" t="t" r="r" b="b"/>
              <a:pathLst>
                <a:path w="208280" h="248285">
                  <a:moveTo>
                    <a:pt x="0" y="248155"/>
                  </a:moveTo>
                  <a:lnTo>
                    <a:pt x="93843" y="247825"/>
                  </a:lnTo>
                  <a:lnTo>
                    <a:pt x="93843" y="0"/>
                  </a:lnTo>
                  <a:lnTo>
                    <a:pt x="208173" y="0"/>
                  </a:lnTo>
                </a:path>
              </a:pathLst>
            </a:custGeom>
            <a:ln w="15089">
              <a:solidFill>
                <a:srgbClr val="000000"/>
              </a:solidFill>
            </a:ln>
          </p:spPr>
          <p:txBody>
            <a:bodyPr wrap="square" lIns="0" tIns="0" rIns="0" bIns="0" rtlCol="0"/>
            <a:lstStyle/>
            <a:p>
              <a:endParaRPr/>
            </a:p>
          </p:txBody>
        </p:sp>
        <p:sp>
          <p:nvSpPr>
            <p:cNvPr id="25" name="object 25"/>
            <p:cNvSpPr/>
            <p:nvPr/>
          </p:nvSpPr>
          <p:spPr>
            <a:xfrm>
              <a:off x="3096811" y="2245291"/>
              <a:ext cx="466090" cy="158750"/>
            </a:xfrm>
            <a:custGeom>
              <a:avLst/>
              <a:gdLst/>
              <a:ahLst/>
              <a:cxnLst/>
              <a:rect l="l" t="t" r="r" b="b"/>
              <a:pathLst>
                <a:path w="466089" h="158750">
                  <a:moveTo>
                    <a:pt x="386277" y="0"/>
                  </a:moveTo>
                  <a:lnTo>
                    <a:pt x="386277" y="52208"/>
                  </a:lnTo>
                  <a:lnTo>
                    <a:pt x="0" y="52208"/>
                  </a:lnTo>
                  <a:lnTo>
                    <a:pt x="0" y="106069"/>
                  </a:lnTo>
                  <a:lnTo>
                    <a:pt x="386277" y="106069"/>
                  </a:lnTo>
                  <a:lnTo>
                    <a:pt x="386277" y="158277"/>
                  </a:lnTo>
                  <a:lnTo>
                    <a:pt x="465581" y="78973"/>
                  </a:lnTo>
                  <a:lnTo>
                    <a:pt x="386277" y="0"/>
                  </a:lnTo>
                  <a:close/>
                </a:path>
              </a:pathLst>
            </a:custGeom>
            <a:solidFill>
              <a:srgbClr val="DDE2CD"/>
            </a:solidFill>
          </p:spPr>
          <p:txBody>
            <a:bodyPr wrap="square" lIns="0" tIns="0" rIns="0" bIns="0" rtlCol="0"/>
            <a:lstStyle/>
            <a:p>
              <a:endParaRPr/>
            </a:p>
          </p:txBody>
        </p:sp>
        <p:sp>
          <p:nvSpPr>
            <p:cNvPr id="26" name="object 26"/>
            <p:cNvSpPr/>
            <p:nvPr/>
          </p:nvSpPr>
          <p:spPr>
            <a:xfrm>
              <a:off x="3096811" y="2245291"/>
              <a:ext cx="466090" cy="158750"/>
            </a:xfrm>
            <a:custGeom>
              <a:avLst/>
              <a:gdLst/>
              <a:ahLst/>
              <a:cxnLst/>
              <a:rect l="l" t="t" r="r" b="b"/>
              <a:pathLst>
                <a:path w="466089" h="158750">
                  <a:moveTo>
                    <a:pt x="465581" y="78973"/>
                  </a:moveTo>
                  <a:lnTo>
                    <a:pt x="386277" y="0"/>
                  </a:lnTo>
                  <a:lnTo>
                    <a:pt x="386277" y="52208"/>
                  </a:lnTo>
                  <a:lnTo>
                    <a:pt x="0" y="52208"/>
                  </a:lnTo>
                  <a:lnTo>
                    <a:pt x="0" y="106069"/>
                  </a:lnTo>
                  <a:lnTo>
                    <a:pt x="386277" y="106069"/>
                  </a:lnTo>
                  <a:lnTo>
                    <a:pt x="386277" y="158277"/>
                  </a:lnTo>
                  <a:lnTo>
                    <a:pt x="465581" y="78973"/>
                  </a:lnTo>
                  <a:close/>
                </a:path>
              </a:pathLst>
            </a:custGeom>
            <a:ln w="3175">
              <a:solidFill>
                <a:srgbClr val="000000"/>
              </a:solidFill>
            </a:ln>
          </p:spPr>
          <p:txBody>
            <a:bodyPr wrap="square" lIns="0" tIns="0" rIns="0" bIns="0" rtlCol="0"/>
            <a:lstStyle/>
            <a:p>
              <a:endParaRPr/>
            </a:p>
          </p:txBody>
        </p:sp>
      </p:grpSp>
      <p:sp>
        <p:nvSpPr>
          <p:cNvPr id="27" name="object 27"/>
          <p:cNvSpPr/>
          <p:nvPr/>
        </p:nvSpPr>
        <p:spPr>
          <a:xfrm>
            <a:off x="950313" y="2837759"/>
            <a:ext cx="219408" cy="95825"/>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1361373" y="2835447"/>
            <a:ext cx="302260" cy="97155"/>
          </a:xfrm>
          <a:custGeom>
            <a:avLst/>
            <a:gdLst/>
            <a:ahLst/>
            <a:cxnLst/>
            <a:rect l="l" t="t" r="r" b="b"/>
            <a:pathLst>
              <a:path w="302260" h="97155">
                <a:moveTo>
                  <a:pt x="9252" y="20486"/>
                </a:moveTo>
                <a:lnTo>
                  <a:pt x="0" y="20486"/>
                </a:lnTo>
                <a:lnTo>
                  <a:pt x="16521" y="75008"/>
                </a:lnTo>
                <a:lnTo>
                  <a:pt x="26104" y="75008"/>
                </a:lnTo>
                <a:lnTo>
                  <a:pt x="29023" y="63773"/>
                </a:lnTo>
                <a:lnTo>
                  <a:pt x="21147" y="63773"/>
                </a:lnTo>
                <a:lnTo>
                  <a:pt x="18173" y="51878"/>
                </a:lnTo>
                <a:lnTo>
                  <a:pt x="9252" y="20486"/>
                </a:lnTo>
                <a:close/>
              </a:path>
              <a:path w="302260" h="97155">
                <a:moveTo>
                  <a:pt x="45434" y="33043"/>
                </a:moveTo>
                <a:lnTo>
                  <a:pt x="37008" y="33043"/>
                </a:lnTo>
                <a:lnTo>
                  <a:pt x="39321" y="42295"/>
                </a:lnTo>
                <a:lnTo>
                  <a:pt x="47912" y="75008"/>
                </a:lnTo>
                <a:lnTo>
                  <a:pt x="57495" y="75008"/>
                </a:lnTo>
                <a:lnTo>
                  <a:pt x="61376" y="62452"/>
                </a:lnTo>
                <a:lnTo>
                  <a:pt x="52869" y="62452"/>
                </a:lnTo>
                <a:lnTo>
                  <a:pt x="50143" y="51878"/>
                </a:lnTo>
                <a:lnTo>
                  <a:pt x="45434" y="33043"/>
                </a:lnTo>
                <a:close/>
              </a:path>
              <a:path w="302260" h="97155">
                <a:moveTo>
                  <a:pt x="42295" y="20486"/>
                </a:moveTo>
                <a:lnTo>
                  <a:pt x="32712" y="20486"/>
                </a:lnTo>
                <a:lnTo>
                  <a:pt x="24121" y="52538"/>
                </a:lnTo>
                <a:lnTo>
                  <a:pt x="22469" y="59478"/>
                </a:lnTo>
                <a:lnTo>
                  <a:pt x="21478" y="63112"/>
                </a:lnTo>
                <a:lnTo>
                  <a:pt x="21147" y="63773"/>
                </a:lnTo>
                <a:lnTo>
                  <a:pt x="29023" y="63773"/>
                </a:lnTo>
                <a:lnTo>
                  <a:pt x="37008" y="33043"/>
                </a:lnTo>
                <a:lnTo>
                  <a:pt x="45434" y="33043"/>
                </a:lnTo>
                <a:lnTo>
                  <a:pt x="42295" y="20486"/>
                </a:lnTo>
                <a:close/>
              </a:path>
              <a:path w="302260" h="97155">
                <a:moveTo>
                  <a:pt x="74347" y="20486"/>
                </a:moveTo>
                <a:lnTo>
                  <a:pt x="65425" y="20486"/>
                </a:lnTo>
                <a:lnTo>
                  <a:pt x="56067" y="52538"/>
                </a:lnTo>
                <a:lnTo>
                  <a:pt x="52869" y="62452"/>
                </a:lnTo>
                <a:lnTo>
                  <a:pt x="61376" y="62452"/>
                </a:lnTo>
                <a:lnTo>
                  <a:pt x="74347" y="20486"/>
                </a:lnTo>
                <a:close/>
              </a:path>
              <a:path w="302260" h="97155">
                <a:moveTo>
                  <a:pt x="111686" y="19495"/>
                </a:moveTo>
                <a:lnTo>
                  <a:pt x="96817" y="19495"/>
                </a:lnTo>
                <a:lnTo>
                  <a:pt x="90869" y="21808"/>
                </a:lnTo>
                <a:lnTo>
                  <a:pt x="86243" y="27095"/>
                </a:lnTo>
                <a:lnTo>
                  <a:pt x="81286" y="32052"/>
                </a:lnTo>
                <a:lnTo>
                  <a:pt x="79083" y="38660"/>
                </a:lnTo>
                <a:lnTo>
                  <a:pt x="79083" y="57495"/>
                </a:lnTo>
                <a:lnTo>
                  <a:pt x="81286" y="64104"/>
                </a:lnTo>
                <a:lnTo>
                  <a:pt x="90869" y="73686"/>
                </a:lnTo>
                <a:lnTo>
                  <a:pt x="97147" y="76330"/>
                </a:lnTo>
                <a:lnTo>
                  <a:pt x="111356" y="76330"/>
                </a:lnTo>
                <a:lnTo>
                  <a:pt x="116312" y="74678"/>
                </a:lnTo>
                <a:lnTo>
                  <a:pt x="120608" y="71704"/>
                </a:lnTo>
                <a:lnTo>
                  <a:pt x="124177" y="68730"/>
                </a:lnTo>
                <a:lnTo>
                  <a:pt x="100451" y="68730"/>
                </a:lnTo>
                <a:lnTo>
                  <a:pt x="96817" y="67078"/>
                </a:lnTo>
                <a:lnTo>
                  <a:pt x="90538" y="60799"/>
                </a:lnTo>
                <a:lnTo>
                  <a:pt x="88886" y="56173"/>
                </a:lnTo>
                <a:lnTo>
                  <a:pt x="88556" y="50225"/>
                </a:lnTo>
                <a:lnTo>
                  <a:pt x="129199" y="50225"/>
                </a:lnTo>
                <a:lnTo>
                  <a:pt x="129199" y="42625"/>
                </a:lnTo>
                <a:lnTo>
                  <a:pt x="89217" y="42625"/>
                </a:lnTo>
                <a:lnTo>
                  <a:pt x="89547" y="37999"/>
                </a:lnTo>
                <a:lnTo>
                  <a:pt x="90869" y="34034"/>
                </a:lnTo>
                <a:lnTo>
                  <a:pt x="93843" y="31391"/>
                </a:lnTo>
                <a:lnTo>
                  <a:pt x="96817" y="28417"/>
                </a:lnTo>
                <a:lnTo>
                  <a:pt x="100451" y="27095"/>
                </a:lnTo>
                <a:lnTo>
                  <a:pt x="122568" y="27095"/>
                </a:lnTo>
                <a:lnTo>
                  <a:pt x="117634" y="21808"/>
                </a:lnTo>
                <a:lnTo>
                  <a:pt x="111686" y="19495"/>
                </a:lnTo>
                <a:close/>
              </a:path>
              <a:path w="302260" h="97155">
                <a:moveTo>
                  <a:pt x="119286" y="57495"/>
                </a:moveTo>
                <a:lnTo>
                  <a:pt x="108382" y="68730"/>
                </a:lnTo>
                <a:lnTo>
                  <a:pt x="124177" y="68730"/>
                </a:lnTo>
                <a:lnTo>
                  <a:pt x="124573" y="68399"/>
                </a:lnTo>
                <a:lnTo>
                  <a:pt x="127217" y="64104"/>
                </a:lnTo>
                <a:lnTo>
                  <a:pt x="128869" y="58817"/>
                </a:lnTo>
                <a:lnTo>
                  <a:pt x="119286" y="57495"/>
                </a:lnTo>
                <a:close/>
              </a:path>
              <a:path w="302260" h="97155">
                <a:moveTo>
                  <a:pt x="122568" y="27095"/>
                </a:moveTo>
                <a:lnTo>
                  <a:pt x="109373" y="27095"/>
                </a:lnTo>
                <a:lnTo>
                  <a:pt x="113008" y="28747"/>
                </a:lnTo>
                <a:lnTo>
                  <a:pt x="115982" y="32382"/>
                </a:lnTo>
                <a:lnTo>
                  <a:pt x="117964" y="34695"/>
                </a:lnTo>
                <a:lnTo>
                  <a:pt x="118956" y="37999"/>
                </a:lnTo>
                <a:lnTo>
                  <a:pt x="119617" y="42625"/>
                </a:lnTo>
                <a:lnTo>
                  <a:pt x="129199" y="42625"/>
                </a:lnTo>
                <a:lnTo>
                  <a:pt x="129199" y="38660"/>
                </a:lnTo>
                <a:lnTo>
                  <a:pt x="126886" y="31721"/>
                </a:lnTo>
                <a:lnTo>
                  <a:pt x="122568" y="27095"/>
                </a:lnTo>
                <a:close/>
              </a:path>
              <a:path w="302260" h="97155">
                <a:moveTo>
                  <a:pt x="149686" y="0"/>
                </a:moveTo>
                <a:lnTo>
                  <a:pt x="140434" y="0"/>
                </a:lnTo>
                <a:lnTo>
                  <a:pt x="140434" y="10573"/>
                </a:lnTo>
                <a:lnTo>
                  <a:pt x="149686" y="10573"/>
                </a:lnTo>
                <a:lnTo>
                  <a:pt x="149686" y="0"/>
                </a:lnTo>
                <a:close/>
              </a:path>
              <a:path w="302260" h="97155">
                <a:moveTo>
                  <a:pt x="149686" y="20486"/>
                </a:moveTo>
                <a:lnTo>
                  <a:pt x="140434" y="20486"/>
                </a:lnTo>
                <a:lnTo>
                  <a:pt x="140434" y="75008"/>
                </a:lnTo>
                <a:lnTo>
                  <a:pt x="149686" y="75008"/>
                </a:lnTo>
                <a:lnTo>
                  <a:pt x="149686" y="20486"/>
                </a:lnTo>
                <a:close/>
              </a:path>
              <a:path w="302260" h="97155">
                <a:moveTo>
                  <a:pt x="161912" y="79634"/>
                </a:moveTo>
                <a:lnTo>
                  <a:pt x="161912" y="85251"/>
                </a:lnTo>
                <a:lnTo>
                  <a:pt x="163895" y="89878"/>
                </a:lnTo>
                <a:lnTo>
                  <a:pt x="167860" y="92521"/>
                </a:lnTo>
                <a:lnTo>
                  <a:pt x="171825" y="95495"/>
                </a:lnTo>
                <a:lnTo>
                  <a:pt x="177112" y="97147"/>
                </a:lnTo>
                <a:lnTo>
                  <a:pt x="189008" y="97147"/>
                </a:lnTo>
                <a:lnTo>
                  <a:pt x="193634" y="96156"/>
                </a:lnTo>
                <a:lnTo>
                  <a:pt x="197269" y="93843"/>
                </a:lnTo>
                <a:lnTo>
                  <a:pt x="200903" y="91860"/>
                </a:lnTo>
                <a:lnTo>
                  <a:pt x="203506" y="89547"/>
                </a:lnTo>
                <a:lnTo>
                  <a:pt x="179425" y="89547"/>
                </a:lnTo>
                <a:lnTo>
                  <a:pt x="176451" y="88556"/>
                </a:lnTo>
                <a:lnTo>
                  <a:pt x="174138" y="86904"/>
                </a:lnTo>
                <a:lnTo>
                  <a:pt x="172486" y="85582"/>
                </a:lnTo>
                <a:lnTo>
                  <a:pt x="171495" y="83599"/>
                </a:lnTo>
                <a:lnTo>
                  <a:pt x="170834" y="80956"/>
                </a:lnTo>
                <a:lnTo>
                  <a:pt x="161912" y="79634"/>
                </a:lnTo>
                <a:close/>
              </a:path>
              <a:path w="302260" h="97155">
                <a:moveTo>
                  <a:pt x="208173" y="67738"/>
                </a:moveTo>
                <a:lnTo>
                  <a:pt x="198590" y="67738"/>
                </a:lnTo>
                <a:lnTo>
                  <a:pt x="198834" y="72365"/>
                </a:lnTo>
                <a:lnTo>
                  <a:pt x="198838" y="75008"/>
                </a:lnTo>
                <a:lnTo>
                  <a:pt x="198590" y="77982"/>
                </a:lnTo>
                <a:lnTo>
                  <a:pt x="197929" y="79634"/>
                </a:lnTo>
                <a:lnTo>
                  <a:pt x="197269" y="82608"/>
                </a:lnTo>
                <a:lnTo>
                  <a:pt x="195616" y="85251"/>
                </a:lnTo>
                <a:lnTo>
                  <a:pt x="190990" y="88556"/>
                </a:lnTo>
                <a:lnTo>
                  <a:pt x="187686" y="89547"/>
                </a:lnTo>
                <a:lnTo>
                  <a:pt x="203506" y="89547"/>
                </a:lnTo>
                <a:lnTo>
                  <a:pt x="203877" y="89217"/>
                </a:lnTo>
                <a:lnTo>
                  <a:pt x="207182" y="81947"/>
                </a:lnTo>
                <a:lnTo>
                  <a:pt x="208173" y="75999"/>
                </a:lnTo>
                <a:lnTo>
                  <a:pt x="208173" y="67738"/>
                </a:lnTo>
                <a:close/>
              </a:path>
              <a:path w="302260" h="97155">
                <a:moveTo>
                  <a:pt x="189999" y="19495"/>
                </a:moveTo>
                <a:lnTo>
                  <a:pt x="178764" y="19495"/>
                </a:lnTo>
                <a:lnTo>
                  <a:pt x="174799" y="20486"/>
                </a:lnTo>
                <a:lnTo>
                  <a:pt x="171164" y="23130"/>
                </a:lnTo>
                <a:lnTo>
                  <a:pt x="167530" y="25443"/>
                </a:lnTo>
                <a:lnTo>
                  <a:pt x="164886" y="28747"/>
                </a:lnTo>
                <a:lnTo>
                  <a:pt x="162903" y="33043"/>
                </a:lnTo>
                <a:lnTo>
                  <a:pt x="161251" y="37669"/>
                </a:lnTo>
                <a:lnTo>
                  <a:pt x="160260" y="42295"/>
                </a:lnTo>
                <a:lnTo>
                  <a:pt x="160260" y="55182"/>
                </a:lnTo>
                <a:lnTo>
                  <a:pt x="162243" y="61460"/>
                </a:lnTo>
                <a:lnTo>
                  <a:pt x="166208" y="66747"/>
                </a:lnTo>
                <a:lnTo>
                  <a:pt x="170503" y="72365"/>
                </a:lnTo>
                <a:lnTo>
                  <a:pt x="176121" y="75008"/>
                </a:lnTo>
                <a:lnTo>
                  <a:pt x="189669" y="75008"/>
                </a:lnTo>
                <a:lnTo>
                  <a:pt x="194625" y="72695"/>
                </a:lnTo>
                <a:lnTo>
                  <a:pt x="198590" y="67738"/>
                </a:lnTo>
                <a:lnTo>
                  <a:pt x="208173" y="67738"/>
                </a:lnTo>
                <a:lnTo>
                  <a:pt x="208173" y="67408"/>
                </a:lnTo>
                <a:lnTo>
                  <a:pt x="180416" y="67408"/>
                </a:lnTo>
                <a:lnTo>
                  <a:pt x="176782" y="65756"/>
                </a:lnTo>
                <a:lnTo>
                  <a:pt x="173808" y="62452"/>
                </a:lnTo>
                <a:lnTo>
                  <a:pt x="171164" y="59147"/>
                </a:lnTo>
                <a:lnTo>
                  <a:pt x="169615" y="54191"/>
                </a:lnTo>
                <a:lnTo>
                  <a:pt x="169512" y="40312"/>
                </a:lnTo>
                <a:lnTo>
                  <a:pt x="171164" y="35356"/>
                </a:lnTo>
                <a:lnTo>
                  <a:pt x="173808" y="32052"/>
                </a:lnTo>
                <a:lnTo>
                  <a:pt x="176782" y="28747"/>
                </a:lnTo>
                <a:lnTo>
                  <a:pt x="180416" y="27095"/>
                </a:lnTo>
                <a:lnTo>
                  <a:pt x="199582" y="27095"/>
                </a:lnTo>
                <a:lnTo>
                  <a:pt x="195286" y="22139"/>
                </a:lnTo>
                <a:lnTo>
                  <a:pt x="189999" y="19495"/>
                </a:lnTo>
                <a:close/>
              </a:path>
              <a:path w="302260" h="97155">
                <a:moveTo>
                  <a:pt x="208173" y="20486"/>
                </a:moveTo>
                <a:lnTo>
                  <a:pt x="199582" y="20486"/>
                </a:lnTo>
                <a:lnTo>
                  <a:pt x="199582" y="27095"/>
                </a:lnTo>
                <a:lnTo>
                  <a:pt x="188677" y="27095"/>
                </a:lnTo>
                <a:lnTo>
                  <a:pt x="191982" y="28747"/>
                </a:lnTo>
                <a:lnTo>
                  <a:pt x="197929" y="35356"/>
                </a:lnTo>
                <a:lnTo>
                  <a:pt x="199478" y="40312"/>
                </a:lnTo>
                <a:lnTo>
                  <a:pt x="199582" y="54191"/>
                </a:lnTo>
                <a:lnTo>
                  <a:pt x="197929" y="59147"/>
                </a:lnTo>
                <a:lnTo>
                  <a:pt x="195286" y="62452"/>
                </a:lnTo>
                <a:lnTo>
                  <a:pt x="192312" y="65756"/>
                </a:lnTo>
                <a:lnTo>
                  <a:pt x="188677" y="67408"/>
                </a:lnTo>
                <a:lnTo>
                  <a:pt x="208173" y="67408"/>
                </a:lnTo>
                <a:lnTo>
                  <a:pt x="208173" y="20486"/>
                </a:lnTo>
                <a:close/>
              </a:path>
              <a:path w="302260" h="97155">
                <a:moveTo>
                  <a:pt x="231303" y="0"/>
                </a:moveTo>
                <a:lnTo>
                  <a:pt x="222051" y="0"/>
                </a:lnTo>
                <a:lnTo>
                  <a:pt x="222051" y="75008"/>
                </a:lnTo>
                <a:lnTo>
                  <a:pt x="231303" y="75008"/>
                </a:lnTo>
                <a:lnTo>
                  <a:pt x="231303" y="40973"/>
                </a:lnTo>
                <a:lnTo>
                  <a:pt x="231634" y="37669"/>
                </a:lnTo>
                <a:lnTo>
                  <a:pt x="242868" y="27426"/>
                </a:lnTo>
                <a:lnTo>
                  <a:pt x="263906" y="27426"/>
                </a:lnTo>
                <a:lnTo>
                  <a:pt x="263612" y="26765"/>
                </a:lnTo>
                <a:lnTo>
                  <a:pt x="231303" y="26765"/>
                </a:lnTo>
                <a:lnTo>
                  <a:pt x="231303" y="0"/>
                </a:lnTo>
                <a:close/>
              </a:path>
              <a:path w="302260" h="97155">
                <a:moveTo>
                  <a:pt x="263906" y="27426"/>
                </a:moveTo>
                <a:lnTo>
                  <a:pt x="249147" y="27426"/>
                </a:lnTo>
                <a:lnTo>
                  <a:pt x="252121" y="28417"/>
                </a:lnTo>
                <a:lnTo>
                  <a:pt x="254103" y="30399"/>
                </a:lnTo>
                <a:lnTo>
                  <a:pt x="256086" y="32712"/>
                </a:lnTo>
                <a:lnTo>
                  <a:pt x="257077" y="36017"/>
                </a:lnTo>
                <a:lnTo>
                  <a:pt x="257077" y="75008"/>
                </a:lnTo>
                <a:lnTo>
                  <a:pt x="266329" y="75008"/>
                </a:lnTo>
                <a:lnTo>
                  <a:pt x="266329" y="35356"/>
                </a:lnTo>
                <a:lnTo>
                  <a:pt x="265668" y="31060"/>
                </a:lnTo>
                <a:lnTo>
                  <a:pt x="264347" y="28417"/>
                </a:lnTo>
                <a:lnTo>
                  <a:pt x="263906" y="27426"/>
                </a:lnTo>
                <a:close/>
              </a:path>
              <a:path w="302260" h="97155">
                <a:moveTo>
                  <a:pt x="251460" y="19495"/>
                </a:moveTo>
                <a:lnTo>
                  <a:pt x="240886" y="19495"/>
                </a:lnTo>
                <a:lnTo>
                  <a:pt x="235599" y="21808"/>
                </a:lnTo>
                <a:lnTo>
                  <a:pt x="231303" y="26765"/>
                </a:lnTo>
                <a:lnTo>
                  <a:pt x="263612" y="26765"/>
                </a:lnTo>
                <a:lnTo>
                  <a:pt x="263025" y="25443"/>
                </a:lnTo>
                <a:lnTo>
                  <a:pt x="261042" y="23460"/>
                </a:lnTo>
                <a:lnTo>
                  <a:pt x="255095" y="20156"/>
                </a:lnTo>
                <a:lnTo>
                  <a:pt x="251460" y="19495"/>
                </a:lnTo>
                <a:close/>
              </a:path>
              <a:path w="302260" h="97155">
                <a:moveTo>
                  <a:pt x="291112" y="27756"/>
                </a:moveTo>
                <a:lnTo>
                  <a:pt x="281860" y="27756"/>
                </a:lnTo>
                <a:lnTo>
                  <a:pt x="281860" y="64765"/>
                </a:lnTo>
                <a:lnTo>
                  <a:pt x="282521" y="68399"/>
                </a:lnTo>
                <a:lnTo>
                  <a:pt x="283842" y="71704"/>
                </a:lnTo>
                <a:lnTo>
                  <a:pt x="285164" y="73025"/>
                </a:lnTo>
                <a:lnTo>
                  <a:pt x="287147" y="74017"/>
                </a:lnTo>
                <a:lnTo>
                  <a:pt x="288799" y="75338"/>
                </a:lnTo>
                <a:lnTo>
                  <a:pt x="291442" y="75669"/>
                </a:lnTo>
                <a:lnTo>
                  <a:pt x="296729" y="75669"/>
                </a:lnTo>
                <a:lnTo>
                  <a:pt x="299042" y="75338"/>
                </a:lnTo>
                <a:lnTo>
                  <a:pt x="301686" y="75008"/>
                </a:lnTo>
                <a:lnTo>
                  <a:pt x="300417" y="67078"/>
                </a:lnTo>
                <a:lnTo>
                  <a:pt x="295077" y="67078"/>
                </a:lnTo>
                <a:lnTo>
                  <a:pt x="293094" y="66417"/>
                </a:lnTo>
                <a:lnTo>
                  <a:pt x="292434" y="66086"/>
                </a:lnTo>
                <a:lnTo>
                  <a:pt x="291773" y="64765"/>
                </a:lnTo>
                <a:lnTo>
                  <a:pt x="291442" y="63773"/>
                </a:lnTo>
                <a:lnTo>
                  <a:pt x="291112" y="62121"/>
                </a:lnTo>
                <a:lnTo>
                  <a:pt x="291112" y="27756"/>
                </a:lnTo>
                <a:close/>
              </a:path>
              <a:path w="302260" h="97155">
                <a:moveTo>
                  <a:pt x="300364" y="66747"/>
                </a:moveTo>
                <a:lnTo>
                  <a:pt x="298712" y="67078"/>
                </a:lnTo>
                <a:lnTo>
                  <a:pt x="300417" y="67078"/>
                </a:lnTo>
                <a:lnTo>
                  <a:pt x="300364" y="66747"/>
                </a:lnTo>
                <a:close/>
              </a:path>
              <a:path w="302260" h="97155">
                <a:moveTo>
                  <a:pt x="300364" y="20486"/>
                </a:moveTo>
                <a:lnTo>
                  <a:pt x="275251" y="20486"/>
                </a:lnTo>
                <a:lnTo>
                  <a:pt x="275251" y="27756"/>
                </a:lnTo>
                <a:lnTo>
                  <a:pt x="300364" y="27756"/>
                </a:lnTo>
                <a:lnTo>
                  <a:pt x="300364" y="20486"/>
                </a:lnTo>
                <a:close/>
              </a:path>
              <a:path w="302260" h="97155">
                <a:moveTo>
                  <a:pt x="291112" y="1652"/>
                </a:moveTo>
                <a:lnTo>
                  <a:pt x="281860" y="7269"/>
                </a:lnTo>
                <a:lnTo>
                  <a:pt x="281860" y="20486"/>
                </a:lnTo>
                <a:lnTo>
                  <a:pt x="291112" y="20486"/>
                </a:lnTo>
                <a:lnTo>
                  <a:pt x="291112" y="1652"/>
                </a:lnTo>
                <a:close/>
              </a:path>
            </a:pathLst>
          </a:custGeom>
          <a:solidFill>
            <a:srgbClr val="000000"/>
          </a:solidFill>
        </p:spPr>
        <p:txBody>
          <a:bodyPr wrap="square" lIns="0" tIns="0" rIns="0" bIns="0" rtlCol="0"/>
          <a:lstStyle/>
          <a:p>
            <a:endParaRPr/>
          </a:p>
        </p:txBody>
      </p:sp>
      <p:sp>
        <p:nvSpPr>
          <p:cNvPr id="29" name="object 29"/>
          <p:cNvSpPr/>
          <p:nvPr/>
        </p:nvSpPr>
        <p:spPr>
          <a:xfrm>
            <a:off x="1809109" y="2775307"/>
            <a:ext cx="518120" cy="203216"/>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2569112" y="2795794"/>
            <a:ext cx="661198" cy="76330"/>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3545209" y="2797446"/>
            <a:ext cx="287655" cy="94615"/>
          </a:xfrm>
          <a:custGeom>
            <a:avLst/>
            <a:gdLst/>
            <a:ahLst/>
            <a:cxnLst/>
            <a:rect l="l" t="t" r="r" b="b"/>
            <a:pathLst>
              <a:path w="287654" h="94614">
                <a:moveTo>
                  <a:pt x="33043" y="17843"/>
                </a:moveTo>
                <a:lnTo>
                  <a:pt x="18834" y="17843"/>
                </a:lnTo>
                <a:lnTo>
                  <a:pt x="12886" y="19826"/>
                </a:lnTo>
                <a:lnTo>
                  <a:pt x="8260" y="23791"/>
                </a:lnTo>
                <a:lnTo>
                  <a:pt x="2643" y="28747"/>
                </a:lnTo>
                <a:lnTo>
                  <a:pt x="0" y="36017"/>
                </a:lnTo>
                <a:lnTo>
                  <a:pt x="0" y="55512"/>
                </a:lnTo>
                <a:lnTo>
                  <a:pt x="2313" y="62452"/>
                </a:lnTo>
                <a:lnTo>
                  <a:pt x="6939" y="67408"/>
                </a:lnTo>
                <a:lnTo>
                  <a:pt x="11565" y="72034"/>
                </a:lnTo>
                <a:lnTo>
                  <a:pt x="17843" y="74678"/>
                </a:lnTo>
                <a:lnTo>
                  <a:pt x="30069" y="74678"/>
                </a:lnTo>
                <a:lnTo>
                  <a:pt x="34695" y="73356"/>
                </a:lnTo>
                <a:lnTo>
                  <a:pt x="38660" y="71373"/>
                </a:lnTo>
                <a:lnTo>
                  <a:pt x="42625" y="69060"/>
                </a:lnTo>
                <a:lnTo>
                  <a:pt x="44608" y="67078"/>
                </a:lnTo>
                <a:lnTo>
                  <a:pt x="20817" y="67078"/>
                </a:lnTo>
                <a:lnTo>
                  <a:pt x="16852" y="65425"/>
                </a:lnTo>
                <a:lnTo>
                  <a:pt x="13878" y="61791"/>
                </a:lnTo>
                <a:lnTo>
                  <a:pt x="10904" y="58486"/>
                </a:lnTo>
                <a:lnTo>
                  <a:pt x="9252" y="53199"/>
                </a:lnTo>
                <a:lnTo>
                  <a:pt x="9252" y="39321"/>
                </a:lnTo>
                <a:lnTo>
                  <a:pt x="10904" y="34034"/>
                </a:lnTo>
                <a:lnTo>
                  <a:pt x="13878" y="30730"/>
                </a:lnTo>
                <a:lnTo>
                  <a:pt x="16852" y="27095"/>
                </a:lnTo>
                <a:lnTo>
                  <a:pt x="20817" y="25443"/>
                </a:lnTo>
                <a:lnTo>
                  <a:pt x="43947" y="25443"/>
                </a:lnTo>
                <a:lnTo>
                  <a:pt x="43617" y="25112"/>
                </a:lnTo>
                <a:lnTo>
                  <a:pt x="38991" y="20156"/>
                </a:lnTo>
                <a:lnTo>
                  <a:pt x="33043" y="17843"/>
                </a:lnTo>
                <a:close/>
              </a:path>
              <a:path w="287654" h="94614">
                <a:moveTo>
                  <a:pt x="43947" y="25443"/>
                </a:moveTo>
                <a:lnTo>
                  <a:pt x="30069" y="25443"/>
                </a:lnTo>
                <a:lnTo>
                  <a:pt x="33704" y="27095"/>
                </a:lnTo>
                <a:lnTo>
                  <a:pt x="36678" y="30730"/>
                </a:lnTo>
                <a:lnTo>
                  <a:pt x="39982" y="34034"/>
                </a:lnTo>
                <a:lnTo>
                  <a:pt x="41304" y="39321"/>
                </a:lnTo>
                <a:lnTo>
                  <a:pt x="41226" y="53199"/>
                </a:lnTo>
                <a:lnTo>
                  <a:pt x="39982" y="58486"/>
                </a:lnTo>
                <a:lnTo>
                  <a:pt x="33704" y="65425"/>
                </a:lnTo>
                <a:lnTo>
                  <a:pt x="30069" y="67078"/>
                </a:lnTo>
                <a:lnTo>
                  <a:pt x="44608" y="67078"/>
                </a:lnTo>
                <a:lnTo>
                  <a:pt x="45599" y="66086"/>
                </a:lnTo>
                <a:lnTo>
                  <a:pt x="47582" y="61791"/>
                </a:lnTo>
                <a:lnTo>
                  <a:pt x="49895" y="57825"/>
                </a:lnTo>
                <a:lnTo>
                  <a:pt x="50762" y="53199"/>
                </a:lnTo>
                <a:lnTo>
                  <a:pt x="50886" y="36678"/>
                </a:lnTo>
                <a:lnTo>
                  <a:pt x="48573" y="30069"/>
                </a:lnTo>
                <a:lnTo>
                  <a:pt x="43947" y="25443"/>
                </a:lnTo>
                <a:close/>
              </a:path>
              <a:path w="287654" h="94614">
                <a:moveTo>
                  <a:pt x="70712" y="19165"/>
                </a:moveTo>
                <a:lnTo>
                  <a:pt x="61460" y="19165"/>
                </a:lnTo>
                <a:lnTo>
                  <a:pt x="61534" y="57165"/>
                </a:lnTo>
                <a:lnTo>
                  <a:pt x="61791" y="59478"/>
                </a:lnTo>
                <a:lnTo>
                  <a:pt x="62121" y="61460"/>
                </a:lnTo>
                <a:lnTo>
                  <a:pt x="62452" y="64104"/>
                </a:lnTo>
                <a:lnTo>
                  <a:pt x="63443" y="66417"/>
                </a:lnTo>
                <a:lnTo>
                  <a:pt x="64765" y="68069"/>
                </a:lnTo>
                <a:lnTo>
                  <a:pt x="66086" y="70051"/>
                </a:lnTo>
                <a:lnTo>
                  <a:pt x="68399" y="71704"/>
                </a:lnTo>
                <a:lnTo>
                  <a:pt x="71043" y="72695"/>
                </a:lnTo>
                <a:lnTo>
                  <a:pt x="73686" y="74017"/>
                </a:lnTo>
                <a:lnTo>
                  <a:pt x="76991" y="74678"/>
                </a:lnTo>
                <a:lnTo>
                  <a:pt x="87234" y="74678"/>
                </a:lnTo>
                <a:lnTo>
                  <a:pt x="93182" y="71704"/>
                </a:lnTo>
                <a:lnTo>
                  <a:pt x="96312" y="66747"/>
                </a:lnTo>
                <a:lnTo>
                  <a:pt x="78973" y="66747"/>
                </a:lnTo>
                <a:lnTo>
                  <a:pt x="76660" y="66086"/>
                </a:lnTo>
                <a:lnTo>
                  <a:pt x="75008" y="64765"/>
                </a:lnTo>
                <a:lnTo>
                  <a:pt x="73025" y="63112"/>
                </a:lnTo>
                <a:lnTo>
                  <a:pt x="71704" y="61460"/>
                </a:lnTo>
                <a:lnTo>
                  <a:pt x="71373" y="58817"/>
                </a:lnTo>
                <a:lnTo>
                  <a:pt x="70712" y="57165"/>
                </a:lnTo>
                <a:lnTo>
                  <a:pt x="70712" y="19165"/>
                </a:lnTo>
                <a:close/>
              </a:path>
              <a:path w="287654" h="94614">
                <a:moveTo>
                  <a:pt x="105408" y="65425"/>
                </a:moveTo>
                <a:lnTo>
                  <a:pt x="97147" y="65425"/>
                </a:lnTo>
                <a:lnTo>
                  <a:pt x="97147" y="73356"/>
                </a:lnTo>
                <a:lnTo>
                  <a:pt x="105408" y="73356"/>
                </a:lnTo>
                <a:lnTo>
                  <a:pt x="105408" y="65425"/>
                </a:lnTo>
                <a:close/>
              </a:path>
              <a:path w="287654" h="94614">
                <a:moveTo>
                  <a:pt x="105408" y="19165"/>
                </a:moveTo>
                <a:lnTo>
                  <a:pt x="96156" y="19165"/>
                </a:lnTo>
                <a:lnTo>
                  <a:pt x="96156" y="52869"/>
                </a:lnTo>
                <a:lnTo>
                  <a:pt x="95825" y="56173"/>
                </a:lnTo>
                <a:lnTo>
                  <a:pt x="94834" y="58817"/>
                </a:lnTo>
                <a:lnTo>
                  <a:pt x="93843" y="61130"/>
                </a:lnTo>
                <a:lnTo>
                  <a:pt x="92191" y="63112"/>
                </a:lnTo>
                <a:lnTo>
                  <a:pt x="89547" y="64434"/>
                </a:lnTo>
                <a:lnTo>
                  <a:pt x="87234" y="66086"/>
                </a:lnTo>
                <a:lnTo>
                  <a:pt x="84591" y="66747"/>
                </a:lnTo>
                <a:lnTo>
                  <a:pt x="96312" y="66747"/>
                </a:lnTo>
                <a:lnTo>
                  <a:pt x="97147" y="65425"/>
                </a:lnTo>
                <a:lnTo>
                  <a:pt x="105408" y="65425"/>
                </a:lnTo>
                <a:lnTo>
                  <a:pt x="105408" y="19165"/>
                </a:lnTo>
                <a:close/>
              </a:path>
              <a:path w="287654" h="94614">
                <a:moveTo>
                  <a:pt x="130851" y="26104"/>
                </a:moveTo>
                <a:lnTo>
                  <a:pt x="121599" y="26104"/>
                </a:lnTo>
                <a:lnTo>
                  <a:pt x="121719" y="64434"/>
                </a:lnTo>
                <a:lnTo>
                  <a:pt x="121930" y="66747"/>
                </a:lnTo>
                <a:lnTo>
                  <a:pt x="122921" y="68399"/>
                </a:lnTo>
                <a:lnTo>
                  <a:pt x="123582" y="70051"/>
                </a:lnTo>
                <a:lnTo>
                  <a:pt x="124904" y="71373"/>
                </a:lnTo>
                <a:lnTo>
                  <a:pt x="126556" y="72365"/>
                </a:lnTo>
                <a:lnTo>
                  <a:pt x="128538" y="73686"/>
                </a:lnTo>
                <a:lnTo>
                  <a:pt x="131182" y="74017"/>
                </a:lnTo>
                <a:lnTo>
                  <a:pt x="136469" y="74017"/>
                </a:lnTo>
                <a:lnTo>
                  <a:pt x="138782" y="73686"/>
                </a:lnTo>
                <a:lnTo>
                  <a:pt x="141425" y="73356"/>
                </a:lnTo>
                <a:lnTo>
                  <a:pt x="140156" y="65425"/>
                </a:lnTo>
                <a:lnTo>
                  <a:pt x="133495" y="65425"/>
                </a:lnTo>
                <a:lnTo>
                  <a:pt x="132834" y="64765"/>
                </a:lnTo>
                <a:lnTo>
                  <a:pt x="132173" y="64434"/>
                </a:lnTo>
                <a:lnTo>
                  <a:pt x="131512" y="63773"/>
                </a:lnTo>
                <a:lnTo>
                  <a:pt x="130851" y="62452"/>
                </a:lnTo>
                <a:lnTo>
                  <a:pt x="130851" y="26104"/>
                </a:lnTo>
                <a:close/>
              </a:path>
              <a:path w="287654" h="94614">
                <a:moveTo>
                  <a:pt x="140103" y="65095"/>
                </a:moveTo>
                <a:lnTo>
                  <a:pt x="138451" y="65425"/>
                </a:lnTo>
                <a:lnTo>
                  <a:pt x="140156" y="65425"/>
                </a:lnTo>
                <a:lnTo>
                  <a:pt x="140103" y="65095"/>
                </a:lnTo>
                <a:close/>
              </a:path>
              <a:path w="287654" h="94614">
                <a:moveTo>
                  <a:pt x="140103" y="19165"/>
                </a:moveTo>
                <a:lnTo>
                  <a:pt x="114991" y="19165"/>
                </a:lnTo>
                <a:lnTo>
                  <a:pt x="114991" y="26104"/>
                </a:lnTo>
                <a:lnTo>
                  <a:pt x="140103" y="26104"/>
                </a:lnTo>
                <a:lnTo>
                  <a:pt x="140103" y="19165"/>
                </a:lnTo>
                <a:close/>
              </a:path>
              <a:path w="287654" h="94614">
                <a:moveTo>
                  <a:pt x="130851" y="0"/>
                </a:moveTo>
                <a:lnTo>
                  <a:pt x="121599" y="5617"/>
                </a:lnTo>
                <a:lnTo>
                  <a:pt x="121599" y="19165"/>
                </a:lnTo>
                <a:lnTo>
                  <a:pt x="130851" y="19165"/>
                </a:lnTo>
                <a:lnTo>
                  <a:pt x="130851" y="0"/>
                </a:lnTo>
                <a:close/>
              </a:path>
              <a:path w="287654" h="94614">
                <a:moveTo>
                  <a:pt x="157616" y="19165"/>
                </a:moveTo>
                <a:lnTo>
                  <a:pt x="149025" y="19165"/>
                </a:lnTo>
                <a:lnTo>
                  <a:pt x="149025" y="94173"/>
                </a:lnTo>
                <a:lnTo>
                  <a:pt x="158277" y="94173"/>
                </a:lnTo>
                <a:lnTo>
                  <a:pt x="158277" y="67738"/>
                </a:lnTo>
                <a:lnTo>
                  <a:pt x="189239" y="67738"/>
                </a:lnTo>
                <a:lnTo>
                  <a:pt x="189834" y="67078"/>
                </a:lnTo>
                <a:lnTo>
                  <a:pt x="167860" y="67078"/>
                </a:lnTo>
                <a:lnTo>
                  <a:pt x="164556" y="65425"/>
                </a:lnTo>
                <a:lnTo>
                  <a:pt x="161582" y="62121"/>
                </a:lnTo>
                <a:lnTo>
                  <a:pt x="158938" y="58817"/>
                </a:lnTo>
                <a:lnTo>
                  <a:pt x="157286" y="53530"/>
                </a:lnTo>
                <a:lnTo>
                  <a:pt x="157286" y="39652"/>
                </a:lnTo>
                <a:lnTo>
                  <a:pt x="158938" y="34034"/>
                </a:lnTo>
                <a:lnTo>
                  <a:pt x="164886" y="26765"/>
                </a:lnTo>
                <a:lnTo>
                  <a:pt x="166340" y="26104"/>
                </a:lnTo>
                <a:lnTo>
                  <a:pt x="157616" y="26104"/>
                </a:lnTo>
                <a:lnTo>
                  <a:pt x="157616" y="19165"/>
                </a:lnTo>
                <a:close/>
              </a:path>
              <a:path w="287654" h="94614">
                <a:moveTo>
                  <a:pt x="189239" y="67738"/>
                </a:moveTo>
                <a:lnTo>
                  <a:pt x="158277" y="67738"/>
                </a:lnTo>
                <a:lnTo>
                  <a:pt x="159930" y="69721"/>
                </a:lnTo>
                <a:lnTo>
                  <a:pt x="161912" y="71373"/>
                </a:lnTo>
                <a:lnTo>
                  <a:pt x="164225" y="72695"/>
                </a:lnTo>
                <a:lnTo>
                  <a:pt x="166869" y="74017"/>
                </a:lnTo>
                <a:lnTo>
                  <a:pt x="169512" y="74678"/>
                </a:lnTo>
                <a:lnTo>
                  <a:pt x="176782" y="74678"/>
                </a:lnTo>
                <a:lnTo>
                  <a:pt x="180747" y="73356"/>
                </a:lnTo>
                <a:lnTo>
                  <a:pt x="184712" y="71043"/>
                </a:lnTo>
                <a:lnTo>
                  <a:pt x="188347" y="68730"/>
                </a:lnTo>
                <a:lnTo>
                  <a:pt x="189239" y="67738"/>
                </a:lnTo>
                <a:close/>
              </a:path>
              <a:path w="287654" h="94614">
                <a:moveTo>
                  <a:pt x="190065" y="25112"/>
                </a:moveTo>
                <a:lnTo>
                  <a:pt x="176451" y="25112"/>
                </a:lnTo>
                <a:lnTo>
                  <a:pt x="179756" y="26765"/>
                </a:lnTo>
                <a:lnTo>
                  <a:pt x="182729" y="30069"/>
                </a:lnTo>
                <a:lnTo>
                  <a:pt x="185373" y="33704"/>
                </a:lnTo>
                <a:lnTo>
                  <a:pt x="186695" y="38660"/>
                </a:lnTo>
                <a:lnTo>
                  <a:pt x="186695" y="52869"/>
                </a:lnTo>
                <a:lnTo>
                  <a:pt x="185373" y="58486"/>
                </a:lnTo>
                <a:lnTo>
                  <a:pt x="182399" y="61791"/>
                </a:lnTo>
                <a:lnTo>
                  <a:pt x="179425" y="65425"/>
                </a:lnTo>
                <a:lnTo>
                  <a:pt x="176121" y="67078"/>
                </a:lnTo>
                <a:lnTo>
                  <a:pt x="189834" y="67078"/>
                </a:lnTo>
                <a:lnTo>
                  <a:pt x="191321" y="65425"/>
                </a:lnTo>
                <a:lnTo>
                  <a:pt x="193303" y="60799"/>
                </a:lnTo>
                <a:lnTo>
                  <a:pt x="195286" y="56504"/>
                </a:lnTo>
                <a:lnTo>
                  <a:pt x="196277" y="51217"/>
                </a:lnTo>
                <a:lnTo>
                  <a:pt x="196277" y="40643"/>
                </a:lnTo>
                <a:lnTo>
                  <a:pt x="195286" y="35686"/>
                </a:lnTo>
                <a:lnTo>
                  <a:pt x="193634" y="31391"/>
                </a:lnTo>
                <a:lnTo>
                  <a:pt x="191651" y="27095"/>
                </a:lnTo>
                <a:lnTo>
                  <a:pt x="190065" y="25112"/>
                </a:lnTo>
                <a:close/>
              </a:path>
              <a:path w="287654" h="94614">
                <a:moveTo>
                  <a:pt x="177773" y="17843"/>
                </a:moveTo>
                <a:lnTo>
                  <a:pt x="169843" y="17843"/>
                </a:lnTo>
                <a:lnTo>
                  <a:pt x="166538" y="18504"/>
                </a:lnTo>
                <a:lnTo>
                  <a:pt x="164225" y="19826"/>
                </a:lnTo>
                <a:lnTo>
                  <a:pt x="161582" y="21147"/>
                </a:lnTo>
                <a:lnTo>
                  <a:pt x="159599" y="23460"/>
                </a:lnTo>
                <a:lnTo>
                  <a:pt x="157616" y="26104"/>
                </a:lnTo>
                <a:lnTo>
                  <a:pt x="166340" y="26104"/>
                </a:lnTo>
                <a:lnTo>
                  <a:pt x="168521" y="25112"/>
                </a:lnTo>
                <a:lnTo>
                  <a:pt x="190065" y="25112"/>
                </a:lnTo>
                <a:lnTo>
                  <a:pt x="189008" y="23791"/>
                </a:lnTo>
                <a:lnTo>
                  <a:pt x="185373" y="21478"/>
                </a:lnTo>
                <a:lnTo>
                  <a:pt x="182069" y="19165"/>
                </a:lnTo>
                <a:lnTo>
                  <a:pt x="177773" y="17843"/>
                </a:lnTo>
                <a:close/>
              </a:path>
              <a:path w="287654" h="94614">
                <a:moveTo>
                  <a:pt x="216434" y="19165"/>
                </a:moveTo>
                <a:lnTo>
                  <a:pt x="207182" y="19165"/>
                </a:lnTo>
                <a:lnTo>
                  <a:pt x="207182" y="59478"/>
                </a:lnTo>
                <a:lnTo>
                  <a:pt x="207842" y="61460"/>
                </a:lnTo>
                <a:lnTo>
                  <a:pt x="208173" y="64104"/>
                </a:lnTo>
                <a:lnTo>
                  <a:pt x="209164" y="66417"/>
                </a:lnTo>
                <a:lnTo>
                  <a:pt x="210486" y="68069"/>
                </a:lnTo>
                <a:lnTo>
                  <a:pt x="211808" y="70051"/>
                </a:lnTo>
                <a:lnTo>
                  <a:pt x="214121" y="71704"/>
                </a:lnTo>
                <a:lnTo>
                  <a:pt x="216764" y="72695"/>
                </a:lnTo>
                <a:lnTo>
                  <a:pt x="219408" y="74017"/>
                </a:lnTo>
                <a:lnTo>
                  <a:pt x="222382" y="74678"/>
                </a:lnTo>
                <a:lnTo>
                  <a:pt x="232955" y="74678"/>
                </a:lnTo>
                <a:lnTo>
                  <a:pt x="238903" y="71704"/>
                </a:lnTo>
                <a:lnTo>
                  <a:pt x="242034" y="66747"/>
                </a:lnTo>
                <a:lnTo>
                  <a:pt x="224695" y="66747"/>
                </a:lnTo>
                <a:lnTo>
                  <a:pt x="222382" y="66086"/>
                </a:lnTo>
                <a:lnTo>
                  <a:pt x="216434" y="57165"/>
                </a:lnTo>
                <a:lnTo>
                  <a:pt x="216434" y="19165"/>
                </a:lnTo>
                <a:close/>
              </a:path>
              <a:path w="287654" h="94614">
                <a:moveTo>
                  <a:pt x="251129" y="65425"/>
                </a:moveTo>
                <a:lnTo>
                  <a:pt x="242868" y="65425"/>
                </a:lnTo>
                <a:lnTo>
                  <a:pt x="242868" y="73356"/>
                </a:lnTo>
                <a:lnTo>
                  <a:pt x="251129" y="73356"/>
                </a:lnTo>
                <a:lnTo>
                  <a:pt x="251129" y="65425"/>
                </a:lnTo>
                <a:close/>
              </a:path>
              <a:path w="287654" h="94614">
                <a:moveTo>
                  <a:pt x="251129" y="19165"/>
                </a:moveTo>
                <a:lnTo>
                  <a:pt x="241877" y="19165"/>
                </a:lnTo>
                <a:lnTo>
                  <a:pt x="241877" y="52869"/>
                </a:lnTo>
                <a:lnTo>
                  <a:pt x="241547" y="56173"/>
                </a:lnTo>
                <a:lnTo>
                  <a:pt x="240555" y="58817"/>
                </a:lnTo>
                <a:lnTo>
                  <a:pt x="239564" y="61130"/>
                </a:lnTo>
                <a:lnTo>
                  <a:pt x="237912" y="63112"/>
                </a:lnTo>
                <a:lnTo>
                  <a:pt x="235268" y="64434"/>
                </a:lnTo>
                <a:lnTo>
                  <a:pt x="232955" y="66086"/>
                </a:lnTo>
                <a:lnTo>
                  <a:pt x="230312" y="66747"/>
                </a:lnTo>
                <a:lnTo>
                  <a:pt x="242034" y="66747"/>
                </a:lnTo>
                <a:lnTo>
                  <a:pt x="242868" y="65425"/>
                </a:lnTo>
                <a:lnTo>
                  <a:pt x="251129" y="65425"/>
                </a:lnTo>
                <a:lnTo>
                  <a:pt x="251129" y="19165"/>
                </a:lnTo>
                <a:close/>
              </a:path>
              <a:path w="287654" h="94614">
                <a:moveTo>
                  <a:pt x="276573" y="26104"/>
                </a:moveTo>
                <a:lnTo>
                  <a:pt x="267321" y="26104"/>
                </a:lnTo>
                <a:lnTo>
                  <a:pt x="267441" y="64434"/>
                </a:lnTo>
                <a:lnTo>
                  <a:pt x="267651" y="66747"/>
                </a:lnTo>
                <a:lnTo>
                  <a:pt x="268312" y="68399"/>
                </a:lnTo>
                <a:lnTo>
                  <a:pt x="269303" y="70051"/>
                </a:lnTo>
                <a:lnTo>
                  <a:pt x="270625" y="71373"/>
                </a:lnTo>
                <a:lnTo>
                  <a:pt x="272277" y="72365"/>
                </a:lnTo>
                <a:lnTo>
                  <a:pt x="274260" y="73686"/>
                </a:lnTo>
                <a:lnTo>
                  <a:pt x="276903" y="74017"/>
                </a:lnTo>
                <a:lnTo>
                  <a:pt x="282190" y="74017"/>
                </a:lnTo>
                <a:lnTo>
                  <a:pt x="284503" y="73686"/>
                </a:lnTo>
                <a:lnTo>
                  <a:pt x="287147" y="73356"/>
                </a:lnTo>
                <a:lnTo>
                  <a:pt x="285878" y="65425"/>
                </a:lnTo>
                <a:lnTo>
                  <a:pt x="279216" y="65425"/>
                </a:lnTo>
                <a:lnTo>
                  <a:pt x="278555" y="64765"/>
                </a:lnTo>
                <a:lnTo>
                  <a:pt x="277894" y="64434"/>
                </a:lnTo>
                <a:lnTo>
                  <a:pt x="277234" y="63773"/>
                </a:lnTo>
                <a:lnTo>
                  <a:pt x="276573" y="62452"/>
                </a:lnTo>
                <a:lnTo>
                  <a:pt x="276573" y="26104"/>
                </a:lnTo>
                <a:close/>
              </a:path>
              <a:path w="287654" h="94614">
                <a:moveTo>
                  <a:pt x="285825" y="65095"/>
                </a:moveTo>
                <a:lnTo>
                  <a:pt x="284173" y="65425"/>
                </a:lnTo>
                <a:lnTo>
                  <a:pt x="285878" y="65425"/>
                </a:lnTo>
                <a:lnTo>
                  <a:pt x="285825" y="65095"/>
                </a:lnTo>
                <a:close/>
              </a:path>
              <a:path w="287654" h="94614">
                <a:moveTo>
                  <a:pt x="285825" y="19165"/>
                </a:moveTo>
                <a:lnTo>
                  <a:pt x="260712" y="19165"/>
                </a:lnTo>
                <a:lnTo>
                  <a:pt x="260712" y="26104"/>
                </a:lnTo>
                <a:lnTo>
                  <a:pt x="285825" y="26104"/>
                </a:lnTo>
                <a:lnTo>
                  <a:pt x="285825" y="19165"/>
                </a:lnTo>
                <a:close/>
              </a:path>
              <a:path w="287654" h="94614">
                <a:moveTo>
                  <a:pt x="276573" y="0"/>
                </a:moveTo>
                <a:lnTo>
                  <a:pt x="267321" y="5617"/>
                </a:lnTo>
                <a:lnTo>
                  <a:pt x="267321" y="19165"/>
                </a:lnTo>
                <a:lnTo>
                  <a:pt x="276573" y="19165"/>
                </a:lnTo>
                <a:lnTo>
                  <a:pt x="276573" y="0"/>
                </a:lnTo>
                <a:close/>
              </a:path>
            </a:pathLst>
          </a:custGeom>
          <a:solidFill>
            <a:srgbClr val="000000"/>
          </a:solidFill>
        </p:spPr>
        <p:txBody>
          <a:bodyPr wrap="square" lIns="0" tIns="0" rIns="0" bIns="0" rtlCol="0"/>
          <a:lstStyle/>
          <a:p>
            <a:endParaRPr/>
          </a:p>
        </p:txBody>
      </p:sp>
      <p:sp>
        <p:nvSpPr>
          <p:cNvPr id="36" name="object 36"/>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37" name="object 37"/>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38" name="object 38"/>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39" name="object 3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11</a:t>
            </a:fld>
            <a:r>
              <a:rPr spc="-5" dirty="0"/>
              <a:t> /</a:t>
            </a:r>
            <a:r>
              <a:rPr spc="-70" dirty="0"/>
              <a:t> </a:t>
            </a:r>
            <a:r>
              <a:rPr spc="-5" dirty="0"/>
              <a:t>20</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p:nvPr/>
        </p:nvSpPr>
        <p:spPr>
          <a:xfrm>
            <a:off x="269557" y="1097254"/>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9557" y="1379283"/>
            <a:ext cx="76809" cy="7680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69557" y="1661325"/>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1943354"/>
            <a:ext cx="76809" cy="7680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5844" y="497279"/>
            <a:ext cx="4239260" cy="2610485"/>
          </a:xfrm>
          <a:prstGeom prst="rect">
            <a:avLst/>
          </a:prstGeom>
        </p:spPr>
        <p:txBody>
          <a:bodyPr vert="horz" wrap="square" lIns="0" tIns="6985" rIns="0" bIns="0" rtlCol="0">
            <a:spAutoFit/>
          </a:bodyPr>
          <a:lstStyle/>
          <a:p>
            <a:pPr marL="12700" marR="8255">
              <a:lnSpc>
                <a:spcPct val="102699"/>
              </a:lnSpc>
              <a:spcBef>
                <a:spcPts val="55"/>
              </a:spcBef>
            </a:pPr>
            <a:r>
              <a:rPr sz="1100" spc="-25" dirty="0">
                <a:latin typeface="Arial"/>
                <a:cs typeface="Arial"/>
              </a:rPr>
              <a:t>We </a:t>
            </a:r>
            <a:r>
              <a:rPr sz="1100" spc="-20" dirty="0">
                <a:latin typeface="Arial"/>
                <a:cs typeface="Arial"/>
              </a:rPr>
              <a:t>may </a:t>
            </a:r>
            <a:r>
              <a:rPr sz="1100" spc="-5" dirty="0">
                <a:latin typeface="Arial"/>
                <a:cs typeface="Arial"/>
              </a:rPr>
              <a:t>note that </a:t>
            </a:r>
            <a:r>
              <a:rPr sz="1100" spc="-10" dirty="0">
                <a:latin typeface="Arial"/>
                <a:cs typeface="Arial"/>
              </a:rPr>
              <a:t>a </a:t>
            </a:r>
            <a:r>
              <a:rPr sz="1100" spc="-5" dirty="0">
                <a:latin typeface="Arial"/>
                <a:cs typeface="Arial"/>
              </a:rPr>
              <a:t>neutron is </a:t>
            </a:r>
            <a:r>
              <a:rPr sz="1100" spc="-10" dirty="0">
                <a:latin typeface="Arial"/>
                <a:cs typeface="Arial"/>
              </a:rPr>
              <a:t>a </a:t>
            </a:r>
            <a:r>
              <a:rPr sz="1100" spc="5" dirty="0">
                <a:latin typeface="Arial"/>
                <a:cs typeface="Arial"/>
              </a:rPr>
              <a:t>part </a:t>
            </a:r>
            <a:r>
              <a:rPr sz="1100" spc="-5" dirty="0">
                <a:latin typeface="Arial"/>
                <a:cs typeface="Arial"/>
              </a:rPr>
              <a:t>of </a:t>
            </a:r>
            <a:r>
              <a:rPr sz="1100" spc="-10" dirty="0">
                <a:latin typeface="Arial"/>
                <a:cs typeface="Arial"/>
              </a:rPr>
              <a:t>an </a:t>
            </a:r>
            <a:r>
              <a:rPr sz="1100" spc="-5" dirty="0">
                <a:latin typeface="Arial"/>
                <a:cs typeface="Arial"/>
              </a:rPr>
              <a:t>interconnected network of  nervous system </a:t>
            </a:r>
            <a:r>
              <a:rPr sz="1100" spc="-10" dirty="0">
                <a:latin typeface="Arial"/>
                <a:cs typeface="Arial"/>
              </a:rPr>
              <a:t>and </a:t>
            </a:r>
            <a:r>
              <a:rPr sz="1100" spc="-5" dirty="0">
                <a:latin typeface="Arial"/>
                <a:cs typeface="Arial"/>
              </a:rPr>
              <a:t>serves the</a:t>
            </a:r>
            <a:r>
              <a:rPr sz="1100" spc="-10" dirty="0">
                <a:latin typeface="Arial"/>
                <a:cs typeface="Arial"/>
              </a:rPr>
              <a:t> following.</a:t>
            </a:r>
            <a:endParaRPr sz="1100" dirty="0">
              <a:latin typeface="Arial"/>
              <a:cs typeface="Arial"/>
            </a:endParaRPr>
          </a:p>
          <a:p>
            <a:pPr>
              <a:lnSpc>
                <a:spcPct val="100000"/>
              </a:lnSpc>
              <a:spcBef>
                <a:spcPts val="45"/>
              </a:spcBef>
            </a:pPr>
            <a:endParaRPr sz="1250" dirty="0">
              <a:latin typeface="Arial"/>
              <a:cs typeface="Arial"/>
            </a:endParaRPr>
          </a:p>
          <a:p>
            <a:pPr marL="289560">
              <a:lnSpc>
                <a:spcPct val="100000"/>
              </a:lnSpc>
            </a:pPr>
            <a:r>
              <a:rPr sz="1100" spc="-10" dirty="0">
                <a:latin typeface="Arial"/>
                <a:cs typeface="Arial"/>
              </a:rPr>
              <a:t>Compute </a:t>
            </a:r>
            <a:r>
              <a:rPr sz="1100" spc="-5" dirty="0">
                <a:latin typeface="Arial"/>
                <a:cs typeface="Arial"/>
              </a:rPr>
              <a:t>input</a:t>
            </a:r>
            <a:r>
              <a:rPr sz="1100" spc="-60" dirty="0">
                <a:latin typeface="Arial"/>
                <a:cs typeface="Arial"/>
              </a:rPr>
              <a:t> </a:t>
            </a:r>
            <a:r>
              <a:rPr sz="1100" spc="-5" dirty="0">
                <a:latin typeface="Arial"/>
                <a:cs typeface="Arial"/>
              </a:rPr>
              <a:t>signals</a:t>
            </a:r>
            <a:endParaRPr sz="1100" dirty="0">
              <a:latin typeface="Arial"/>
              <a:cs typeface="Arial"/>
            </a:endParaRPr>
          </a:p>
          <a:p>
            <a:pPr marL="289560" marR="1057910">
              <a:lnSpc>
                <a:spcPct val="168200"/>
              </a:lnSpc>
            </a:pPr>
            <a:r>
              <a:rPr sz="1100" spc="-15" dirty="0">
                <a:latin typeface="Arial"/>
                <a:cs typeface="Arial"/>
              </a:rPr>
              <a:t>Transportation </a:t>
            </a:r>
            <a:r>
              <a:rPr sz="1100" spc="-5" dirty="0">
                <a:latin typeface="Arial"/>
                <a:cs typeface="Arial"/>
              </a:rPr>
              <a:t>of signals (at </a:t>
            </a:r>
            <a:r>
              <a:rPr sz="1100" spc="-10" dirty="0">
                <a:latin typeface="Arial"/>
                <a:cs typeface="Arial"/>
              </a:rPr>
              <a:t>a </a:t>
            </a:r>
            <a:r>
              <a:rPr sz="1100" spc="-5" dirty="0">
                <a:latin typeface="Arial"/>
                <a:cs typeface="Arial"/>
              </a:rPr>
              <a:t>very high speed)  </a:t>
            </a:r>
            <a:r>
              <a:rPr sz="1100" spc="-10" dirty="0">
                <a:latin typeface="Arial"/>
                <a:cs typeface="Arial"/>
              </a:rPr>
              <a:t>Storage </a:t>
            </a:r>
            <a:r>
              <a:rPr sz="1100" spc="-5" dirty="0">
                <a:latin typeface="Arial"/>
                <a:cs typeface="Arial"/>
              </a:rPr>
              <a:t>of </a:t>
            </a:r>
            <a:r>
              <a:rPr sz="1100" spc="-10" dirty="0">
                <a:latin typeface="Arial"/>
                <a:cs typeface="Arial"/>
              </a:rPr>
              <a:t>information</a:t>
            </a:r>
            <a:endParaRPr sz="1100" dirty="0">
              <a:latin typeface="Arial"/>
              <a:cs typeface="Arial"/>
            </a:endParaRPr>
          </a:p>
          <a:p>
            <a:pPr marL="289560">
              <a:lnSpc>
                <a:spcPct val="100000"/>
              </a:lnSpc>
              <a:spcBef>
                <a:spcPts val="900"/>
              </a:spcBef>
            </a:pPr>
            <a:r>
              <a:rPr sz="1100" spc="-10" dirty="0">
                <a:latin typeface="Arial"/>
                <a:cs typeface="Arial"/>
              </a:rPr>
              <a:t>Perception, </a:t>
            </a:r>
            <a:r>
              <a:rPr sz="1100" spc="-5" dirty="0">
                <a:latin typeface="Arial"/>
                <a:cs typeface="Arial"/>
              </a:rPr>
              <a:t>automatic </a:t>
            </a:r>
            <a:r>
              <a:rPr sz="1100" spc="-10" dirty="0">
                <a:latin typeface="Arial"/>
                <a:cs typeface="Arial"/>
              </a:rPr>
              <a:t>training and</a:t>
            </a:r>
            <a:r>
              <a:rPr sz="1100" dirty="0">
                <a:latin typeface="Arial"/>
                <a:cs typeface="Arial"/>
              </a:rPr>
              <a:t> </a:t>
            </a:r>
            <a:r>
              <a:rPr sz="1100" spc="-5" dirty="0">
                <a:latin typeface="Arial"/>
                <a:cs typeface="Arial"/>
              </a:rPr>
              <a:t>learning</a:t>
            </a:r>
            <a:endParaRPr sz="1100" dirty="0">
              <a:latin typeface="Arial"/>
              <a:cs typeface="Arial"/>
            </a:endParaRPr>
          </a:p>
          <a:p>
            <a:pPr>
              <a:lnSpc>
                <a:spcPct val="100000"/>
              </a:lnSpc>
              <a:spcBef>
                <a:spcPts val="10"/>
              </a:spcBef>
            </a:pPr>
            <a:endParaRPr sz="1250" dirty="0">
              <a:latin typeface="Arial"/>
              <a:cs typeface="Arial"/>
            </a:endParaRPr>
          </a:p>
          <a:p>
            <a:pPr marL="12700" marR="5080">
              <a:lnSpc>
                <a:spcPct val="102600"/>
              </a:lnSpc>
            </a:pPr>
            <a:r>
              <a:rPr sz="1100" spc="-25" dirty="0">
                <a:latin typeface="Arial"/>
                <a:cs typeface="Arial"/>
              </a:rPr>
              <a:t>We </a:t>
            </a:r>
            <a:r>
              <a:rPr sz="1100" spc="-5" dirty="0">
                <a:latin typeface="Arial"/>
                <a:cs typeface="Arial"/>
              </a:rPr>
              <a:t>also can see the analogy </a:t>
            </a:r>
            <a:r>
              <a:rPr sz="1100" spc="-10" dirty="0">
                <a:latin typeface="Arial"/>
                <a:cs typeface="Arial"/>
              </a:rPr>
              <a:t>between </a:t>
            </a:r>
            <a:r>
              <a:rPr sz="1100" spc="-5" dirty="0">
                <a:latin typeface="Arial"/>
                <a:cs typeface="Arial"/>
              </a:rPr>
              <a:t>the biological neuron </a:t>
            </a:r>
            <a:r>
              <a:rPr sz="1100" spc="-10" dirty="0">
                <a:latin typeface="Arial"/>
                <a:cs typeface="Arial"/>
              </a:rPr>
              <a:t>and  </a:t>
            </a:r>
            <a:r>
              <a:rPr sz="1100" dirty="0">
                <a:latin typeface="Arial"/>
                <a:cs typeface="Arial"/>
              </a:rPr>
              <a:t>artificial </a:t>
            </a:r>
            <a:r>
              <a:rPr sz="1100" spc="-5" dirty="0">
                <a:latin typeface="Arial"/>
                <a:cs typeface="Arial"/>
              </a:rPr>
              <a:t>neuron. </a:t>
            </a:r>
            <a:r>
              <a:rPr sz="1100" spc="-45" dirty="0">
                <a:latin typeface="Arial"/>
                <a:cs typeface="Arial"/>
              </a:rPr>
              <a:t>Truly, </a:t>
            </a:r>
            <a:r>
              <a:rPr sz="1100" spc="-15" dirty="0">
                <a:latin typeface="Arial"/>
                <a:cs typeface="Arial"/>
              </a:rPr>
              <a:t>every </a:t>
            </a:r>
            <a:r>
              <a:rPr sz="1100" spc="-10" dirty="0">
                <a:latin typeface="Arial"/>
                <a:cs typeface="Arial"/>
              </a:rPr>
              <a:t>component </a:t>
            </a:r>
            <a:r>
              <a:rPr sz="1100" spc="-5" dirty="0">
                <a:latin typeface="Arial"/>
                <a:cs typeface="Arial"/>
              </a:rPr>
              <a:t>of the </a:t>
            </a:r>
            <a:r>
              <a:rPr sz="1100" spc="-10" dirty="0">
                <a:latin typeface="Arial"/>
                <a:cs typeface="Arial"/>
              </a:rPr>
              <a:t>model (i.e. </a:t>
            </a:r>
            <a:r>
              <a:rPr sz="1100" dirty="0">
                <a:latin typeface="Arial"/>
                <a:cs typeface="Arial"/>
              </a:rPr>
              <a:t>artificial  </a:t>
            </a:r>
            <a:r>
              <a:rPr sz="1100" spc="-5" dirty="0">
                <a:latin typeface="Arial"/>
                <a:cs typeface="Arial"/>
              </a:rPr>
              <a:t>neuron) bears </a:t>
            </a:r>
            <a:r>
              <a:rPr sz="1100" spc="-10" dirty="0">
                <a:latin typeface="Arial"/>
                <a:cs typeface="Arial"/>
              </a:rPr>
              <a:t>a </a:t>
            </a:r>
            <a:r>
              <a:rPr sz="1100" spc="-5" dirty="0">
                <a:latin typeface="Arial"/>
                <a:cs typeface="Arial"/>
              </a:rPr>
              <a:t>direct analogy to that of </a:t>
            </a:r>
            <a:r>
              <a:rPr sz="1100" spc="-10" dirty="0">
                <a:latin typeface="Arial"/>
                <a:cs typeface="Arial"/>
              </a:rPr>
              <a:t>a </a:t>
            </a:r>
            <a:r>
              <a:rPr sz="1100" spc="-5" dirty="0">
                <a:latin typeface="Arial"/>
                <a:cs typeface="Arial"/>
              </a:rPr>
              <a:t>biological neuron. It is this  </a:t>
            </a:r>
            <a:r>
              <a:rPr sz="1100" spc="-10" dirty="0">
                <a:latin typeface="Arial"/>
                <a:cs typeface="Arial"/>
              </a:rPr>
              <a:t>model </a:t>
            </a:r>
            <a:r>
              <a:rPr sz="1100" spc="-5" dirty="0">
                <a:latin typeface="Arial"/>
                <a:cs typeface="Arial"/>
              </a:rPr>
              <a:t>which </a:t>
            </a:r>
            <a:r>
              <a:rPr sz="1100" spc="-10" dirty="0">
                <a:latin typeface="Arial"/>
                <a:cs typeface="Arial"/>
              </a:rPr>
              <a:t>forms </a:t>
            </a:r>
            <a:r>
              <a:rPr sz="1100" spc="-5" dirty="0">
                <a:latin typeface="Arial"/>
                <a:cs typeface="Arial"/>
              </a:rPr>
              <a:t>the basis of </a:t>
            </a:r>
            <a:r>
              <a:rPr sz="1100" spc="-10" dirty="0">
                <a:latin typeface="Arial"/>
                <a:cs typeface="Arial"/>
              </a:rPr>
              <a:t>neural </a:t>
            </a:r>
            <a:r>
              <a:rPr sz="1100" spc="-5" dirty="0">
                <a:latin typeface="Arial"/>
                <a:cs typeface="Arial"/>
              </a:rPr>
              <a:t>network </a:t>
            </a:r>
            <a:r>
              <a:rPr sz="1100" spc="-10" dirty="0">
                <a:latin typeface="Arial"/>
                <a:cs typeface="Arial"/>
              </a:rPr>
              <a:t>(i.e. </a:t>
            </a:r>
            <a:r>
              <a:rPr sz="1100" dirty="0">
                <a:latin typeface="Arial"/>
                <a:cs typeface="Arial"/>
              </a:rPr>
              <a:t>artificial </a:t>
            </a:r>
            <a:r>
              <a:rPr sz="1100" spc="-10" dirty="0">
                <a:latin typeface="Arial"/>
                <a:cs typeface="Arial"/>
              </a:rPr>
              <a:t>neural  </a:t>
            </a:r>
            <a:r>
              <a:rPr sz="1100" spc="-5" dirty="0">
                <a:latin typeface="Arial"/>
                <a:cs typeface="Arial"/>
              </a:rPr>
              <a:t>network).</a:t>
            </a:r>
            <a:endParaRPr sz="1100" dirty="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4" name="object 14"/>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5" name="object 15"/>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6" name="object 16"/>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12</a:t>
            </a:fld>
            <a:r>
              <a:rPr spc="-5" dirty="0"/>
              <a:t> /</a:t>
            </a:r>
            <a:r>
              <a:rPr spc="-70" dirty="0"/>
              <a:t> </a:t>
            </a:r>
            <a:r>
              <a:rPr spc="-5" dirty="0"/>
              <a:t>20</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grpSp>
        <p:nvGrpSpPr>
          <p:cNvPr id="4" name="object 4"/>
          <p:cNvGrpSpPr/>
          <p:nvPr/>
        </p:nvGrpSpPr>
        <p:grpSpPr>
          <a:xfrm>
            <a:off x="1230497" y="1027658"/>
            <a:ext cx="992505" cy="675640"/>
            <a:chOff x="1230497" y="1027658"/>
            <a:chExt cx="992505" cy="675640"/>
          </a:xfrm>
        </p:grpSpPr>
        <p:sp>
          <p:nvSpPr>
            <p:cNvPr id="5" name="object 5"/>
            <p:cNvSpPr/>
            <p:nvPr/>
          </p:nvSpPr>
          <p:spPr>
            <a:xfrm>
              <a:off x="1231449" y="1028611"/>
              <a:ext cx="990600" cy="673735"/>
            </a:xfrm>
            <a:custGeom>
              <a:avLst/>
              <a:gdLst/>
              <a:ahLst/>
              <a:cxnLst/>
              <a:rect l="l" t="t" r="r" b="b"/>
              <a:pathLst>
                <a:path w="990600" h="673735">
                  <a:moveTo>
                    <a:pt x="0" y="0"/>
                  </a:moveTo>
                  <a:lnTo>
                    <a:pt x="593997" y="296988"/>
                  </a:lnTo>
                </a:path>
                <a:path w="990600" h="673735">
                  <a:moveTo>
                    <a:pt x="568152" y="305607"/>
                  </a:moveTo>
                  <a:lnTo>
                    <a:pt x="593997" y="296988"/>
                  </a:lnTo>
                  <a:lnTo>
                    <a:pt x="585405" y="271122"/>
                  </a:lnTo>
                </a:path>
                <a:path w="990600" h="673735">
                  <a:moveTo>
                    <a:pt x="0" y="197954"/>
                  </a:moveTo>
                  <a:lnTo>
                    <a:pt x="591762" y="295856"/>
                  </a:lnTo>
                </a:path>
                <a:path w="990600" h="673735">
                  <a:moveTo>
                    <a:pt x="569549" y="311733"/>
                  </a:moveTo>
                  <a:lnTo>
                    <a:pt x="591762" y="295856"/>
                  </a:lnTo>
                  <a:lnTo>
                    <a:pt x="575836" y="273693"/>
                  </a:lnTo>
                </a:path>
                <a:path w="990600" h="673735">
                  <a:moveTo>
                    <a:pt x="0" y="395986"/>
                  </a:moveTo>
                  <a:lnTo>
                    <a:pt x="593997" y="296988"/>
                  </a:lnTo>
                </a:path>
                <a:path w="990600" h="673735">
                  <a:moveTo>
                    <a:pt x="578141" y="319172"/>
                  </a:moveTo>
                  <a:lnTo>
                    <a:pt x="593997" y="296988"/>
                  </a:lnTo>
                  <a:lnTo>
                    <a:pt x="571785" y="281139"/>
                  </a:lnTo>
                </a:path>
                <a:path w="990600" h="673735">
                  <a:moveTo>
                    <a:pt x="0" y="673186"/>
                  </a:moveTo>
                  <a:lnTo>
                    <a:pt x="593997" y="296988"/>
                  </a:lnTo>
                </a:path>
                <a:path w="990600" h="673735">
                  <a:moveTo>
                    <a:pt x="588060" y="323594"/>
                  </a:moveTo>
                  <a:lnTo>
                    <a:pt x="593997" y="296988"/>
                  </a:lnTo>
                  <a:lnTo>
                    <a:pt x="567384" y="291016"/>
                  </a:lnTo>
                </a:path>
                <a:path w="990600" h="673735">
                  <a:moveTo>
                    <a:pt x="989977" y="296988"/>
                  </a:moveTo>
                  <a:lnTo>
                    <a:pt x="985954" y="241120"/>
                  </a:lnTo>
                  <a:lnTo>
                    <a:pt x="974419" y="189084"/>
                  </a:lnTo>
                  <a:lnTo>
                    <a:pt x="956166" y="141994"/>
                  </a:lnTo>
                  <a:lnTo>
                    <a:pt x="931992" y="100966"/>
                  </a:lnTo>
                  <a:lnTo>
                    <a:pt x="902695" y="67114"/>
                  </a:lnTo>
                  <a:lnTo>
                    <a:pt x="869070" y="41553"/>
                  </a:lnTo>
                  <a:lnTo>
                    <a:pt x="831913" y="25399"/>
                  </a:lnTo>
                  <a:lnTo>
                    <a:pt x="792022" y="19767"/>
                  </a:lnTo>
                  <a:lnTo>
                    <a:pt x="752107" y="25399"/>
                  </a:lnTo>
                  <a:lnTo>
                    <a:pt x="714933" y="41553"/>
                  </a:lnTo>
                  <a:lnTo>
                    <a:pt x="681296" y="67114"/>
                  </a:lnTo>
                  <a:lnTo>
                    <a:pt x="651990" y="100966"/>
                  </a:lnTo>
                  <a:lnTo>
                    <a:pt x="627811" y="141994"/>
                  </a:lnTo>
                  <a:lnTo>
                    <a:pt x="609556" y="189084"/>
                  </a:lnTo>
                  <a:lnTo>
                    <a:pt x="598019" y="241120"/>
                  </a:lnTo>
                  <a:lnTo>
                    <a:pt x="593997" y="296988"/>
                  </a:lnTo>
                  <a:lnTo>
                    <a:pt x="598019" y="352854"/>
                  </a:lnTo>
                  <a:lnTo>
                    <a:pt x="609556" y="404888"/>
                  </a:lnTo>
                  <a:lnTo>
                    <a:pt x="627811" y="451975"/>
                  </a:lnTo>
                  <a:lnTo>
                    <a:pt x="651990" y="492999"/>
                  </a:lnTo>
                  <a:lnTo>
                    <a:pt x="681296" y="526847"/>
                  </a:lnTo>
                  <a:lnTo>
                    <a:pt x="714933" y="552404"/>
                  </a:lnTo>
                  <a:lnTo>
                    <a:pt x="752107" y="568556"/>
                  </a:lnTo>
                  <a:lnTo>
                    <a:pt x="792022" y="574187"/>
                  </a:lnTo>
                  <a:lnTo>
                    <a:pt x="831913" y="568556"/>
                  </a:lnTo>
                  <a:lnTo>
                    <a:pt x="869070" y="552404"/>
                  </a:lnTo>
                  <a:lnTo>
                    <a:pt x="902695" y="526847"/>
                  </a:lnTo>
                  <a:lnTo>
                    <a:pt x="931992" y="492999"/>
                  </a:lnTo>
                  <a:lnTo>
                    <a:pt x="956166" y="451975"/>
                  </a:lnTo>
                  <a:lnTo>
                    <a:pt x="974419" y="404888"/>
                  </a:lnTo>
                  <a:lnTo>
                    <a:pt x="985954" y="352854"/>
                  </a:lnTo>
                  <a:lnTo>
                    <a:pt x="989977" y="296988"/>
                  </a:lnTo>
                  <a:close/>
                </a:path>
              </a:pathLst>
            </a:custGeom>
            <a:ln w="3175">
              <a:solidFill>
                <a:srgbClr val="000000"/>
              </a:solidFill>
            </a:ln>
          </p:spPr>
          <p:txBody>
            <a:bodyPr wrap="square" lIns="0" tIns="0" rIns="0" bIns="0" rtlCol="0"/>
            <a:lstStyle/>
            <a:p>
              <a:endParaRPr/>
            </a:p>
          </p:txBody>
        </p:sp>
        <p:sp>
          <p:nvSpPr>
            <p:cNvPr id="6" name="object 6"/>
            <p:cNvSpPr/>
            <p:nvPr/>
          </p:nvSpPr>
          <p:spPr>
            <a:xfrm>
              <a:off x="1896394" y="1182284"/>
              <a:ext cx="263340" cy="29995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1226431" y="1439362"/>
            <a:ext cx="181610" cy="243204"/>
          </a:xfrm>
          <a:prstGeom prst="rect">
            <a:avLst/>
          </a:prstGeom>
        </p:spPr>
        <p:txBody>
          <a:bodyPr vert="vert" wrap="square" lIns="0" tIns="0" rIns="0" bIns="0" rtlCol="0">
            <a:spAutoFit/>
          </a:bodyPr>
          <a:lstStyle/>
          <a:p>
            <a:pPr marL="12700">
              <a:lnSpc>
                <a:spcPts val="1315"/>
              </a:lnSpc>
            </a:pPr>
            <a:r>
              <a:rPr sz="1100" dirty="0">
                <a:latin typeface="Arial"/>
                <a:cs typeface="Arial"/>
              </a:rPr>
              <a:t>…</a:t>
            </a:r>
            <a:r>
              <a:rPr sz="1100" spc="-5" dirty="0">
                <a:latin typeface="Arial"/>
                <a:cs typeface="Arial"/>
              </a:rPr>
              <a:t>.</a:t>
            </a:r>
            <a:r>
              <a:rPr sz="1100" dirty="0">
                <a:latin typeface="Arial"/>
                <a:cs typeface="Arial"/>
              </a:rPr>
              <a:t>.</a:t>
            </a:r>
            <a:endParaRPr sz="1100">
              <a:latin typeface="Arial"/>
              <a:cs typeface="Arial"/>
            </a:endParaRPr>
          </a:p>
        </p:txBody>
      </p:sp>
      <p:sp>
        <p:nvSpPr>
          <p:cNvPr id="8" name="object 8"/>
          <p:cNvSpPr txBox="1"/>
          <p:nvPr/>
        </p:nvSpPr>
        <p:spPr>
          <a:xfrm>
            <a:off x="1087281" y="964711"/>
            <a:ext cx="473075" cy="161925"/>
          </a:xfrm>
          <a:prstGeom prst="rect">
            <a:avLst/>
          </a:prstGeom>
        </p:spPr>
        <p:txBody>
          <a:bodyPr vert="horz" wrap="square" lIns="0" tIns="17780" rIns="0" bIns="0" rtlCol="0">
            <a:spAutoFit/>
          </a:bodyPr>
          <a:lstStyle/>
          <a:p>
            <a:pPr marL="50800">
              <a:lnSpc>
                <a:spcPct val="100000"/>
              </a:lnSpc>
              <a:spcBef>
                <a:spcPts val="140"/>
              </a:spcBef>
            </a:pPr>
            <a:r>
              <a:rPr sz="600" spc="30" baseline="6944" dirty="0">
                <a:latin typeface="Arial"/>
                <a:cs typeface="Arial"/>
              </a:rPr>
              <a:t>x</a:t>
            </a:r>
            <a:r>
              <a:rPr sz="250" spc="20" dirty="0">
                <a:latin typeface="Arial"/>
                <a:cs typeface="Arial"/>
              </a:rPr>
              <a:t>1</a:t>
            </a:r>
            <a:endParaRPr sz="250">
              <a:latin typeface="Arial"/>
              <a:cs typeface="Arial"/>
            </a:endParaRPr>
          </a:p>
          <a:p>
            <a:pPr marL="361315">
              <a:lnSpc>
                <a:spcPct val="100000"/>
              </a:lnSpc>
              <a:spcBef>
                <a:spcPts val="65"/>
              </a:spcBef>
            </a:pPr>
            <a:r>
              <a:rPr sz="600" spc="30" baseline="6944" dirty="0">
                <a:latin typeface="Arial"/>
                <a:cs typeface="Arial"/>
              </a:rPr>
              <a:t>w</a:t>
            </a:r>
            <a:r>
              <a:rPr sz="250" spc="20" dirty="0">
                <a:latin typeface="Arial"/>
                <a:cs typeface="Arial"/>
              </a:rPr>
              <a:t>1</a:t>
            </a:r>
            <a:endParaRPr sz="250">
              <a:latin typeface="Arial"/>
              <a:cs typeface="Arial"/>
            </a:endParaRPr>
          </a:p>
        </p:txBody>
      </p:sp>
      <p:sp>
        <p:nvSpPr>
          <p:cNvPr id="9" name="object 9"/>
          <p:cNvSpPr txBox="1"/>
          <p:nvPr/>
        </p:nvSpPr>
        <p:spPr>
          <a:xfrm>
            <a:off x="1099981" y="1182504"/>
            <a:ext cx="1244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x</a:t>
            </a:r>
            <a:r>
              <a:rPr sz="250" spc="20" dirty="0">
                <a:latin typeface="Arial"/>
                <a:cs typeface="Arial"/>
              </a:rPr>
              <a:t>2</a:t>
            </a:r>
            <a:endParaRPr sz="250">
              <a:latin typeface="Arial"/>
              <a:cs typeface="Arial"/>
            </a:endParaRPr>
          </a:p>
        </p:txBody>
      </p:sp>
      <p:sp>
        <p:nvSpPr>
          <p:cNvPr id="10" name="object 10"/>
          <p:cNvSpPr txBox="1"/>
          <p:nvPr/>
        </p:nvSpPr>
        <p:spPr>
          <a:xfrm>
            <a:off x="1380890" y="1182504"/>
            <a:ext cx="1371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w</a:t>
            </a:r>
            <a:r>
              <a:rPr sz="250" spc="20" dirty="0">
                <a:latin typeface="Arial"/>
                <a:cs typeface="Arial"/>
              </a:rPr>
              <a:t>2</a:t>
            </a:r>
            <a:endParaRPr sz="250">
              <a:latin typeface="Arial"/>
              <a:cs typeface="Arial"/>
            </a:endParaRPr>
          </a:p>
        </p:txBody>
      </p:sp>
      <p:sp>
        <p:nvSpPr>
          <p:cNvPr id="11" name="object 11"/>
          <p:cNvSpPr txBox="1"/>
          <p:nvPr/>
        </p:nvSpPr>
        <p:spPr>
          <a:xfrm>
            <a:off x="1061881" y="1311202"/>
            <a:ext cx="474345" cy="459105"/>
          </a:xfrm>
          <a:prstGeom prst="rect">
            <a:avLst/>
          </a:prstGeom>
        </p:spPr>
        <p:txBody>
          <a:bodyPr vert="horz" wrap="square" lIns="0" tIns="17780" rIns="0" bIns="0" rtlCol="0">
            <a:spAutoFit/>
          </a:bodyPr>
          <a:lstStyle/>
          <a:p>
            <a:pPr marL="337185">
              <a:lnSpc>
                <a:spcPct val="100000"/>
              </a:lnSpc>
              <a:spcBef>
                <a:spcPts val="140"/>
              </a:spcBef>
            </a:pPr>
            <a:r>
              <a:rPr sz="600" spc="30" baseline="6944" dirty="0">
                <a:latin typeface="Arial"/>
                <a:cs typeface="Arial"/>
              </a:rPr>
              <a:t>w</a:t>
            </a:r>
            <a:r>
              <a:rPr sz="250" spc="20" dirty="0">
                <a:latin typeface="Arial"/>
                <a:cs typeface="Arial"/>
              </a:rPr>
              <a:t>3</a:t>
            </a:r>
            <a:endParaRPr sz="250">
              <a:latin typeface="Arial"/>
              <a:cs typeface="Arial"/>
            </a:endParaRPr>
          </a:p>
          <a:p>
            <a:pPr marL="76200">
              <a:lnSpc>
                <a:spcPct val="100000"/>
              </a:lnSpc>
              <a:spcBef>
                <a:spcPts val="65"/>
              </a:spcBef>
            </a:pPr>
            <a:r>
              <a:rPr sz="600" spc="30" baseline="6944" dirty="0">
                <a:latin typeface="Arial"/>
                <a:cs typeface="Arial"/>
              </a:rPr>
              <a:t>x</a:t>
            </a:r>
            <a:r>
              <a:rPr sz="250" spc="20" dirty="0">
                <a:latin typeface="Arial"/>
                <a:cs typeface="Arial"/>
              </a:rPr>
              <a:t>3</a:t>
            </a:r>
            <a:endParaRPr sz="250">
              <a:latin typeface="Arial"/>
              <a:cs typeface="Arial"/>
            </a:endParaRPr>
          </a:p>
          <a:p>
            <a:pPr marL="337185">
              <a:lnSpc>
                <a:spcPct val="100000"/>
              </a:lnSpc>
              <a:spcBef>
                <a:spcPts val="300"/>
              </a:spcBef>
            </a:pPr>
            <a:r>
              <a:rPr sz="600" spc="30" baseline="6944" dirty="0">
                <a:latin typeface="Arial"/>
                <a:cs typeface="Arial"/>
              </a:rPr>
              <a:t>w</a:t>
            </a:r>
            <a:r>
              <a:rPr sz="250" spc="20" dirty="0">
                <a:latin typeface="Arial"/>
                <a:cs typeface="Arial"/>
              </a:rPr>
              <a:t>n</a:t>
            </a:r>
            <a:endParaRPr sz="250">
              <a:latin typeface="Arial"/>
              <a:cs typeface="Arial"/>
            </a:endParaRPr>
          </a:p>
          <a:p>
            <a:pPr>
              <a:lnSpc>
                <a:spcPct val="100000"/>
              </a:lnSpc>
            </a:pPr>
            <a:endParaRPr sz="500">
              <a:latin typeface="Arial"/>
              <a:cs typeface="Arial"/>
            </a:endParaRPr>
          </a:p>
          <a:p>
            <a:pPr>
              <a:lnSpc>
                <a:spcPct val="100000"/>
              </a:lnSpc>
              <a:spcBef>
                <a:spcPts val="40"/>
              </a:spcBef>
            </a:pPr>
            <a:endParaRPr sz="400">
              <a:latin typeface="Arial"/>
              <a:cs typeface="Arial"/>
            </a:endParaRPr>
          </a:p>
          <a:p>
            <a:pPr marL="76200">
              <a:lnSpc>
                <a:spcPct val="100000"/>
              </a:lnSpc>
              <a:spcBef>
                <a:spcPts val="5"/>
              </a:spcBef>
            </a:pPr>
            <a:r>
              <a:rPr sz="600" spc="30" baseline="6944" dirty="0">
                <a:latin typeface="Arial"/>
                <a:cs typeface="Arial"/>
              </a:rPr>
              <a:t>x</a:t>
            </a:r>
            <a:r>
              <a:rPr sz="250" spc="20" dirty="0">
                <a:latin typeface="Arial"/>
                <a:cs typeface="Arial"/>
              </a:rPr>
              <a:t>n</a:t>
            </a:r>
            <a:endParaRPr sz="250">
              <a:latin typeface="Arial"/>
              <a:cs typeface="Arial"/>
            </a:endParaRPr>
          </a:p>
        </p:txBody>
      </p:sp>
      <p:grpSp>
        <p:nvGrpSpPr>
          <p:cNvPr id="12" name="object 12"/>
          <p:cNvGrpSpPr/>
          <p:nvPr/>
        </p:nvGrpSpPr>
        <p:grpSpPr>
          <a:xfrm>
            <a:off x="2221426" y="1047540"/>
            <a:ext cx="1337945" cy="556260"/>
            <a:chOff x="2221426" y="1047540"/>
            <a:chExt cx="1337945" cy="556260"/>
          </a:xfrm>
        </p:grpSpPr>
        <p:sp>
          <p:nvSpPr>
            <p:cNvPr id="13" name="object 13"/>
            <p:cNvSpPr/>
            <p:nvPr/>
          </p:nvSpPr>
          <p:spPr>
            <a:xfrm>
              <a:off x="2221426" y="1325599"/>
              <a:ext cx="422275" cy="0"/>
            </a:xfrm>
            <a:custGeom>
              <a:avLst/>
              <a:gdLst/>
              <a:ahLst/>
              <a:cxnLst/>
              <a:rect l="l" t="t" r="r" b="b"/>
              <a:pathLst>
                <a:path w="422275">
                  <a:moveTo>
                    <a:pt x="0" y="0"/>
                  </a:moveTo>
                  <a:lnTo>
                    <a:pt x="422173" y="0"/>
                  </a:lnTo>
                </a:path>
              </a:pathLst>
            </a:custGeom>
            <a:ln w="3175">
              <a:solidFill>
                <a:srgbClr val="000000"/>
              </a:solidFill>
            </a:ln>
          </p:spPr>
          <p:txBody>
            <a:bodyPr wrap="square" lIns="0" tIns="0" rIns="0" bIns="0" rtlCol="0"/>
            <a:lstStyle/>
            <a:p>
              <a:endParaRPr/>
            </a:p>
          </p:txBody>
        </p:sp>
        <p:sp>
          <p:nvSpPr>
            <p:cNvPr id="14" name="object 14"/>
            <p:cNvSpPr/>
            <p:nvPr/>
          </p:nvSpPr>
          <p:spPr>
            <a:xfrm>
              <a:off x="2638780" y="1306320"/>
              <a:ext cx="58419" cy="38735"/>
            </a:xfrm>
            <a:custGeom>
              <a:avLst/>
              <a:gdLst/>
              <a:ahLst/>
              <a:cxnLst/>
              <a:rect l="l" t="t" r="r" b="b"/>
              <a:pathLst>
                <a:path w="58419" h="38734">
                  <a:moveTo>
                    <a:pt x="0" y="0"/>
                  </a:moveTo>
                  <a:lnTo>
                    <a:pt x="0" y="38557"/>
                  </a:lnTo>
                  <a:lnTo>
                    <a:pt x="57835" y="19278"/>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2696616" y="1048378"/>
              <a:ext cx="396240" cy="554990"/>
            </a:xfrm>
            <a:custGeom>
              <a:avLst/>
              <a:gdLst/>
              <a:ahLst/>
              <a:cxnLst/>
              <a:rect l="l" t="t" r="r" b="b"/>
              <a:pathLst>
                <a:path w="396239" h="554990">
                  <a:moveTo>
                    <a:pt x="396049" y="277220"/>
                  </a:moveTo>
                  <a:lnTo>
                    <a:pt x="392027" y="221353"/>
                  </a:lnTo>
                  <a:lnTo>
                    <a:pt x="380490" y="169317"/>
                  </a:lnTo>
                  <a:lnTo>
                    <a:pt x="362235" y="122227"/>
                  </a:lnTo>
                  <a:lnTo>
                    <a:pt x="338056" y="81198"/>
                  </a:lnTo>
                  <a:lnTo>
                    <a:pt x="308750" y="47346"/>
                  </a:lnTo>
                  <a:lnTo>
                    <a:pt x="275112" y="21786"/>
                  </a:lnTo>
                  <a:lnTo>
                    <a:pt x="237939" y="5632"/>
                  </a:lnTo>
                  <a:lnTo>
                    <a:pt x="198024" y="0"/>
                  </a:lnTo>
                  <a:lnTo>
                    <a:pt x="158130" y="5632"/>
                  </a:lnTo>
                  <a:lnTo>
                    <a:pt x="120966" y="21786"/>
                  </a:lnTo>
                  <a:lnTo>
                    <a:pt x="87329" y="47346"/>
                  </a:lnTo>
                  <a:lnTo>
                    <a:pt x="58019" y="81198"/>
                  </a:lnTo>
                  <a:lnTo>
                    <a:pt x="33832" y="122227"/>
                  </a:lnTo>
                  <a:lnTo>
                    <a:pt x="15568" y="169317"/>
                  </a:lnTo>
                  <a:lnTo>
                    <a:pt x="4025" y="221353"/>
                  </a:lnTo>
                  <a:lnTo>
                    <a:pt x="0" y="277220"/>
                  </a:lnTo>
                  <a:lnTo>
                    <a:pt x="4025" y="333087"/>
                  </a:lnTo>
                  <a:lnTo>
                    <a:pt x="15568" y="385121"/>
                  </a:lnTo>
                  <a:lnTo>
                    <a:pt x="33832" y="432207"/>
                  </a:lnTo>
                  <a:lnTo>
                    <a:pt x="58019" y="473232"/>
                  </a:lnTo>
                  <a:lnTo>
                    <a:pt x="87329" y="507080"/>
                  </a:lnTo>
                  <a:lnTo>
                    <a:pt x="120966" y="532637"/>
                  </a:lnTo>
                  <a:lnTo>
                    <a:pt x="158130" y="548788"/>
                  </a:lnTo>
                  <a:lnTo>
                    <a:pt x="198024" y="554420"/>
                  </a:lnTo>
                  <a:lnTo>
                    <a:pt x="237939" y="548788"/>
                  </a:lnTo>
                  <a:lnTo>
                    <a:pt x="275112" y="532637"/>
                  </a:lnTo>
                  <a:lnTo>
                    <a:pt x="308750" y="507080"/>
                  </a:lnTo>
                  <a:lnTo>
                    <a:pt x="338056" y="473232"/>
                  </a:lnTo>
                  <a:lnTo>
                    <a:pt x="362235" y="432207"/>
                  </a:lnTo>
                  <a:lnTo>
                    <a:pt x="380490" y="385121"/>
                  </a:lnTo>
                  <a:lnTo>
                    <a:pt x="392027" y="333087"/>
                  </a:lnTo>
                  <a:lnTo>
                    <a:pt x="396049" y="277220"/>
                  </a:lnTo>
                  <a:close/>
                </a:path>
              </a:pathLst>
            </a:custGeom>
            <a:ln w="3175">
              <a:solidFill>
                <a:srgbClr val="000000"/>
              </a:solidFill>
            </a:ln>
          </p:spPr>
          <p:txBody>
            <a:bodyPr wrap="square" lIns="0" tIns="0" rIns="0" bIns="0" rtlCol="0"/>
            <a:lstStyle/>
            <a:p>
              <a:endParaRPr/>
            </a:p>
          </p:txBody>
        </p:sp>
        <p:sp>
          <p:nvSpPr>
            <p:cNvPr id="16" name="object 16"/>
            <p:cNvSpPr/>
            <p:nvPr/>
          </p:nvSpPr>
          <p:spPr>
            <a:xfrm>
              <a:off x="2790704" y="1201699"/>
              <a:ext cx="208279" cy="248285"/>
            </a:xfrm>
            <a:custGeom>
              <a:avLst/>
              <a:gdLst/>
              <a:ahLst/>
              <a:cxnLst/>
              <a:rect l="l" t="t" r="r" b="b"/>
              <a:pathLst>
                <a:path w="208280" h="248284">
                  <a:moveTo>
                    <a:pt x="0" y="247834"/>
                  </a:moveTo>
                  <a:lnTo>
                    <a:pt x="93738" y="247471"/>
                  </a:lnTo>
                  <a:lnTo>
                    <a:pt x="93738" y="0"/>
                  </a:lnTo>
                  <a:lnTo>
                    <a:pt x="207873" y="0"/>
                  </a:lnTo>
                </a:path>
              </a:pathLst>
            </a:custGeom>
            <a:ln w="15087">
              <a:solidFill>
                <a:srgbClr val="000000"/>
              </a:solidFill>
            </a:ln>
          </p:spPr>
          <p:txBody>
            <a:bodyPr wrap="square" lIns="0" tIns="0" rIns="0" bIns="0" rtlCol="0"/>
            <a:lstStyle/>
            <a:p>
              <a:endParaRPr/>
            </a:p>
          </p:txBody>
        </p:sp>
        <p:sp>
          <p:nvSpPr>
            <p:cNvPr id="17" name="object 17"/>
            <p:cNvSpPr/>
            <p:nvPr/>
          </p:nvSpPr>
          <p:spPr>
            <a:xfrm>
              <a:off x="3092665" y="1246403"/>
              <a:ext cx="465455" cy="158750"/>
            </a:xfrm>
            <a:custGeom>
              <a:avLst/>
              <a:gdLst/>
              <a:ahLst/>
              <a:cxnLst/>
              <a:rect l="l" t="t" r="r" b="b"/>
              <a:pathLst>
                <a:path w="465454" h="158750">
                  <a:moveTo>
                    <a:pt x="386060" y="0"/>
                  </a:moveTo>
                  <a:lnTo>
                    <a:pt x="386060" y="52268"/>
                  </a:lnTo>
                  <a:lnTo>
                    <a:pt x="0" y="52268"/>
                  </a:lnTo>
                  <a:lnTo>
                    <a:pt x="0" y="106123"/>
                  </a:lnTo>
                  <a:lnTo>
                    <a:pt x="386060" y="106123"/>
                  </a:lnTo>
                  <a:lnTo>
                    <a:pt x="386060" y="158398"/>
                  </a:lnTo>
                  <a:lnTo>
                    <a:pt x="465270" y="79195"/>
                  </a:lnTo>
                  <a:lnTo>
                    <a:pt x="386060" y="0"/>
                  </a:lnTo>
                  <a:close/>
                </a:path>
              </a:pathLst>
            </a:custGeom>
            <a:solidFill>
              <a:srgbClr val="DDE1CD"/>
            </a:solidFill>
          </p:spPr>
          <p:txBody>
            <a:bodyPr wrap="square" lIns="0" tIns="0" rIns="0" bIns="0" rtlCol="0"/>
            <a:lstStyle/>
            <a:p>
              <a:endParaRPr/>
            </a:p>
          </p:txBody>
        </p:sp>
        <p:sp>
          <p:nvSpPr>
            <p:cNvPr id="18" name="object 18"/>
            <p:cNvSpPr/>
            <p:nvPr/>
          </p:nvSpPr>
          <p:spPr>
            <a:xfrm>
              <a:off x="3092665" y="1246403"/>
              <a:ext cx="465455" cy="158750"/>
            </a:xfrm>
            <a:custGeom>
              <a:avLst/>
              <a:gdLst/>
              <a:ahLst/>
              <a:cxnLst/>
              <a:rect l="l" t="t" r="r" b="b"/>
              <a:pathLst>
                <a:path w="465454" h="158750">
                  <a:moveTo>
                    <a:pt x="465270" y="79195"/>
                  </a:moveTo>
                  <a:lnTo>
                    <a:pt x="386060" y="0"/>
                  </a:lnTo>
                  <a:lnTo>
                    <a:pt x="386060" y="52268"/>
                  </a:lnTo>
                  <a:lnTo>
                    <a:pt x="0" y="52268"/>
                  </a:lnTo>
                  <a:lnTo>
                    <a:pt x="0" y="106123"/>
                  </a:lnTo>
                  <a:lnTo>
                    <a:pt x="386060" y="106123"/>
                  </a:lnTo>
                  <a:lnTo>
                    <a:pt x="386060" y="158398"/>
                  </a:lnTo>
                  <a:lnTo>
                    <a:pt x="465270" y="79195"/>
                  </a:lnTo>
                  <a:close/>
                </a:path>
              </a:pathLst>
            </a:custGeom>
            <a:ln w="3175">
              <a:solidFill>
                <a:srgbClr val="000000"/>
              </a:solidFill>
            </a:ln>
          </p:spPr>
          <p:txBody>
            <a:bodyPr wrap="square" lIns="0" tIns="0" rIns="0" bIns="0" rtlCol="0"/>
            <a:lstStyle/>
            <a:p>
              <a:endParaRPr/>
            </a:p>
          </p:txBody>
        </p:sp>
      </p:grpSp>
      <p:sp>
        <p:nvSpPr>
          <p:cNvPr id="19" name="object 19"/>
          <p:cNvSpPr txBox="1"/>
          <p:nvPr/>
        </p:nvSpPr>
        <p:spPr>
          <a:xfrm>
            <a:off x="926951" y="1796437"/>
            <a:ext cx="252729" cy="151130"/>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i</a:t>
            </a:r>
            <a:r>
              <a:rPr sz="800" spc="10" dirty="0">
                <a:latin typeface="Arial"/>
                <a:cs typeface="Arial"/>
              </a:rPr>
              <a:t>npu</a:t>
            </a:r>
            <a:r>
              <a:rPr sz="800" spc="5" dirty="0">
                <a:latin typeface="Arial"/>
                <a:cs typeface="Arial"/>
              </a:rPr>
              <a:t>t</a:t>
            </a:r>
            <a:endParaRPr sz="800">
              <a:latin typeface="Arial"/>
              <a:cs typeface="Arial"/>
            </a:endParaRPr>
          </a:p>
        </p:txBody>
      </p:sp>
      <p:sp>
        <p:nvSpPr>
          <p:cNvPr id="20" name="object 20"/>
          <p:cNvSpPr txBox="1"/>
          <p:nvPr/>
        </p:nvSpPr>
        <p:spPr>
          <a:xfrm>
            <a:off x="1344514" y="1793958"/>
            <a:ext cx="328295" cy="151130"/>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we</a:t>
            </a:r>
            <a:r>
              <a:rPr sz="800" spc="5" dirty="0">
                <a:latin typeface="Arial"/>
                <a:cs typeface="Arial"/>
              </a:rPr>
              <a:t>i</a:t>
            </a:r>
            <a:r>
              <a:rPr sz="800" spc="10" dirty="0">
                <a:latin typeface="Arial"/>
                <a:cs typeface="Arial"/>
              </a:rPr>
              <a:t>gh</a:t>
            </a:r>
            <a:r>
              <a:rPr sz="800" spc="5" dirty="0">
                <a:latin typeface="Arial"/>
                <a:cs typeface="Arial"/>
              </a:rPr>
              <a:t>t</a:t>
            </a:r>
            <a:endParaRPr sz="800">
              <a:latin typeface="Arial"/>
              <a:cs typeface="Arial"/>
            </a:endParaRPr>
          </a:p>
        </p:txBody>
      </p:sp>
      <p:sp>
        <p:nvSpPr>
          <p:cNvPr id="21" name="object 21"/>
          <p:cNvSpPr txBox="1"/>
          <p:nvPr/>
        </p:nvSpPr>
        <p:spPr>
          <a:xfrm>
            <a:off x="1787880" y="1735088"/>
            <a:ext cx="555625" cy="276860"/>
          </a:xfrm>
          <a:prstGeom prst="rect">
            <a:avLst/>
          </a:prstGeom>
        </p:spPr>
        <p:txBody>
          <a:bodyPr vert="horz" wrap="square" lIns="0" tIns="12065" rIns="0" bIns="0" rtlCol="0">
            <a:spAutoFit/>
          </a:bodyPr>
          <a:lstStyle/>
          <a:p>
            <a:pPr marL="193040" marR="5080" indent="-180975">
              <a:lnSpc>
                <a:spcPct val="103099"/>
              </a:lnSpc>
              <a:spcBef>
                <a:spcPts val="95"/>
              </a:spcBef>
            </a:pPr>
            <a:r>
              <a:rPr sz="800" spc="15" dirty="0">
                <a:latin typeface="Arial"/>
                <a:cs typeface="Arial"/>
              </a:rPr>
              <a:t>S</a:t>
            </a:r>
            <a:r>
              <a:rPr sz="800" spc="10" dirty="0">
                <a:latin typeface="Arial"/>
                <a:cs typeface="Arial"/>
              </a:rPr>
              <a:t>u</a:t>
            </a:r>
            <a:r>
              <a:rPr sz="800" spc="20" dirty="0">
                <a:latin typeface="Arial"/>
                <a:cs typeface="Arial"/>
              </a:rPr>
              <a:t>mm</a:t>
            </a:r>
            <a:r>
              <a:rPr sz="800" spc="10" dirty="0">
                <a:latin typeface="Arial"/>
                <a:cs typeface="Arial"/>
              </a:rPr>
              <a:t>a</a:t>
            </a:r>
            <a:r>
              <a:rPr sz="800" dirty="0">
                <a:latin typeface="Arial"/>
                <a:cs typeface="Arial"/>
              </a:rPr>
              <a:t>t</a:t>
            </a:r>
            <a:r>
              <a:rPr sz="800" spc="5" dirty="0">
                <a:latin typeface="Arial"/>
                <a:cs typeface="Arial"/>
              </a:rPr>
              <a:t>i</a:t>
            </a:r>
            <a:r>
              <a:rPr sz="800" spc="10" dirty="0">
                <a:latin typeface="Arial"/>
                <a:cs typeface="Arial"/>
              </a:rPr>
              <a:t>on  unit</a:t>
            </a:r>
            <a:endParaRPr sz="800" dirty="0">
              <a:latin typeface="Arial"/>
              <a:cs typeface="Arial"/>
            </a:endParaRPr>
          </a:p>
        </p:txBody>
      </p:sp>
      <p:sp>
        <p:nvSpPr>
          <p:cNvPr id="22" name="object 22"/>
          <p:cNvSpPr txBox="1"/>
          <p:nvPr/>
        </p:nvSpPr>
        <p:spPr>
          <a:xfrm>
            <a:off x="2549944" y="1754360"/>
            <a:ext cx="689610" cy="151130"/>
          </a:xfrm>
          <a:prstGeom prst="rect">
            <a:avLst/>
          </a:prstGeom>
        </p:spPr>
        <p:txBody>
          <a:bodyPr vert="horz" wrap="square" lIns="0" tIns="15875" rIns="0" bIns="0" rtlCol="0">
            <a:spAutoFit/>
          </a:bodyPr>
          <a:lstStyle/>
          <a:p>
            <a:pPr marL="12700">
              <a:lnSpc>
                <a:spcPct val="100000"/>
              </a:lnSpc>
              <a:spcBef>
                <a:spcPts val="125"/>
              </a:spcBef>
            </a:pPr>
            <a:r>
              <a:rPr sz="800" spc="10" dirty="0">
                <a:latin typeface="Arial"/>
                <a:cs typeface="Arial"/>
              </a:rPr>
              <a:t>Threshold</a:t>
            </a:r>
            <a:r>
              <a:rPr sz="800" spc="-55" dirty="0">
                <a:latin typeface="Arial"/>
                <a:cs typeface="Arial"/>
              </a:rPr>
              <a:t> </a:t>
            </a:r>
            <a:r>
              <a:rPr sz="800" spc="10" dirty="0">
                <a:latin typeface="Arial"/>
                <a:cs typeface="Arial"/>
              </a:rPr>
              <a:t>unit</a:t>
            </a:r>
            <a:endParaRPr sz="800">
              <a:latin typeface="Arial"/>
              <a:cs typeface="Arial"/>
            </a:endParaRPr>
          </a:p>
        </p:txBody>
      </p:sp>
      <p:sp>
        <p:nvSpPr>
          <p:cNvPr id="23" name="object 23"/>
          <p:cNvSpPr txBox="1"/>
          <p:nvPr/>
        </p:nvSpPr>
        <p:spPr>
          <a:xfrm>
            <a:off x="3524561" y="1754360"/>
            <a:ext cx="316865" cy="151130"/>
          </a:xfrm>
          <a:prstGeom prst="rect">
            <a:avLst/>
          </a:prstGeom>
        </p:spPr>
        <p:txBody>
          <a:bodyPr vert="horz" wrap="square" lIns="0" tIns="15875" rIns="0" bIns="0" rtlCol="0">
            <a:spAutoFit/>
          </a:bodyPr>
          <a:lstStyle/>
          <a:p>
            <a:pPr marL="12700">
              <a:lnSpc>
                <a:spcPct val="100000"/>
              </a:lnSpc>
              <a:spcBef>
                <a:spcPts val="125"/>
              </a:spcBef>
            </a:pPr>
            <a:r>
              <a:rPr sz="800" spc="10" dirty="0">
                <a:latin typeface="Arial"/>
                <a:cs typeface="Arial"/>
              </a:rPr>
              <a:t>ou</a:t>
            </a:r>
            <a:r>
              <a:rPr sz="800" dirty="0">
                <a:latin typeface="Arial"/>
                <a:cs typeface="Arial"/>
              </a:rPr>
              <a:t>t</a:t>
            </a:r>
            <a:r>
              <a:rPr sz="800" spc="10" dirty="0">
                <a:latin typeface="Arial"/>
                <a:cs typeface="Arial"/>
              </a:rPr>
              <a:t>pu</a:t>
            </a:r>
            <a:r>
              <a:rPr sz="800" spc="5" dirty="0">
                <a:latin typeface="Arial"/>
                <a:cs typeface="Arial"/>
              </a:rPr>
              <a:t>t</a:t>
            </a:r>
            <a:endParaRPr sz="800">
              <a:latin typeface="Arial"/>
              <a:cs typeface="Arial"/>
            </a:endParaRPr>
          </a:p>
        </p:txBody>
      </p:sp>
      <p:sp>
        <p:nvSpPr>
          <p:cNvPr id="24" name="object 24"/>
          <p:cNvSpPr/>
          <p:nvPr/>
        </p:nvSpPr>
        <p:spPr>
          <a:xfrm>
            <a:off x="269557" y="2315819"/>
            <a:ext cx="76809" cy="76809"/>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377532" y="2243911"/>
            <a:ext cx="3644265" cy="473709"/>
          </a:xfrm>
          <a:prstGeom prst="rect">
            <a:avLst/>
          </a:prstGeom>
        </p:spPr>
        <p:txBody>
          <a:bodyPr vert="horz" wrap="square" lIns="0" tIns="11430" rIns="0" bIns="0" rtlCol="0">
            <a:spAutoFit/>
          </a:bodyPr>
          <a:lstStyle/>
          <a:p>
            <a:pPr marL="38100">
              <a:lnSpc>
                <a:spcPct val="100000"/>
              </a:lnSpc>
              <a:spcBef>
                <a:spcPts val="90"/>
              </a:spcBef>
            </a:pPr>
            <a:r>
              <a:rPr sz="1100" spc="-10" dirty="0">
                <a:latin typeface="Arial"/>
                <a:cs typeface="Arial"/>
              </a:rPr>
              <a:t>Here, </a:t>
            </a:r>
            <a:r>
              <a:rPr sz="1100" i="1" spc="-25" dirty="0">
                <a:latin typeface="Arial"/>
                <a:cs typeface="Arial"/>
              </a:rPr>
              <a:t>x</a:t>
            </a:r>
            <a:r>
              <a:rPr sz="1200" spc="-37" baseline="-13888" dirty="0">
                <a:latin typeface="Arial"/>
                <a:cs typeface="Arial"/>
              </a:rPr>
              <a:t>1</a:t>
            </a:r>
            <a:r>
              <a:rPr sz="1100" i="1" spc="-25" dirty="0">
                <a:latin typeface="Verdana"/>
                <a:cs typeface="Verdana"/>
              </a:rPr>
              <a:t>,</a:t>
            </a:r>
            <a:r>
              <a:rPr sz="1100" i="1" spc="-204" dirty="0">
                <a:latin typeface="Verdana"/>
                <a:cs typeface="Verdana"/>
              </a:rPr>
              <a:t> </a:t>
            </a:r>
            <a:r>
              <a:rPr sz="1100" i="1" spc="-20" dirty="0">
                <a:latin typeface="Arial"/>
                <a:cs typeface="Arial"/>
              </a:rPr>
              <a:t>x</a:t>
            </a:r>
            <a:r>
              <a:rPr sz="1200" spc="-30" baseline="-13888" dirty="0">
                <a:latin typeface="Arial"/>
                <a:cs typeface="Arial"/>
              </a:rPr>
              <a:t>2</a:t>
            </a:r>
            <a:r>
              <a:rPr sz="1100" i="1" spc="-20" dirty="0">
                <a:latin typeface="Verdana"/>
                <a:cs typeface="Verdana"/>
              </a:rPr>
              <a:t>,</a:t>
            </a:r>
            <a:r>
              <a:rPr sz="1100" i="1" spc="-210" dirty="0">
                <a:latin typeface="Verdana"/>
                <a:cs typeface="Verdana"/>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50" dirty="0">
                <a:latin typeface="Arial"/>
                <a:cs typeface="Arial"/>
              </a:rPr>
              <a:t> </a:t>
            </a:r>
            <a:r>
              <a:rPr sz="1100" i="1" spc="-100" dirty="0">
                <a:latin typeface="Verdana"/>
                <a:cs typeface="Verdana"/>
              </a:rPr>
              <a:t>,</a:t>
            </a:r>
            <a:r>
              <a:rPr sz="1100" i="1" spc="-204" dirty="0">
                <a:latin typeface="Verdana"/>
                <a:cs typeface="Verdana"/>
              </a:rPr>
              <a:t> </a:t>
            </a:r>
            <a:r>
              <a:rPr sz="1100" i="1" spc="-10" dirty="0">
                <a:latin typeface="Arial"/>
                <a:cs typeface="Arial"/>
              </a:rPr>
              <a:t>x</a:t>
            </a:r>
            <a:r>
              <a:rPr sz="1200" i="1" spc="-15" baseline="-10416" dirty="0">
                <a:latin typeface="Arial"/>
                <a:cs typeface="Arial"/>
              </a:rPr>
              <a:t>n</a:t>
            </a:r>
            <a:r>
              <a:rPr sz="1200" i="1" spc="209" baseline="-10416" dirty="0">
                <a:latin typeface="Arial"/>
                <a:cs typeface="Arial"/>
              </a:rPr>
              <a:t> </a:t>
            </a:r>
            <a:r>
              <a:rPr sz="1100" spc="-5" dirty="0">
                <a:latin typeface="Arial"/>
                <a:cs typeface="Arial"/>
              </a:rPr>
              <a:t>are</a:t>
            </a:r>
            <a:r>
              <a:rPr sz="1100" spc="-10" dirty="0">
                <a:latin typeface="Arial"/>
                <a:cs typeface="Arial"/>
              </a:rPr>
              <a:t> </a:t>
            </a:r>
            <a:r>
              <a:rPr sz="1100" spc="-5" dirty="0">
                <a:latin typeface="Arial"/>
                <a:cs typeface="Arial"/>
              </a:rPr>
              <a:t>the </a:t>
            </a:r>
            <a:r>
              <a:rPr sz="1100" i="1" spc="-10" dirty="0">
                <a:latin typeface="Arial"/>
                <a:cs typeface="Arial"/>
              </a:rPr>
              <a:t>n</a:t>
            </a:r>
            <a:r>
              <a:rPr sz="1100" i="1" spc="10" dirty="0">
                <a:latin typeface="Arial"/>
                <a:cs typeface="Arial"/>
              </a:rPr>
              <a:t> </a:t>
            </a:r>
            <a:r>
              <a:rPr sz="1100" spc="-5" dirty="0">
                <a:latin typeface="Arial"/>
                <a:cs typeface="Arial"/>
              </a:rPr>
              <a:t>inputs to</a:t>
            </a:r>
            <a:r>
              <a:rPr sz="1100" spc="-10" dirty="0">
                <a:latin typeface="Arial"/>
                <a:cs typeface="Arial"/>
              </a:rPr>
              <a:t> </a:t>
            </a:r>
            <a:r>
              <a:rPr sz="1100" spc="-5" dirty="0">
                <a:latin typeface="Arial"/>
                <a:cs typeface="Arial"/>
              </a:rPr>
              <a:t>the </a:t>
            </a:r>
            <a:r>
              <a:rPr sz="1100" dirty="0">
                <a:latin typeface="Arial"/>
                <a:cs typeface="Arial"/>
              </a:rPr>
              <a:t>artificial</a:t>
            </a:r>
            <a:r>
              <a:rPr sz="1100" spc="-10" dirty="0">
                <a:latin typeface="Arial"/>
                <a:cs typeface="Arial"/>
              </a:rPr>
              <a:t> </a:t>
            </a:r>
            <a:r>
              <a:rPr sz="1100" spc="-5" dirty="0">
                <a:latin typeface="Arial"/>
                <a:cs typeface="Arial"/>
              </a:rPr>
              <a:t>neuron.</a:t>
            </a:r>
            <a:endParaRPr sz="1100" dirty="0">
              <a:latin typeface="Arial"/>
              <a:cs typeface="Arial"/>
            </a:endParaRPr>
          </a:p>
          <a:p>
            <a:pPr marL="38100">
              <a:lnSpc>
                <a:spcPct val="100000"/>
              </a:lnSpc>
              <a:spcBef>
                <a:spcPts val="900"/>
              </a:spcBef>
            </a:pPr>
            <a:r>
              <a:rPr sz="1100" i="1" spc="-25" dirty="0">
                <a:latin typeface="Arial"/>
                <a:cs typeface="Arial"/>
              </a:rPr>
              <a:t>w</a:t>
            </a:r>
            <a:r>
              <a:rPr sz="1200" spc="-37" baseline="-13888" dirty="0">
                <a:latin typeface="Arial"/>
                <a:cs typeface="Arial"/>
              </a:rPr>
              <a:t>1</a:t>
            </a:r>
            <a:r>
              <a:rPr sz="1100" i="1" spc="-25" dirty="0">
                <a:latin typeface="Verdana"/>
                <a:cs typeface="Verdana"/>
              </a:rPr>
              <a:t>,</a:t>
            </a:r>
            <a:r>
              <a:rPr sz="1100" i="1" spc="-210" dirty="0">
                <a:latin typeface="Verdana"/>
                <a:cs typeface="Verdana"/>
              </a:rPr>
              <a:t> </a:t>
            </a:r>
            <a:r>
              <a:rPr sz="1100" i="1" spc="-25" dirty="0">
                <a:latin typeface="Arial"/>
                <a:cs typeface="Arial"/>
              </a:rPr>
              <a:t>w</a:t>
            </a:r>
            <a:r>
              <a:rPr sz="1200" spc="-37" baseline="-13888" dirty="0">
                <a:latin typeface="Arial"/>
                <a:cs typeface="Arial"/>
              </a:rPr>
              <a:t>2</a:t>
            </a:r>
            <a:r>
              <a:rPr sz="1100" i="1" spc="-25" dirty="0">
                <a:latin typeface="Verdana"/>
                <a:cs typeface="Verdana"/>
              </a:rPr>
              <a:t>,</a:t>
            </a:r>
            <a:r>
              <a:rPr sz="1100" i="1" spc="-204" dirty="0">
                <a:latin typeface="Verdana"/>
                <a:cs typeface="Verdana"/>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55" dirty="0">
                <a:latin typeface="Arial"/>
                <a:cs typeface="Arial"/>
              </a:rPr>
              <a:t> </a:t>
            </a:r>
            <a:r>
              <a:rPr sz="1100" i="1" spc="-100" dirty="0">
                <a:latin typeface="Verdana"/>
                <a:cs typeface="Verdana"/>
              </a:rPr>
              <a:t>,</a:t>
            </a:r>
            <a:r>
              <a:rPr sz="1100" i="1" spc="-204" dirty="0">
                <a:latin typeface="Verdana"/>
                <a:cs typeface="Verdana"/>
              </a:rPr>
              <a:t> </a:t>
            </a:r>
            <a:r>
              <a:rPr sz="1100" i="1" spc="-5" dirty="0">
                <a:latin typeface="Arial"/>
                <a:cs typeface="Arial"/>
              </a:rPr>
              <a:t>w</a:t>
            </a:r>
            <a:r>
              <a:rPr sz="1200" i="1" spc="-7" baseline="-10416" dirty="0">
                <a:latin typeface="Arial"/>
                <a:cs typeface="Arial"/>
              </a:rPr>
              <a:t>n</a:t>
            </a:r>
            <a:r>
              <a:rPr sz="1200" i="1" spc="217" baseline="-10416" dirty="0">
                <a:latin typeface="Arial"/>
                <a:cs typeface="Arial"/>
              </a:rPr>
              <a:t> </a:t>
            </a:r>
            <a:r>
              <a:rPr sz="1100" spc="-5" dirty="0">
                <a:latin typeface="Arial"/>
                <a:cs typeface="Arial"/>
              </a:rPr>
              <a:t>are </a:t>
            </a:r>
            <a:r>
              <a:rPr sz="1100" spc="-10" dirty="0">
                <a:latin typeface="Arial"/>
                <a:cs typeface="Arial"/>
              </a:rPr>
              <a:t>weights </a:t>
            </a:r>
            <a:r>
              <a:rPr sz="1100" spc="-5" dirty="0">
                <a:latin typeface="Arial"/>
                <a:cs typeface="Arial"/>
              </a:rPr>
              <a:t>attached to the input </a:t>
            </a:r>
            <a:r>
              <a:rPr sz="1100" spc="-10" dirty="0">
                <a:latin typeface="Arial"/>
                <a:cs typeface="Arial"/>
              </a:rPr>
              <a:t>links.</a:t>
            </a:r>
            <a:endParaRPr sz="1100" dirty="0">
              <a:latin typeface="Arial"/>
              <a:cs typeface="Arial"/>
            </a:endParaRPr>
          </a:p>
        </p:txBody>
      </p:sp>
      <p:sp>
        <p:nvSpPr>
          <p:cNvPr id="26" name="object 26"/>
          <p:cNvSpPr/>
          <p:nvPr/>
        </p:nvSpPr>
        <p:spPr>
          <a:xfrm>
            <a:off x="269557" y="2597848"/>
            <a:ext cx="76809" cy="76809"/>
          </a:xfrm>
          <a:prstGeom prst="rect">
            <a:avLst/>
          </a:prstGeom>
          <a:blipFill>
            <a:blip r:embed="rId4" cstate="print"/>
            <a:stretch>
              <a:fillRect/>
            </a:stretch>
          </a:blipFill>
        </p:spPr>
        <p:txBody>
          <a:bodyPr wrap="square" lIns="0" tIns="0" rIns="0" bIns="0" rtlCol="0"/>
          <a:lstStyle/>
          <a:p>
            <a:endParaRPr/>
          </a:p>
        </p:txBody>
      </p:sp>
      <p:sp>
        <p:nvSpPr>
          <p:cNvPr id="31" name="object 31"/>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32" name="object 32"/>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33" name="object 33"/>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34" name="object 34"/>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13</a:t>
            </a:fld>
            <a:r>
              <a:rPr spc="-5" dirty="0"/>
              <a:t> /</a:t>
            </a:r>
            <a:r>
              <a:rPr spc="-70" dirty="0"/>
              <a:t> </a:t>
            </a:r>
            <a:r>
              <a:rPr spc="-5" dirty="0"/>
              <a:t>20</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p:nvPr/>
        </p:nvSpPr>
        <p:spPr>
          <a:xfrm>
            <a:off x="269557" y="617918"/>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546009"/>
            <a:ext cx="4066540" cy="2524760"/>
          </a:xfrm>
          <a:prstGeom prst="rect">
            <a:avLst/>
          </a:prstGeom>
        </p:spPr>
        <p:txBody>
          <a:bodyPr vert="horz" wrap="square" lIns="0" tIns="6985" rIns="0" bIns="0" rtlCol="0">
            <a:spAutoFit/>
          </a:bodyPr>
          <a:lstStyle/>
          <a:p>
            <a:pPr marL="12700" marR="367665">
              <a:lnSpc>
                <a:spcPct val="102600"/>
              </a:lnSpc>
              <a:spcBef>
                <a:spcPts val="55"/>
              </a:spcBef>
            </a:pPr>
            <a:r>
              <a:rPr sz="1100" spc="-5" dirty="0">
                <a:latin typeface="Arial"/>
                <a:cs typeface="Arial"/>
              </a:rPr>
              <a:t>Note that, </a:t>
            </a:r>
            <a:r>
              <a:rPr sz="1100" spc="-10" dirty="0">
                <a:latin typeface="Arial"/>
                <a:cs typeface="Arial"/>
              </a:rPr>
              <a:t>a </a:t>
            </a:r>
            <a:r>
              <a:rPr sz="1100" spc="-5" dirty="0">
                <a:latin typeface="Arial"/>
                <a:cs typeface="Arial"/>
              </a:rPr>
              <a:t>biological neuron </a:t>
            </a:r>
            <a:r>
              <a:rPr sz="1100" spc="-10" dirty="0">
                <a:latin typeface="Arial"/>
                <a:cs typeface="Arial"/>
              </a:rPr>
              <a:t>receives </a:t>
            </a:r>
            <a:r>
              <a:rPr sz="1100" spc="-5" dirty="0">
                <a:latin typeface="Arial"/>
                <a:cs typeface="Arial"/>
              </a:rPr>
              <a:t>all inputs through the  dendrites, </a:t>
            </a:r>
            <a:r>
              <a:rPr sz="1100" spc="-10" dirty="0">
                <a:latin typeface="Arial"/>
                <a:cs typeface="Arial"/>
              </a:rPr>
              <a:t>sums them and </a:t>
            </a:r>
            <a:r>
              <a:rPr sz="1100" spc="-5" dirty="0">
                <a:latin typeface="Arial"/>
                <a:cs typeface="Arial"/>
              </a:rPr>
              <a:t>produces </a:t>
            </a:r>
            <a:r>
              <a:rPr sz="1100" spc="-10" dirty="0">
                <a:latin typeface="Arial"/>
                <a:cs typeface="Arial"/>
              </a:rPr>
              <a:t>an </a:t>
            </a:r>
            <a:r>
              <a:rPr sz="1100" spc="-5" dirty="0">
                <a:latin typeface="Arial"/>
                <a:cs typeface="Arial"/>
              </a:rPr>
              <a:t>output if the </a:t>
            </a:r>
            <a:r>
              <a:rPr sz="1100" spc="-10" dirty="0">
                <a:latin typeface="Arial"/>
                <a:cs typeface="Arial"/>
              </a:rPr>
              <a:t>sum </a:t>
            </a:r>
            <a:r>
              <a:rPr sz="1100" spc="-5" dirty="0">
                <a:latin typeface="Arial"/>
                <a:cs typeface="Arial"/>
              </a:rPr>
              <a:t>is  </a:t>
            </a:r>
            <a:r>
              <a:rPr sz="1100" spc="-10" dirty="0">
                <a:latin typeface="Arial"/>
                <a:cs typeface="Arial"/>
              </a:rPr>
              <a:t>greater </a:t>
            </a:r>
            <a:r>
              <a:rPr sz="1100" spc="-5" dirty="0">
                <a:latin typeface="Arial"/>
                <a:cs typeface="Arial"/>
              </a:rPr>
              <a:t>than </a:t>
            </a:r>
            <a:r>
              <a:rPr sz="1100" spc="-10" dirty="0">
                <a:latin typeface="Arial"/>
                <a:cs typeface="Arial"/>
              </a:rPr>
              <a:t>a </a:t>
            </a:r>
            <a:r>
              <a:rPr sz="1100" spc="-5" dirty="0">
                <a:latin typeface="Arial"/>
                <a:cs typeface="Arial"/>
              </a:rPr>
              <a:t>threshold</a:t>
            </a:r>
            <a:r>
              <a:rPr sz="1100" dirty="0">
                <a:latin typeface="Arial"/>
                <a:cs typeface="Arial"/>
              </a:rPr>
              <a:t> </a:t>
            </a:r>
            <a:r>
              <a:rPr sz="1100" spc="-15" dirty="0">
                <a:latin typeface="Arial"/>
                <a:cs typeface="Arial"/>
              </a:rPr>
              <a:t>value.</a:t>
            </a:r>
            <a:endParaRPr sz="1100">
              <a:latin typeface="Arial"/>
              <a:cs typeface="Arial"/>
            </a:endParaRPr>
          </a:p>
          <a:p>
            <a:pPr marL="12700" marR="371475">
              <a:lnSpc>
                <a:spcPct val="102600"/>
              </a:lnSpc>
              <a:spcBef>
                <a:spcPts val="865"/>
              </a:spcBef>
            </a:pPr>
            <a:r>
              <a:rPr sz="1100" spc="-10" dirty="0">
                <a:latin typeface="Arial"/>
                <a:cs typeface="Arial"/>
              </a:rPr>
              <a:t>The </a:t>
            </a:r>
            <a:r>
              <a:rPr sz="1100" spc="-5" dirty="0">
                <a:latin typeface="Arial"/>
                <a:cs typeface="Arial"/>
              </a:rPr>
              <a:t>input signals are passed </a:t>
            </a:r>
            <a:r>
              <a:rPr sz="1100" spc="-10" dirty="0">
                <a:latin typeface="Arial"/>
                <a:cs typeface="Arial"/>
              </a:rPr>
              <a:t>on </a:t>
            </a:r>
            <a:r>
              <a:rPr sz="1100" spc="-5" dirty="0">
                <a:latin typeface="Arial"/>
                <a:cs typeface="Arial"/>
              </a:rPr>
              <a:t>to the cell </a:t>
            </a:r>
            <a:r>
              <a:rPr sz="1100" spc="-10" dirty="0">
                <a:latin typeface="Arial"/>
                <a:cs typeface="Arial"/>
              </a:rPr>
              <a:t>body </a:t>
            </a:r>
            <a:r>
              <a:rPr sz="1100" spc="-5" dirty="0">
                <a:latin typeface="Arial"/>
                <a:cs typeface="Arial"/>
              </a:rPr>
              <a:t>through the  </a:t>
            </a:r>
            <a:r>
              <a:rPr sz="1100" spc="-10" dirty="0">
                <a:latin typeface="Arial"/>
                <a:cs typeface="Arial"/>
              </a:rPr>
              <a:t>synapse, </a:t>
            </a:r>
            <a:r>
              <a:rPr sz="1100" spc="-5" dirty="0">
                <a:latin typeface="Arial"/>
                <a:cs typeface="Arial"/>
              </a:rPr>
              <a:t>which </a:t>
            </a:r>
            <a:r>
              <a:rPr sz="1100" spc="-20" dirty="0">
                <a:latin typeface="Arial"/>
                <a:cs typeface="Arial"/>
              </a:rPr>
              <a:t>may </a:t>
            </a:r>
            <a:r>
              <a:rPr sz="1100" spc="-10" dirty="0">
                <a:latin typeface="Arial"/>
                <a:cs typeface="Arial"/>
              </a:rPr>
              <a:t>accelerate </a:t>
            </a:r>
            <a:r>
              <a:rPr sz="1100" spc="-5" dirty="0">
                <a:latin typeface="Arial"/>
                <a:cs typeface="Arial"/>
              </a:rPr>
              <a:t>or retard </a:t>
            </a:r>
            <a:r>
              <a:rPr sz="1100" spc="-10" dirty="0">
                <a:latin typeface="Arial"/>
                <a:cs typeface="Arial"/>
              </a:rPr>
              <a:t>an </a:t>
            </a:r>
            <a:r>
              <a:rPr sz="1100" spc="-5" dirty="0">
                <a:latin typeface="Arial"/>
                <a:cs typeface="Arial"/>
              </a:rPr>
              <a:t>arriving</a:t>
            </a:r>
            <a:r>
              <a:rPr sz="1100" spc="40" dirty="0">
                <a:latin typeface="Arial"/>
                <a:cs typeface="Arial"/>
              </a:rPr>
              <a:t> </a:t>
            </a:r>
            <a:r>
              <a:rPr sz="1100" spc="-5" dirty="0">
                <a:latin typeface="Arial"/>
                <a:cs typeface="Arial"/>
              </a:rPr>
              <a:t>signal.</a:t>
            </a:r>
            <a:endParaRPr sz="1100">
              <a:latin typeface="Arial"/>
              <a:cs typeface="Arial"/>
            </a:endParaRPr>
          </a:p>
          <a:p>
            <a:pPr marL="12700" marR="327025">
              <a:lnSpc>
                <a:spcPct val="102600"/>
              </a:lnSpc>
              <a:spcBef>
                <a:spcPts val="870"/>
              </a:spcBef>
            </a:pPr>
            <a:r>
              <a:rPr sz="1100" spc="-5" dirty="0">
                <a:latin typeface="Arial"/>
                <a:cs typeface="Arial"/>
              </a:rPr>
              <a:t>It is this </a:t>
            </a:r>
            <a:r>
              <a:rPr sz="1100" spc="-10" dirty="0">
                <a:latin typeface="Arial"/>
                <a:cs typeface="Arial"/>
              </a:rPr>
              <a:t>acceleration </a:t>
            </a:r>
            <a:r>
              <a:rPr sz="1100" spc="-5" dirty="0">
                <a:latin typeface="Arial"/>
                <a:cs typeface="Arial"/>
              </a:rPr>
              <a:t>or retardation of the input signals that is  </a:t>
            </a:r>
            <a:r>
              <a:rPr sz="1100" spc="-10" dirty="0">
                <a:latin typeface="Arial"/>
                <a:cs typeface="Arial"/>
              </a:rPr>
              <a:t>modeled </a:t>
            </a:r>
            <a:r>
              <a:rPr sz="1100" spc="-20" dirty="0">
                <a:latin typeface="Arial"/>
                <a:cs typeface="Arial"/>
              </a:rPr>
              <a:t>by </a:t>
            </a:r>
            <a:r>
              <a:rPr sz="1100" spc="-5" dirty="0">
                <a:latin typeface="Arial"/>
                <a:cs typeface="Arial"/>
              </a:rPr>
              <a:t>the</a:t>
            </a:r>
            <a:r>
              <a:rPr sz="1100" spc="10" dirty="0">
                <a:latin typeface="Arial"/>
                <a:cs typeface="Arial"/>
              </a:rPr>
              <a:t> </a:t>
            </a:r>
            <a:r>
              <a:rPr sz="1100" b="1" spc="-10" dirty="0">
                <a:latin typeface="Arial"/>
                <a:cs typeface="Arial"/>
              </a:rPr>
              <a:t>weights</a:t>
            </a:r>
            <a:r>
              <a:rPr sz="1100" spc="-10" dirty="0">
                <a:latin typeface="Arial"/>
                <a:cs typeface="Arial"/>
              </a:rPr>
              <a:t>.</a:t>
            </a:r>
            <a:endParaRPr sz="1100">
              <a:latin typeface="Arial"/>
              <a:cs typeface="Arial"/>
            </a:endParaRPr>
          </a:p>
          <a:p>
            <a:pPr marL="12700" marR="5080">
              <a:lnSpc>
                <a:spcPct val="102600"/>
              </a:lnSpc>
              <a:spcBef>
                <a:spcPts val="865"/>
              </a:spcBef>
            </a:pPr>
            <a:r>
              <a:rPr sz="1100" spc="-10" dirty="0">
                <a:latin typeface="Arial"/>
                <a:cs typeface="Arial"/>
              </a:rPr>
              <a:t>An </a:t>
            </a:r>
            <a:r>
              <a:rPr sz="1100" spc="-15" dirty="0">
                <a:latin typeface="Arial"/>
                <a:cs typeface="Arial"/>
              </a:rPr>
              <a:t>effective </a:t>
            </a:r>
            <a:r>
              <a:rPr sz="1100" spc="-10" dirty="0">
                <a:latin typeface="Arial"/>
                <a:cs typeface="Arial"/>
              </a:rPr>
              <a:t>synapse, </a:t>
            </a:r>
            <a:r>
              <a:rPr sz="1100" spc="-5" dirty="0">
                <a:latin typeface="Arial"/>
                <a:cs typeface="Arial"/>
              </a:rPr>
              <a:t>which </a:t>
            </a:r>
            <a:r>
              <a:rPr sz="1100" spc="-10" dirty="0">
                <a:latin typeface="Arial"/>
                <a:cs typeface="Arial"/>
              </a:rPr>
              <a:t>transmits a </a:t>
            </a:r>
            <a:r>
              <a:rPr sz="1100" spc="-5" dirty="0">
                <a:latin typeface="Arial"/>
                <a:cs typeface="Arial"/>
              </a:rPr>
              <a:t>stronger signal will </a:t>
            </a:r>
            <a:r>
              <a:rPr sz="1100" spc="-20" dirty="0">
                <a:latin typeface="Arial"/>
                <a:cs typeface="Arial"/>
              </a:rPr>
              <a:t>have </a:t>
            </a:r>
            <a:r>
              <a:rPr sz="1100" spc="-10" dirty="0">
                <a:latin typeface="Arial"/>
                <a:cs typeface="Arial"/>
              </a:rPr>
              <a:t>a  </a:t>
            </a:r>
            <a:r>
              <a:rPr sz="1100" spc="-5" dirty="0">
                <a:latin typeface="Arial"/>
                <a:cs typeface="Arial"/>
              </a:rPr>
              <a:t>correspondingly larger </a:t>
            </a:r>
            <a:r>
              <a:rPr sz="1100" spc="-10" dirty="0">
                <a:latin typeface="Arial"/>
                <a:cs typeface="Arial"/>
              </a:rPr>
              <a:t>weights </a:t>
            </a:r>
            <a:r>
              <a:rPr sz="1100" spc="-5" dirty="0">
                <a:latin typeface="Arial"/>
                <a:cs typeface="Arial"/>
              </a:rPr>
              <a:t>while </a:t>
            </a:r>
            <a:r>
              <a:rPr sz="1100" spc="-10" dirty="0">
                <a:latin typeface="Arial"/>
                <a:cs typeface="Arial"/>
              </a:rPr>
              <a:t>a weak </a:t>
            </a:r>
            <a:r>
              <a:rPr sz="1100" spc="-5" dirty="0">
                <a:latin typeface="Arial"/>
                <a:cs typeface="Arial"/>
              </a:rPr>
              <a:t>synapse will </a:t>
            </a:r>
            <a:r>
              <a:rPr sz="1100" spc="-20" dirty="0">
                <a:latin typeface="Arial"/>
                <a:cs typeface="Arial"/>
              </a:rPr>
              <a:t>have  </a:t>
            </a:r>
            <a:r>
              <a:rPr sz="1100" spc="-5" dirty="0">
                <a:latin typeface="Arial"/>
                <a:cs typeface="Arial"/>
              </a:rPr>
              <a:t>smaller</a:t>
            </a:r>
            <a:r>
              <a:rPr sz="1100" spc="-10" dirty="0">
                <a:latin typeface="Arial"/>
                <a:cs typeface="Arial"/>
              </a:rPr>
              <a:t> weights.</a:t>
            </a:r>
            <a:endParaRPr sz="1100">
              <a:latin typeface="Arial"/>
              <a:cs typeface="Arial"/>
            </a:endParaRPr>
          </a:p>
          <a:p>
            <a:pPr marL="12700" marR="415290">
              <a:lnSpc>
                <a:spcPct val="102600"/>
              </a:lnSpc>
              <a:spcBef>
                <a:spcPts val="865"/>
              </a:spcBef>
            </a:pPr>
            <a:r>
              <a:rPr sz="1100" spc="-10" dirty="0">
                <a:latin typeface="Arial"/>
                <a:cs typeface="Arial"/>
              </a:rPr>
              <a:t>Thus, weights </a:t>
            </a:r>
            <a:r>
              <a:rPr sz="1100" spc="-5" dirty="0">
                <a:latin typeface="Arial"/>
                <a:cs typeface="Arial"/>
              </a:rPr>
              <a:t>here are </a:t>
            </a:r>
            <a:r>
              <a:rPr sz="1100" spc="-10" dirty="0">
                <a:latin typeface="Arial"/>
                <a:cs typeface="Arial"/>
              </a:rPr>
              <a:t>multiplicative factors </a:t>
            </a:r>
            <a:r>
              <a:rPr sz="1100" spc="-5" dirty="0">
                <a:latin typeface="Arial"/>
                <a:cs typeface="Arial"/>
              </a:rPr>
              <a:t>of the inputs to  account </a:t>
            </a:r>
            <a:r>
              <a:rPr sz="1100" spc="-20" dirty="0">
                <a:latin typeface="Arial"/>
                <a:cs typeface="Arial"/>
              </a:rPr>
              <a:t>for </a:t>
            </a:r>
            <a:r>
              <a:rPr sz="1100" spc="-5" dirty="0">
                <a:latin typeface="Arial"/>
                <a:cs typeface="Arial"/>
              </a:rPr>
              <a:t>the strength of the</a:t>
            </a:r>
            <a:r>
              <a:rPr sz="1100" dirty="0">
                <a:latin typeface="Arial"/>
                <a:cs typeface="Arial"/>
              </a:rPr>
              <a:t> </a:t>
            </a:r>
            <a:r>
              <a:rPr sz="1100" spc="-10" dirty="0">
                <a:latin typeface="Arial"/>
                <a:cs typeface="Arial"/>
              </a:rPr>
              <a:t>synapse.</a:t>
            </a:r>
            <a:endParaRPr sz="1100">
              <a:latin typeface="Arial"/>
              <a:cs typeface="Arial"/>
            </a:endParaRPr>
          </a:p>
        </p:txBody>
      </p:sp>
      <p:sp>
        <p:nvSpPr>
          <p:cNvPr id="6" name="object 6"/>
          <p:cNvSpPr/>
          <p:nvPr/>
        </p:nvSpPr>
        <p:spPr>
          <a:xfrm>
            <a:off x="269557" y="1244092"/>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1698205"/>
            <a:ext cx="76809" cy="7680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9557" y="2152307"/>
            <a:ext cx="76809" cy="7680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69557" y="2778493"/>
            <a:ext cx="76809" cy="76809"/>
          </a:xfrm>
          <a:prstGeom prst="rect">
            <a:avLst/>
          </a:prstGeom>
          <a:blipFill>
            <a:blip r:embed="rId2" cstate="print"/>
            <a:stretch>
              <a:fillRect/>
            </a:stretch>
          </a:blip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5" name="object 15"/>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6" name="object 16"/>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7" name="object 17"/>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14</a:t>
            </a:fld>
            <a:r>
              <a:rPr spc="-5" dirty="0"/>
              <a:t> /</a:t>
            </a:r>
            <a:r>
              <a:rPr spc="-70" dirty="0"/>
              <a:t> </a:t>
            </a:r>
            <a:r>
              <a:rPr spc="-5" dirty="0"/>
              <a:t>20</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p:nvPr/>
        </p:nvSpPr>
        <p:spPr>
          <a:xfrm>
            <a:off x="269557" y="525081"/>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453185"/>
            <a:ext cx="3916045" cy="363855"/>
          </a:xfrm>
          <a:prstGeom prst="rect">
            <a:avLst/>
          </a:prstGeom>
        </p:spPr>
        <p:txBody>
          <a:bodyPr vert="horz" wrap="square" lIns="0" tIns="6985" rIns="0" bIns="0" rtlCol="0">
            <a:spAutoFit/>
          </a:bodyPr>
          <a:lstStyle/>
          <a:p>
            <a:pPr marL="12700" marR="5080">
              <a:lnSpc>
                <a:spcPct val="102600"/>
              </a:lnSpc>
              <a:spcBef>
                <a:spcPts val="55"/>
              </a:spcBef>
            </a:pPr>
            <a:r>
              <a:rPr sz="1100" spc="-10" dirty="0">
                <a:latin typeface="Arial"/>
                <a:cs typeface="Arial"/>
              </a:rPr>
              <a:t>Hence, </a:t>
            </a:r>
            <a:r>
              <a:rPr sz="1100" spc="-5" dirty="0">
                <a:latin typeface="Arial"/>
                <a:cs typeface="Arial"/>
              </a:rPr>
              <a:t>the total input </a:t>
            </a:r>
            <a:r>
              <a:rPr sz="1100" spc="-20" dirty="0">
                <a:latin typeface="Arial"/>
                <a:cs typeface="Arial"/>
              </a:rPr>
              <a:t>say </a:t>
            </a:r>
            <a:r>
              <a:rPr sz="1100" i="1" spc="-5" dirty="0">
                <a:latin typeface="Arial"/>
                <a:cs typeface="Arial"/>
              </a:rPr>
              <a:t>I </a:t>
            </a:r>
            <a:r>
              <a:rPr sz="1100" spc="-10" dirty="0">
                <a:latin typeface="Arial"/>
                <a:cs typeface="Arial"/>
              </a:rPr>
              <a:t>received </a:t>
            </a:r>
            <a:r>
              <a:rPr sz="1100" spc="-20" dirty="0">
                <a:latin typeface="Arial"/>
                <a:cs typeface="Arial"/>
              </a:rPr>
              <a:t>by </a:t>
            </a:r>
            <a:r>
              <a:rPr sz="1100" spc="-5" dirty="0">
                <a:latin typeface="Arial"/>
                <a:cs typeface="Arial"/>
              </a:rPr>
              <a:t>the </a:t>
            </a:r>
            <a:r>
              <a:rPr sz="1100" spc="-10" dirty="0">
                <a:latin typeface="Arial"/>
                <a:cs typeface="Arial"/>
              </a:rPr>
              <a:t>soma </a:t>
            </a:r>
            <a:r>
              <a:rPr sz="1100" spc="-5" dirty="0">
                <a:latin typeface="Arial"/>
                <a:cs typeface="Arial"/>
              </a:rPr>
              <a:t>of the </a:t>
            </a:r>
            <a:r>
              <a:rPr sz="1100" dirty="0">
                <a:latin typeface="Arial"/>
                <a:cs typeface="Arial"/>
              </a:rPr>
              <a:t>artificial  </a:t>
            </a:r>
            <a:r>
              <a:rPr sz="1100" spc="-5" dirty="0">
                <a:latin typeface="Arial"/>
                <a:cs typeface="Arial"/>
              </a:rPr>
              <a:t>neuron</a:t>
            </a:r>
            <a:r>
              <a:rPr sz="1100" spc="-10" dirty="0">
                <a:latin typeface="Arial"/>
                <a:cs typeface="Arial"/>
              </a:rPr>
              <a:t> </a:t>
            </a:r>
            <a:r>
              <a:rPr sz="1100" spc="-5" dirty="0">
                <a:latin typeface="Arial"/>
                <a:cs typeface="Arial"/>
              </a:rPr>
              <a:t>is</a:t>
            </a:r>
            <a:endParaRPr sz="1100">
              <a:latin typeface="Arial"/>
              <a:cs typeface="Arial"/>
            </a:endParaRPr>
          </a:p>
        </p:txBody>
      </p:sp>
      <p:sp>
        <p:nvSpPr>
          <p:cNvPr id="6" name="object 6"/>
          <p:cNvSpPr txBox="1"/>
          <p:nvPr/>
        </p:nvSpPr>
        <p:spPr>
          <a:xfrm>
            <a:off x="1122311" y="873250"/>
            <a:ext cx="2011045"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Arial"/>
                <a:cs typeface="Arial"/>
              </a:rPr>
              <a:t>I</a:t>
            </a:r>
            <a:r>
              <a:rPr sz="1100" i="1" spc="55" dirty="0">
                <a:latin typeface="Arial"/>
                <a:cs typeface="Arial"/>
              </a:rPr>
              <a:t> </a:t>
            </a:r>
            <a:r>
              <a:rPr sz="1100" spc="-10" dirty="0">
                <a:latin typeface="LM Sans 10"/>
                <a:cs typeface="LM Sans 10"/>
              </a:rPr>
              <a:t>=</a:t>
            </a:r>
            <a:r>
              <a:rPr sz="1100" spc="-70" dirty="0">
                <a:latin typeface="LM Sans 10"/>
                <a:cs typeface="LM Sans 10"/>
              </a:rPr>
              <a:t> </a:t>
            </a:r>
            <a:r>
              <a:rPr sz="1100" i="1" spc="5" dirty="0">
                <a:latin typeface="Arial"/>
                <a:cs typeface="Arial"/>
              </a:rPr>
              <a:t>w</a:t>
            </a:r>
            <a:r>
              <a:rPr sz="1200" spc="7" baseline="-13888" dirty="0">
                <a:latin typeface="Arial"/>
                <a:cs typeface="Arial"/>
              </a:rPr>
              <a:t>1</a:t>
            </a:r>
            <a:r>
              <a:rPr sz="1100" i="1" spc="5" dirty="0">
                <a:latin typeface="Arial"/>
                <a:cs typeface="Arial"/>
              </a:rPr>
              <a:t>x</a:t>
            </a:r>
            <a:r>
              <a:rPr sz="1200" spc="7" baseline="-13888" dirty="0">
                <a:latin typeface="Arial"/>
                <a:cs typeface="Arial"/>
              </a:rPr>
              <a:t>1</a:t>
            </a:r>
            <a:r>
              <a:rPr sz="1200" spc="89" baseline="-13888" dirty="0">
                <a:latin typeface="Arial"/>
                <a:cs typeface="Arial"/>
              </a:rPr>
              <a:t> </a:t>
            </a:r>
            <a:r>
              <a:rPr sz="1100" spc="-10" dirty="0">
                <a:latin typeface="LM Sans 10"/>
                <a:cs typeface="LM Sans 10"/>
              </a:rPr>
              <a:t>+</a:t>
            </a:r>
            <a:r>
              <a:rPr sz="1100" spc="-130" dirty="0">
                <a:latin typeface="LM Sans 10"/>
                <a:cs typeface="LM Sans 10"/>
              </a:rPr>
              <a:t> </a:t>
            </a:r>
            <a:r>
              <a:rPr sz="1100" i="1" spc="5" dirty="0">
                <a:latin typeface="Arial"/>
                <a:cs typeface="Arial"/>
              </a:rPr>
              <a:t>w</a:t>
            </a:r>
            <a:r>
              <a:rPr sz="1200" spc="7" baseline="-13888" dirty="0">
                <a:latin typeface="Arial"/>
                <a:cs typeface="Arial"/>
              </a:rPr>
              <a:t>2</a:t>
            </a:r>
            <a:r>
              <a:rPr sz="1100" i="1" spc="5" dirty="0">
                <a:latin typeface="Arial"/>
                <a:cs typeface="Arial"/>
              </a:rPr>
              <a:t>x</a:t>
            </a:r>
            <a:r>
              <a:rPr sz="1200" spc="7" baseline="-13888" dirty="0">
                <a:latin typeface="Arial"/>
                <a:cs typeface="Arial"/>
              </a:rPr>
              <a:t>2</a:t>
            </a:r>
            <a:r>
              <a:rPr sz="1200" spc="89" baseline="-13888" dirty="0">
                <a:latin typeface="Arial"/>
                <a:cs typeface="Arial"/>
              </a:rPr>
              <a:t> </a:t>
            </a:r>
            <a:r>
              <a:rPr sz="1100" spc="-10" dirty="0">
                <a:latin typeface="LM Sans 10"/>
                <a:cs typeface="LM Sans 10"/>
              </a:rPr>
              <a:t>+</a:t>
            </a:r>
            <a:r>
              <a:rPr sz="1100" spc="-130" dirty="0">
                <a:latin typeface="LM Sans 10"/>
                <a:cs typeface="LM Sans 10"/>
              </a:rPr>
              <a:t> </a:t>
            </a:r>
            <a:r>
              <a:rPr sz="1100" i="1" spc="-5" dirty="0">
                <a:latin typeface="Arial"/>
                <a:cs typeface="Arial"/>
              </a:rPr>
              <a:t>·</a:t>
            </a:r>
            <a:r>
              <a:rPr sz="1100" i="1" spc="-125" dirty="0">
                <a:latin typeface="Arial"/>
                <a:cs typeface="Arial"/>
              </a:rPr>
              <a:t> </a:t>
            </a:r>
            <a:r>
              <a:rPr sz="1100" i="1" spc="-5" dirty="0">
                <a:latin typeface="Arial"/>
                <a:cs typeface="Arial"/>
              </a:rPr>
              <a:t>·</a:t>
            </a:r>
            <a:r>
              <a:rPr sz="1100" i="1" spc="-130" dirty="0">
                <a:latin typeface="Arial"/>
                <a:cs typeface="Arial"/>
              </a:rPr>
              <a:t> </a:t>
            </a:r>
            <a:r>
              <a:rPr sz="1100" i="1" spc="-5" dirty="0">
                <a:latin typeface="Arial"/>
                <a:cs typeface="Arial"/>
              </a:rPr>
              <a:t>·</a:t>
            </a:r>
            <a:r>
              <a:rPr sz="1100" i="1" spc="-70" dirty="0">
                <a:latin typeface="Arial"/>
                <a:cs typeface="Arial"/>
              </a:rPr>
              <a:t> </a:t>
            </a:r>
            <a:r>
              <a:rPr sz="1100" spc="-10" dirty="0">
                <a:latin typeface="LM Sans 10"/>
                <a:cs typeface="LM Sans 10"/>
              </a:rPr>
              <a:t>+</a:t>
            </a:r>
            <a:r>
              <a:rPr sz="1100" spc="-130" dirty="0">
                <a:latin typeface="LM Sans 10"/>
                <a:cs typeface="LM Sans 10"/>
              </a:rPr>
              <a:t> </a:t>
            </a:r>
            <a:r>
              <a:rPr sz="1100" i="1" spc="10" dirty="0">
                <a:latin typeface="Arial"/>
                <a:cs typeface="Arial"/>
              </a:rPr>
              <a:t>w</a:t>
            </a:r>
            <a:r>
              <a:rPr sz="1200" i="1" spc="15" baseline="-10416" dirty="0">
                <a:latin typeface="Arial"/>
                <a:cs typeface="Arial"/>
              </a:rPr>
              <a:t>n</a:t>
            </a:r>
            <a:r>
              <a:rPr sz="1100" i="1" spc="10" dirty="0">
                <a:latin typeface="Arial"/>
                <a:cs typeface="Arial"/>
              </a:rPr>
              <a:t>x</a:t>
            </a:r>
            <a:r>
              <a:rPr sz="1200" i="1" spc="15" baseline="-10416" dirty="0">
                <a:latin typeface="Arial"/>
                <a:cs typeface="Arial"/>
              </a:rPr>
              <a:t>n</a:t>
            </a:r>
            <a:r>
              <a:rPr sz="1200" i="1" spc="209" baseline="-10416" dirty="0">
                <a:latin typeface="Arial"/>
                <a:cs typeface="Arial"/>
              </a:rPr>
              <a:t> </a:t>
            </a:r>
            <a:r>
              <a:rPr sz="1100" spc="-10" dirty="0">
                <a:latin typeface="LM Sans 10"/>
                <a:cs typeface="LM Sans 10"/>
              </a:rPr>
              <a:t>=</a:t>
            </a:r>
            <a:endParaRPr sz="1100">
              <a:latin typeface="LM Sans 10"/>
              <a:cs typeface="LM Sans 10"/>
            </a:endParaRPr>
          </a:p>
        </p:txBody>
      </p:sp>
      <p:sp>
        <p:nvSpPr>
          <p:cNvPr id="7" name="object 7"/>
          <p:cNvSpPr txBox="1"/>
          <p:nvPr/>
        </p:nvSpPr>
        <p:spPr>
          <a:xfrm>
            <a:off x="3120910" y="769339"/>
            <a:ext cx="172085" cy="191770"/>
          </a:xfrm>
          <a:prstGeom prst="rect">
            <a:avLst/>
          </a:prstGeom>
        </p:spPr>
        <p:txBody>
          <a:bodyPr vert="horz" wrap="square" lIns="0" tIns="11430" rIns="0" bIns="0" rtlCol="0">
            <a:spAutoFit/>
          </a:bodyPr>
          <a:lstStyle/>
          <a:p>
            <a:pPr marL="12700">
              <a:lnSpc>
                <a:spcPct val="100000"/>
              </a:lnSpc>
              <a:spcBef>
                <a:spcPts val="90"/>
              </a:spcBef>
            </a:pPr>
            <a:r>
              <a:rPr sz="1100" spc="470" dirty="0">
                <a:latin typeface="Arial"/>
                <a:cs typeface="Arial"/>
              </a:rPr>
              <a:t>Σ</a:t>
            </a:r>
            <a:endParaRPr sz="1100">
              <a:latin typeface="Arial"/>
              <a:cs typeface="Arial"/>
            </a:endParaRPr>
          </a:p>
        </p:txBody>
      </p:sp>
      <p:sp>
        <p:nvSpPr>
          <p:cNvPr id="8" name="object 8"/>
          <p:cNvSpPr txBox="1"/>
          <p:nvPr/>
        </p:nvSpPr>
        <p:spPr>
          <a:xfrm>
            <a:off x="3267151" y="846733"/>
            <a:ext cx="196850" cy="252095"/>
          </a:xfrm>
          <a:prstGeom prst="rect">
            <a:avLst/>
          </a:prstGeom>
        </p:spPr>
        <p:txBody>
          <a:bodyPr vert="horz" wrap="square" lIns="0" tIns="29209" rIns="0" bIns="0" rtlCol="0">
            <a:spAutoFit/>
          </a:bodyPr>
          <a:lstStyle/>
          <a:p>
            <a:pPr marL="12700" marR="5080">
              <a:lnSpc>
                <a:spcPts val="830"/>
              </a:lnSpc>
              <a:spcBef>
                <a:spcPts val="229"/>
              </a:spcBef>
            </a:pPr>
            <a:r>
              <a:rPr sz="800" i="1" spc="-5" dirty="0">
                <a:latin typeface="Arial"/>
                <a:cs typeface="Arial"/>
              </a:rPr>
              <a:t>n  i</a:t>
            </a:r>
            <a:r>
              <a:rPr sz="800" i="1" spc="-155" dirty="0">
                <a:latin typeface="Arial"/>
                <a:cs typeface="Arial"/>
              </a:rPr>
              <a:t> </a:t>
            </a:r>
            <a:r>
              <a:rPr sz="800" spc="-5" dirty="0">
                <a:latin typeface="LM Roman 8"/>
                <a:cs typeface="LM Roman 8"/>
              </a:rPr>
              <a:t>=</a:t>
            </a:r>
            <a:r>
              <a:rPr sz="800" spc="-5" dirty="0">
                <a:latin typeface="Arial"/>
                <a:cs typeface="Arial"/>
              </a:rPr>
              <a:t>1</a:t>
            </a:r>
            <a:endParaRPr sz="800">
              <a:latin typeface="Arial"/>
              <a:cs typeface="Arial"/>
            </a:endParaRPr>
          </a:p>
        </p:txBody>
      </p:sp>
      <p:sp>
        <p:nvSpPr>
          <p:cNvPr id="9" name="object 9"/>
          <p:cNvSpPr txBox="1"/>
          <p:nvPr/>
        </p:nvSpPr>
        <p:spPr>
          <a:xfrm>
            <a:off x="3442271" y="873250"/>
            <a:ext cx="306070" cy="191770"/>
          </a:xfrm>
          <a:prstGeom prst="rect">
            <a:avLst/>
          </a:prstGeom>
        </p:spPr>
        <p:txBody>
          <a:bodyPr vert="horz" wrap="square" lIns="0" tIns="11430" rIns="0" bIns="0" rtlCol="0">
            <a:spAutoFit/>
          </a:bodyPr>
          <a:lstStyle/>
          <a:p>
            <a:pPr marL="38100">
              <a:lnSpc>
                <a:spcPct val="100000"/>
              </a:lnSpc>
              <a:spcBef>
                <a:spcPts val="90"/>
              </a:spcBef>
            </a:pPr>
            <a:r>
              <a:rPr sz="1100" i="1" spc="-5" dirty="0">
                <a:latin typeface="Arial"/>
                <a:cs typeface="Arial"/>
              </a:rPr>
              <a:t>w</a:t>
            </a:r>
            <a:r>
              <a:rPr sz="1200" i="1" spc="-7" baseline="-13888" dirty="0">
                <a:latin typeface="Arial"/>
                <a:cs typeface="Arial"/>
              </a:rPr>
              <a:t>i</a:t>
            </a:r>
            <a:r>
              <a:rPr sz="1200" i="1" spc="-202" baseline="-13888" dirty="0">
                <a:latin typeface="Arial"/>
                <a:cs typeface="Arial"/>
              </a:rPr>
              <a:t> </a:t>
            </a:r>
            <a:r>
              <a:rPr sz="1100" i="1" spc="-5" dirty="0">
                <a:latin typeface="Arial"/>
                <a:cs typeface="Arial"/>
              </a:rPr>
              <a:t>x</a:t>
            </a:r>
            <a:r>
              <a:rPr sz="1200" i="1" spc="-7" baseline="-13888" dirty="0">
                <a:latin typeface="Arial"/>
                <a:cs typeface="Arial"/>
              </a:rPr>
              <a:t>i</a:t>
            </a:r>
            <a:endParaRPr sz="1200" baseline="-13888">
              <a:latin typeface="Arial"/>
              <a:cs typeface="Arial"/>
            </a:endParaRPr>
          </a:p>
        </p:txBody>
      </p:sp>
      <p:sp>
        <p:nvSpPr>
          <p:cNvPr id="10" name="object 10"/>
          <p:cNvSpPr/>
          <p:nvPr/>
        </p:nvSpPr>
        <p:spPr>
          <a:xfrm>
            <a:off x="269557" y="1193139"/>
            <a:ext cx="76809" cy="76809"/>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402932" y="1121230"/>
            <a:ext cx="3707765" cy="574040"/>
          </a:xfrm>
          <a:prstGeom prst="rect">
            <a:avLst/>
          </a:prstGeom>
        </p:spPr>
        <p:txBody>
          <a:bodyPr vert="horz" wrap="square" lIns="0" tIns="11430" rIns="0" bIns="0" rtlCol="0">
            <a:spAutoFit/>
          </a:bodyPr>
          <a:lstStyle/>
          <a:p>
            <a:pPr marL="12700">
              <a:lnSpc>
                <a:spcPct val="100000"/>
              </a:lnSpc>
              <a:spcBef>
                <a:spcPts val="90"/>
              </a:spcBef>
            </a:pPr>
            <a:r>
              <a:rPr sz="1100" spc="-75" dirty="0">
                <a:latin typeface="Arial"/>
                <a:cs typeface="Arial"/>
              </a:rPr>
              <a:t>To </a:t>
            </a:r>
            <a:r>
              <a:rPr sz="1100" spc="-10" dirty="0">
                <a:latin typeface="Arial"/>
                <a:cs typeface="Arial"/>
              </a:rPr>
              <a:t>generate </a:t>
            </a:r>
            <a:r>
              <a:rPr sz="1100" spc="-5" dirty="0">
                <a:latin typeface="Arial"/>
                <a:cs typeface="Arial"/>
              </a:rPr>
              <a:t>the final output </a:t>
            </a:r>
            <a:r>
              <a:rPr sz="1100" i="1" spc="-5" dirty="0">
                <a:latin typeface="Arial"/>
                <a:cs typeface="Arial"/>
              </a:rPr>
              <a:t>y </a:t>
            </a:r>
            <a:r>
              <a:rPr sz="1100" spc="-5" dirty="0">
                <a:latin typeface="Arial"/>
                <a:cs typeface="Arial"/>
              </a:rPr>
              <a:t>, the </a:t>
            </a:r>
            <a:r>
              <a:rPr sz="1100" spc="-10" dirty="0">
                <a:latin typeface="Arial"/>
                <a:cs typeface="Arial"/>
              </a:rPr>
              <a:t>sum </a:t>
            </a:r>
            <a:r>
              <a:rPr sz="1100" spc="-5" dirty="0">
                <a:latin typeface="Arial"/>
                <a:cs typeface="Arial"/>
              </a:rPr>
              <a:t>is passed to </a:t>
            </a:r>
            <a:r>
              <a:rPr sz="1100" spc="-10" dirty="0">
                <a:latin typeface="Arial"/>
                <a:cs typeface="Arial"/>
              </a:rPr>
              <a:t>a </a:t>
            </a:r>
            <a:r>
              <a:rPr sz="1100" spc="-5" dirty="0">
                <a:latin typeface="Arial"/>
                <a:cs typeface="Arial"/>
              </a:rPr>
              <a:t>filter</a:t>
            </a:r>
            <a:r>
              <a:rPr sz="1100" spc="-130" dirty="0">
                <a:latin typeface="Arial"/>
                <a:cs typeface="Arial"/>
              </a:rPr>
              <a:t> </a:t>
            </a:r>
            <a:r>
              <a:rPr sz="1100" i="1" spc="-220" dirty="0">
                <a:latin typeface="Verdana"/>
                <a:cs typeface="Verdana"/>
              </a:rPr>
              <a:t>φ</a:t>
            </a:r>
            <a:endParaRPr sz="1100">
              <a:latin typeface="Verdana"/>
              <a:cs typeface="Verdana"/>
            </a:endParaRPr>
          </a:p>
          <a:p>
            <a:pPr marL="12700">
              <a:lnSpc>
                <a:spcPct val="100000"/>
              </a:lnSpc>
              <a:spcBef>
                <a:spcPts val="35"/>
              </a:spcBef>
            </a:pPr>
            <a:r>
              <a:rPr sz="1100" spc="-10" dirty="0">
                <a:latin typeface="Arial"/>
                <a:cs typeface="Arial"/>
              </a:rPr>
              <a:t>called</a:t>
            </a:r>
            <a:r>
              <a:rPr sz="1100" spc="-10" dirty="0">
                <a:solidFill>
                  <a:srgbClr val="FF0000"/>
                </a:solidFill>
                <a:latin typeface="Arial"/>
                <a:cs typeface="Arial"/>
              </a:rPr>
              <a:t>transfer </a:t>
            </a:r>
            <a:r>
              <a:rPr sz="1100" spc="-5" dirty="0">
                <a:solidFill>
                  <a:srgbClr val="FF0000"/>
                </a:solidFill>
                <a:latin typeface="Arial"/>
                <a:cs typeface="Arial"/>
              </a:rPr>
              <a:t>function</a:t>
            </a:r>
            <a:r>
              <a:rPr sz="1100" spc="-5" dirty="0">
                <a:latin typeface="Arial"/>
                <a:cs typeface="Arial"/>
              </a:rPr>
              <a:t>, which releases the</a:t>
            </a:r>
            <a:r>
              <a:rPr sz="1100" spc="-10" dirty="0">
                <a:latin typeface="Arial"/>
                <a:cs typeface="Arial"/>
              </a:rPr>
              <a:t> </a:t>
            </a:r>
            <a:r>
              <a:rPr sz="1100" spc="-5" dirty="0">
                <a:latin typeface="Arial"/>
                <a:cs typeface="Arial"/>
              </a:rPr>
              <a:t>output.</a:t>
            </a:r>
            <a:endParaRPr sz="1100">
              <a:latin typeface="Arial"/>
              <a:cs typeface="Arial"/>
            </a:endParaRPr>
          </a:p>
          <a:p>
            <a:pPr marL="12700">
              <a:lnSpc>
                <a:spcPct val="100000"/>
              </a:lnSpc>
              <a:spcBef>
                <a:spcPts val="334"/>
              </a:spcBef>
            </a:pPr>
            <a:r>
              <a:rPr sz="1100" spc="-5" dirty="0">
                <a:latin typeface="Arial"/>
                <a:cs typeface="Arial"/>
              </a:rPr>
              <a:t>That </a:t>
            </a:r>
            <a:r>
              <a:rPr sz="1100" spc="-10" dirty="0">
                <a:latin typeface="Arial"/>
                <a:cs typeface="Arial"/>
              </a:rPr>
              <a:t>is, </a:t>
            </a:r>
            <a:r>
              <a:rPr sz="1100" i="1" spc="-5" dirty="0">
                <a:latin typeface="Arial"/>
                <a:cs typeface="Arial"/>
              </a:rPr>
              <a:t>y </a:t>
            </a:r>
            <a:r>
              <a:rPr sz="1100" spc="-10" dirty="0">
                <a:latin typeface="LM Sans 10"/>
                <a:cs typeface="LM Sans 10"/>
              </a:rPr>
              <a:t>=</a:t>
            </a:r>
            <a:r>
              <a:rPr sz="1100" spc="-260" dirty="0">
                <a:latin typeface="LM Sans 10"/>
                <a:cs typeface="LM Sans 10"/>
              </a:rPr>
              <a:t> </a:t>
            </a: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a:t>
            </a:r>
            <a:endParaRPr sz="1100">
              <a:latin typeface="LM Sans 10"/>
              <a:cs typeface="LM Sans 10"/>
            </a:endParaRPr>
          </a:p>
        </p:txBody>
      </p:sp>
      <p:sp>
        <p:nvSpPr>
          <p:cNvPr id="12" name="object 12"/>
          <p:cNvSpPr/>
          <p:nvPr/>
        </p:nvSpPr>
        <p:spPr>
          <a:xfrm>
            <a:off x="269557" y="1575244"/>
            <a:ext cx="76809" cy="76809"/>
          </a:xfrm>
          <a:prstGeom prst="rect">
            <a:avLst/>
          </a:prstGeom>
          <a:blipFill>
            <a:blip r:embed="rId3" cstate="print"/>
            <a:stretch>
              <a:fillRect/>
            </a:stretch>
          </a:blipFill>
        </p:spPr>
        <p:txBody>
          <a:bodyPr wrap="square" lIns="0" tIns="0" rIns="0" bIns="0" rtlCol="0"/>
          <a:lstStyle/>
          <a:p>
            <a:endParaRPr/>
          </a:p>
        </p:txBody>
      </p:sp>
      <p:grpSp>
        <p:nvGrpSpPr>
          <p:cNvPr id="13" name="object 13"/>
          <p:cNvGrpSpPr/>
          <p:nvPr/>
        </p:nvGrpSpPr>
        <p:grpSpPr>
          <a:xfrm>
            <a:off x="1230611" y="2156498"/>
            <a:ext cx="991869" cy="675005"/>
            <a:chOff x="1230611" y="2156498"/>
            <a:chExt cx="991869" cy="675005"/>
          </a:xfrm>
        </p:grpSpPr>
        <p:sp>
          <p:nvSpPr>
            <p:cNvPr id="14" name="object 14"/>
            <p:cNvSpPr/>
            <p:nvPr/>
          </p:nvSpPr>
          <p:spPr>
            <a:xfrm>
              <a:off x="1231449" y="2157336"/>
              <a:ext cx="990600" cy="673735"/>
            </a:xfrm>
            <a:custGeom>
              <a:avLst/>
              <a:gdLst/>
              <a:ahLst/>
              <a:cxnLst/>
              <a:rect l="l" t="t" r="r" b="b"/>
              <a:pathLst>
                <a:path w="990600" h="673735">
                  <a:moveTo>
                    <a:pt x="0" y="0"/>
                  </a:moveTo>
                  <a:lnTo>
                    <a:pt x="593997" y="296988"/>
                  </a:lnTo>
                </a:path>
                <a:path w="990600" h="673735">
                  <a:moveTo>
                    <a:pt x="568152" y="305607"/>
                  </a:moveTo>
                  <a:lnTo>
                    <a:pt x="593997" y="296988"/>
                  </a:lnTo>
                  <a:lnTo>
                    <a:pt x="585405" y="271122"/>
                  </a:lnTo>
                </a:path>
                <a:path w="990600" h="673735">
                  <a:moveTo>
                    <a:pt x="0" y="197954"/>
                  </a:moveTo>
                  <a:lnTo>
                    <a:pt x="591762" y="295856"/>
                  </a:lnTo>
                </a:path>
                <a:path w="990600" h="673735">
                  <a:moveTo>
                    <a:pt x="569549" y="311733"/>
                  </a:moveTo>
                  <a:lnTo>
                    <a:pt x="591762" y="295856"/>
                  </a:lnTo>
                  <a:lnTo>
                    <a:pt x="575836" y="273693"/>
                  </a:lnTo>
                </a:path>
                <a:path w="990600" h="673735">
                  <a:moveTo>
                    <a:pt x="0" y="395986"/>
                  </a:moveTo>
                  <a:lnTo>
                    <a:pt x="593997" y="296988"/>
                  </a:lnTo>
                </a:path>
                <a:path w="990600" h="673735">
                  <a:moveTo>
                    <a:pt x="578141" y="319172"/>
                  </a:moveTo>
                  <a:lnTo>
                    <a:pt x="593997" y="296988"/>
                  </a:lnTo>
                  <a:lnTo>
                    <a:pt x="571785" y="281139"/>
                  </a:lnTo>
                </a:path>
                <a:path w="990600" h="673735">
                  <a:moveTo>
                    <a:pt x="0" y="673186"/>
                  </a:moveTo>
                  <a:lnTo>
                    <a:pt x="593997" y="296988"/>
                  </a:lnTo>
                </a:path>
                <a:path w="990600" h="673735">
                  <a:moveTo>
                    <a:pt x="588060" y="323594"/>
                  </a:moveTo>
                  <a:lnTo>
                    <a:pt x="593997" y="296988"/>
                  </a:lnTo>
                  <a:lnTo>
                    <a:pt x="567384" y="291016"/>
                  </a:lnTo>
                </a:path>
                <a:path w="990600" h="673735">
                  <a:moveTo>
                    <a:pt x="989977" y="296988"/>
                  </a:moveTo>
                  <a:lnTo>
                    <a:pt x="985954" y="241120"/>
                  </a:lnTo>
                  <a:lnTo>
                    <a:pt x="974419" y="189084"/>
                  </a:lnTo>
                  <a:lnTo>
                    <a:pt x="956166" y="141994"/>
                  </a:lnTo>
                  <a:lnTo>
                    <a:pt x="931992" y="100966"/>
                  </a:lnTo>
                  <a:lnTo>
                    <a:pt x="902695" y="67114"/>
                  </a:lnTo>
                  <a:lnTo>
                    <a:pt x="869070" y="41553"/>
                  </a:lnTo>
                  <a:lnTo>
                    <a:pt x="831913" y="25399"/>
                  </a:lnTo>
                  <a:lnTo>
                    <a:pt x="792022" y="19767"/>
                  </a:lnTo>
                  <a:lnTo>
                    <a:pt x="752107" y="25399"/>
                  </a:lnTo>
                  <a:lnTo>
                    <a:pt x="714933" y="41553"/>
                  </a:lnTo>
                  <a:lnTo>
                    <a:pt x="681296" y="67114"/>
                  </a:lnTo>
                  <a:lnTo>
                    <a:pt x="651990" y="100966"/>
                  </a:lnTo>
                  <a:lnTo>
                    <a:pt x="627811" y="141994"/>
                  </a:lnTo>
                  <a:lnTo>
                    <a:pt x="609556" y="189084"/>
                  </a:lnTo>
                  <a:lnTo>
                    <a:pt x="598019" y="241120"/>
                  </a:lnTo>
                  <a:lnTo>
                    <a:pt x="593997" y="296988"/>
                  </a:lnTo>
                  <a:lnTo>
                    <a:pt x="598019" y="352854"/>
                  </a:lnTo>
                  <a:lnTo>
                    <a:pt x="609556" y="404888"/>
                  </a:lnTo>
                  <a:lnTo>
                    <a:pt x="627811" y="451975"/>
                  </a:lnTo>
                  <a:lnTo>
                    <a:pt x="651990" y="492999"/>
                  </a:lnTo>
                  <a:lnTo>
                    <a:pt x="681296" y="526847"/>
                  </a:lnTo>
                  <a:lnTo>
                    <a:pt x="714933" y="552404"/>
                  </a:lnTo>
                  <a:lnTo>
                    <a:pt x="752107" y="568556"/>
                  </a:lnTo>
                  <a:lnTo>
                    <a:pt x="792022" y="574187"/>
                  </a:lnTo>
                  <a:lnTo>
                    <a:pt x="831913" y="568556"/>
                  </a:lnTo>
                  <a:lnTo>
                    <a:pt x="869070" y="552404"/>
                  </a:lnTo>
                  <a:lnTo>
                    <a:pt x="902695" y="526847"/>
                  </a:lnTo>
                  <a:lnTo>
                    <a:pt x="931992" y="492999"/>
                  </a:lnTo>
                  <a:lnTo>
                    <a:pt x="956166" y="451975"/>
                  </a:lnTo>
                  <a:lnTo>
                    <a:pt x="974419" y="404888"/>
                  </a:lnTo>
                  <a:lnTo>
                    <a:pt x="985954" y="352854"/>
                  </a:lnTo>
                  <a:lnTo>
                    <a:pt x="989977" y="296988"/>
                  </a:lnTo>
                  <a:close/>
                </a:path>
              </a:pathLst>
            </a:custGeom>
            <a:ln w="3175">
              <a:solidFill>
                <a:srgbClr val="000000"/>
              </a:solidFill>
            </a:ln>
          </p:spPr>
          <p:txBody>
            <a:bodyPr wrap="square" lIns="0" tIns="0" rIns="0" bIns="0" rtlCol="0"/>
            <a:lstStyle/>
            <a:p>
              <a:endParaRPr/>
            </a:p>
          </p:txBody>
        </p:sp>
        <p:sp>
          <p:nvSpPr>
            <p:cNvPr id="15" name="object 15"/>
            <p:cNvSpPr/>
            <p:nvPr/>
          </p:nvSpPr>
          <p:spPr>
            <a:xfrm>
              <a:off x="1896394" y="2311009"/>
              <a:ext cx="263340" cy="299952"/>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1226431" y="2568088"/>
            <a:ext cx="181610" cy="243204"/>
          </a:xfrm>
          <a:prstGeom prst="rect">
            <a:avLst/>
          </a:prstGeom>
        </p:spPr>
        <p:txBody>
          <a:bodyPr vert="vert" wrap="square" lIns="0" tIns="0" rIns="0" bIns="0" rtlCol="0">
            <a:spAutoFit/>
          </a:bodyPr>
          <a:lstStyle/>
          <a:p>
            <a:pPr marL="12700">
              <a:lnSpc>
                <a:spcPts val="1315"/>
              </a:lnSpc>
            </a:pPr>
            <a:r>
              <a:rPr sz="1100" dirty="0">
                <a:latin typeface="Arial"/>
                <a:cs typeface="Arial"/>
              </a:rPr>
              <a:t>…</a:t>
            </a:r>
            <a:r>
              <a:rPr sz="1100" spc="-5" dirty="0">
                <a:latin typeface="Arial"/>
                <a:cs typeface="Arial"/>
              </a:rPr>
              <a:t>.</a:t>
            </a:r>
            <a:r>
              <a:rPr sz="1100" dirty="0">
                <a:latin typeface="Arial"/>
                <a:cs typeface="Arial"/>
              </a:rPr>
              <a:t>.</a:t>
            </a:r>
            <a:endParaRPr sz="1100">
              <a:latin typeface="Arial"/>
              <a:cs typeface="Arial"/>
            </a:endParaRPr>
          </a:p>
        </p:txBody>
      </p:sp>
      <p:sp>
        <p:nvSpPr>
          <p:cNvPr id="17" name="object 17"/>
          <p:cNvSpPr txBox="1"/>
          <p:nvPr/>
        </p:nvSpPr>
        <p:spPr>
          <a:xfrm>
            <a:off x="1099981" y="2093436"/>
            <a:ext cx="1244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x</a:t>
            </a:r>
            <a:r>
              <a:rPr sz="250" spc="20" dirty="0">
                <a:latin typeface="Arial"/>
                <a:cs typeface="Arial"/>
              </a:rPr>
              <a:t>1</a:t>
            </a:r>
            <a:endParaRPr sz="250">
              <a:latin typeface="Arial"/>
              <a:cs typeface="Arial"/>
            </a:endParaRPr>
          </a:p>
        </p:txBody>
      </p:sp>
      <p:sp>
        <p:nvSpPr>
          <p:cNvPr id="18" name="object 18"/>
          <p:cNvSpPr txBox="1"/>
          <p:nvPr/>
        </p:nvSpPr>
        <p:spPr>
          <a:xfrm>
            <a:off x="1099981" y="2311229"/>
            <a:ext cx="1244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x</a:t>
            </a:r>
            <a:r>
              <a:rPr sz="250" spc="20" dirty="0">
                <a:latin typeface="Arial"/>
                <a:cs typeface="Arial"/>
              </a:rPr>
              <a:t>2</a:t>
            </a:r>
            <a:endParaRPr sz="250">
              <a:latin typeface="Arial"/>
              <a:cs typeface="Arial"/>
            </a:endParaRPr>
          </a:p>
        </p:txBody>
      </p:sp>
      <p:sp>
        <p:nvSpPr>
          <p:cNvPr id="19" name="object 19"/>
          <p:cNvSpPr txBox="1"/>
          <p:nvPr/>
        </p:nvSpPr>
        <p:spPr>
          <a:xfrm>
            <a:off x="1099981" y="2806228"/>
            <a:ext cx="1244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x</a:t>
            </a:r>
            <a:r>
              <a:rPr sz="250" spc="20" dirty="0">
                <a:latin typeface="Arial"/>
                <a:cs typeface="Arial"/>
              </a:rPr>
              <a:t>n</a:t>
            </a:r>
            <a:endParaRPr sz="250">
              <a:latin typeface="Arial"/>
              <a:cs typeface="Arial"/>
            </a:endParaRPr>
          </a:p>
        </p:txBody>
      </p:sp>
      <p:sp>
        <p:nvSpPr>
          <p:cNvPr id="20" name="object 20"/>
          <p:cNvSpPr txBox="1"/>
          <p:nvPr/>
        </p:nvSpPr>
        <p:spPr>
          <a:xfrm>
            <a:off x="1410576" y="2162728"/>
            <a:ext cx="1371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w</a:t>
            </a:r>
            <a:r>
              <a:rPr sz="250" spc="20" dirty="0">
                <a:latin typeface="Arial"/>
                <a:cs typeface="Arial"/>
              </a:rPr>
              <a:t>1</a:t>
            </a:r>
            <a:endParaRPr sz="250">
              <a:latin typeface="Arial"/>
              <a:cs typeface="Arial"/>
            </a:endParaRPr>
          </a:p>
        </p:txBody>
      </p:sp>
      <p:sp>
        <p:nvSpPr>
          <p:cNvPr id="21" name="object 21"/>
          <p:cNvSpPr txBox="1"/>
          <p:nvPr/>
        </p:nvSpPr>
        <p:spPr>
          <a:xfrm>
            <a:off x="1380890" y="2311229"/>
            <a:ext cx="1371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w</a:t>
            </a:r>
            <a:r>
              <a:rPr sz="250" spc="20" dirty="0">
                <a:latin typeface="Arial"/>
                <a:cs typeface="Arial"/>
              </a:rPr>
              <a:t>2</a:t>
            </a:r>
            <a:endParaRPr sz="250">
              <a:latin typeface="Arial"/>
              <a:cs typeface="Arial"/>
            </a:endParaRPr>
          </a:p>
        </p:txBody>
      </p:sp>
      <p:sp>
        <p:nvSpPr>
          <p:cNvPr id="22" name="object 22"/>
          <p:cNvSpPr txBox="1"/>
          <p:nvPr/>
        </p:nvSpPr>
        <p:spPr>
          <a:xfrm>
            <a:off x="1361073" y="2439927"/>
            <a:ext cx="137160" cy="92710"/>
          </a:xfrm>
          <a:prstGeom prst="rect">
            <a:avLst/>
          </a:prstGeom>
        </p:spPr>
        <p:txBody>
          <a:bodyPr vert="horz" wrap="square" lIns="0" tIns="17780" rIns="0" bIns="0" rtlCol="0">
            <a:spAutoFit/>
          </a:bodyPr>
          <a:lstStyle/>
          <a:p>
            <a:pPr marL="38100">
              <a:lnSpc>
                <a:spcPct val="100000"/>
              </a:lnSpc>
              <a:spcBef>
                <a:spcPts val="140"/>
              </a:spcBef>
            </a:pPr>
            <a:r>
              <a:rPr sz="600" spc="30" baseline="6944" dirty="0">
                <a:latin typeface="Arial"/>
                <a:cs typeface="Arial"/>
              </a:rPr>
              <a:t>w</a:t>
            </a:r>
            <a:r>
              <a:rPr sz="250" spc="20" dirty="0">
                <a:latin typeface="Arial"/>
                <a:cs typeface="Arial"/>
              </a:rPr>
              <a:t>3</a:t>
            </a:r>
            <a:endParaRPr sz="250">
              <a:latin typeface="Arial"/>
              <a:cs typeface="Arial"/>
            </a:endParaRPr>
          </a:p>
        </p:txBody>
      </p:sp>
      <p:sp>
        <p:nvSpPr>
          <p:cNvPr id="23" name="object 23"/>
          <p:cNvSpPr txBox="1"/>
          <p:nvPr/>
        </p:nvSpPr>
        <p:spPr>
          <a:xfrm>
            <a:off x="1087281" y="2477289"/>
            <a:ext cx="423545" cy="223520"/>
          </a:xfrm>
          <a:prstGeom prst="rect">
            <a:avLst/>
          </a:prstGeom>
        </p:spPr>
        <p:txBody>
          <a:bodyPr vert="horz" wrap="square" lIns="0" tIns="49530" rIns="0" bIns="0" rtlCol="0">
            <a:spAutoFit/>
          </a:bodyPr>
          <a:lstStyle/>
          <a:p>
            <a:pPr marL="50800">
              <a:lnSpc>
                <a:spcPct val="100000"/>
              </a:lnSpc>
              <a:spcBef>
                <a:spcPts val="390"/>
              </a:spcBef>
            </a:pPr>
            <a:r>
              <a:rPr sz="600" spc="30" baseline="6944" dirty="0">
                <a:latin typeface="Arial"/>
                <a:cs typeface="Arial"/>
              </a:rPr>
              <a:t>x</a:t>
            </a:r>
            <a:r>
              <a:rPr sz="250" spc="20" dirty="0">
                <a:latin typeface="Arial"/>
                <a:cs typeface="Arial"/>
              </a:rPr>
              <a:t>3</a:t>
            </a:r>
            <a:endParaRPr sz="250">
              <a:latin typeface="Arial"/>
              <a:cs typeface="Arial"/>
            </a:endParaRPr>
          </a:p>
          <a:p>
            <a:pPr marR="43180" algn="r">
              <a:lnSpc>
                <a:spcPct val="100000"/>
              </a:lnSpc>
              <a:spcBef>
                <a:spcPts val="300"/>
              </a:spcBef>
            </a:pPr>
            <a:r>
              <a:rPr sz="600" spc="37" baseline="6944" dirty="0">
                <a:latin typeface="Arial"/>
                <a:cs typeface="Arial"/>
              </a:rPr>
              <a:t>w</a:t>
            </a:r>
            <a:r>
              <a:rPr sz="250" spc="15" dirty="0">
                <a:latin typeface="Arial"/>
                <a:cs typeface="Arial"/>
              </a:rPr>
              <a:t>n</a:t>
            </a:r>
            <a:endParaRPr sz="250">
              <a:latin typeface="Arial"/>
              <a:cs typeface="Arial"/>
            </a:endParaRPr>
          </a:p>
        </p:txBody>
      </p:sp>
      <p:grpSp>
        <p:nvGrpSpPr>
          <p:cNvPr id="24" name="object 24"/>
          <p:cNvGrpSpPr/>
          <p:nvPr/>
        </p:nvGrpSpPr>
        <p:grpSpPr>
          <a:xfrm>
            <a:off x="2638780" y="2176265"/>
            <a:ext cx="920115" cy="556260"/>
            <a:chOff x="2638780" y="2176265"/>
            <a:chExt cx="920115" cy="556260"/>
          </a:xfrm>
        </p:grpSpPr>
        <p:sp>
          <p:nvSpPr>
            <p:cNvPr id="25" name="object 25"/>
            <p:cNvSpPr/>
            <p:nvPr/>
          </p:nvSpPr>
          <p:spPr>
            <a:xfrm>
              <a:off x="2638780" y="2435046"/>
              <a:ext cx="58419" cy="38735"/>
            </a:xfrm>
            <a:custGeom>
              <a:avLst/>
              <a:gdLst/>
              <a:ahLst/>
              <a:cxnLst/>
              <a:rect l="l" t="t" r="r" b="b"/>
              <a:pathLst>
                <a:path w="58419" h="38735">
                  <a:moveTo>
                    <a:pt x="0" y="0"/>
                  </a:moveTo>
                  <a:lnTo>
                    <a:pt x="0" y="38557"/>
                  </a:lnTo>
                  <a:lnTo>
                    <a:pt x="57835" y="19278"/>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2696616" y="2177104"/>
              <a:ext cx="396240" cy="554990"/>
            </a:xfrm>
            <a:custGeom>
              <a:avLst/>
              <a:gdLst/>
              <a:ahLst/>
              <a:cxnLst/>
              <a:rect l="l" t="t" r="r" b="b"/>
              <a:pathLst>
                <a:path w="396239" h="554989">
                  <a:moveTo>
                    <a:pt x="396049" y="277220"/>
                  </a:moveTo>
                  <a:lnTo>
                    <a:pt x="392027" y="221353"/>
                  </a:lnTo>
                  <a:lnTo>
                    <a:pt x="380490" y="169317"/>
                  </a:lnTo>
                  <a:lnTo>
                    <a:pt x="362235" y="122227"/>
                  </a:lnTo>
                  <a:lnTo>
                    <a:pt x="338056" y="81198"/>
                  </a:lnTo>
                  <a:lnTo>
                    <a:pt x="308750" y="47346"/>
                  </a:lnTo>
                  <a:lnTo>
                    <a:pt x="275112" y="21786"/>
                  </a:lnTo>
                  <a:lnTo>
                    <a:pt x="237939" y="5632"/>
                  </a:lnTo>
                  <a:lnTo>
                    <a:pt x="198024" y="0"/>
                  </a:lnTo>
                  <a:lnTo>
                    <a:pt x="158130" y="5632"/>
                  </a:lnTo>
                  <a:lnTo>
                    <a:pt x="120966" y="21786"/>
                  </a:lnTo>
                  <a:lnTo>
                    <a:pt x="87329" y="47346"/>
                  </a:lnTo>
                  <a:lnTo>
                    <a:pt x="58019" y="81198"/>
                  </a:lnTo>
                  <a:lnTo>
                    <a:pt x="33832" y="122227"/>
                  </a:lnTo>
                  <a:lnTo>
                    <a:pt x="15568" y="169317"/>
                  </a:lnTo>
                  <a:lnTo>
                    <a:pt x="4025" y="221353"/>
                  </a:lnTo>
                  <a:lnTo>
                    <a:pt x="0" y="277220"/>
                  </a:lnTo>
                  <a:lnTo>
                    <a:pt x="4025" y="333087"/>
                  </a:lnTo>
                  <a:lnTo>
                    <a:pt x="15568" y="385121"/>
                  </a:lnTo>
                  <a:lnTo>
                    <a:pt x="33832" y="432207"/>
                  </a:lnTo>
                  <a:lnTo>
                    <a:pt x="58019" y="473232"/>
                  </a:lnTo>
                  <a:lnTo>
                    <a:pt x="87329" y="507080"/>
                  </a:lnTo>
                  <a:lnTo>
                    <a:pt x="120966" y="532637"/>
                  </a:lnTo>
                  <a:lnTo>
                    <a:pt x="158130" y="548788"/>
                  </a:lnTo>
                  <a:lnTo>
                    <a:pt x="198024" y="554420"/>
                  </a:lnTo>
                  <a:lnTo>
                    <a:pt x="237939" y="548788"/>
                  </a:lnTo>
                  <a:lnTo>
                    <a:pt x="275112" y="532637"/>
                  </a:lnTo>
                  <a:lnTo>
                    <a:pt x="308750" y="507080"/>
                  </a:lnTo>
                  <a:lnTo>
                    <a:pt x="338056" y="473232"/>
                  </a:lnTo>
                  <a:lnTo>
                    <a:pt x="362235" y="432207"/>
                  </a:lnTo>
                  <a:lnTo>
                    <a:pt x="380490" y="385121"/>
                  </a:lnTo>
                  <a:lnTo>
                    <a:pt x="392027" y="333087"/>
                  </a:lnTo>
                  <a:lnTo>
                    <a:pt x="396049" y="277220"/>
                  </a:lnTo>
                  <a:close/>
                </a:path>
              </a:pathLst>
            </a:custGeom>
            <a:ln w="3175">
              <a:solidFill>
                <a:srgbClr val="000000"/>
              </a:solidFill>
            </a:ln>
          </p:spPr>
          <p:txBody>
            <a:bodyPr wrap="square" lIns="0" tIns="0" rIns="0" bIns="0" rtlCol="0"/>
            <a:lstStyle/>
            <a:p>
              <a:endParaRPr/>
            </a:p>
          </p:txBody>
        </p:sp>
        <p:sp>
          <p:nvSpPr>
            <p:cNvPr id="27" name="object 27"/>
            <p:cNvSpPr/>
            <p:nvPr/>
          </p:nvSpPr>
          <p:spPr>
            <a:xfrm>
              <a:off x="2790704" y="2330424"/>
              <a:ext cx="208279" cy="248285"/>
            </a:xfrm>
            <a:custGeom>
              <a:avLst/>
              <a:gdLst/>
              <a:ahLst/>
              <a:cxnLst/>
              <a:rect l="l" t="t" r="r" b="b"/>
              <a:pathLst>
                <a:path w="208280" h="248285">
                  <a:moveTo>
                    <a:pt x="0" y="247834"/>
                  </a:moveTo>
                  <a:lnTo>
                    <a:pt x="93738" y="247471"/>
                  </a:lnTo>
                  <a:lnTo>
                    <a:pt x="93738" y="0"/>
                  </a:lnTo>
                  <a:lnTo>
                    <a:pt x="207873" y="0"/>
                  </a:lnTo>
                </a:path>
              </a:pathLst>
            </a:custGeom>
            <a:ln w="15087">
              <a:solidFill>
                <a:srgbClr val="000000"/>
              </a:solidFill>
            </a:ln>
          </p:spPr>
          <p:txBody>
            <a:bodyPr wrap="square" lIns="0" tIns="0" rIns="0" bIns="0" rtlCol="0"/>
            <a:lstStyle/>
            <a:p>
              <a:endParaRPr/>
            </a:p>
          </p:txBody>
        </p:sp>
        <p:sp>
          <p:nvSpPr>
            <p:cNvPr id="28" name="object 28"/>
            <p:cNvSpPr/>
            <p:nvPr/>
          </p:nvSpPr>
          <p:spPr>
            <a:xfrm>
              <a:off x="3092665" y="2375128"/>
              <a:ext cx="465455" cy="158750"/>
            </a:xfrm>
            <a:custGeom>
              <a:avLst/>
              <a:gdLst/>
              <a:ahLst/>
              <a:cxnLst/>
              <a:rect l="l" t="t" r="r" b="b"/>
              <a:pathLst>
                <a:path w="465454" h="158750">
                  <a:moveTo>
                    <a:pt x="386060" y="0"/>
                  </a:moveTo>
                  <a:lnTo>
                    <a:pt x="386060" y="52268"/>
                  </a:lnTo>
                  <a:lnTo>
                    <a:pt x="0" y="52268"/>
                  </a:lnTo>
                  <a:lnTo>
                    <a:pt x="0" y="106123"/>
                  </a:lnTo>
                  <a:lnTo>
                    <a:pt x="386060" y="106123"/>
                  </a:lnTo>
                  <a:lnTo>
                    <a:pt x="386060" y="158398"/>
                  </a:lnTo>
                  <a:lnTo>
                    <a:pt x="465270" y="79195"/>
                  </a:lnTo>
                  <a:lnTo>
                    <a:pt x="386060" y="0"/>
                  </a:lnTo>
                  <a:close/>
                </a:path>
              </a:pathLst>
            </a:custGeom>
            <a:solidFill>
              <a:srgbClr val="DDE1CD"/>
            </a:solidFill>
          </p:spPr>
          <p:txBody>
            <a:bodyPr wrap="square" lIns="0" tIns="0" rIns="0" bIns="0" rtlCol="0"/>
            <a:lstStyle/>
            <a:p>
              <a:endParaRPr/>
            </a:p>
          </p:txBody>
        </p:sp>
        <p:sp>
          <p:nvSpPr>
            <p:cNvPr id="29" name="object 29"/>
            <p:cNvSpPr/>
            <p:nvPr/>
          </p:nvSpPr>
          <p:spPr>
            <a:xfrm>
              <a:off x="3092665" y="2375128"/>
              <a:ext cx="465455" cy="158750"/>
            </a:xfrm>
            <a:custGeom>
              <a:avLst/>
              <a:gdLst/>
              <a:ahLst/>
              <a:cxnLst/>
              <a:rect l="l" t="t" r="r" b="b"/>
              <a:pathLst>
                <a:path w="465454" h="158750">
                  <a:moveTo>
                    <a:pt x="465270" y="79195"/>
                  </a:moveTo>
                  <a:lnTo>
                    <a:pt x="386060" y="0"/>
                  </a:lnTo>
                  <a:lnTo>
                    <a:pt x="386060" y="52268"/>
                  </a:lnTo>
                  <a:lnTo>
                    <a:pt x="0" y="52268"/>
                  </a:lnTo>
                  <a:lnTo>
                    <a:pt x="0" y="106123"/>
                  </a:lnTo>
                  <a:lnTo>
                    <a:pt x="386060" y="106123"/>
                  </a:lnTo>
                  <a:lnTo>
                    <a:pt x="386060" y="158398"/>
                  </a:lnTo>
                  <a:lnTo>
                    <a:pt x="465270" y="79195"/>
                  </a:lnTo>
                  <a:close/>
                </a:path>
              </a:pathLst>
            </a:custGeom>
            <a:ln w="3175">
              <a:solidFill>
                <a:srgbClr val="000000"/>
              </a:solidFill>
            </a:ln>
          </p:spPr>
          <p:txBody>
            <a:bodyPr wrap="square" lIns="0" tIns="0" rIns="0" bIns="0" rtlCol="0"/>
            <a:lstStyle/>
            <a:p>
              <a:endParaRPr/>
            </a:p>
          </p:txBody>
        </p:sp>
      </p:grpSp>
      <p:sp>
        <p:nvSpPr>
          <p:cNvPr id="30" name="object 30"/>
          <p:cNvSpPr txBox="1"/>
          <p:nvPr/>
        </p:nvSpPr>
        <p:spPr>
          <a:xfrm>
            <a:off x="926951" y="2925162"/>
            <a:ext cx="252729" cy="151130"/>
          </a:xfrm>
          <a:prstGeom prst="rect">
            <a:avLst/>
          </a:prstGeom>
        </p:spPr>
        <p:txBody>
          <a:bodyPr vert="horz" wrap="square" lIns="0" tIns="15875" rIns="0" bIns="0" rtlCol="0">
            <a:spAutoFit/>
          </a:bodyPr>
          <a:lstStyle/>
          <a:p>
            <a:pPr marL="12700">
              <a:lnSpc>
                <a:spcPct val="100000"/>
              </a:lnSpc>
              <a:spcBef>
                <a:spcPts val="125"/>
              </a:spcBef>
            </a:pPr>
            <a:r>
              <a:rPr sz="800" spc="5" dirty="0">
                <a:latin typeface="Arial"/>
                <a:cs typeface="Arial"/>
              </a:rPr>
              <a:t>i</a:t>
            </a:r>
            <a:r>
              <a:rPr sz="800" spc="10" dirty="0">
                <a:latin typeface="Arial"/>
                <a:cs typeface="Arial"/>
              </a:rPr>
              <a:t>npu</a:t>
            </a:r>
            <a:r>
              <a:rPr sz="800" spc="5" dirty="0">
                <a:latin typeface="Arial"/>
                <a:cs typeface="Arial"/>
              </a:rPr>
              <a:t>t</a:t>
            </a:r>
            <a:endParaRPr sz="800">
              <a:latin typeface="Arial"/>
              <a:cs typeface="Arial"/>
            </a:endParaRPr>
          </a:p>
        </p:txBody>
      </p:sp>
      <p:sp>
        <p:nvSpPr>
          <p:cNvPr id="31" name="object 31"/>
          <p:cNvSpPr txBox="1"/>
          <p:nvPr/>
        </p:nvSpPr>
        <p:spPr>
          <a:xfrm>
            <a:off x="1344514" y="2922683"/>
            <a:ext cx="328295" cy="151130"/>
          </a:xfrm>
          <a:prstGeom prst="rect">
            <a:avLst/>
          </a:prstGeom>
        </p:spPr>
        <p:txBody>
          <a:bodyPr vert="horz" wrap="square" lIns="0" tIns="15875" rIns="0" bIns="0" rtlCol="0">
            <a:spAutoFit/>
          </a:bodyPr>
          <a:lstStyle/>
          <a:p>
            <a:pPr marL="12700">
              <a:lnSpc>
                <a:spcPct val="100000"/>
              </a:lnSpc>
              <a:spcBef>
                <a:spcPts val="125"/>
              </a:spcBef>
            </a:pPr>
            <a:r>
              <a:rPr sz="800" spc="15" dirty="0">
                <a:latin typeface="Arial"/>
                <a:cs typeface="Arial"/>
              </a:rPr>
              <a:t>we</a:t>
            </a:r>
            <a:r>
              <a:rPr sz="800" spc="5" dirty="0">
                <a:latin typeface="Arial"/>
                <a:cs typeface="Arial"/>
              </a:rPr>
              <a:t>i</a:t>
            </a:r>
            <a:r>
              <a:rPr sz="800" spc="10" dirty="0">
                <a:latin typeface="Arial"/>
                <a:cs typeface="Arial"/>
              </a:rPr>
              <a:t>gh</a:t>
            </a:r>
            <a:r>
              <a:rPr sz="800" spc="5" dirty="0">
                <a:latin typeface="Arial"/>
                <a:cs typeface="Arial"/>
              </a:rPr>
              <a:t>t</a:t>
            </a:r>
            <a:endParaRPr sz="800">
              <a:latin typeface="Arial"/>
              <a:cs typeface="Arial"/>
            </a:endParaRPr>
          </a:p>
        </p:txBody>
      </p:sp>
      <p:sp>
        <p:nvSpPr>
          <p:cNvPr id="32" name="object 32"/>
          <p:cNvSpPr txBox="1"/>
          <p:nvPr/>
        </p:nvSpPr>
        <p:spPr>
          <a:xfrm>
            <a:off x="1787880" y="2863813"/>
            <a:ext cx="555625" cy="276860"/>
          </a:xfrm>
          <a:prstGeom prst="rect">
            <a:avLst/>
          </a:prstGeom>
        </p:spPr>
        <p:txBody>
          <a:bodyPr vert="horz" wrap="square" lIns="0" tIns="12065" rIns="0" bIns="0" rtlCol="0">
            <a:spAutoFit/>
          </a:bodyPr>
          <a:lstStyle/>
          <a:p>
            <a:pPr marL="193040" marR="5080" indent="-180975">
              <a:lnSpc>
                <a:spcPct val="103099"/>
              </a:lnSpc>
              <a:spcBef>
                <a:spcPts val="95"/>
              </a:spcBef>
            </a:pPr>
            <a:r>
              <a:rPr sz="800" spc="15" dirty="0">
                <a:latin typeface="Arial"/>
                <a:cs typeface="Arial"/>
              </a:rPr>
              <a:t>S</a:t>
            </a:r>
            <a:r>
              <a:rPr sz="800" spc="10" dirty="0">
                <a:latin typeface="Arial"/>
                <a:cs typeface="Arial"/>
              </a:rPr>
              <a:t>u</a:t>
            </a:r>
            <a:r>
              <a:rPr sz="800" spc="20" dirty="0">
                <a:latin typeface="Arial"/>
                <a:cs typeface="Arial"/>
              </a:rPr>
              <a:t>mm</a:t>
            </a:r>
            <a:r>
              <a:rPr sz="800" spc="10" dirty="0">
                <a:latin typeface="Arial"/>
                <a:cs typeface="Arial"/>
              </a:rPr>
              <a:t>a</a:t>
            </a:r>
            <a:r>
              <a:rPr sz="800" dirty="0">
                <a:latin typeface="Arial"/>
                <a:cs typeface="Arial"/>
              </a:rPr>
              <a:t>t</a:t>
            </a:r>
            <a:r>
              <a:rPr sz="800" spc="5" dirty="0">
                <a:latin typeface="Arial"/>
                <a:cs typeface="Arial"/>
              </a:rPr>
              <a:t>i</a:t>
            </a:r>
            <a:r>
              <a:rPr sz="800" spc="10" dirty="0">
                <a:latin typeface="Arial"/>
                <a:cs typeface="Arial"/>
              </a:rPr>
              <a:t>on  unit</a:t>
            </a:r>
            <a:endParaRPr sz="800">
              <a:latin typeface="Arial"/>
              <a:cs typeface="Arial"/>
            </a:endParaRPr>
          </a:p>
        </p:txBody>
      </p:sp>
      <p:sp>
        <p:nvSpPr>
          <p:cNvPr id="33" name="object 33"/>
          <p:cNvSpPr txBox="1"/>
          <p:nvPr/>
        </p:nvSpPr>
        <p:spPr>
          <a:xfrm>
            <a:off x="2549944" y="2883085"/>
            <a:ext cx="689610" cy="151130"/>
          </a:xfrm>
          <a:prstGeom prst="rect">
            <a:avLst/>
          </a:prstGeom>
        </p:spPr>
        <p:txBody>
          <a:bodyPr vert="horz" wrap="square" lIns="0" tIns="15875" rIns="0" bIns="0" rtlCol="0">
            <a:spAutoFit/>
          </a:bodyPr>
          <a:lstStyle/>
          <a:p>
            <a:pPr marL="12700">
              <a:lnSpc>
                <a:spcPct val="100000"/>
              </a:lnSpc>
              <a:spcBef>
                <a:spcPts val="125"/>
              </a:spcBef>
            </a:pPr>
            <a:r>
              <a:rPr sz="800" spc="10" dirty="0">
                <a:latin typeface="Arial"/>
                <a:cs typeface="Arial"/>
              </a:rPr>
              <a:t>Threshold</a:t>
            </a:r>
            <a:r>
              <a:rPr sz="800" spc="-55" dirty="0">
                <a:latin typeface="Arial"/>
                <a:cs typeface="Arial"/>
              </a:rPr>
              <a:t> </a:t>
            </a:r>
            <a:r>
              <a:rPr sz="800" spc="10" dirty="0">
                <a:latin typeface="Arial"/>
                <a:cs typeface="Arial"/>
              </a:rPr>
              <a:t>unit</a:t>
            </a:r>
            <a:endParaRPr sz="800">
              <a:latin typeface="Arial"/>
              <a:cs typeface="Arial"/>
            </a:endParaRPr>
          </a:p>
        </p:txBody>
      </p:sp>
      <p:sp>
        <p:nvSpPr>
          <p:cNvPr id="34" name="object 34"/>
          <p:cNvSpPr txBox="1"/>
          <p:nvPr/>
        </p:nvSpPr>
        <p:spPr>
          <a:xfrm>
            <a:off x="3524561" y="2883085"/>
            <a:ext cx="316865" cy="151130"/>
          </a:xfrm>
          <a:prstGeom prst="rect">
            <a:avLst/>
          </a:prstGeom>
        </p:spPr>
        <p:txBody>
          <a:bodyPr vert="horz" wrap="square" lIns="0" tIns="15875" rIns="0" bIns="0" rtlCol="0">
            <a:spAutoFit/>
          </a:bodyPr>
          <a:lstStyle/>
          <a:p>
            <a:pPr marL="12700">
              <a:lnSpc>
                <a:spcPct val="100000"/>
              </a:lnSpc>
              <a:spcBef>
                <a:spcPts val="125"/>
              </a:spcBef>
            </a:pPr>
            <a:r>
              <a:rPr sz="800" spc="10" dirty="0">
                <a:latin typeface="Arial"/>
                <a:cs typeface="Arial"/>
              </a:rPr>
              <a:t>ou</a:t>
            </a:r>
            <a:r>
              <a:rPr sz="800" dirty="0">
                <a:latin typeface="Arial"/>
                <a:cs typeface="Arial"/>
              </a:rPr>
              <a:t>t</a:t>
            </a:r>
            <a:r>
              <a:rPr sz="800" spc="10" dirty="0">
                <a:latin typeface="Arial"/>
                <a:cs typeface="Arial"/>
              </a:rPr>
              <a:t>pu</a:t>
            </a:r>
            <a:r>
              <a:rPr sz="800" spc="5" dirty="0">
                <a:latin typeface="Arial"/>
                <a:cs typeface="Arial"/>
              </a:rPr>
              <a:t>t</a:t>
            </a:r>
            <a:endParaRPr sz="800">
              <a:latin typeface="Arial"/>
              <a:cs typeface="Arial"/>
            </a:endParaRPr>
          </a:p>
        </p:txBody>
      </p:sp>
      <p:sp>
        <p:nvSpPr>
          <p:cNvPr id="35" name="object 35"/>
          <p:cNvSpPr txBox="1"/>
          <p:nvPr/>
        </p:nvSpPr>
        <p:spPr>
          <a:xfrm>
            <a:off x="2208726" y="2252668"/>
            <a:ext cx="447675" cy="226695"/>
          </a:xfrm>
          <a:prstGeom prst="rect">
            <a:avLst/>
          </a:prstGeom>
        </p:spPr>
        <p:txBody>
          <a:bodyPr vert="horz" wrap="square" lIns="0" tIns="15240" rIns="0" bIns="0" rtlCol="0">
            <a:spAutoFit/>
          </a:bodyPr>
          <a:lstStyle/>
          <a:p>
            <a:pPr marL="12700">
              <a:lnSpc>
                <a:spcPct val="100000"/>
              </a:lnSpc>
              <a:spcBef>
                <a:spcPts val="120"/>
              </a:spcBef>
              <a:tabLst>
                <a:tab pos="434340" algn="l"/>
              </a:tabLst>
            </a:pPr>
            <a:r>
              <a:rPr sz="1300" b="1" u="sng" spc="5" dirty="0">
                <a:uFill>
                  <a:solidFill>
                    <a:srgbClr val="000000"/>
                  </a:solidFill>
                </a:uFill>
                <a:latin typeface="Times New Roman"/>
                <a:cs typeface="Times New Roman"/>
              </a:rPr>
              <a:t>  </a:t>
            </a:r>
            <a:r>
              <a:rPr sz="1300" b="1" u="sng" spc="-75" dirty="0">
                <a:uFill>
                  <a:solidFill>
                    <a:srgbClr val="000000"/>
                  </a:solidFill>
                </a:uFill>
                <a:latin typeface="Times New Roman"/>
                <a:cs typeface="Times New Roman"/>
              </a:rPr>
              <a:t> </a:t>
            </a:r>
            <a:r>
              <a:rPr sz="1300" b="1" dirty="0">
                <a:latin typeface="Times New Roman"/>
                <a:cs typeface="Times New Roman"/>
              </a:rPr>
              <a:t> </a:t>
            </a:r>
            <a:r>
              <a:rPr sz="1300" b="1" spc="10" dirty="0">
                <a:latin typeface="Times New Roman"/>
                <a:cs typeface="Times New Roman"/>
              </a:rPr>
              <a:t> </a:t>
            </a:r>
            <a:r>
              <a:rPr sz="1300" b="1" u="sng" spc="5" dirty="0">
                <a:uFill>
                  <a:solidFill>
                    <a:srgbClr val="000000"/>
                  </a:solidFill>
                </a:uFill>
                <a:latin typeface="Times New Roman"/>
                <a:cs typeface="Times New Roman"/>
              </a:rPr>
              <a:t>I	</a:t>
            </a:r>
            <a:endParaRPr sz="1300">
              <a:latin typeface="Times New Roman"/>
              <a:cs typeface="Times New Roman"/>
            </a:endParaRPr>
          </a:p>
        </p:txBody>
      </p:sp>
      <p:sp>
        <p:nvSpPr>
          <p:cNvPr id="36" name="object 36"/>
          <p:cNvSpPr txBox="1"/>
          <p:nvPr/>
        </p:nvSpPr>
        <p:spPr>
          <a:xfrm>
            <a:off x="2757328" y="1955903"/>
            <a:ext cx="280670" cy="226695"/>
          </a:xfrm>
          <a:prstGeom prst="rect">
            <a:avLst/>
          </a:prstGeom>
        </p:spPr>
        <p:txBody>
          <a:bodyPr vert="horz" wrap="square" lIns="0" tIns="15240" rIns="0" bIns="0" rtlCol="0">
            <a:spAutoFit/>
          </a:bodyPr>
          <a:lstStyle/>
          <a:p>
            <a:pPr marL="12700">
              <a:lnSpc>
                <a:spcPct val="100000"/>
              </a:lnSpc>
              <a:spcBef>
                <a:spcPts val="120"/>
              </a:spcBef>
            </a:pPr>
            <a:r>
              <a:rPr sz="1300" spc="5" dirty="0">
                <a:latin typeface="Carlito"/>
                <a:cs typeface="Carlito"/>
              </a:rPr>
              <a:t>Ø(I)</a:t>
            </a:r>
            <a:endParaRPr sz="1300">
              <a:latin typeface="Carlito"/>
              <a:cs typeface="Carlito"/>
            </a:endParaRPr>
          </a:p>
        </p:txBody>
      </p:sp>
      <p:sp>
        <p:nvSpPr>
          <p:cNvPr id="37" name="object 37"/>
          <p:cNvSpPr txBox="1"/>
          <p:nvPr/>
        </p:nvSpPr>
        <p:spPr>
          <a:xfrm>
            <a:off x="3592455" y="2315260"/>
            <a:ext cx="109220" cy="226695"/>
          </a:xfrm>
          <a:prstGeom prst="rect">
            <a:avLst/>
          </a:prstGeom>
        </p:spPr>
        <p:txBody>
          <a:bodyPr vert="horz" wrap="square" lIns="0" tIns="15240" rIns="0" bIns="0" rtlCol="0">
            <a:spAutoFit/>
          </a:bodyPr>
          <a:lstStyle/>
          <a:p>
            <a:pPr marL="12700">
              <a:lnSpc>
                <a:spcPct val="100000"/>
              </a:lnSpc>
              <a:spcBef>
                <a:spcPts val="120"/>
              </a:spcBef>
            </a:pPr>
            <a:r>
              <a:rPr sz="1300" spc="10" dirty="0">
                <a:latin typeface="Arial"/>
                <a:cs typeface="Arial"/>
              </a:rPr>
              <a:t>y</a:t>
            </a:r>
            <a:endParaRPr sz="13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43" name="object 43"/>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44" name="object 44"/>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45" name="object 45"/>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15</a:t>
            </a:fld>
            <a:r>
              <a:rPr spc="-5" dirty="0"/>
              <a:t> /</a:t>
            </a:r>
            <a:r>
              <a:rPr spc="-70" dirty="0"/>
              <a:t> </a:t>
            </a:r>
            <a:r>
              <a:rPr spc="-5" dirty="0"/>
              <a:t>20</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p:nvPr/>
        </p:nvSpPr>
        <p:spPr>
          <a:xfrm>
            <a:off x="269557" y="662876"/>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590967"/>
            <a:ext cx="3879850" cy="1482090"/>
          </a:xfrm>
          <a:prstGeom prst="rect">
            <a:avLst/>
          </a:prstGeom>
        </p:spPr>
        <p:txBody>
          <a:bodyPr vert="horz" wrap="square" lIns="0" tIns="6985" rIns="0" bIns="0" rtlCol="0">
            <a:spAutoFit/>
          </a:bodyPr>
          <a:lstStyle/>
          <a:p>
            <a:pPr marL="12700" marR="85725">
              <a:lnSpc>
                <a:spcPct val="102600"/>
              </a:lnSpc>
              <a:spcBef>
                <a:spcPts val="55"/>
              </a:spcBef>
            </a:pPr>
            <a:r>
              <a:rPr sz="1100" spc="-10" dirty="0">
                <a:latin typeface="Arial"/>
                <a:cs typeface="Arial"/>
              </a:rPr>
              <a:t>A </a:t>
            </a:r>
            <a:r>
              <a:rPr sz="1100" spc="-5" dirty="0">
                <a:latin typeface="Arial"/>
                <a:cs typeface="Arial"/>
              </a:rPr>
              <a:t>very </a:t>
            </a:r>
            <a:r>
              <a:rPr sz="1100" spc="-10" dirty="0">
                <a:latin typeface="Arial"/>
                <a:cs typeface="Arial"/>
              </a:rPr>
              <a:t>commonly known </a:t>
            </a:r>
            <a:r>
              <a:rPr sz="1100" spc="-15" dirty="0">
                <a:latin typeface="Arial"/>
                <a:cs typeface="Arial"/>
              </a:rPr>
              <a:t>transfer </a:t>
            </a:r>
            <a:r>
              <a:rPr sz="1100" spc="-5" dirty="0">
                <a:latin typeface="Arial"/>
                <a:cs typeface="Arial"/>
              </a:rPr>
              <a:t>function is the </a:t>
            </a:r>
            <a:r>
              <a:rPr sz="1100" b="1" spc="-5" dirty="0">
                <a:latin typeface="Arial"/>
                <a:cs typeface="Arial"/>
              </a:rPr>
              <a:t>thresholding  function</a:t>
            </a:r>
            <a:r>
              <a:rPr sz="1100" spc="-5" dirty="0">
                <a:latin typeface="Arial"/>
                <a:cs typeface="Arial"/>
              </a:rPr>
              <a:t>.</a:t>
            </a:r>
            <a:endParaRPr sz="1100" dirty="0">
              <a:latin typeface="Arial"/>
              <a:cs typeface="Arial"/>
            </a:endParaRPr>
          </a:p>
          <a:p>
            <a:pPr marL="12700" marR="231775">
              <a:lnSpc>
                <a:spcPct val="102600"/>
              </a:lnSpc>
              <a:spcBef>
                <a:spcPts val="865"/>
              </a:spcBef>
            </a:pPr>
            <a:r>
              <a:rPr sz="1100" spc="-5" dirty="0">
                <a:latin typeface="Arial"/>
                <a:cs typeface="Arial"/>
              </a:rPr>
              <a:t>In this thresholding function, </a:t>
            </a:r>
            <a:r>
              <a:rPr sz="1100" spc="-10" dirty="0">
                <a:latin typeface="Arial"/>
                <a:cs typeface="Arial"/>
              </a:rPr>
              <a:t>sum (i.e. </a:t>
            </a:r>
            <a:r>
              <a:rPr sz="1100" i="1" spc="25" dirty="0">
                <a:latin typeface="Arial"/>
                <a:cs typeface="Arial"/>
              </a:rPr>
              <a:t>I</a:t>
            </a:r>
            <a:r>
              <a:rPr sz="1100" spc="25" dirty="0">
                <a:latin typeface="Arial"/>
                <a:cs typeface="Arial"/>
              </a:rPr>
              <a:t>) </a:t>
            </a:r>
            <a:r>
              <a:rPr sz="1100" spc="-5" dirty="0">
                <a:latin typeface="Arial"/>
                <a:cs typeface="Arial"/>
              </a:rPr>
              <a:t>is </a:t>
            </a:r>
            <a:r>
              <a:rPr sz="1100" spc="-10" dirty="0">
                <a:latin typeface="Arial"/>
                <a:cs typeface="Arial"/>
              </a:rPr>
              <a:t>compared </a:t>
            </a:r>
            <a:r>
              <a:rPr sz="1100" spc="-5" dirty="0">
                <a:latin typeface="Arial"/>
                <a:cs typeface="Arial"/>
              </a:rPr>
              <a:t>with </a:t>
            </a:r>
            <a:r>
              <a:rPr sz="1100" spc="-10" dirty="0">
                <a:latin typeface="Arial"/>
                <a:cs typeface="Arial"/>
              </a:rPr>
              <a:t>a  </a:t>
            </a:r>
            <a:r>
              <a:rPr sz="1100" spc="-5" dirty="0">
                <a:latin typeface="Arial"/>
                <a:cs typeface="Arial"/>
              </a:rPr>
              <a:t>threshold </a:t>
            </a:r>
            <a:r>
              <a:rPr sz="1100" spc="-15" dirty="0">
                <a:latin typeface="Arial"/>
                <a:cs typeface="Arial"/>
              </a:rPr>
              <a:t>value</a:t>
            </a:r>
            <a:r>
              <a:rPr sz="1100" spc="-10" dirty="0">
                <a:latin typeface="Arial"/>
                <a:cs typeface="Arial"/>
              </a:rPr>
              <a:t> </a:t>
            </a:r>
            <a:r>
              <a:rPr sz="1100" i="1" spc="-75" dirty="0">
                <a:latin typeface="Verdana"/>
                <a:cs typeface="Verdana"/>
              </a:rPr>
              <a:t>θ</a:t>
            </a:r>
            <a:r>
              <a:rPr sz="1100" spc="-75" dirty="0">
                <a:latin typeface="Arial"/>
                <a:cs typeface="Arial"/>
              </a:rPr>
              <a:t>.</a:t>
            </a:r>
            <a:endParaRPr sz="1100" dirty="0">
              <a:latin typeface="Arial"/>
              <a:cs typeface="Arial"/>
            </a:endParaRPr>
          </a:p>
          <a:p>
            <a:pPr marL="12700" marR="5080">
              <a:lnSpc>
                <a:spcPct val="102600"/>
              </a:lnSpc>
              <a:spcBef>
                <a:spcPts val="870"/>
              </a:spcBef>
            </a:pPr>
            <a:r>
              <a:rPr sz="1100" spc="-5" dirty="0">
                <a:latin typeface="Arial"/>
                <a:cs typeface="Arial"/>
              </a:rPr>
              <a:t>If the </a:t>
            </a:r>
            <a:r>
              <a:rPr sz="1100" spc="-15" dirty="0">
                <a:latin typeface="Arial"/>
                <a:cs typeface="Arial"/>
              </a:rPr>
              <a:t>value </a:t>
            </a:r>
            <a:r>
              <a:rPr sz="1100" spc="-5" dirty="0">
                <a:latin typeface="Arial"/>
                <a:cs typeface="Arial"/>
              </a:rPr>
              <a:t>of </a:t>
            </a:r>
            <a:r>
              <a:rPr sz="1100" i="1" spc="-5" dirty="0">
                <a:latin typeface="Arial"/>
                <a:cs typeface="Arial"/>
              </a:rPr>
              <a:t>I </a:t>
            </a:r>
            <a:r>
              <a:rPr sz="1100" spc="-5" dirty="0">
                <a:latin typeface="Arial"/>
                <a:cs typeface="Arial"/>
              </a:rPr>
              <a:t>is </a:t>
            </a:r>
            <a:r>
              <a:rPr sz="1100" spc="-10" dirty="0">
                <a:latin typeface="Arial"/>
                <a:cs typeface="Arial"/>
              </a:rPr>
              <a:t>greater </a:t>
            </a:r>
            <a:r>
              <a:rPr sz="1100" spc="-5" dirty="0">
                <a:latin typeface="Arial"/>
                <a:cs typeface="Arial"/>
              </a:rPr>
              <a:t>than </a:t>
            </a:r>
            <a:r>
              <a:rPr sz="1100" i="1" spc="-75" dirty="0">
                <a:latin typeface="Verdana"/>
                <a:cs typeface="Verdana"/>
              </a:rPr>
              <a:t>θ</a:t>
            </a:r>
            <a:r>
              <a:rPr sz="1100" spc="-75" dirty="0">
                <a:latin typeface="Arial"/>
                <a:cs typeface="Arial"/>
              </a:rPr>
              <a:t>, </a:t>
            </a:r>
            <a:r>
              <a:rPr sz="1100" spc="-5" dirty="0">
                <a:latin typeface="Arial"/>
                <a:cs typeface="Arial"/>
              </a:rPr>
              <a:t>then the output is </a:t>
            </a:r>
            <a:r>
              <a:rPr sz="1100" spc="-10" dirty="0">
                <a:latin typeface="Arial"/>
                <a:cs typeface="Arial"/>
              </a:rPr>
              <a:t>1 </a:t>
            </a:r>
            <a:r>
              <a:rPr sz="1100" spc="-5" dirty="0">
                <a:latin typeface="Arial"/>
                <a:cs typeface="Arial"/>
              </a:rPr>
              <a:t>else it is </a:t>
            </a:r>
            <a:r>
              <a:rPr sz="1100" spc="-10" dirty="0">
                <a:latin typeface="Arial"/>
                <a:cs typeface="Arial"/>
              </a:rPr>
              <a:t>0  </a:t>
            </a:r>
            <a:r>
              <a:rPr sz="1100" spc="-5" dirty="0">
                <a:latin typeface="Arial"/>
                <a:cs typeface="Arial"/>
              </a:rPr>
              <a:t>(this is just </a:t>
            </a:r>
            <a:r>
              <a:rPr sz="1100" spc="-10" dirty="0">
                <a:latin typeface="Arial"/>
                <a:cs typeface="Arial"/>
              </a:rPr>
              <a:t>like a </a:t>
            </a:r>
            <a:r>
              <a:rPr sz="1100" spc="-5" dirty="0">
                <a:latin typeface="Arial"/>
                <a:cs typeface="Arial"/>
              </a:rPr>
              <a:t>simple linear filter).</a:t>
            </a:r>
            <a:endParaRPr sz="1100" dirty="0">
              <a:latin typeface="Arial"/>
              <a:cs typeface="Arial"/>
            </a:endParaRPr>
          </a:p>
          <a:p>
            <a:pPr marL="12700">
              <a:lnSpc>
                <a:spcPct val="100000"/>
              </a:lnSpc>
              <a:spcBef>
                <a:spcPts val="330"/>
              </a:spcBef>
            </a:pPr>
            <a:r>
              <a:rPr sz="1100" spc="-5" dirty="0">
                <a:latin typeface="Arial"/>
                <a:cs typeface="Arial"/>
              </a:rPr>
              <a:t>In other</a:t>
            </a:r>
            <a:r>
              <a:rPr sz="1100" spc="-10" dirty="0">
                <a:latin typeface="Arial"/>
                <a:cs typeface="Arial"/>
              </a:rPr>
              <a:t> </a:t>
            </a:r>
            <a:r>
              <a:rPr sz="1100" spc="-15" dirty="0">
                <a:latin typeface="Arial"/>
                <a:cs typeface="Arial"/>
              </a:rPr>
              <a:t>words,</a:t>
            </a:r>
            <a:endParaRPr sz="1100" dirty="0">
              <a:latin typeface="Arial"/>
              <a:cs typeface="Arial"/>
            </a:endParaRPr>
          </a:p>
        </p:txBody>
      </p:sp>
      <p:sp>
        <p:nvSpPr>
          <p:cNvPr id="6" name="object 6"/>
          <p:cNvSpPr/>
          <p:nvPr/>
        </p:nvSpPr>
        <p:spPr>
          <a:xfrm>
            <a:off x="269557" y="1116977"/>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1571091"/>
            <a:ext cx="76809" cy="7680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9557" y="1953196"/>
            <a:ext cx="76809" cy="76809"/>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786127" y="2091320"/>
            <a:ext cx="429895" cy="191770"/>
          </a:xfrm>
          <a:prstGeom prst="rect">
            <a:avLst/>
          </a:prstGeom>
        </p:spPr>
        <p:txBody>
          <a:bodyPr vert="horz" wrap="square" lIns="0" tIns="11430" rIns="0" bIns="0" rtlCol="0">
            <a:spAutoFit/>
          </a:bodyPr>
          <a:lstStyle/>
          <a:p>
            <a:pPr marL="12700">
              <a:lnSpc>
                <a:spcPct val="100000"/>
              </a:lnSpc>
              <a:spcBef>
                <a:spcPts val="90"/>
              </a:spcBef>
            </a:pPr>
            <a:r>
              <a:rPr sz="1100" i="1" spc="-5" dirty="0">
                <a:latin typeface="Arial"/>
                <a:cs typeface="Arial"/>
              </a:rPr>
              <a:t>y </a:t>
            </a:r>
            <a:r>
              <a:rPr sz="1100" spc="-10" dirty="0">
                <a:latin typeface="LM Sans 10"/>
                <a:cs typeface="LM Sans 10"/>
              </a:rPr>
              <a:t>=</a:t>
            </a:r>
            <a:r>
              <a:rPr sz="1100" spc="-40" dirty="0">
                <a:latin typeface="LM Sans 10"/>
                <a:cs typeface="LM Sans 10"/>
              </a:rPr>
              <a:t> </a:t>
            </a:r>
            <a:r>
              <a:rPr sz="1100" i="1" spc="-114" dirty="0">
                <a:latin typeface="Verdana"/>
                <a:cs typeface="Verdana"/>
              </a:rPr>
              <a:t>φ</a:t>
            </a:r>
            <a:r>
              <a:rPr sz="1100" spc="-114" dirty="0">
                <a:latin typeface="LM Sans 10"/>
                <a:cs typeface="LM Sans 10"/>
              </a:rPr>
              <a:t>(</a:t>
            </a:r>
            <a:endParaRPr sz="1100">
              <a:latin typeface="LM Sans 10"/>
              <a:cs typeface="LM Sans 10"/>
            </a:endParaRPr>
          </a:p>
        </p:txBody>
      </p:sp>
      <p:sp>
        <p:nvSpPr>
          <p:cNvPr id="10" name="object 10"/>
          <p:cNvSpPr txBox="1"/>
          <p:nvPr/>
        </p:nvSpPr>
        <p:spPr>
          <a:xfrm>
            <a:off x="2190407" y="1987409"/>
            <a:ext cx="172085" cy="191770"/>
          </a:xfrm>
          <a:prstGeom prst="rect">
            <a:avLst/>
          </a:prstGeom>
        </p:spPr>
        <p:txBody>
          <a:bodyPr vert="horz" wrap="square" lIns="0" tIns="11430" rIns="0" bIns="0" rtlCol="0">
            <a:spAutoFit/>
          </a:bodyPr>
          <a:lstStyle/>
          <a:p>
            <a:pPr marL="12700">
              <a:lnSpc>
                <a:spcPct val="100000"/>
              </a:lnSpc>
              <a:spcBef>
                <a:spcPts val="90"/>
              </a:spcBef>
            </a:pPr>
            <a:r>
              <a:rPr sz="1100" spc="470" dirty="0">
                <a:latin typeface="Arial"/>
                <a:cs typeface="Arial"/>
              </a:rPr>
              <a:t>Σ</a:t>
            </a:r>
            <a:endParaRPr sz="1100">
              <a:latin typeface="Arial"/>
              <a:cs typeface="Arial"/>
            </a:endParaRPr>
          </a:p>
        </p:txBody>
      </p:sp>
      <p:sp>
        <p:nvSpPr>
          <p:cNvPr id="11" name="object 11"/>
          <p:cNvSpPr txBox="1"/>
          <p:nvPr/>
        </p:nvSpPr>
        <p:spPr>
          <a:xfrm>
            <a:off x="2336647" y="2064803"/>
            <a:ext cx="196850" cy="252095"/>
          </a:xfrm>
          <a:prstGeom prst="rect">
            <a:avLst/>
          </a:prstGeom>
        </p:spPr>
        <p:txBody>
          <a:bodyPr vert="horz" wrap="square" lIns="0" tIns="29209" rIns="0" bIns="0" rtlCol="0">
            <a:spAutoFit/>
          </a:bodyPr>
          <a:lstStyle/>
          <a:p>
            <a:pPr marL="12700" marR="5080">
              <a:lnSpc>
                <a:spcPts val="830"/>
              </a:lnSpc>
              <a:spcBef>
                <a:spcPts val="229"/>
              </a:spcBef>
            </a:pPr>
            <a:r>
              <a:rPr sz="800" i="1" spc="-5" dirty="0">
                <a:latin typeface="Arial"/>
                <a:cs typeface="Arial"/>
              </a:rPr>
              <a:t>n  i</a:t>
            </a:r>
            <a:r>
              <a:rPr sz="800" i="1" spc="-155" dirty="0">
                <a:latin typeface="Arial"/>
                <a:cs typeface="Arial"/>
              </a:rPr>
              <a:t> </a:t>
            </a:r>
            <a:r>
              <a:rPr sz="800" spc="-5" dirty="0">
                <a:latin typeface="LM Roman 8"/>
                <a:cs typeface="LM Roman 8"/>
              </a:rPr>
              <a:t>=</a:t>
            </a:r>
            <a:r>
              <a:rPr sz="800" spc="-5" dirty="0">
                <a:latin typeface="Arial"/>
                <a:cs typeface="Arial"/>
              </a:rPr>
              <a:t>1</a:t>
            </a:r>
            <a:endParaRPr sz="800">
              <a:latin typeface="Arial"/>
              <a:cs typeface="Arial"/>
            </a:endParaRPr>
          </a:p>
        </p:txBody>
      </p:sp>
      <p:sp>
        <p:nvSpPr>
          <p:cNvPr id="12" name="object 12"/>
          <p:cNvSpPr txBox="1"/>
          <p:nvPr/>
        </p:nvSpPr>
        <p:spPr>
          <a:xfrm>
            <a:off x="2246058" y="2091320"/>
            <a:ext cx="913130" cy="747395"/>
          </a:xfrm>
          <a:prstGeom prst="rect">
            <a:avLst/>
          </a:prstGeom>
        </p:spPr>
        <p:txBody>
          <a:bodyPr vert="horz" wrap="square" lIns="0" tIns="11430" rIns="0" bIns="0" rtlCol="0">
            <a:spAutoFit/>
          </a:bodyPr>
          <a:lstStyle/>
          <a:p>
            <a:pPr marL="303530">
              <a:lnSpc>
                <a:spcPct val="100000"/>
              </a:lnSpc>
              <a:spcBef>
                <a:spcPts val="90"/>
              </a:spcBef>
            </a:pPr>
            <a:r>
              <a:rPr sz="1100" i="1" spc="-5" dirty="0">
                <a:latin typeface="Arial"/>
                <a:cs typeface="Arial"/>
              </a:rPr>
              <a:t>w</a:t>
            </a:r>
            <a:r>
              <a:rPr sz="1200" i="1" spc="-7" baseline="-13888" dirty="0">
                <a:latin typeface="Arial"/>
                <a:cs typeface="Arial"/>
              </a:rPr>
              <a:t>i </a:t>
            </a:r>
            <a:r>
              <a:rPr sz="1100" i="1" spc="-5" dirty="0">
                <a:latin typeface="Arial"/>
                <a:cs typeface="Arial"/>
              </a:rPr>
              <a:t>x</a:t>
            </a:r>
            <a:r>
              <a:rPr sz="1200" i="1" spc="-7" baseline="-13888" dirty="0">
                <a:latin typeface="Arial"/>
                <a:cs typeface="Arial"/>
              </a:rPr>
              <a:t>i </a:t>
            </a:r>
            <a:r>
              <a:rPr sz="1100" i="1" spc="204" dirty="0">
                <a:latin typeface="Arial"/>
                <a:cs typeface="Arial"/>
              </a:rPr>
              <a:t>−</a:t>
            </a:r>
            <a:r>
              <a:rPr sz="1100" i="1" spc="-114" dirty="0">
                <a:latin typeface="Arial"/>
                <a:cs typeface="Arial"/>
              </a:rPr>
              <a:t> </a:t>
            </a:r>
            <a:r>
              <a:rPr sz="1100" i="1" spc="-75" dirty="0">
                <a:latin typeface="Verdana"/>
                <a:cs typeface="Verdana"/>
              </a:rPr>
              <a:t>θ</a:t>
            </a:r>
            <a:r>
              <a:rPr sz="1100" spc="-75" dirty="0">
                <a:latin typeface="LM Sans 10"/>
                <a:cs typeface="LM Sans 10"/>
              </a:rPr>
              <a:t>)</a:t>
            </a:r>
            <a:endParaRPr sz="1100">
              <a:latin typeface="LM Sans 10"/>
              <a:cs typeface="LM Sans 10"/>
            </a:endParaRPr>
          </a:p>
          <a:p>
            <a:pPr marL="38100">
              <a:lnSpc>
                <a:spcPct val="100000"/>
              </a:lnSpc>
              <a:spcBef>
                <a:spcPts val="1700"/>
              </a:spcBef>
              <a:tabLst>
                <a:tab pos="379730" algn="l"/>
              </a:tabLst>
            </a:pPr>
            <a:r>
              <a:rPr sz="1100" spc="-10" dirty="0">
                <a:latin typeface="Arial"/>
                <a:cs typeface="Arial"/>
              </a:rPr>
              <a:t>1	</a:t>
            </a:r>
            <a:r>
              <a:rPr sz="1100" spc="-5" dirty="0">
                <a:latin typeface="Arial"/>
                <a:cs typeface="Arial"/>
              </a:rPr>
              <a:t>, if </a:t>
            </a:r>
            <a:r>
              <a:rPr sz="1100" i="1" spc="-5" dirty="0">
                <a:latin typeface="Arial"/>
                <a:cs typeface="Arial"/>
              </a:rPr>
              <a:t>I </a:t>
            </a:r>
            <a:r>
              <a:rPr sz="1100" i="1" spc="-55" dirty="0">
                <a:latin typeface="Verdana"/>
                <a:cs typeface="Verdana"/>
              </a:rPr>
              <a:t>&gt;</a:t>
            </a:r>
            <a:r>
              <a:rPr sz="1100" i="1" spc="-105" dirty="0">
                <a:latin typeface="Verdana"/>
                <a:cs typeface="Verdana"/>
              </a:rPr>
              <a:t> </a:t>
            </a:r>
            <a:r>
              <a:rPr sz="1100" i="1" spc="-175" dirty="0">
                <a:latin typeface="Verdana"/>
                <a:cs typeface="Verdana"/>
              </a:rPr>
              <a:t>θ</a:t>
            </a:r>
            <a:endParaRPr sz="1100">
              <a:latin typeface="Verdana"/>
              <a:cs typeface="Verdana"/>
            </a:endParaRPr>
          </a:p>
          <a:p>
            <a:pPr marL="38100">
              <a:lnSpc>
                <a:spcPct val="100000"/>
              </a:lnSpc>
              <a:spcBef>
                <a:spcPts val="35"/>
              </a:spcBef>
              <a:tabLst>
                <a:tab pos="379730" algn="l"/>
              </a:tabLst>
            </a:pPr>
            <a:r>
              <a:rPr sz="1100" spc="-10" dirty="0">
                <a:latin typeface="Arial"/>
                <a:cs typeface="Arial"/>
              </a:rPr>
              <a:t>0	</a:t>
            </a:r>
            <a:r>
              <a:rPr sz="1100" spc="-5" dirty="0">
                <a:latin typeface="Arial"/>
                <a:cs typeface="Arial"/>
              </a:rPr>
              <a:t>, if </a:t>
            </a:r>
            <a:r>
              <a:rPr sz="1100" i="1" spc="-5" dirty="0">
                <a:latin typeface="Arial"/>
                <a:cs typeface="Arial"/>
              </a:rPr>
              <a:t>I </a:t>
            </a:r>
            <a:r>
              <a:rPr sz="1100" i="1" spc="240" dirty="0">
                <a:latin typeface="Arial"/>
                <a:cs typeface="Arial"/>
              </a:rPr>
              <a:t>≤</a:t>
            </a:r>
            <a:r>
              <a:rPr sz="1100" i="1" spc="-25" dirty="0">
                <a:latin typeface="Arial"/>
                <a:cs typeface="Arial"/>
              </a:rPr>
              <a:t> </a:t>
            </a:r>
            <a:r>
              <a:rPr sz="1100" i="1" spc="-175" dirty="0">
                <a:latin typeface="Verdana"/>
                <a:cs typeface="Verdana"/>
              </a:rPr>
              <a:t>θ</a:t>
            </a:r>
            <a:endParaRPr sz="1100">
              <a:latin typeface="Verdana"/>
              <a:cs typeface="Verdana"/>
            </a:endParaRPr>
          </a:p>
        </p:txBody>
      </p:sp>
      <p:sp>
        <p:nvSpPr>
          <p:cNvPr id="13" name="object 13"/>
          <p:cNvSpPr txBox="1"/>
          <p:nvPr/>
        </p:nvSpPr>
        <p:spPr>
          <a:xfrm>
            <a:off x="402932" y="2301353"/>
            <a:ext cx="403225"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Arial"/>
                <a:cs typeface="Arial"/>
              </a:rPr>
              <a:t>where</a:t>
            </a:r>
            <a:endParaRPr sz="1100">
              <a:latin typeface="Arial"/>
              <a:cs typeface="Arial"/>
            </a:endParaRPr>
          </a:p>
        </p:txBody>
      </p:sp>
      <p:sp>
        <p:nvSpPr>
          <p:cNvPr id="14" name="object 14"/>
          <p:cNvSpPr txBox="1"/>
          <p:nvPr/>
        </p:nvSpPr>
        <p:spPr>
          <a:xfrm>
            <a:off x="1682013" y="2560966"/>
            <a:ext cx="409575" cy="191770"/>
          </a:xfrm>
          <a:prstGeom prst="rect">
            <a:avLst/>
          </a:prstGeom>
        </p:spPr>
        <p:txBody>
          <a:bodyPr vert="horz" wrap="square" lIns="0" tIns="11430" rIns="0" bIns="0" rtlCol="0">
            <a:spAutoFit/>
          </a:bodyPr>
          <a:lstStyle/>
          <a:p>
            <a:pPr marL="12700">
              <a:lnSpc>
                <a:spcPct val="100000"/>
              </a:lnSpc>
              <a:spcBef>
                <a:spcPts val="90"/>
              </a:spcBef>
            </a:pP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a:t>
            </a:r>
            <a:r>
              <a:rPr sz="1100" spc="-130" dirty="0">
                <a:latin typeface="LM Sans 10"/>
                <a:cs typeface="LM Sans 10"/>
              </a:rPr>
              <a:t> </a:t>
            </a:r>
            <a:r>
              <a:rPr sz="1100" spc="-10" dirty="0">
                <a:latin typeface="LM Sans 10"/>
                <a:cs typeface="LM Sans 10"/>
              </a:rPr>
              <a:t>=</a:t>
            </a:r>
            <a:endParaRPr sz="1100">
              <a:latin typeface="LM Sans 10"/>
              <a:cs typeface="LM Sans 10"/>
            </a:endParaRPr>
          </a:p>
        </p:txBody>
      </p:sp>
      <p:sp>
        <p:nvSpPr>
          <p:cNvPr id="15" name="object 15"/>
          <p:cNvSpPr txBox="1"/>
          <p:nvPr/>
        </p:nvSpPr>
        <p:spPr>
          <a:xfrm>
            <a:off x="2104288" y="2365615"/>
            <a:ext cx="129539" cy="191770"/>
          </a:xfrm>
          <a:prstGeom prst="rect">
            <a:avLst/>
          </a:prstGeom>
        </p:spPr>
        <p:txBody>
          <a:bodyPr vert="horz" wrap="square" lIns="0" tIns="11430" rIns="0" bIns="0" rtlCol="0">
            <a:spAutoFit/>
          </a:bodyPr>
          <a:lstStyle/>
          <a:p>
            <a:pPr marL="12700">
              <a:lnSpc>
                <a:spcPct val="100000"/>
              </a:lnSpc>
              <a:spcBef>
                <a:spcPts val="90"/>
              </a:spcBef>
            </a:pPr>
            <a:r>
              <a:rPr sz="1100" spc="509" dirty="0">
                <a:latin typeface="Arial"/>
                <a:cs typeface="Arial"/>
              </a:rPr>
              <a:t>.</a:t>
            </a:r>
            <a:endParaRPr sz="1100">
              <a:latin typeface="Arial"/>
              <a:cs typeface="Arial"/>
            </a:endParaRPr>
          </a:p>
        </p:txBody>
      </p:sp>
      <p:sp>
        <p:nvSpPr>
          <p:cNvPr id="16" name="object 16"/>
          <p:cNvSpPr txBox="1"/>
          <p:nvPr/>
        </p:nvSpPr>
        <p:spPr>
          <a:xfrm>
            <a:off x="125844" y="2889070"/>
            <a:ext cx="4055745" cy="180819"/>
          </a:xfrm>
          <a:prstGeom prst="rect">
            <a:avLst/>
          </a:prstGeom>
        </p:spPr>
        <p:txBody>
          <a:bodyPr vert="horz" wrap="square" lIns="0" tIns="11430" rIns="0" bIns="0" rtlCol="0">
            <a:spAutoFit/>
          </a:bodyPr>
          <a:lstStyle/>
          <a:p>
            <a:pPr marL="12700">
              <a:lnSpc>
                <a:spcPct val="100000"/>
              </a:lnSpc>
              <a:spcBef>
                <a:spcPts val="90"/>
              </a:spcBef>
            </a:pPr>
            <a:r>
              <a:rPr sz="1100" spc="-10" dirty="0">
                <a:latin typeface="Arial"/>
                <a:cs typeface="Arial"/>
              </a:rPr>
              <a:t>Such a </a:t>
            </a:r>
            <a:r>
              <a:rPr sz="1100" spc="-10" dirty="0">
                <a:latin typeface="LM Sans 10"/>
                <a:cs typeface="LM Sans 10"/>
              </a:rPr>
              <a:t>Φ </a:t>
            </a:r>
            <a:r>
              <a:rPr sz="1100" spc="-5" dirty="0">
                <a:latin typeface="Arial"/>
                <a:cs typeface="Arial"/>
              </a:rPr>
              <a:t>is </a:t>
            </a:r>
            <a:r>
              <a:rPr sz="1100" spc="-5" dirty="0" err="1" smtClean="0">
                <a:latin typeface="Arial"/>
                <a:cs typeface="Arial"/>
              </a:rPr>
              <a:t>called</a:t>
            </a:r>
            <a:r>
              <a:rPr sz="1100" spc="-5" dirty="0" err="1" smtClean="0">
                <a:solidFill>
                  <a:srgbClr val="0000FF"/>
                </a:solidFill>
                <a:latin typeface="Arial"/>
                <a:cs typeface="Arial"/>
              </a:rPr>
              <a:t>step</a:t>
            </a:r>
            <a:r>
              <a:rPr sz="1100" spc="-5" dirty="0" smtClean="0">
                <a:solidFill>
                  <a:srgbClr val="0000FF"/>
                </a:solidFill>
                <a:latin typeface="Arial"/>
                <a:cs typeface="Arial"/>
              </a:rPr>
              <a:t> </a:t>
            </a:r>
            <a:r>
              <a:rPr sz="1100" spc="-5" dirty="0">
                <a:solidFill>
                  <a:srgbClr val="0000FF"/>
                </a:solidFill>
                <a:latin typeface="Arial"/>
                <a:cs typeface="Arial"/>
              </a:rPr>
              <a:t>function</a:t>
            </a:r>
            <a:r>
              <a:rPr sz="1100" spc="-5" dirty="0">
                <a:latin typeface="Arial"/>
                <a:cs typeface="Arial"/>
              </a:rPr>
              <a:t>(also </a:t>
            </a:r>
            <a:r>
              <a:rPr sz="1100" spc="-10" dirty="0">
                <a:latin typeface="Arial"/>
                <a:cs typeface="Arial"/>
              </a:rPr>
              <a:t>known as</a:t>
            </a:r>
            <a:r>
              <a:rPr sz="1100" spc="-10" dirty="0">
                <a:solidFill>
                  <a:srgbClr val="0000FF"/>
                </a:solidFill>
                <a:latin typeface="Arial"/>
                <a:cs typeface="Arial"/>
              </a:rPr>
              <a:t>Heaviside</a:t>
            </a:r>
            <a:r>
              <a:rPr sz="1100" spc="-45" dirty="0">
                <a:solidFill>
                  <a:srgbClr val="0000FF"/>
                </a:solidFill>
                <a:latin typeface="Arial"/>
                <a:cs typeface="Arial"/>
              </a:rPr>
              <a:t> </a:t>
            </a:r>
            <a:r>
              <a:rPr sz="1100" spc="-5" dirty="0">
                <a:solidFill>
                  <a:srgbClr val="0000FF"/>
                </a:solidFill>
                <a:latin typeface="Arial"/>
                <a:cs typeface="Arial"/>
              </a:rPr>
              <a:t>function</a:t>
            </a:r>
            <a:r>
              <a:rPr sz="1100" spc="-5" dirty="0">
                <a:latin typeface="Arial"/>
                <a:cs typeface="Arial"/>
              </a:rPr>
              <a:t>).</a:t>
            </a:r>
            <a:endParaRPr sz="1100" dirty="0">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22" name="object 22"/>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3" name="object 23"/>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24" name="object 24"/>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16</a:t>
            </a:fld>
            <a:r>
              <a:rPr spc="-5" dirty="0"/>
              <a:t> /</a:t>
            </a:r>
            <a:r>
              <a:rPr spc="-70" dirty="0"/>
              <a:t> </a:t>
            </a:r>
            <a:r>
              <a:rPr spc="-5" dirty="0"/>
              <a:t>20</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10121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Artificial neural</a:t>
            </a:r>
            <a:r>
              <a:rPr sz="1400" b="1" spc="-40" dirty="0">
                <a:solidFill>
                  <a:srgbClr val="FFFFFF"/>
                </a:solidFill>
                <a:latin typeface="Arial"/>
                <a:cs typeface="Arial"/>
              </a:rPr>
              <a:t> </a:t>
            </a:r>
            <a:r>
              <a:rPr sz="1400" b="1" spc="10" dirty="0">
                <a:solidFill>
                  <a:srgbClr val="FFFFFF"/>
                </a:solidFill>
                <a:latin typeface="Arial"/>
                <a:cs typeface="Arial"/>
              </a:rPr>
              <a:t>network</a:t>
            </a:r>
            <a:endParaRPr sz="1400">
              <a:latin typeface="Arial"/>
              <a:cs typeface="Arial"/>
            </a:endParaRPr>
          </a:p>
        </p:txBody>
      </p:sp>
      <p:sp>
        <p:nvSpPr>
          <p:cNvPr id="4" name="object 4"/>
          <p:cNvSpPr txBox="1"/>
          <p:nvPr/>
        </p:nvSpPr>
        <p:spPr>
          <a:xfrm>
            <a:off x="125844" y="473365"/>
            <a:ext cx="3795395" cy="191770"/>
          </a:xfrm>
          <a:prstGeom prst="rect">
            <a:avLst/>
          </a:prstGeom>
        </p:spPr>
        <p:txBody>
          <a:bodyPr vert="horz" wrap="square" lIns="0" tIns="11430" rIns="0" bIns="0" rtlCol="0">
            <a:spAutoFit/>
          </a:bodyPr>
          <a:lstStyle/>
          <a:p>
            <a:pPr marL="12700">
              <a:lnSpc>
                <a:spcPct val="100000"/>
              </a:lnSpc>
              <a:spcBef>
                <a:spcPts val="90"/>
              </a:spcBef>
            </a:pPr>
            <a:r>
              <a:rPr sz="1100" spc="-15" dirty="0">
                <a:latin typeface="Arial"/>
                <a:cs typeface="Arial"/>
              </a:rPr>
              <a:t>Following </a:t>
            </a:r>
            <a:r>
              <a:rPr sz="1100" spc="-5" dirty="0">
                <a:latin typeface="Arial"/>
                <a:cs typeface="Arial"/>
              </a:rPr>
              <a:t>figures illustrates </a:t>
            </a:r>
            <a:r>
              <a:rPr sz="1100" spc="-10" dirty="0">
                <a:latin typeface="Arial"/>
                <a:cs typeface="Arial"/>
              </a:rPr>
              <a:t>two </a:t>
            </a:r>
            <a:r>
              <a:rPr sz="1100" spc="-5" dirty="0">
                <a:latin typeface="Arial"/>
                <a:cs typeface="Arial"/>
              </a:rPr>
              <a:t>simple thresholding</a:t>
            </a:r>
            <a:r>
              <a:rPr sz="1100" spc="10" dirty="0">
                <a:latin typeface="Arial"/>
                <a:cs typeface="Arial"/>
              </a:rPr>
              <a:t> </a:t>
            </a:r>
            <a:r>
              <a:rPr sz="1100" spc="-10" dirty="0">
                <a:latin typeface="Arial"/>
                <a:cs typeface="Arial"/>
              </a:rPr>
              <a:t>functions.</a:t>
            </a:r>
            <a:endParaRPr sz="1100">
              <a:latin typeface="Arial"/>
              <a:cs typeface="Arial"/>
            </a:endParaRPr>
          </a:p>
        </p:txBody>
      </p:sp>
      <p:grpSp>
        <p:nvGrpSpPr>
          <p:cNvPr id="5" name="object 5"/>
          <p:cNvGrpSpPr/>
          <p:nvPr/>
        </p:nvGrpSpPr>
        <p:grpSpPr>
          <a:xfrm>
            <a:off x="370652" y="1111005"/>
            <a:ext cx="1670050" cy="1362075"/>
            <a:chOff x="370652" y="1111005"/>
            <a:chExt cx="1670050" cy="1362075"/>
          </a:xfrm>
        </p:grpSpPr>
        <p:sp>
          <p:nvSpPr>
            <p:cNvPr id="6" name="object 6"/>
            <p:cNvSpPr/>
            <p:nvPr/>
          </p:nvSpPr>
          <p:spPr>
            <a:xfrm>
              <a:off x="657229" y="1116720"/>
              <a:ext cx="0" cy="1350645"/>
            </a:xfrm>
            <a:custGeom>
              <a:avLst/>
              <a:gdLst/>
              <a:ahLst/>
              <a:cxnLst/>
              <a:rect l="l" t="t" r="r" b="b"/>
              <a:pathLst>
                <a:path h="1350645">
                  <a:moveTo>
                    <a:pt x="0" y="0"/>
                  </a:moveTo>
                  <a:lnTo>
                    <a:pt x="0" y="1350423"/>
                  </a:lnTo>
                </a:path>
              </a:pathLst>
            </a:custGeom>
            <a:ln w="11430">
              <a:solidFill>
                <a:srgbClr val="000000"/>
              </a:solidFill>
            </a:ln>
          </p:spPr>
          <p:txBody>
            <a:bodyPr wrap="square" lIns="0" tIns="0" rIns="0" bIns="0" rtlCol="0"/>
            <a:lstStyle/>
            <a:p>
              <a:endParaRPr/>
            </a:p>
          </p:txBody>
        </p:sp>
        <p:sp>
          <p:nvSpPr>
            <p:cNvPr id="7" name="object 7"/>
            <p:cNvSpPr/>
            <p:nvPr/>
          </p:nvSpPr>
          <p:spPr>
            <a:xfrm>
              <a:off x="622083" y="1116721"/>
              <a:ext cx="71120" cy="35560"/>
            </a:xfrm>
            <a:custGeom>
              <a:avLst/>
              <a:gdLst/>
              <a:ahLst/>
              <a:cxnLst/>
              <a:rect l="l" t="t" r="r" b="b"/>
              <a:pathLst>
                <a:path w="71120" h="35559">
                  <a:moveTo>
                    <a:pt x="70742" y="35146"/>
                  </a:moveTo>
                  <a:lnTo>
                    <a:pt x="35146" y="0"/>
                  </a:lnTo>
                  <a:lnTo>
                    <a:pt x="0" y="35146"/>
                  </a:lnTo>
                </a:path>
              </a:pathLst>
            </a:custGeom>
            <a:ln w="11430">
              <a:solidFill>
                <a:srgbClr val="000000"/>
              </a:solidFill>
            </a:ln>
          </p:spPr>
          <p:txBody>
            <a:bodyPr wrap="square" lIns="0" tIns="0" rIns="0" bIns="0" rtlCol="0"/>
            <a:lstStyle/>
            <a:p>
              <a:endParaRPr/>
            </a:p>
          </p:txBody>
        </p:sp>
        <p:sp>
          <p:nvSpPr>
            <p:cNvPr id="8" name="object 8"/>
            <p:cNvSpPr/>
            <p:nvPr/>
          </p:nvSpPr>
          <p:spPr>
            <a:xfrm>
              <a:off x="414360" y="2196787"/>
              <a:ext cx="1620520" cy="0"/>
            </a:xfrm>
            <a:custGeom>
              <a:avLst/>
              <a:gdLst/>
              <a:ahLst/>
              <a:cxnLst/>
              <a:rect l="l" t="t" r="r" b="b"/>
              <a:pathLst>
                <a:path w="1620520">
                  <a:moveTo>
                    <a:pt x="0" y="0"/>
                  </a:moveTo>
                  <a:lnTo>
                    <a:pt x="1620327" y="0"/>
                  </a:lnTo>
                </a:path>
              </a:pathLst>
            </a:custGeom>
            <a:ln w="11430">
              <a:solidFill>
                <a:srgbClr val="000000"/>
              </a:solidFill>
            </a:ln>
          </p:spPr>
          <p:txBody>
            <a:bodyPr wrap="square" lIns="0" tIns="0" rIns="0" bIns="0" rtlCol="0"/>
            <a:lstStyle/>
            <a:p>
              <a:endParaRPr/>
            </a:p>
          </p:txBody>
        </p:sp>
        <p:sp>
          <p:nvSpPr>
            <p:cNvPr id="9" name="object 9"/>
            <p:cNvSpPr/>
            <p:nvPr/>
          </p:nvSpPr>
          <p:spPr>
            <a:xfrm>
              <a:off x="1999541" y="2161641"/>
              <a:ext cx="35560" cy="71120"/>
            </a:xfrm>
            <a:custGeom>
              <a:avLst/>
              <a:gdLst/>
              <a:ahLst/>
              <a:cxnLst/>
              <a:rect l="l" t="t" r="r" b="b"/>
              <a:pathLst>
                <a:path w="35560" h="71119">
                  <a:moveTo>
                    <a:pt x="0" y="70742"/>
                  </a:moveTo>
                  <a:lnTo>
                    <a:pt x="35146" y="35146"/>
                  </a:lnTo>
                  <a:lnTo>
                    <a:pt x="0" y="0"/>
                  </a:lnTo>
                </a:path>
              </a:pathLst>
            </a:custGeom>
            <a:ln w="11430">
              <a:solidFill>
                <a:srgbClr val="000000"/>
              </a:solidFill>
            </a:ln>
          </p:spPr>
          <p:txBody>
            <a:bodyPr wrap="square" lIns="0" tIns="0" rIns="0" bIns="0" rtlCol="0"/>
            <a:lstStyle/>
            <a:p>
              <a:endParaRPr/>
            </a:p>
          </p:txBody>
        </p:sp>
        <p:sp>
          <p:nvSpPr>
            <p:cNvPr id="10" name="object 10"/>
            <p:cNvSpPr/>
            <p:nvPr/>
          </p:nvSpPr>
          <p:spPr>
            <a:xfrm>
              <a:off x="684265" y="1521800"/>
              <a:ext cx="1148715" cy="675005"/>
            </a:xfrm>
            <a:custGeom>
              <a:avLst/>
              <a:gdLst/>
              <a:ahLst/>
              <a:cxnLst/>
              <a:rect l="l" t="t" r="r" b="b"/>
              <a:pathLst>
                <a:path w="1148714" h="675005">
                  <a:moveTo>
                    <a:pt x="0" y="674986"/>
                  </a:moveTo>
                  <a:lnTo>
                    <a:pt x="488441" y="674986"/>
                  </a:lnTo>
                  <a:lnTo>
                    <a:pt x="488441" y="0"/>
                  </a:lnTo>
                  <a:lnTo>
                    <a:pt x="1148107" y="0"/>
                  </a:lnTo>
                </a:path>
              </a:pathLst>
            </a:custGeom>
            <a:ln w="11430">
              <a:solidFill>
                <a:srgbClr val="FF0000"/>
              </a:solidFill>
            </a:ln>
          </p:spPr>
          <p:txBody>
            <a:bodyPr wrap="square" lIns="0" tIns="0" rIns="0" bIns="0" rtlCol="0"/>
            <a:lstStyle/>
            <a:p>
              <a:endParaRPr/>
            </a:p>
          </p:txBody>
        </p:sp>
        <p:sp>
          <p:nvSpPr>
            <p:cNvPr id="11" name="object 11"/>
            <p:cNvSpPr/>
            <p:nvPr/>
          </p:nvSpPr>
          <p:spPr>
            <a:xfrm>
              <a:off x="370652" y="1733579"/>
              <a:ext cx="171675" cy="125264"/>
            </a:xfrm>
            <a:prstGeom prst="rect">
              <a:avLst/>
            </a:prstGeom>
            <a:blipFill>
              <a:blip r:embed="rId2" cstate="print"/>
              <a:stretch>
                <a:fillRect/>
              </a:stretch>
            </a:blipFill>
          </p:spPr>
          <p:txBody>
            <a:bodyPr wrap="square" lIns="0" tIns="0" rIns="0" bIns="0" rtlCol="0"/>
            <a:lstStyle/>
            <a:p>
              <a:endParaRPr/>
            </a:p>
          </p:txBody>
        </p:sp>
      </p:grpSp>
      <p:grpSp>
        <p:nvGrpSpPr>
          <p:cNvPr id="12" name="object 12"/>
          <p:cNvGrpSpPr/>
          <p:nvPr/>
        </p:nvGrpSpPr>
        <p:grpSpPr>
          <a:xfrm>
            <a:off x="2839132" y="1205179"/>
            <a:ext cx="1362075" cy="1160145"/>
            <a:chOff x="2839132" y="1205179"/>
            <a:chExt cx="1362075" cy="1160145"/>
          </a:xfrm>
        </p:grpSpPr>
        <p:sp>
          <p:nvSpPr>
            <p:cNvPr id="13" name="object 13"/>
            <p:cNvSpPr/>
            <p:nvPr/>
          </p:nvSpPr>
          <p:spPr>
            <a:xfrm>
              <a:off x="3452704" y="1210894"/>
              <a:ext cx="0" cy="1148715"/>
            </a:xfrm>
            <a:custGeom>
              <a:avLst/>
              <a:gdLst/>
              <a:ahLst/>
              <a:cxnLst/>
              <a:rect l="l" t="t" r="r" b="b"/>
              <a:pathLst>
                <a:path h="1148714">
                  <a:moveTo>
                    <a:pt x="0" y="0"/>
                  </a:moveTo>
                  <a:lnTo>
                    <a:pt x="0" y="1148107"/>
                  </a:lnTo>
                </a:path>
              </a:pathLst>
            </a:custGeom>
            <a:ln w="11430">
              <a:solidFill>
                <a:srgbClr val="000000"/>
              </a:solidFill>
            </a:ln>
          </p:spPr>
          <p:txBody>
            <a:bodyPr wrap="square" lIns="0" tIns="0" rIns="0" bIns="0" rtlCol="0"/>
            <a:lstStyle/>
            <a:p>
              <a:endParaRPr/>
            </a:p>
          </p:txBody>
        </p:sp>
        <p:sp>
          <p:nvSpPr>
            <p:cNvPr id="14" name="object 14"/>
            <p:cNvSpPr/>
            <p:nvPr/>
          </p:nvSpPr>
          <p:spPr>
            <a:xfrm>
              <a:off x="2844847" y="1818741"/>
              <a:ext cx="1350645" cy="0"/>
            </a:xfrm>
            <a:custGeom>
              <a:avLst/>
              <a:gdLst/>
              <a:ahLst/>
              <a:cxnLst/>
              <a:rect l="l" t="t" r="r" b="b"/>
              <a:pathLst>
                <a:path w="1350645">
                  <a:moveTo>
                    <a:pt x="0" y="0"/>
                  </a:moveTo>
                  <a:lnTo>
                    <a:pt x="1350423" y="0"/>
                  </a:lnTo>
                </a:path>
              </a:pathLst>
            </a:custGeom>
            <a:ln w="11430">
              <a:solidFill>
                <a:srgbClr val="000000"/>
              </a:solidFill>
            </a:ln>
          </p:spPr>
          <p:txBody>
            <a:bodyPr wrap="square" lIns="0" tIns="0" rIns="0" bIns="0" rtlCol="0"/>
            <a:lstStyle/>
            <a:p>
              <a:endParaRPr/>
            </a:p>
          </p:txBody>
        </p:sp>
        <p:sp>
          <p:nvSpPr>
            <p:cNvPr id="15" name="object 15"/>
            <p:cNvSpPr/>
            <p:nvPr/>
          </p:nvSpPr>
          <p:spPr>
            <a:xfrm>
              <a:off x="3385109" y="1440694"/>
              <a:ext cx="810260" cy="783590"/>
            </a:xfrm>
            <a:custGeom>
              <a:avLst/>
              <a:gdLst/>
              <a:ahLst/>
              <a:cxnLst/>
              <a:rect l="l" t="t" r="r" b="b"/>
              <a:pathLst>
                <a:path w="810260" h="783589">
                  <a:moveTo>
                    <a:pt x="810163" y="0"/>
                  </a:moveTo>
                  <a:lnTo>
                    <a:pt x="405081" y="0"/>
                  </a:lnTo>
                  <a:lnTo>
                    <a:pt x="405081" y="783128"/>
                  </a:lnTo>
                  <a:lnTo>
                    <a:pt x="0" y="783128"/>
                  </a:lnTo>
                </a:path>
              </a:pathLst>
            </a:custGeom>
            <a:ln w="11430">
              <a:solidFill>
                <a:srgbClr val="FF0000"/>
              </a:solidFill>
            </a:ln>
          </p:spPr>
          <p:txBody>
            <a:bodyPr wrap="square" lIns="0" tIns="0" rIns="0" bIns="0" rtlCol="0"/>
            <a:lstStyle/>
            <a:p>
              <a:endParaRPr/>
            </a:p>
          </p:txBody>
        </p:sp>
      </p:grpSp>
      <p:sp>
        <p:nvSpPr>
          <p:cNvPr id="16" name="object 16"/>
          <p:cNvSpPr txBox="1"/>
          <p:nvPr/>
        </p:nvSpPr>
        <p:spPr>
          <a:xfrm>
            <a:off x="3141710" y="1367618"/>
            <a:ext cx="39179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Arial"/>
                <a:cs typeface="Arial"/>
              </a:rPr>
              <a:t>+1.0   </a:t>
            </a:r>
            <a:r>
              <a:rPr sz="600" spc="-35" dirty="0">
                <a:latin typeface="Arial"/>
                <a:cs typeface="Arial"/>
              </a:rPr>
              <a:t> </a:t>
            </a:r>
            <a:r>
              <a:rPr sz="600" u="sng" dirty="0">
                <a:uFill>
                  <a:solidFill>
                    <a:srgbClr val="000000"/>
                  </a:solidFill>
                </a:uFill>
                <a:latin typeface="Arial"/>
                <a:cs typeface="Arial"/>
              </a:rPr>
              <a:t> </a:t>
            </a:r>
            <a:r>
              <a:rPr sz="600" u="sng" spc="60" dirty="0">
                <a:uFill>
                  <a:solidFill>
                    <a:srgbClr val="000000"/>
                  </a:solidFill>
                </a:uFill>
                <a:latin typeface="Arial"/>
                <a:cs typeface="Arial"/>
              </a:rPr>
              <a:t> </a:t>
            </a:r>
            <a:endParaRPr sz="600">
              <a:latin typeface="Arial"/>
              <a:cs typeface="Arial"/>
            </a:endParaRPr>
          </a:p>
        </p:txBody>
      </p:sp>
      <p:sp>
        <p:nvSpPr>
          <p:cNvPr id="17" name="object 17"/>
          <p:cNvSpPr txBox="1"/>
          <p:nvPr/>
        </p:nvSpPr>
        <p:spPr>
          <a:xfrm>
            <a:off x="3130896" y="2164294"/>
            <a:ext cx="157480"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Arial"/>
                <a:cs typeface="Arial"/>
              </a:rPr>
              <a:t>-1.0</a:t>
            </a:r>
            <a:endParaRPr sz="600">
              <a:latin typeface="Arial"/>
              <a:cs typeface="Arial"/>
            </a:endParaRPr>
          </a:p>
        </p:txBody>
      </p:sp>
      <p:sp>
        <p:nvSpPr>
          <p:cNvPr id="18" name="object 18"/>
          <p:cNvSpPr/>
          <p:nvPr/>
        </p:nvSpPr>
        <p:spPr>
          <a:xfrm>
            <a:off x="3142242" y="1626338"/>
            <a:ext cx="171675" cy="124363"/>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3247599" y="1587054"/>
            <a:ext cx="133350"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(I)</a:t>
            </a:r>
            <a:endParaRPr sz="900">
              <a:latin typeface="Arial"/>
              <a:cs typeface="Arial"/>
            </a:endParaRPr>
          </a:p>
        </p:txBody>
      </p:sp>
      <p:sp>
        <p:nvSpPr>
          <p:cNvPr id="20" name="object 20"/>
          <p:cNvSpPr txBox="1"/>
          <p:nvPr/>
        </p:nvSpPr>
        <p:spPr>
          <a:xfrm>
            <a:off x="475556" y="1694743"/>
            <a:ext cx="133350"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(I)</a:t>
            </a:r>
            <a:endParaRPr sz="900">
              <a:latin typeface="Arial"/>
              <a:cs typeface="Arial"/>
            </a:endParaRPr>
          </a:p>
        </p:txBody>
      </p:sp>
      <p:sp>
        <p:nvSpPr>
          <p:cNvPr id="21" name="object 21"/>
          <p:cNvSpPr txBox="1"/>
          <p:nvPr/>
        </p:nvSpPr>
        <p:spPr>
          <a:xfrm>
            <a:off x="292616" y="2130466"/>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0</a:t>
            </a:r>
            <a:endParaRPr sz="600">
              <a:latin typeface="Arial"/>
              <a:cs typeface="Arial"/>
            </a:endParaRPr>
          </a:p>
        </p:txBody>
      </p:sp>
      <p:sp>
        <p:nvSpPr>
          <p:cNvPr id="22" name="object 22"/>
          <p:cNvSpPr txBox="1"/>
          <p:nvPr/>
        </p:nvSpPr>
        <p:spPr>
          <a:xfrm>
            <a:off x="175012" y="1003086"/>
            <a:ext cx="343535"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output</a:t>
            </a:r>
            <a:endParaRPr sz="900">
              <a:latin typeface="Arial"/>
              <a:cs typeface="Arial"/>
            </a:endParaRPr>
          </a:p>
        </p:txBody>
      </p:sp>
      <p:sp>
        <p:nvSpPr>
          <p:cNvPr id="23" name="object 23"/>
          <p:cNvSpPr txBox="1"/>
          <p:nvPr/>
        </p:nvSpPr>
        <p:spPr>
          <a:xfrm>
            <a:off x="2134176" y="2103871"/>
            <a:ext cx="273685"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input</a:t>
            </a:r>
            <a:endParaRPr sz="900">
              <a:latin typeface="Arial"/>
              <a:cs typeface="Arial"/>
            </a:endParaRPr>
          </a:p>
        </p:txBody>
      </p:sp>
      <p:sp>
        <p:nvSpPr>
          <p:cNvPr id="24" name="object 24"/>
          <p:cNvSpPr/>
          <p:nvPr/>
        </p:nvSpPr>
        <p:spPr>
          <a:xfrm>
            <a:off x="3804612" y="1845325"/>
            <a:ext cx="187896" cy="161762"/>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076729" y="2250858"/>
            <a:ext cx="187896" cy="161311"/>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489074" y="2758591"/>
            <a:ext cx="1537970"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(a) Hard-limit transfer</a:t>
            </a:r>
            <a:r>
              <a:rPr sz="900" spc="-60" dirty="0">
                <a:latin typeface="Arial"/>
                <a:cs typeface="Arial"/>
              </a:rPr>
              <a:t> </a:t>
            </a:r>
            <a:r>
              <a:rPr sz="900" spc="-5" dirty="0">
                <a:latin typeface="Arial"/>
                <a:cs typeface="Arial"/>
              </a:rPr>
              <a:t>function</a:t>
            </a:r>
            <a:endParaRPr sz="900">
              <a:latin typeface="Arial"/>
              <a:cs typeface="Arial"/>
            </a:endParaRPr>
          </a:p>
        </p:txBody>
      </p:sp>
      <p:sp>
        <p:nvSpPr>
          <p:cNvPr id="27" name="object 27"/>
          <p:cNvSpPr txBox="1"/>
          <p:nvPr/>
        </p:nvSpPr>
        <p:spPr>
          <a:xfrm>
            <a:off x="2859230" y="2731580"/>
            <a:ext cx="1437005"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(b) Signum transfer</a:t>
            </a:r>
            <a:r>
              <a:rPr sz="900" spc="-50" dirty="0">
                <a:latin typeface="Arial"/>
                <a:cs typeface="Arial"/>
              </a:rPr>
              <a:t> </a:t>
            </a:r>
            <a:r>
              <a:rPr sz="900" spc="-5" dirty="0">
                <a:latin typeface="Arial"/>
                <a:cs typeface="Arial"/>
              </a:rPr>
              <a:t>function</a:t>
            </a:r>
            <a:endParaRPr sz="900">
              <a:latin typeface="Arial"/>
              <a:cs typeface="Arial"/>
            </a:endParaRPr>
          </a:p>
        </p:txBody>
      </p:sp>
      <p:sp>
        <p:nvSpPr>
          <p:cNvPr id="28" name="object 28"/>
          <p:cNvSpPr txBox="1"/>
          <p:nvPr/>
        </p:nvSpPr>
        <p:spPr>
          <a:xfrm>
            <a:off x="1229454" y="2481964"/>
            <a:ext cx="57785" cy="163195"/>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I</a:t>
            </a:r>
            <a:endParaRPr sz="900">
              <a:latin typeface="Arial"/>
              <a:cs typeface="Arial"/>
            </a:endParaRPr>
          </a:p>
        </p:txBody>
      </p:sp>
      <p:grpSp>
        <p:nvGrpSpPr>
          <p:cNvPr id="29" name="object 29"/>
          <p:cNvGrpSpPr/>
          <p:nvPr/>
        </p:nvGrpSpPr>
        <p:grpSpPr>
          <a:xfrm>
            <a:off x="1427289" y="2547557"/>
            <a:ext cx="339090" cy="55244"/>
            <a:chOff x="1427289" y="2547557"/>
            <a:chExt cx="339090" cy="55244"/>
          </a:xfrm>
        </p:grpSpPr>
        <p:sp>
          <p:nvSpPr>
            <p:cNvPr id="30" name="object 30"/>
            <p:cNvSpPr/>
            <p:nvPr/>
          </p:nvSpPr>
          <p:spPr>
            <a:xfrm>
              <a:off x="1427289" y="2574833"/>
              <a:ext cx="337820" cy="0"/>
            </a:xfrm>
            <a:custGeom>
              <a:avLst/>
              <a:gdLst/>
              <a:ahLst/>
              <a:cxnLst/>
              <a:rect l="l" t="t" r="r" b="b"/>
              <a:pathLst>
                <a:path w="337819">
                  <a:moveTo>
                    <a:pt x="0" y="0"/>
                  </a:moveTo>
                  <a:lnTo>
                    <a:pt x="337493" y="0"/>
                  </a:lnTo>
                </a:path>
              </a:pathLst>
            </a:custGeom>
            <a:ln w="3175">
              <a:solidFill>
                <a:srgbClr val="000000"/>
              </a:solidFill>
            </a:ln>
          </p:spPr>
          <p:txBody>
            <a:bodyPr wrap="square" lIns="0" tIns="0" rIns="0" bIns="0" rtlCol="0"/>
            <a:lstStyle/>
            <a:p>
              <a:endParaRPr/>
            </a:p>
          </p:txBody>
        </p:sp>
        <p:sp>
          <p:nvSpPr>
            <p:cNvPr id="31" name="object 31"/>
            <p:cNvSpPr/>
            <p:nvPr/>
          </p:nvSpPr>
          <p:spPr>
            <a:xfrm>
              <a:off x="1738652" y="2548699"/>
              <a:ext cx="26670" cy="53340"/>
            </a:xfrm>
            <a:custGeom>
              <a:avLst/>
              <a:gdLst/>
              <a:ahLst/>
              <a:cxnLst/>
              <a:rect l="l" t="t" r="r" b="b"/>
              <a:pathLst>
                <a:path w="26669" h="53339">
                  <a:moveTo>
                    <a:pt x="0" y="52719"/>
                  </a:moveTo>
                  <a:lnTo>
                    <a:pt x="26134" y="26134"/>
                  </a:lnTo>
                  <a:lnTo>
                    <a:pt x="0" y="0"/>
                  </a:lnTo>
                </a:path>
              </a:pathLst>
            </a:custGeom>
            <a:ln w="3175">
              <a:solidFill>
                <a:srgbClr val="000000"/>
              </a:solidFill>
            </a:ln>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37" name="object 37"/>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38" name="object 38"/>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39" name="object 3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17</a:t>
            </a:fld>
            <a:r>
              <a:rPr spc="-5" dirty="0"/>
              <a:t> /</a:t>
            </a:r>
            <a:r>
              <a:rPr spc="-70" dirty="0"/>
              <a:t> </a:t>
            </a:r>
            <a:r>
              <a:rPr spc="-5" dirty="0"/>
              <a:t>20</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214245" cy="244475"/>
          </a:xfrm>
          <a:prstGeom prst="rect">
            <a:avLst/>
          </a:prstGeom>
        </p:spPr>
        <p:txBody>
          <a:bodyPr vert="horz" wrap="square" lIns="0" tIns="17145" rIns="0" bIns="0" rtlCol="0">
            <a:spAutoFit/>
          </a:bodyPr>
          <a:lstStyle/>
          <a:p>
            <a:pPr marL="12700">
              <a:lnSpc>
                <a:spcPct val="100000"/>
              </a:lnSpc>
              <a:spcBef>
                <a:spcPts val="135"/>
              </a:spcBef>
            </a:pPr>
            <a:r>
              <a:rPr sz="1400" b="1" spc="5" dirty="0">
                <a:solidFill>
                  <a:srgbClr val="FFFFFF"/>
                </a:solidFill>
                <a:latin typeface="Arial"/>
                <a:cs typeface="Arial"/>
              </a:rPr>
              <a:t>Transformation</a:t>
            </a:r>
            <a:r>
              <a:rPr sz="1400" b="1" spc="-30" dirty="0">
                <a:solidFill>
                  <a:srgbClr val="FFFFFF"/>
                </a:solidFill>
                <a:latin typeface="Arial"/>
                <a:cs typeface="Arial"/>
              </a:rPr>
              <a:t> </a:t>
            </a:r>
            <a:r>
              <a:rPr sz="1400" b="1" spc="15" dirty="0">
                <a:solidFill>
                  <a:srgbClr val="FFFFFF"/>
                </a:solidFill>
                <a:latin typeface="Arial"/>
                <a:cs typeface="Arial"/>
              </a:rPr>
              <a:t>functions</a:t>
            </a:r>
            <a:endParaRPr sz="1400">
              <a:latin typeface="Arial"/>
              <a:cs typeface="Arial"/>
            </a:endParaRPr>
          </a:p>
        </p:txBody>
      </p:sp>
      <p:sp>
        <p:nvSpPr>
          <p:cNvPr id="4" name="object 4"/>
          <p:cNvSpPr/>
          <p:nvPr/>
        </p:nvSpPr>
        <p:spPr>
          <a:xfrm>
            <a:off x="269557" y="676770"/>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604861"/>
            <a:ext cx="4055110" cy="744220"/>
          </a:xfrm>
          <a:prstGeom prst="rect">
            <a:avLst/>
          </a:prstGeom>
        </p:spPr>
        <p:txBody>
          <a:bodyPr vert="horz" wrap="square" lIns="0" tIns="6985" rIns="0" bIns="0" rtlCol="0">
            <a:spAutoFit/>
          </a:bodyPr>
          <a:lstStyle/>
          <a:p>
            <a:pPr marL="12700" marR="5080">
              <a:lnSpc>
                <a:spcPct val="102600"/>
              </a:lnSpc>
              <a:spcBef>
                <a:spcPts val="55"/>
              </a:spcBef>
            </a:pPr>
            <a:r>
              <a:rPr sz="1100" b="1" spc="-10" dirty="0">
                <a:latin typeface="Arial"/>
                <a:cs typeface="Arial"/>
              </a:rPr>
              <a:t>Hard-limit transfer </a:t>
            </a:r>
            <a:r>
              <a:rPr sz="1100" b="1" spc="-5" dirty="0">
                <a:latin typeface="Arial"/>
                <a:cs typeface="Arial"/>
              </a:rPr>
              <a:t>function </a:t>
            </a:r>
            <a:r>
              <a:rPr sz="1100" spc="-5" dirty="0">
                <a:latin typeface="Arial"/>
                <a:cs typeface="Arial"/>
              </a:rPr>
              <a:t>: </a:t>
            </a:r>
            <a:r>
              <a:rPr sz="1100" spc="-10" dirty="0">
                <a:latin typeface="Arial"/>
                <a:cs typeface="Arial"/>
              </a:rPr>
              <a:t>The transformation </a:t>
            </a:r>
            <a:r>
              <a:rPr sz="1100" spc="-15" dirty="0">
                <a:latin typeface="Arial"/>
                <a:cs typeface="Arial"/>
              </a:rPr>
              <a:t>we </a:t>
            </a:r>
            <a:r>
              <a:rPr sz="1100" spc="-20" dirty="0">
                <a:latin typeface="Arial"/>
                <a:cs typeface="Arial"/>
              </a:rPr>
              <a:t>have </a:t>
            </a:r>
            <a:r>
              <a:rPr sz="1100" spc="-5" dirty="0">
                <a:latin typeface="Arial"/>
                <a:cs typeface="Arial"/>
              </a:rPr>
              <a:t>just  discussed is called hard-limit </a:t>
            </a:r>
            <a:r>
              <a:rPr sz="1100" spc="-15" dirty="0">
                <a:latin typeface="Arial"/>
                <a:cs typeface="Arial"/>
              </a:rPr>
              <a:t>transfer </a:t>
            </a:r>
            <a:r>
              <a:rPr sz="1100" spc="-5" dirty="0">
                <a:latin typeface="Arial"/>
                <a:cs typeface="Arial"/>
              </a:rPr>
              <a:t>function. It is </a:t>
            </a:r>
            <a:r>
              <a:rPr sz="1100" spc="-10" dirty="0">
                <a:latin typeface="Arial"/>
                <a:cs typeface="Arial"/>
              </a:rPr>
              <a:t>generally used  </a:t>
            </a:r>
            <a:r>
              <a:rPr sz="1100" spc="-5" dirty="0">
                <a:latin typeface="Arial"/>
                <a:cs typeface="Arial"/>
              </a:rPr>
              <a:t>in perception</a:t>
            </a:r>
            <a:r>
              <a:rPr sz="1100" spc="-10" dirty="0">
                <a:latin typeface="Arial"/>
                <a:cs typeface="Arial"/>
              </a:rPr>
              <a:t> </a:t>
            </a:r>
            <a:r>
              <a:rPr sz="1100" spc="-5" dirty="0">
                <a:latin typeface="Arial"/>
                <a:cs typeface="Arial"/>
              </a:rPr>
              <a:t>neuron.</a:t>
            </a:r>
            <a:endParaRPr sz="1100" dirty="0">
              <a:latin typeface="Arial"/>
              <a:cs typeface="Arial"/>
            </a:endParaRPr>
          </a:p>
          <a:p>
            <a:pPr marL="12700">
              <a:lnSpc>
                <a:spcPct val="100000"/>
              </a:lnSpc>
              <a:spcBef>
                <a:spcPts val="320"/>
              </a:spcBef>
            </a:pPr>
            <a:r>
              <a:rPr sz="1100" spc="-5" dirty="0">
                <a:latin typeface="Arial"/>
                <a:cs typeface="Arial"/>
              </a:rPr>
              <a:t>In other</a:t>
            </a:r>
            <a:r>
              <a:rPr sz="1100" spc="-10" dirty="0">
                <a:latin typeface="Arial"/>
                <a:cs typeface="Arial"/>
              </a:rPr>
              <a:t> </a:t>
            </a:r>
            <a:r>
              <a:rPr sz="1100" spc="-15" dirty="0">
                <a:latin typeface="Arial"/>
                <a:cs typeface="Arial"/>
              </a:rPr>
              <a:t>words,</a:t>
            </a:r>
            <a:endParaRPr sz="1100" dirty="0">
              <a:latin typeface="Arial"/>
              <a:cs typeface="Arial"/>
            </a:endParaRPr>
          </a:p>
        </p:txBody>
      </p:sp>
      <p:sp>
        <p:nvSpPr>
          <p:cNvPr id="6" name="object 6"/>
          <p:cNvSpPr txBox="1"/>
          <p:nvPr/>
        </p:nvSpPr>
        <p:spPr>
          <a:xfrm>
            <a:off x="1682013" y="1434768"/>
            <a:ext cx="409575" cy="191770"/>
          </a:xfrm>
          <a:prstGeom prst="rect">
            <a:avLst/>
          </a:prstGeom>
        </p:spPr>
        <p:txBody>
          <a:bodyPr vert="horz" wrap="square" lIns="0" tIns="11430" rIns="0" bIns="0" rtlCol="0">
            <a:spAutoFit/>
          </a:bodyPr>
          <a:lstStyle/>
          <a:p>
            <a:pPr marL="12700">
              <a:lnSpc>
                <a:spcPct val="100000"/>
              </a:lnSpc>
              <a:spcBef>
                <a:spcPts val="90"/>
              </a:spcBef>
            </a:pP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a:t>
            </a:r>
            <a:r>
              <a:rPr sz="1100" spc="-130" dirty="0">
                <a:latin typeface="LM Sans 10"/>
                <a:cs typeface="LM Sans 10"/>
              </a:rPr>
              <a:t> </a:t>
            </a:r>
            <a:r>
              <a:rPr sz="1100" spc="-10" dirty="0">
                <a:latin typeface="LM Sans 10"/>
                <a:cs typeface="LM Sans 10"/>
              </a:rPr>
              <a:t>=</a:t>
            </a:r>
            <a:endParaRPr sz="1100" dirty="0">
              <a:latin typeface="LM Sans 10"/>
              <a:cs typeface="LM Sans 10"/>
            </a:endParaRPr>
          </a:p>
        </p:txBody>
      </p:sp>
      <p:sp>
        <p:nvSpPr>
          <p:cNvPr id="7" name="object 7"/>
          <p:cNvSpPr txBox="1"/>
          <p:nvPr/>
        </p:nvSpPr>
        <p:spPr>
          <a:xfrm>
            <a:off x="2104288" y="1239417"/>
            <a:ext cx="129539" cy="191770"/>
          </a:xfrm>
          <a:prstGeom prst="rect">
            <a:avLst/>
          </a:prstGeom>
        </p:spPr>
        <p:txBody>
          <a:bodyPr vert="horz" wrap="square" lIns="0" tIns="11430" rIns="0" bIns="0" rtlCol="0">
            <a:spAutoFit/>
          </a:bodyPr>
          <a:lstStyle/>
          <a:p>
            <a:pPr marL="12700">
              <a:lnSpc>
                <a:spcPct val="100000"/>
              </a:lnSpc>
              <a:spcBef>
                <a:spcPts val="90"/>
              </a:spcBef>
            </a:pPr>
            <a:r>
              <a:rPr sz="1100" spc="509" dirty="0">
                <a:latin typeface="Arial"/>
                <a:cs typeface="Arial"/>
              </a:rPr>
              <a:t>.</a:t>
            </a:r>
            <a:endParaRPr sz="1100">
              <a:latin typeface="Arial"/>
              <a:cs typeface="Arial"/>
            </a:endParaRPr>
          </a:p>
        </p:txBody>
      </p:sp>
      <p:sp>
        <p:nvSpPr>
          <p:cNvPr id="8" name="object 8"/>
          <p:cNvSpPr txBox="1"/>
          <p:nvPr/>
        </p:nvSpPr>
        <p:spPr>
          <a:xfrm>
            <a:off x="2271458" y="1348510"/>
            <a:ext cx="849630" cy="363855"/>
          </a:xfrm>
          <a:prstGeom prst="rect">
            <a:avLst/>
          </a:prstGeom>
        </p:spPr>
        <p:txBody>
          <a:bodyPr vert="horz" wrap="square" lIns="0" tIns="11430" rIns="0" bIns="0" rtlCol="0">
            <a:spAutoFit/>
          </a:bodyPr>
          <a:lstStyle/>
          <a:p>
            <a:pPr marL="12700">
              <a:lnSpc>
                <a:spcPct val="100000"/>
              </a:lnSpc>
              <a:spcBef>
                <a:spcPts val="90"/>
              </a:spcBef>
              <a:tabLst>
                <a:tab pos="354330" algn="l"/>
              </a:tabLst>
            </a:pPr>
            <a:r>
              <a:rPr sz="1100" spc="-10" dirty="0">
                <a:latin typeface="Arial"/>
                <a:cs typeface="Arial"/>
              </a:rPr>
              <a:t>1	</a:t>
            </a:r>
            <a:r>
              <a:rPr sz="1100" spc="-5" dirty="0">
                <a:latin typeface="Arial"/>
                <a:cs typeface="Arial"/>
              </a:rPr>
              <a:t>, if </a:t>
            </a:r>
            <a:r>
              <a:rPr sz="1100" i="1" spc="-5" dirty="0">
                <a:latin typeface="Arial"/>
                <a:cs typeface="Arial"/>
              </a:rPr>
              <a:t>I </a:t>
            </a:r>
            <a:r>
              <a:rPr sz="1100" i="1" spc="-55" dirty="0">
                <a:latin typeface="Verdana"/>
                <a:cs typeface="Verdana"/>
              </a:rPr>
              <a:t>&gt;</a:t>
            </a:r>
            <a:r>
              <a:rPr sz="1100" i="1" spc="-105" dirty="0">
                <a:latin typeface="Verdana"/>
                <a:cs typeface="Verdana"/>
              </a:rPr>
              <a:t> </a:t>
            </a:r>
            <a:r>
              <a:rPr sz="1100" i="1" spc="-175" dirty="0">
                <a:latin typeface="Verdana"/>
                <a:cs typeface="Verdana"/>
              </a:rPr>
              <a:t>θ</a:t>
            </a:r>
            <a:endParaRPr sz="1100" dirty="0">
              <a:latin typeface="Verdana"/>
              <a:cs typeface="Verdana"/>
            </a:endParaRPr>
          </a:p>
          <a:p>
            <a:pPr marL="12700">
              <a:lnSpc>
                <a:spcPct val="100000"/>
              </a:lnSpc>
              <a:spcBef>
                <a:spcPts val="35"/>
              </a:spcBef>
              <a:tabLst>
                <a:tab pos="354330" algn="l"/>
              </a:tabLst>
            </a:pPr>
            <a:r>
              <a:rPr sz="1100" spc="-10" dirty="0">
                <a:latin typeface="Arial"/>
                <a:cs typeface="Arial"/>
              </a:rPr>
              <a:t>0	</a:t>
            </a:r>
            <a:r>
              <a:rPr sz="1100" spc="-5" dirty="0">
                <a:latin typeface="Arial"/>
                <a:cs typeface="Arial"/>
              </a:rPr>
              <a:t>, if </a:t>
            </a:r>
            <a:r>
              <a:rPr sz="1100" i="1" spc="-5" dirty="0">
                <a:latin typeface="Arial"/>
                <a:cs typeface="Arial"/>
              </a:rPr>
              <a:t>I </a:t>
            </a:r>
            <a:r>
              <a:rPr sz="1100" i="1" spc="240" dirty="0">
                <a:latin typeface="Arial"/>
                <a:cs typeface="Arial"/>
              </a:rPr>
              <a:t>≤</a:t>
            </a:r>
            <a:r>
              <a:rPr sz="1100" i="1" spc="-25" dirty="0">
                <a:latin typeface="Arial"/>
                <a:cs typeface="Arial"/>
              </a:rPr>
              <a:t> </a:t>
            </a:r>
            <a:r>
              <a:rPr sz="1100" i="1" spc="-175" dirty="0">
                <a:latin typeface="Verdana"/>
                <a:cs typeface="Verdana"/>
              </a:rPr>
              <a:t>θ</a:t>
            </a:r>
            <a:endParaRPr sz="1100" dirty="0">
              <a:latin typeface="Verdana"/>
              <a:cs typeface="Verdana"/>
            </a:endParaRPr>
          </a:p>
        </p:txBody>
      </p:sp>
      <p:sp>
        <p:nvSpPr>
          <p:cNvPr id="9" name="object 9"/>
          <p:cNvSpPr/>
          <p:nvPr/>
        </p:nvSpPr>
        <p:spPr>
          <a:xfrm>
            <a:off x="269557" y="1941893"/>
            <a:ext cx="76809" cy="76809"/>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02932" y="1869984"/>
            <a:ext cx="3924300" cy="535940"/>
          </a:xfrm>
          <a:prstGeom prst="rect">
            <a:avLst/>
          </a:prstGeom>
        </p:spPr>
        <p:txBody>
          <a:bodyPr vert="horz" wrap="square" lIns="0" tIns="6985" rIns="0" bIns="0" rtlCol="0">
            <a:spAutoFit/>
          </a:bodyPr>
          <a:lstStyle/>
          <a:p>
            <a:pPr marL="12700" marR="5080">
              <a:lnSpc>
                <a:spcPct val="102600"/>
              </a:lnSpc>
              <a:spcBef>
                <a:spcPts val="55"/>
              </a:spcBef>
            </a:pPr>
            <a:r>
              <a:rPr sz="1100" b="1" spc="-5" dirty="0">
                <a:latin typeface="Arial"/>
                <a:cs typeface="Arial"/>
              </a:rPr>
              <a:t>Linear </a:t>
            </a:r>
            <a:r>
              <a:rPr sz="1100" b="1" spc="-10" dirty="0">
                <a:latin typeface="Arial"/>
                <a:cs typeface="Arial"/>
              </a:rPr>
              <a:t>transfer </a:t>
            </a:r>
            <a:r>
              <a:rPr sz="1100" b="1" spc="-5" dirty="0">
                <a:latin typeface="Arial"/>
                <a:cs typeface="Arial"/>
              </a:rPr>
              <a:t>function : </a:t>
            </a:r>
            <a:r>
              <a:rPr sz="1100" spc="-10" dirty="0">
                <a:latin typeface="Arial"/>
                <a:cs typeface="Arial"/>
              </a:rPr>
              <a:t>The </a:t>
            </a:r>
            <a:r>
              <a:rPr sz="1100" spc="-5" dirty="0">
                <a:latin typeface="Arial"/>
                <a:cs typeface="Arial"/>
              </a:rPr>
              <a:t>output of the </a:t>
            </a:r>
            <a:r>
              <a:rPr sz="1100" spc="-15" dirty="0">
                <a:latin typeface="Arial"/>
                <a:cs typeface="Arial"/>
              </a:rPr>
              <a:t>transfer </a:t>
            </a:r>
            <a:r>
              <a:rPr sz="1100" spc="-5" dirty="0">
                <a:latin typeface="Arial"/>
                <a:cs typeface="Arial"/>
              </a:rPr>
              <a:t>function is  </a:t>
            </a:r>
            <a:r>
              <a:rPr sz="1100" spc="-10" dirty="0">
                <a:latin typeface="Arial"/>
                <a:cs typeface="Arial"/>
              </a:rPr>
              <a:t>made </a:t>
            </a:r>
            <a:r>
              <a:rPr sz="1100" spc="-5" dirty="0">
                <a:latin typeface="Arial"/>
                <a:cs typeface="Arial"/>
              </a:rPr>
              <a:t>equal to its input (normalized) </a:t>
            </a:r>
            <a:r>
              <a:rPr sz="1100" spc="-10" dirty="0">
                <a:latin typeface="Arial"/>
                <a:cs typeface="Arial"/>
              </a:rPr>
              <a:t>and </a:t>
            </a:r>
            <a:r>
              <a:rPr sz="1100" spc="-5" dirty="0">
                <a:latin typeface="Arial"/>
                <a:cs typeface="Arial"/>
              </a:rPr>
              <a:t>its lies in the </a:t>
            </a:r>
            <a:r>
              <a:rPr sz="1100" spc="-10" dirty="0">
                <a:latin typeface="Arial"/>
                <a:cs typeface="Arial"/>
              </a:rPr>
              <a:t>range</a:t>
            </a:r>
            <a:r>
              <a:rPr sz="1100" spc="-5" dirty="0">
                <a:latin typeface="Arial"/>
                <a:cs typeface="Arial"/>
              </a:rPr>
              <a:t> of</a:t>
            </a:r>
            <a:endParaRPr sz="1100" dirty="0">
              <a:latin typeface="Arial"/>
              <a:cs typeface="Arial"/>
            </a:endParaRPr>
          </a:p>
          <a:p>
            <a:pPr marL="12700">
              <a:lnSpc>
                <a:spcPct val="100000"/>
              </a:lnSpc>
              <a:spcBef>
                <a:spcPts val="35"/>
              </a:spcBef>
            </a:pPr>
            <a:r>
              <a:rPr sz="1100" i="1" spc="20" dirty="0">
                <a:latin typeface="Arial"/>
                <a:cs typeface="Arial"/>
              </a:rPr>
              <a:t>−</a:t>
            </a:r>
            <a:r>
              <a:rPr sz="1100" spc="20" dirty="0">
                <a:latin typeface="Arial"/>
                <a:cs typeface="Arial"/>
              </a:rPr>
              <a:t>1</a:t>
            </a:r>
            <a:r>
              <a:rPr sz="1100" i="1" spc="20" dirty="0">
                <a:latin typeface="Verdana"/>
                <a:cs typeface="Verdana"/>
              </a:rPr>
              <a:t>.</a:t>
            </a:r>
            <a:r>
              <a:rPr sz="1100" spc="20" dirty="0">
                <a:latin typeface="Arial"/>
                <a:cs typeface="Arial"/>
              </a:rPr>
              <a:t>0 </a:t>
            </a:r>
            <a:r>
              <a:rPr sz="1100" spc="-5" dirty="0">
                <a:latin typeface="Arial"/>
                <a:cs typeface="Arial"/>
              </a:rPr>
              <a:t>to </a:t>
            </a:r>
            <a:r>
              <a:rPr sz="1100" spc="-25" dirty="0">
                <a:latin typeface="LM Sans 10"/>
                <a:cs typeface="LM Sans 10"/>
              </a:rPr>
              <a:t>+</a:t>
            </a:r>
            <a:r>
              <a:rPr sz="1100" spc="-25" dirty="0">
                <a:latin typeface="Arial"/>
                <a:cs typeface="Arial"/>
              </a:rPr>
              <a:t>1</a:t>
            </a:r>
            <a:r>
              <a:rPr sz="1100" i="1" spc="-25" dirty="0">
                <a:latin typeface="Verdana"/>
                <a:cs typeface="Verdana"/>
              </a:rPr>
              <a:t>.</a:t>
            </a:r>
            <a:r>
              <a:rPr sz="1100" spc="-25" dirty="0">
                <a:latin typeface="Arial"/>
                <a:cs typeface="Arial"/>
              </a:rPr>
              <a:t>0. </a:t>
            </a:r>
            <a:r>
              <a:rPr sz="1100" spc="-5" dirty="0">
                <a:latin typeface="Arial"/>
                <a:cs typeface="Arial"/>
              </a:rPr>
              <a:t>It is also </a:t>
            </a:r>
            <a:r>
              <a:rPr sz="1100" spc="-10" dirty="0">
                <a:latin typeface="Arial"/>
                <a:cs typeface="Arial"/>
              </a:rPr>
              <a:t>known </a:t>
            </a:r>
            <a:r>
              <a:rPr sz="1100" spc="-5" dirty="0">
                <a:latin typeface="Arial"/>
                <a:cs typeface="Arial"/>
              </a:rPr>
              <a:t>as </a:t>
            </a:r>
            <a:r>
              <a:rPr sz="1100" spc="-10" dirty="0">
                <a:latin typeface="Arial"/>
                <a:cs typeface="Arial"/>
              </a:rPr>
              <a:t>Signum </a:t>
            </a:r>
            <a:r>
              <a:rPr sz="1100" spc="-5" dirty="0">
                <a:latin typeface="Arial"/>
                <a:cs typeface="Arial"/>
              </a:rPr>
              <a:t>or </a:t>
            </a:r>
            <a:r>
              <a:rPr sz="1100" spc="-10" dirty="0">
                <a:latin typeface="Arial"/>
                <a:cs typeface="Arial"/>
              </a:rPr>
              <a:t>Quantizer</a:t>
            </a:r>
            <a:r>
              <a:rPr sz="1100" spc="60" dirty="0">
                <a:latin typeface="Arial"/>
                <a:cs typeface="Arial"/>
              </a:rPr>
              <a:t> </a:t>
            </a:r>
            <a:r>
              <a:rPr sz="1100" spc="-5" dirty="0">
                <a:latin typeface="Arial"/>
                <a:cs typeface="Arial"/>
              </a:rPr>
              <a:t>function</a:t>
            </a:r>
            <a:endParaRPr sz="1100" dirty="0">
              <a:latin typeface="Arial"/>
              <a:cs typeface="Arial"/>
            </a:endParaRPr>
          </a:p>
        </p:txBody>
      </p:sp>
      <p:sp>
        <p:nvSpPr>
          <p:cNvPr id="11" name="object 11"/>
          <p:cNvSpPr txBox="1"/>
          <p:nvPr/>
        </p:nvSpPr>
        <p:spPr>
          <a:xfrm>
            <a:off x="402932" y="2386214"/>
            <a:ext cx="1042669"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Arial"/>
                <a:cs typeface="Arial"/>
              </a:rPr>
              <a:t>and </a:t>
            </a:r>
            <a:r>
              <a:rPr sz="1100" spc="-5" dirty="0">
                <a:latin typeface="Arial"/>
                <a:cs typeface="Arial"/>
              </a:rPr>
              <a:t>it defined</a:t>
            </a:r>
            <a:r>
              <a:rPr sz="1100" spc="-70" dirty="0">
                <a:latin typeface="Arial"/>
                <a:cs typeface="Arial"/>
              </a:rPr>
              <a:t> </a:t>
            </a:r>
            <a:r>
              <a:rPr sz="1100" spc="-5" dirty="0">
                <a:latin typeface="Arial"/>
                <a:cs typeface="Arial"/>
              </a:rPr>
              <a:t>as</a:t>
            </a:r>
            <a:endParaRPr sz="1100">
              <a:latin typeface="Arial"/>
              <a:cs typeface="Arial"/>
            </a:endParaRPr>
          </a:p>
        </p:txBody>
      </p:sp>
      <p:sp>
        <p:nvSpPr>
          <p:cNvPr id="12" name="object 12"/>
          <p:cNvSpPr txBox="1"/>
          <p:nvPr/>
        </p:nvSpPr>
        <p:spPr>
          <a:xfrm>
            <a:off x="1628139" y="2683775"/>
            <a:ext cx="409575" cy="191770"/>
          </a:xfrm>
          <a:prstGeom prst="rect">
            <a:avLst/>
          </a:prstGeom>
        </p:spPr>
        <p:txBody>
          <a:bodyPr vert="horz" wrap="square" lIns="0" tIns="11430" rIns="0" bIns="0" rtlCol="0">
            <a:spAutoFit/>
          </a:bodyPr>
          <a:lstStyle/>
          <a:p>
            <a:pPr marL="12700">
              <a:lnSpc>
                <a:spcPct val="100000"/>
              </a:lnSpc>
              <a:spcBef>
                <a:spcPts val="90"/>
              </a:spcBef>
            </a:pP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a:t>
            </a:r>
            <a:r>
              <a:rPr sz="1100" spc="-130" dirty="0">
                <a:latin typeface="LM Sans 10"/>
                <a:cs typeface="LM Sans 10"/>
              </a:rPr>
              <a:t> </a:t>
            </a:r>
            <a:r>
              <a:rPr sz="1100" spc="-10" dirty="0">
                <a:latin typeface="LM Sans 10"/>
                <a:cs typeface="LM Sans 10"/>
              </a:rPr>
              <a:t>=</a:t>
            </a:r>
            <a:endParaRPr sz="1100">
              <a:latin typeface="LM Sans 10"/>
              <a:cs typeface="LM Sans 10"/>
            </a:endParaRPr>
          </a:p>
        </p:txBody>
      </p:sp>
      <p:sp>
        <p:nvSpPr>
          <p:cNvPr id="13" name="object 13"/>
          <p:cNvSpPr txBox="1"/>
          <p:nvPr/>
        </p:nvSpPr>
        <p:spPr>
          <a:xfrm>
            <a:off x="2050414" y="2488424"/>
            <a:ext cx="129539" cy="191770"/>
          </a:xfrm>
          <a:prstGeom prst="rect">
            <a:avLst/>
          </a:prstGeom>
        </p:spPr>
        <p:txBody>
          <a:bodyPr vert="horz" wrap="square" lIns="0" tIns="11430" rIns="0" bIns="0" rtlCol="0">
            <a:spAutoFit/>
          </a:bodyPr>
          <a:lstStyle/>
          <a:p>
            <a:pPr marL="12700">
              <a:lnSpc>
                <a:spcPct val="100000"/>
              </a:lnSpc>
              <a:spcBef>
                <a:spcPts val="90"/>
              </a:spcBef>
            </a:pPr>
            <a:r>
              <a:rPr sz="1100" spc="509" dirty="0">
                <a:latin typeface="Arial"/>
                <a:cs typeface="Arial"/>
              </a:rPr>
              <a:t>.</a:t>
            </a:r>
            <a:endParaRPr sz="1100">
              <a:latin typeface="Arial"/>
              <a:cs typeface="Arial"/>
            </a:endParaRPr>
          </a:p>
        </p:txBody>
      </p:sp>
      <p:sp>
        <p:nvSpPr>
          <p:cNvPr id="14" name="object 14"/>
          <p:cNvSpPr txBox="1"/>
          <p:nvPr/>
        </p:nvSpPr>
        <p:spPr>
          <a:xfrm>
            <a:off x="2217585" y="2597517"/>
            <a:ext cx="957580" cy="363855"/>
          </a:xfrm>
          <a:prstGeom prst="rect">
            <a:avLst/>
          </a:prstGeom>
        </p:spPr>
        <p:txBody>
          <a:bodyPr vert="horz" wrap="square" lIns="0" tIns="11430" rIns="0" bIns="0" rtlCol="0">
            <a:spAutoFit/>
          </a:bodyPr>
          <a:lstStyle/>
          <a:p>
            <a:pPr marL="12700">
              <a:lnSpc>
                <a:spcPct val="100000"/>
              </a:lnSpc>
              <a:spcBef>
                <a:spcPts val="90"/>
              </a:spcBef>
              <a:tabLst>
                <a:tab pos="462280" algn="l"/>
              </a:tabLst>
            </a:pPr>
            <a:r>
              <a:rPr sz="1100" spc="-10" dirty="0">
                <a:latin typeface="LM Sans 10"/>
                <a:cs typeface="LM Sans 10"/>
              </a:rPr>
              <a:t>+</a:t>
            </a:r>
            <a:r>
              <a:rPr sz="1100" spc="-10" dirty="0">
                <a:latin typeface="Arial"/>
                <a:cs typeface="Arial"/>
              </a:rPr>
              <a:t>1	</a:t>
            </a:r>
            <a:r>
              <a:rPr sz="1100" spc="-5" dirty="0">
                <a:latin typeface="Arial"/>
                <a:cs typeface="Arial"/>
              </a:rPr>
              <a:t>, if </a:t>
            </a:r>
            <a:r>
              <a:rPr sz="1100" i="1" spc="-5" dirty="0">
                <a:latin typeface="Arial"/>
                <a:cs typeface="Arial"/>
              </a:rPr>
              <a:t>I </a:t>
            </a:r>
            <a:r>
              <a:rPr sz="1100" i="1" spc="-55" dirty="0">
                <a:latin typeface="Verdana"/>
                <a:cs typeface="Verdana"/>
              </a:rPr>
              <a:t>&gt;</a:t>
            </a:r>
            <a:r>
              <a:rPr sz="1100" i="1" spc="-105" dirty="0">
                <a:latin typeface="Verdana"/>
                <a:cs typeface="Verdana"/>
              </a:rPr>
              <a:t> </a:t>
            </a:r>
            <a:r>
              <a:rPr sz="1100" i="1" spc="-175" dirty="0">
                <a:latin typeface="Verdana"/>
                <a:cs typeface="Verdana"/>
              </a:rPr>
              <a:t>θ</a:t>
            </a:r>
            <a:endParaRPr sz="1100">
              <a:latin typeface="Verdana"/>
              <a:cs typeface="Verdana"/>
            </a:endParaRPr>
          </a:p>
          <a:p>
            <a:pPr marL="12700">
              <a:lnSpc>
                <a:spcPct val="100000"/>
              </a:lnSpc>
              <a:spcBef>
                <a:spcPts val="35"/>
              </a:spcBef>
              <a:tabLst>
                <a:tab pos="462280" algn="l"/>
              </a:tabLst>
            </a:pPr>
            <a:r>
              <a:rPr sz="1100" i="1" spc="100" dirty="0">
                <a:latin typeface="Arial"/>
                <a:cs typeface="Arial"/>
              </a:rPr>
              <a:t>−</a:t>
            </a:r>
            <a:r>
              <a:rPr sz="1100" spc="100" dirty="0">
                <a:latin typeface="Arial"/>
                <a:cs typeface="Arial"/>
              </a:rPr>
              <a:t>1	</a:t>
            </a:r>
            <a:r>
              <a:rPr sz="1100" spc="-5" dirty="0">
                <a:latin typeface="Arial"/>
                <a:cs typeface="Arial"/>
              </a:rPr>
              <a:t>, if </a:t>
            </a:r>
            <a:r>
              <a:rPr sz="1100" i="1" spc="-5" dirty="0">
                <a:latin typeface="Arial"/>
                <a:cs typeface="Arial"/>
              </a:rPr>
              <a:t>I </a:t>
            </a:r>
            <a:r>
              <a:rPr sz="1100" i="1" spc="240" dirty="0">
                <a:latin typeface="Arial"/>
                <a:cs typeface="Arial"/>
              </a:rPr>
              <a:t>≤</a:t>
            </a:r>
            <a:r>
              <a:rPr sz="1100" i="1" spc="-25" dirty="0">
                <a:latin typeface="Arial"/>
                <a:cs typeface="Arial"/>
              </a:rPr>
              <a:t> </a:t>
            </a:r>
            <a:r>
              <a:rPr sz="1100" i="1" spc="-175" dirty="0">
                <a:latin typeface="Verdana"/>
                <a:cs typeface="Verdana"/>
              </a:rPr>
              <a:t>θ</a:t>
            </a:r>
            <a:endParaRPr sz="1100">
              <a:latin typeface="Verdana"/>
              <a:cs typeface="Verdana"/>
            </a:endParaRPr>
          </a:p>
        </p:txBody>
      </p:sp>
      <p:grpSp>
        <p:nvGrpSpPr>
          <p:cNvPr id="15" name="object 15"/>
          <p:cNvGrpSpPr/>
          <p:nvPr/>
        </p:nvGrpSpPr>
        <p:grpSpPr>
          <a:xfrm>
            <a:off x="0" y="3326968"/>
            <a:ext cx="4608195" cy="129539"/>
            <a:chOff x="0" y="3326968"/>
            <a:chExt cx="4608195" cy="129539"/>
          </a:xfrm>
        </p:grpSpPr>
        <p:sp>
          <p:nvSpPr>
            <p:cNvPr id="16" name="object 16"/>
            <p:cNvSpPr/>
            <p:nvPr/>
          </p:nvSpPr>
          <p:spPr>
            <a:xfrm>
              <a:off x="0" y="3326968"/>
              <a:ext cx="1536065" cy="129539"/>
            </a:xfrm>
            <a:custGeom>
              <a:avLst/>
              <a:gdLst/>
              <a:ahLst/>
              <a:cxnLst/>
              <a:rect l="l" t="t" r="r" b="b"/>
              <a:pathLst>
                <a:path w="1536065" h="129539">
                  <a:moveTo>
                    <a:pt x="1535976" y="0"/>
                  </a:moveTo>
                  <a:lnTo>
                    <a:pt x="0" y="0"/>
                  </a:lnTo>
                  <a:lnTo>
                    <a:pt x="0" y="129032"/>
                  </a:lnTo>
                  <a:lnTo>
                    <a:pt x="1535976" y="129032"/>
                  </a:lnTo>
                  <a:lnTo>
                    <a:pt x="1535976" y="0"/>
                  </a:lnTo>
                  <a:close/>
                </a:path>
              </a:pathLst>
            </a:custGeom>
            <a:solidFill>
              <a:srgbClr val="191959"/>
            </a:solidFill>
          </p:spPr>
          <p:txBody>
            <a:bodyPr wrap="square" lIns="0" tIns="0" rIns="0" bIns="0" rtlCol="0"/>
            <a:lstStyle/>
            <a:p>
              <a:endParaRPr/>
            </a:p>
          </p:txBody>
        </p:sp>
        <p:sp>
          <p:nvSpPr>
            <p:cNvPr id="17" name="object 17"/>
            <p:cNvSpPr/>
            <p:nvPr/>
          </p:nvSpPr>
          <p:spPr>
            <a:xfrm>
              <a:off x="1535976"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262685"/>
            </a:solidFill>
          </p:spPr>
          <p:txBody>
            <a:bodyPr wrap="square" lIns="0" tIns="0" rIns="0" bIns="0" rtlCol="0"/>
            <a:lstStyle/>
            <a:p>
              <a:endParaRPr/>
            </a:p>
          </p:txBody>
        </p:sp>
        <p:sp>
          <p:nvSpPr>
            <p:cNvPr id="18" name="object 18"/>
            <p:cNvSpPr/>
            <p:nvPr/>
          </p:nvSpPr>
          <p:spPr>
            <a:xfrm>
              <a:off x="3071952" y="3326968"/>
              <a:ext cx="1536065" cy="129539"/>
            </a:xfrm>
            <a:custGeom>
              <a:avLst/>
              <a:gdLst/>
              <a:ahLst/>
              <a:cxnLst/>
              <a:rect l="l" t="t" r="r" b="b"/>
              <a:pathLst>
                <a:path w="1536064" h="129539">
                  <a:moveTo>
                    <a:pt x="1535976" y="0"/>
                  </a:moveTo>
                  <a:lnTo>
                    <a:pt x="0" y="0"/>
                  </a:lnTo>
                  <a:lnTo>
                    <a:pt x="0" y="129032"/>
                  </a:lnTo>
                  <a:lnTo>
                    <a:pt x="1535976" y="129032"/>
                  </a:lnTo>
                  <a:lnTo>
                    <a:pt x="1535976" y="0"/>
                  </a:lnTo>
                  <a:close/>
                </a:path>
              </a:pathLst>
            </a:custGeom>
            <a:solidFill>
              <a:srgbClr val="3333B2"/>
            </a:solidFill>
          </p:spPr>
          <p:txBody>
            <a:bodyPr wrap="square" lIns="0" tIns="0" rIns="0" bIns="0" rtlCol="0"/>
            <a:lstStyle/>
            <a:p>
              <a:endParaRPr/>
            </a:p>
          </p:txBody>
        </p:sp>
      </p:grpSp>
      <p:sp>
        <p:nvSpPr>
          <p:cNvPr id="19" name="object 19"/>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20" name="object 20"/>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1" name="object 21"/>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22" name="object 22"/>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18</a:t>
            </a:fld>
            <a:r>
              <a:rPr spc="-5" dirty="0"/>
              <a:t> /</a:t>
            </a:r>
            <a:r>
              <a:rPr spc="-70" dirty="0"/>
              <a:t> </a:t>
            </a:r>
            <a:r>
              <a:rPr spc="-5" dirty="0"/>
              <a:t>20</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714625"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Other transformation</a:t>
            </a:r>
            <a:r>
              <a:rPr sz="1400" b="1" spc="-55" dirty="0">
                <a:solidFill>
                  <a:srgbClr val="FFFFFF"/>
                </a:solidFill>
                <a:latin typeface="Arial"/>
                <a:cs typeface="Arial"/>
              </a:rPr>
              <a:t> </a:t>
            </a:r>
            <a:r>
              <a:rPr sz="1400" b="1" spc="15" dirty="0">
                <a:solidFill>
                  <a:srgbClr val="FFFFFF"/>
                </a:solidFill>
                <a:latin typeface="Arial"/>
                <a:cs typeface="Arial"/>
              </a:rPr>
              <a:t>functions</a:t>
            </a:r>
            <a:endParaRPr sz="1400">
              <a:latin typeface="Arial"/>
              <a:cs typeface="Arial"/>
            </a:endParaRPr>
          </a:p>
        </p:txBody>
      </p:sp>
      <p:sp>
        <p:nvSpPr>
          <p:cNvPr id="4" name="object 4"/>
          <p:cNvSpPr/>
          <p:nvPr/>
        </p:nvSpPr>
        <p:spPr>
          <a:xfrm>
            <a:off x="269557" y="928852"/>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856944"/>
            <a:ext cx="3828415" cy="708025"/>
          </a:xfrm>
          <a:prstGeom prst="rect">
            <a:avLst/>
          </a:prstGeom>
        </p:spPr>
        <p:txBody>
          <a:bodyPr vert="horz" wrap="square" lIns="0" tIns="6985" rIns="0" bIns="0" rtlCol="0">
            <a:spAutoFit/>
          </a:bodyPr>
          <a:lstStyle/>
          <a:p>
            <a:pPr marL="12700" marR="5080">
              <a:lnSpc>
                <a:spcPct val="102600"/>
              </a:lnSpc>
              <a:spcBef>
                <a:spcPts val="55"/>
              </a:spcBef>
            </a:pPr>
            <a:r>
              <a:rPr sz="1100" b="1" spc="-5" dirty="0">
                <a:latin typeface="Arial"/>
                <a:cs typeface="Arial"/>
              </a:rPr>
              <a:t>Sigmoid </a:t>
            </a:r>
            <a:r>
              <a:rPr sz="1100" b="1" spc="-10" dirty="0">
                <a:latin typeface="Arial"/>
                <a:cs typeface="Arial"/>
              </a:rPr>
              <a:t>transfer </a:t>
            </a:r>
            <a:r>
              <a:rPr sz="1100" b="1" spc="-5" dirty="0">
                <a:latin typeface="Arial"/>
                <a:cs typeface="Arial"/>
              </a:rPr>
              <a:t>function </a:t>
            </a:r>
            <a:r>
              <a:rPr sz="1100" spc="-5" dirty="0">
                <a:latin typeface="Arial"/>
                <a:cs typeface="Arial"/>
              </a:rPr>
              <a:t>: This function is </a:t>
            </a:r>
            <a:r>
              <a:rPr sz="1100" spc="-10" dirty="0">
                <a:latin typeface="Arial"/>
                <a:cs typeface="Arial"/>
              </a:rPr>
              <a:t>a continuous  </a:t>
            </a:r>
            <a:r>
              <a:rPr sz="1100" spc="-5" dirty="0">
                <a:latin typeface="Arial"/>
                <a:cs typeface="Arial"/>
              </a:rPr>
              <a:t>function that </a:t>
            </a:r>
            <a:r>
              <a:rPr sz="1100" spc="-10" dirty="0">
                <a:latin typeface="Arial"/>
                <a:cs typeface="Arial"/>
              </a:rPr>
              <a:t>varies gradually between </a:t>
            </a:r>
            <a:r>
              <a:rPr sz="1100" spc="-5" dirty="0">
                <a:latin typeface="Arial"/>
                <a:cs typeface="Arial"/>
              </a:rPr>
              <a:t>the asymptotic </a:t>
            </a:r>
            <a:r>
              <a:rPr sz="1100" spc="-10" dirty="0">
                <a:latin typeface="Arial"/>
                <a:cs typeface="Arial"/>
              </a:rPr>
              <a:t>values 0  and 1 </a:t>
            </a:r>
            <a:r>
              <a:rPr sz="1100" spc="-5" dirty="0">
                <a:latin typeface="Arial"/>
                <a:cs typeface="Arial"/>
              </a:rPr>
              <a:t>(called log-sigmoid) or -1 </a:t>
            </a:r>
            <a:r>
              <a:rPr sz="1100" spc="-10" dirty="0">
                <a:latin typeface="Arial"/>
                <a:cs typeface="Arial"/>
              </a:rPr>
              <a:t>and +1 </a:t>
            </a:r>
            <a:r>
              <a:rPr sz="1100" spc="-5" dirty="0">
                <a:latin typeface="Arial"/>
                <a:cs typeface="Arial"/>
              </a:rPr>
              <a:t>(called </a:t>
            </a:r>
            <a:r>
              <a:rPr sz="1100" spc="-20" dirty="0">
                <a:latin typeface="Arial"/>
                <a:cs typeface="Arial"/>
              </a:rPr>
              <a:t>Tan-sigmoid)  </a:t>
            </a:r>
            <a:r>
              <a:rPr sz="1100" spc="-5" dirty="0">
                <a:latin typeface="Arial"/>
                <a:cs typeface="Arial"/>
              </a:rPr>
              <a:t>threshold function </a:t>
            </a:r>
            <a:r>
              <a:rPr sz="1100" spc="-10" dirty="0">
                <a:latin typeface="Arial"/>
                <a:cs typeface="Arial"/>
              </a:rPr>
              <a:t>and </a:t>
            </a:r>
            <a:r>
              <a:rPr sz="1100" spc="-5" dirty="0">
                <a:latin typeface="Arial"/>
                <a:cs typeface="Arial"/>
              </a:rPr>
              <a:t>is </a:t>
            </a:r>
            <a:r>
              <a:rPr sz="1100" spc="-15" dirty="0">
                <a:latin typeface="Arial"/>
                <a:cs typeface="Arial"/>
              </a:rPr>
              <a:t>given</a:t>
            </a:r>
            <a:r>
              <a:rPr sz="1100" spc="-5" dirty="0">
                <a:latin typeface="Arial"/>
                <a:cs typeface="Arial"/>
              </a:rPr>
              <a:t> </a:t>
            </a:r>
            <a:r>
              <a:rPr sz="1100" spc="-20" dirty="0">
                <a:latin typeface="Arial"/>
                <a:cs typeface="Arial"/>
              </a:rPr>
              <a:t>by</a:t>
            </a:r>
            <a:endParaRPr sz="1100" dirty="0">
              <a:latin typeface="Arial"/>
              <a:cs typeface="Arial"/>
            </a:endParaRPr>
          </a:p>
        </p:txBody>
      </p:sp>
      <p:sp>
        <p:nvSpPr>
          <p:cNvPr id="6" name="object 6"/>
          <p:cNvSpPr txBox="1"/>
          <p:nvPr/>
        </p:nvSpPr>
        <p:spPr>
          <a:xfrm>
            <a:off x="2008225" y="1759012"/>
            <a:ext cx="429895" cy="147320"/>
          </a:xfrm>
          <a:prstGeom prst="rect">
            <a:avLst/>
          </a:prstGeom>
        </p:spPr>
        <p:txBody>
          <a:bodyPr vert="horz" wrap="square" lIns="0" tIns="12065" rIns="0" bIns="0" rtlCol="0">
            <a:spAutoFit/>
          </a:bodyPr>
          <a:lstStyle/>
          <a:p>
            <a:pPr marL="38100">
              <a:lnSpc>
                <a:spcPct val="100000"/>
              </a:lnSpc>
              <a:spcBef>
                <a:spcPts val="95"/>
              </a:spcBef>
            </a:pPr>
            <a:r>
              <a:rPr sz="1200" spc="89" baseline="-17361" dirty="0">
                <a:latin typeface="Arial"/>
                <a:cs typeface="Arial"/>
              </a:rPr>
              <a:t>1</a:t>
            </a:r>
            <a:r>
              <a:rPr sz="1200" spc="89" baseline="-17361" dirty="0">
                <a:latin typeface="LM Roman 8"/>
                <a:cs typeface="LM Roman 8"/>
              </a:rPr>
              <a:t>+</a:t>
            </a:r>
            <a:r>
              <a:rPr sz="1200" i="1" spc="89" baseline="-17361" dirty="0">
                <a:latin typeface="Arial"/>
                <a:cs typeface="Arial"/>
              </a:rPr>
              <a:t>e</a:t>
            </a:r>
            <a:r>
              <a:rPr sz="600" i="1" spc="60" dirty="0">
                <a:latin typeface="Arial"/>
                <a:cs typeface="Arial"/>
              </a:rPr>
              <a:t>−αI</a:t>
            </a:r>
            <a:endParaRPr sz="600">
              <a:latin typeface="Arial"/>
              <a:cs typeface="Arial"/>
            </a:endParaRPr>
          </a:p>
        </p:txBody>
      </p:sp>
      <p:sp>
        <p:nvSpPr>
          <p:cNvPr id="7" name="object 7"/>
          <p:cNvSpPr txBox="1"/>
          <p:nvPr/>
        </p:nvSpPr>
        <p:spPr>
          <a:xfrm>
            <a:off x="1570774" y="1693162"/>
            <a:ext cx="1743710" cy="191770"/>
          </a:xfrm>
          <a:prstGeom prst="rect">
            <a:avLst/>
          </a:prstGeom>
        </p:spPr>
        <p:txBody>
          <a:bodyPr vert="horz" wrap="square" lIns="0" tIns="11430" rIns="0" bIns="0" rtlCol="0">
            <a:spAutoFit/>
          </a:bodyPr>
          <a:lstStyle/>
          <a:p>
            <a:pPr marL="38100">
              <a:lnSpc>
                <a:spcPct val="100000"/>
              </a:lnSpc>
              <a:spcBef>
                <a:spcPts val="90"/>
              </a:spcBef>
              <a:tabLst>
                <a:tab pos="629285" algn="l"/>
                <a:tab pos="840105" algn="l"/>
              </a:tabLst>
            </a:pP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a:t>
            </a:r>
            <a:r>
              <a:rPr sz="1100" spc="-65" dirty="0">
                <a:latin typeface="LM Sans 10"/>
                <a:cs typeface="LM Sans 10"/>
              </a:rPr>
              <a:t> </a:t>
            </a:r>
            <a:r>
              <a:rPr sz="1100" spc="-10" dirty="0">
                <a:latin typeface="LM Sans 10"/>
                <a:cs typeface="LM Sans 10"/>
              </a:rPr>
              <a:t>=</a:t>
            </a:r>
            <a:r>
              <a:rPr sz="1650" u="sng" spc="-15" baseline="22727" dirty="0">
                <a:uFill>
                  <a:solidFill>
                    <a:srgbClr val="000000"/>
                  </a:solidFill>
                </a:uFill>
                <a:latin typeface="LM Sans 10"/>
                <a:cs typeface="LM Sans 10"/>
              </a:rPr>
              <a:t> 	</a:t>
            </a:r>
            <a:r>
              <a:rPr sz="1200" u="sng" spc="-7" baseline="31250" dirty="0">
                <a:uFill>
                  <a:solidFill>
                    <a:srgbClr val="000000"/>
                  </a:solidFill>
                </a:uFill>
                <a:latin typeface="Arial"/>
                <a:cs typeface="Arial"/>
              </a:rPr>
              <a:t>1	</a:t>
            </a:r>
            <a:r>
              <a:rPr sz="1100" spc="-5" dirty="0">
                <a:latin typeface="LM Sans 10"/>
                <a:cs typeface="LM Sans 10"/>
              </a:rPr>
              <a:t>[</a:t>
            </a:r>
            <a:r>
              <a:rPr sz="1100" spc="-5" dirty="0">
                <a:latin typeface="Arial"/>
                <a:cs typeface="Arial"/>
              </a:rPr>
              <a:t>log-Sigmoid</a:t>
            </a:r>
            <a:r>
              <a:rPr sz="1100" spc="-5" dirty="0">
                <a:latin typeface="LM Sans 10"/>
                <a:cs typeface="LM Sans 10"/>
              </a:rPr>
              <a:t>]</a:t>
            </a:r>
            <a:endParaRPr sz="1100">
              <a:latin typeface="LM Sans 10"/>
              <a:cs typeface="LM Sans 10"/>
            </a:endParaRPr>
          </a:p>
        </p:txBody>
      </p:sp>
      <p:sp>
        <p:nvSpPr>
          <p:cNvPr id="8" name="object 8"/>
          <p:cNvSpPr/>
          <p:nvPr/>
        </p:nvSpPr>
        <p:spPr>
          <a:xfrm>
            <a:off x="2300528" y="2295258"/>
            <a:ext cx="460375" cy="0"/>
          </a:xfrm>
          <a:custGeom>
            <a:avLst/>
            <a:gdLst/>
            <a:ahLst/>
            <a:cxnLst/>
            <a:rect l="l" t="t" r="r" b="b"/>
            <a:pathLst>
              <a:path w="460375">
                <a:moveTo>
                  <a:pt x="0" y="0"/>
                </a:moveTo>
                <a:lnTo>
                  <a:pt x="460235" y="0"/>
                </a:lnTo>
              </a:path>
            </a:pathLst>
          </a:custGeom>
          <a:ln w="5537">
            <a:solidFill>
              <a:srgbClr val="000000"/>
            </a:solidFill>
          </a:ln>
        </p:spPr>
        <p:txBody>
          <a:bodyPr wrap="square" lIns="0" tIns="0" rIns="0" bIns="0" rtlCol="0"/>
          <a:lstStyle/>
          <a:p>
            <a:endParaRPr/>
          </a:p>
        </p:txBody>
      </p:sp>
      <p:sp>
        <p:nvSpPr>
          <p:cNvPr id="9" name="object 9"/>
          <p:cNvSpPr txBox="1"/>
          <p:nvPr/>
        </p:nvSpPr>
        <p:spPr>
          <a:xfrm>
            <a:off x="1213358" y="2178645"/>
            <a:ext cx="2458720" cy="191770"/>
          </a:xfrm>
          <a:prstGeom prst="rect">
            <a:avLst/>
          </a:prstGeom>
        </p:spPr>
        <p:txBody>
          <a:bodyPr vert="horz" wrap="square" lIns="0" tIns="11430" rIns="0" bIns="0" rtlCol="0">
            <a:spAutoFit/>
          </a:bodyPr>
          <a:lstStyle/>
          <a:p>
            <a:pPr marL="38100">
              <a:lnSpc>
                <a:spcPct val="100000"/>
              </a:lnSpc>
              <a:spcBef>
                <a:spcPts val="90"/>
              </a:spcBef>
            </a:pPr>
            <a:r>
              <a:rPr sz="1100" i="1" spc="-45" dirty="0">
                <a:latin typeface="Verdana"/>
                <a:cs typeface="Verdana"/>
              </a:rPr>
              <a:t>φ</a:t>
            </a:r>
            <a:r>
              <a:rPr sz="1100" spc="-45" dirty="0">
                <a:latin typeface="LM Sans 10"/>
                <a:cs typeface="LM Sans 10"/>
              </a:rPr>
              <a:t>(</a:t>
            </a:r>
            <a:r>
              <a:rPr sz="1100" i="1" spc="-45" dirty="0">
                <a:latin typeface="Arial"/>
                <a:cs typeface="Arial"/>
              </a:rPr>
              <a:t>I</a:t>
            </a:r>
            <a:r>
              <a:rPr sz="1100" spc="-45" dirty="0">
                <a:latin typeface="LM Sans 10"/>
                <a:cs typeface="LM Sans 10"/>
              </a:rPr>
              <a:t>) </a:t>
            </a:r>
            <a:r>
              <a:rPr sz="1100" spc="-10" dirty="0">
                <a:latin typeface="LM Sans 10"/>
                <a:cs typeface="LM Sans 10"/>
              </a:rPr>
              <a:t>= </a:t>
            </a:r>
            <a:r>
              <a:rPr sz="1100" i="1" spc="5" dirty="0">
                <a:latin typeface="Arial"/>
                <a:cs typeface="Arial"/>
              </a:rPr>
              <a:t>tanh</a:t>
            </a:r>
            <a:r>
              <a:rPr sz="1100" spc="5" dirty="0">
                <a:latin typeface="LM Sans 10"/>
                <a:cs typeface="LM Sans 10"/>
              </a:rPr>
              <a:t>(</a:t>
            </a:r>
            <a:r>
              <a:rPr sz="1100" i="1" spc="5" dirty="0">
                <a:latin typeface="Arial"/>
                <a:cs typeface="Arial"/>
              </a:rPr>
              <a:t>I</a:t>
            </a:r>
            <a:r>
              <a:rPr sz="1100" spc="5" dirty="0">
                <a:latin typeface="LM Sans 10"/>
                <a:cs typeface="LM Sans 10"/>
              </a:rPr>
              <a:t>) </a:t>
            </a:r>
            <a:r>
              <a:rPr sz="1100" spc="-10" dirty="0">
                <a:latin typeface="LM Sans 10"/>
                <a:cs typeface="LM Sans 10"/>
              </a:rPr>
              <a:t>= </a:t>
            </a:r>
            <a:r>
              <a:rPr sz="1200" i="1" spc="75" baseline="31250" dirty="0">
                <a:latin typeface="Arial"/>
                <a:cs typeface="Arial"/>
              </a:rPr>
              <a:t>e</a:t>
            </a:r>
            <a:r>
              <a:rPr sz="900" i="1" spc="75" baseline="64814" dirty="0">
                <a:latin typeface="Arial"/>
                <a:cs typeface="Arial"/>
              </a:rPr>
              <a:t>αI </a:t>
            </a:r>
            <a:r>
              <a:rPr sz="1200" i="1" spc="165" baseline="31250" dirty="0">
                <a:latin typeface="Arial"/>
                <a:cs typeface="Arial"/>
              </a:rPr>
              <a:t>−e</a:t>
            </a:r>
            <a:r>
              <a:rPr sz="900" i="1" spc="165" baseline="64814" dirty="0">
                <a:latin typeface="Arial"/>
                <a:cs typeface="Arial"/>
              </a:rPr>
              <a:t>−αI</a:t>
            </a:r>
            <a:r>
              <a:rPr sz="900" i="1" spc="142" baseline="64814" dirty="0">
                <a:latin typeface="Arial"/>
                <a:cs typeface="Arial"/>
              </a:rPr>
              <a:t> </a:t>
            </a:r>
            <a:r>
              <a:rPr sz="1100" spc="-5" dirty="0">
                <a:latin typeface="LM Sans 10"/>
                <a:cs typeface="LM Sans 10"/>
              </a:rPr>
              <a:t>[</a:t>
            </a:r>
            <a:r>
              <a:rPr sz="1100" spc="-5" dirty="0">
                <a:latin typeface="Arial"/>
                <a:cs typeface="Arial"/>
              </a:rPr>
              <a:t>tan-Sigmoid</a:t>
            </a:r>
            <a:r>
              <a:rPr sz="1100" spc="-5" dirty="0">
                <a:latin typeface="LM Sans 10"/>
                <a:cs typeface="LM Sans 10"/>
              </a:rPr>
              <a:t>]</a:t>
            </a:r>
            <a:endParaRPr sz="1100">
              <a:latin typeface="LM Sans 10"/>
              <a:cs typeface="LM Sans 10"/>
            </a:endParaRPr>
          </a:p>
        </p:txBody>
      </p:sp>
      <p:sp>
        <p:nvSpPr>
          <p:cNvPr id="10" name="object 10"/>
          <p:cNvSpPr txBox="1"/>
          <p:nvPr/>
        </p:nvSpPr>
        <p:spPr>
          <a:xfrm>
            <a:off x="100444" y="2244495"/>
            <a:ext cx="2791460" cy="446405"/>
          </a:xfrm>
          <a:prstGeom prst="rect">
            <a:avLst/>
          </a:prstGeom>
        </p:spPr>
        <p:txBody>
          <a:bodyPr vert="horz" wrap="square" lIns="0" tIns="12065" rIns="0" bIns="0" rtlCol="0">
            <a:spAutoFit/>
          </a:bodyPr>
          <a:lstStyle/>
          <a:p>
            <a:pPr marR="133985" algn="r">
              <a:lnSpc>
                <a:spcPct val="100000"/>
              </a:lnSpc>
              <a:spcBef>
                <a:spcPts val="95"/>
              </a:spcBef>
            </a:pPr>
            <a:r>
              <a:rPr sz="1200" i="1" spc="15" baseline="-17361" dirty="0">
                <a:latin typeface="Arial"/>
                <a:cs typeface="Arial"/>
              </a:rPr>
              <a:t>e</a:t>
            </a:r>
            <a:r>
              <a:rPr sz="600" i="1" spc="135" dirty="0">
                <a:latin typeface="Arial"/>
                <a:cs typeface="Arial"/>
              </a:rPr>
              <a:t>α</a:t>
            </a:r>
            <a:r>
              <a:rPr sz="600" i="1" spc="-5" dirty="0">
                <a:latin typeface="Arial"/>
                <a:cs typeface="Arial"/>
              </a:rPr>
              <a:t>I</a:t>
            </a:r>
            <a:r>
              <a:rPr sz="600" i="1" spc="-80" dirty="0">
                <a:latin typeface="Arial"/>
                <a:cs typeface="Arial"/>
              </a:rPr>
              <a:t> </a:t>
            </a:r>
            <a:r>
              <a:rPr sz="1200" spc="-7" baseline="-17361" dirty="0">
                <a:latin typeface="LM Roman 8"/>
                <a:cs typeface="LM Roman 8"/>
              </a:rPr>
              <a:t>+</a:t>
            </a:r>
            <a:r>
              <a:rPr sz="1200" i="1" spc="15" baseline="-17361" dirty="0">
                <a:latin typeface="Arial"/>
                <a:cs typeface="Arial"/>
              </a:rPr>
              <a:t>e</a:t>
            </a:r>
            <a:r>
              <a:rPr sz="600" i="1" spc="220" dirty="0">
                <a:latin typeface="Arial"/>
                <a:cs typeface="Arial"/>
              </a:rPr>
              <a:t>−</a:t>
            </a:r>
            <a:r>
              <a:rPr sz="600" i="1" spc="135" dirty="0">
                <a:latin typeface="Arial"/>
                <a:cs typeface="Arial"/>
              </a:rPr>
              <a:t>α</a:t>
            </a:r>
            <a:r>
              <a:rPr sz="600" i="1" spc="-5" dirty="0">
                <a:latin typeface="Arial"/>
                <a:cs typeface="Arial"/>
              </a:rPr>
              <a:t>I</a:t>
            </a:r>
            <a:endParaRPr sz="600">
              <a:latin typeface="Arial"/>
              <a:cs typeface="Arial"/>
            </a:endParaRPr>
          </a:p>
          <a:p>
            <a:pPr>
              <a:lnSpc>
                <a:spcPct val="100000"/>
              </a:lnSpc>
            </a:pPr>
            <a:endParaRPr sz="900">
              <a:latin typeface="Arial"/>
              <a:cs typeface="Arial"/>
            </a:endParaRPr>
          </a:p>
          <a:p>
            <a:pPr marL="38100">
              <a:lnSpc>
                <a:spcPct val="100000"/>
              </a:lnSpc>
            </a:pPr>
            <a:r>
              <a:rPr sz="1100" spc="-10" dirty="0">
                <a:latin typeface="Arial"/>
                <a:cs typeface="Arial"/>
              </a:rPr>
              <a:t>Here, </a:t>
            </a:r>
            <a:r>
              <a:rPr sz="1100" i="1" spc="10" dirty="0">
                <a:latin typeface="Verdana"/>
                <a:cs typeface="Verdana"/>
              </a:rPr>
              <a:t>α </a:t>
            </a:r>
            <a:r>
              <a:rPr sz="1100" spc="-5" dirty="0">
                <a:latin typeface="Arial"/>
                <a:cs typeface="Arial"/>
              </a:rPr>
              <a:t>is the coefficient of </a:t>
            </a:r>
            <a:r>
              <a:rPr sz="1100" spc="-15" dirty="0">
                <a:latin typeface="Arial"/>
                <a:cs typeface="Arial"/>
              </a:rPr>
              <a:t>transfer</a:t>
            </a:r>
            <a:r>
              <a:rPr sz="1100" spc="-110" dirty="0">
                <a:latin typeface="Arial"/>
                <a:cs typeface="Arial"/>
              </a:rPr>
              <a:t> </a:t>
            </a:r>
            <a:r>
              <a:rPr sz="1100" spc="-5" dirty="0">
                <a:latin typeface="Arial"/>
                <a:cs typeface="Arial"/>
              </a:rPr>
              <a:t>function.</a:t>
            </a:r>
            <a:endParaRPr sz="110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6" name="object 16"/>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7" name="object 17"/>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8" name="object 18"/>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19</a:t>
            </a:fld>
            <a:r>
              <a:rPr spc="-5" dirty="0"/>
              <a:t> /</a:t>
            </a:r>
            <a:r>
              <a:rPr spc="-70" dirty="0"/>
              <a:t> </a:t>
            </a:r>
            <a:r>
              <a:rPr spc="-5" dirty="0"/>
              <a:t>20</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dirty="0" smtClean="0"/>
              <a:t>Introduction</a:t>
            </a:r>
            <a:endParaRPr lang="en-US" sz="1200" b="1" dirty="0"/>
          </a:p>
        </p:txBody>
      </p:sp>
      <p:sp>
        <p:nvSpPr>
          <p:cNvPr id="3" name="Text Placeholder 2"/>
          <p:cNvSpPr>
            <a:spLocks noGrp="1"/>
          </p:cNvSpPr>
          <p:nvPr>
            <p:ph type="body" idx="1"/>
          </p:nvPr>
        </p:nvSpPr>
        <p:spPr>
          <a:xfrm>
            <a:off x="264913" y="663575"/>
            <a:ext cx="3945138" cy="2539157"/>
          </a:xfrm>
        </p:spPr>
        <p:txBody>
          <a:bodyPr/>
          <a:lstStyle/>
          <a:p>
            <a:pPr marL="171450" indent="-171450" algn="just" fontAlgn="base">
              <a:buFont typeface="Arial" panose="020B0604020202020204" pitchFamily="34" charset="0"/>
              <a:buChar char="•"/>
            </a:pPr>
            <a:r>
              <a:rPr lang="en-US" b="1" dirty="0"/>
              <a:t>Neural networks</a:t>
            </a:r>
            <a:r>
              <a:rPr lang="en-US" dirty="0"/>
              <a:t> are artificial systems that were inspired by biological neural networks. These systems learn to perform tasks by being exposed to various datasets and examples without any task-specific rules. </a:t>
            </a:r>
            <a:endParaRPr lang="en-US" dirty="0" smtClean="0"/>
          </a:p>
          <a:p>
            <a:pPr marL="171450" indent="-171450" algn="just" fontAlgn="base">
              <a:buFont typeface="Arial" panose="020B0604020202020204" pitchFamily="34" charset="0"/>
              <a:buChar char="•"/>
            </a:pPr>
            <a:r>
              <a:rPr lang="en-US" dirty="0" smtClean="0"/>
              <a:t>The </a:t>
            </a:r>
            <a:r>
              <a:rPr lang="en-US" dirty="0"/>
              <a:t>idea is that the system generates identifying characteristics from the data they have been passed without being programmed with a pre-programmed understanding of these </a:t>
            </a:r>
            <a:r>
              <a:rPr lang="en-US" dirty="0" smtClean="0"/>
              <a:t>datasets.</a:t>
            </a:r>
          </a:p>
          <a:p>
            <a:pPr marL="171450" indent="-171450" algn="just" fontAlgn="base">
              <a:buFont typeface="Arial" panose="020B0604020202020204" pitchFamily="34" charset="0"/>
              <a:buChar char="•"/>
            </a:pPr>
            <a:r>
              <a:rPr lang="en-US" dirty="0" smtClean="0"/>
              <a:t>Neural </a:t>
            </a:r>
            <a:r>
              <a:rPr lang="en-US" dirty="0"/>
              <a:t>networks are based on computational models for threshold logic. Threshold logic is a combination of algorithms and mathematics. </a:t>
            </a:r>
            <a:endParaRPr lang="en-US" dirty="0" smtClean="0"/>
          </a:p>
          <a:p>
            <a:pPr marL="171450" indent="-171450" algn="just" fontAlgn="base">
              <a:buFont typeface="Arial" panose="020B0604020202020204" pitchFamily="34" charset="0"/>
              <a:buChar char="•"/>
            </a:pPr>
            <a:r>
              <a:rPr lang="en-US" dirty="0" smtClean="0"/>
              <a:t>Neural </a:t>
            </a:r>
            <a:r>
              <a:rPr lang="en-US" dirty="0"/>
              <a:t>networks are based either on the study of the brain or on the application of neural networks to artificial intelligence. The work has led to improvements in finite automata theory.</a:t>
            </a:r>
          </a:p>
          <a:p>
            <a:endParaRPr lang="en-US" dirty="0"/>
          </a:p>
        </p:txBody>
      </p:sp>
    </p:spTree>
    <p:extLst>
      <p:ext uri="{BB962C8B-B14F-4D97-AF65-F5344CB8AC3E}">
        <p14:creationId xmlns:p14="http://schemas.microsoft.com/office/powerpoint/2010/main" val="359789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266950" cy="244475"/>
          </a:xfrm>
          <a:prstGeom prst="rect">
            <a:avLst/>
          </a:prstGeom>
        </p:spPr>
        <p:txBody>
          <a:bodyPr vert="horz" wrap="square" lIns="0" tIns="17145" rIns="0" bIns="0" rtlCol="0">
            <a:spAutoFit/>
          </a:bodyPr>
          <a:lstStyle/>
          <a:p>
            <a:pPr marL="12700">
              <a:lnSpc>
                <a:spcPct val="100000"/>
              </a:lnSpc>
              <a:spcBef>
                <a:spcPts val="135"/>
              </a:spcBef>
            </a:pPr>
            <a:r>
              <a:rPr sz="1400" b="1" dirty="0">
                <a:solidFill>
                  <a:srgbClr val="FFFFFF"/>
                </a:solidFill>
                <a:latin typeface="Arial"/>
                <a:cs typeface="Arial"/>
              </a:rPr>
              <a:t>Transfer </a:t>
            </a:r>
            <a:r>
              <a:rPr sz="1400" b="1" spc="15" dirty="0">
                <a:solidFill>
                  <a:srgbClr val="FFFFFF"/>
                </a:solidFill>
                <a:latin typeface="Arial"/>
                <a:cs typeface="Arial"/>
              </a:rPr>
              <a:t>functions in</a:t>
            </a:r>
            <a:r>
              <a:rPr sz="1400" b="1" spc="-55" dirty="0">
                <a:solidFill>
                  <a:srgbClr val="FFFFFF"/>
                </a:solidFill>
                <a:latin typeface="Arial"/>
                <a:cs typeface="Arial"/>
              </a:rPr>
              <a:t> </a:t>
            </a:r>
            <a:r>
              <a:rPr sz="1400" b="1" spc="20" dirty="0">
                <a:solidFill>
                  <a:srgbClr val="FFFFFF"/>
                </a:solidFill>
                <a:latin typeface="Arial"/>
                <a:cs typeface="Arial"/>
              </a:rPr>
              <a:t>ANN</a:t>
            </a:r>
            <a:endParaRPr sz="1400">
              <a:latin typeface="Arial"/>
              <a:cs typeface="Arial"/>
            </a:endParaRPr>
          </a:p>
        </p:txBody>
      </p:sp>
      <p:grpSp>
        <p:nvGrpSpPr>
          <p:cNvPr id="4" name="object 4"/>
          <p:cNvGrpSpPr/>
          <p:nvPr/>
        </p:nvGrpSpPr>
        <p:grpSpPr>
          <a:xfrm>
            <a:off x="438835" y="962221"/>
            <a:ext cx="1362075" cy="1159510"/>
            <a:chOff x="438835" y="962221"/>
            <a:chExt cx="1362075" cy="1159510"/>
          </a:xfrm>
        </p:grpSpPr>
        <p:sp>
          <p:nvSpPr>
            <p:cNvPr id="5" name="object 5"/>
            <p:cNvSpPr/>
            <p:nvPr/>
          </p:nvSpPr>
          <p:spPr>
            <a:xfrm>
              <a:off x="656328" y="1074726"/>
              <a:ext cx="812416" cy="5019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52397" y="967936"/>
              <a:ext cx="0" cy="1148080"/>
            </a:xfrm>
            <a:custGeom>
              <a:avLst/>
              <a:gdLst/>
              <a:ahLst/>
              <a:cxnLst/>
              <a:rect l="l" t="t" r="r" b="b"/>
              <a:pathLst>
                <a:path h="1148080">
                  <a:moveTo>
                    <a:pt x="0" y="0"/>
                  </a:moveTo>
                  <a:lnTo>
                    <a:pt x="0" y="1147657"/>
                  </a:lnTo>
                </a:path>
              </a:pathLst>
            </a:custGeom>
            <a:ln w="11430">
              <a:solidFill>
                <a:srgbClr val="000000"/>
              </a:solidFill>
            </a:ln>
          </p:spPr>
          <p:txBody>
            <a:bodyPr wrap="square" lIns="0" tIns="0" rIns="0" bIns="0" rtlCol="0"/>
            <a:lstStyle/>
            <a:p>
              <a:endParaRPr/>
            </a:p>
          </p:txBody>
        </p:sp>
        <p:sp>
          <p:nvSpPr>
            <p:cNvPr id="7" name="object 7"/>
            <p:cNvSpPr/>
            <p:nvPr/>
          </p:nvSpPr>
          <p:spPr>
            <a:xfrm>
              <a:off x="444550" y="1575336"/>
              <a:ext cx="1350645" cy="0"/>
            </a:xfrm>
            <a:custGeom>
              <a:avLst/>
              <a:gdLst/>
              <a:ahLst/>
              <a:cxnLst/>
              <a:rect l="l" t="t" r="r" b="b"/>
              <a:pathLst>
                <a:path w="1350645">
                  <a:moveTo>
                    <a:pt x="0" y="0"/>
                  </a:moveTo>
                  <a:lnTo>
                    <a:pt x="1350423" y="0"/>
                  </a:lnTo>
                </a:path>
              </a:pathLst>
            </a:custGeom>
            <a:ln w="11430">
              <a:solidFill>
                <a:srgbClr val="000000"/>
              </a:solidFill>
            </a:ln>
          </p:spPr>
          <p:txBody>
            <a:bodyPr wrap="square" lIns="0" tIns="0" rIns="0" bIns="0" rtlCol="0"/>
            <a:lstStyle/>
            <a:p>
              <a:endParaRPr/>
            </a:p>
          </p:txBody>
        </p:sp>
        <p:sp>
          <p:nvSpPr>
            <p:cNvPr id="8" name="object 8"/>
            <p:cNvSpPr/>
            <p:nvPr/>
          </p:nvSpPr>
          <p:spPr>
            <a:xfrm>
              <a:off x="657232" y="1075636"/>
              <a:ext cx="810895" cy="499745"/>
            </a:xfrm>
            <a:custGeom>
              <a:avLst/>
              <a:gdLst/>
              <a:ahLst/>
              <a:cxnLst/>
              <a:rect l="l" t="t" r="r" b="b"/>
              <a:pathLst>
                <a:path w="810894" h="499744">
                  <a:moveTo>
                    <a:pt x="810614" y="0"/>
                  </a:moveTo>
                  <a:lnTo>
                    <a:pt x="405081" y="0"/>
                  </a:lnTo>
                  <a:lnTo>
                    <a:pt x="405081" y="499706"/>
                  </a:lnTo>
                  <a:lnTo>
                    <a:pt x="0" y="499706"/>
                  </a:lnTo>
                </a:path>
              </a:pathLst>
            </a:custGeom>
            <a:ln w="11430">
              <a:solidFill>
                <a:srgbClr val="FF0000"/>
              </a:solidFill>
            </a:ln>
          </p:spPr>
          <p:txBody>
            <a:bodyPr wrap="square" lIns="0" tIns="0" rIns="0" bIns="0" rtlCol="0"/>
            <a:lstStyle/>
            <a:p>
              <a:endParaRPr/>
            </a:p>
          </p:txBody>
        </p:sp>
        <p:sp>
          <p:nvSpPr>
            <p:cNvPr id="9" name="object 9"/>
            <p:cNvSpPr/>
            <p:nvPr/>
          </p:nvSpPr>
          <p:spPr>
            <a:xfrm>
              <a:off x="751853" y="1170256"/>
              <a:ext cx="131572" cy="9552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4265" y="1071299"/>
              <a:ext cx="783590" cy="504190"/>
            </a:xfrm>
            <a:custGeom>
              <a:avLst/>
              <a:gdLst/>
              <a:ahLst/>
              <a:cxnLst/>
              <a:rect l="l" t="t" r="r" b="b"/>
              <a:pathLst>
                <a:path w="783590" h="504190">
                  <a:moveTo>
                    <a:pt x="0" y="504036"/>
                  </a:moveTo>
                  <a:lnTo>
                    <a:pt x="60953" y="503132"/>
                  </a:lnTo>
                  <a:lnTo>
                    <a:pt x="115297" y="495670"/>
                  </a:lnTo>
                  <a:lnTo>
                    <a:pt x="163693" y="482227"/>
                  </a:lnTo>
                  <a:lnTo>
                    <a:pt x="206803" y="463382"/>
                  </a:lnTo>
                  <a:lnTo>
                    <a:pt x="245290" y="439714"/>
                  </a:lnTo>
                  <a:lnTo>
                    <a:pt x="279817" y="411802"/>
                  </a:lnTo>
                  <a:lnTo>
                    <a:pt x="311045" y="380224"/>
                  </a:lnTo>
                  <a:lnTo>
                    <a:pt x="339638" y="345558"/>
                  </a:lnTo>
                  <a:lnTo>
                    <a:pt x="366256" y="308383"/>
                  </a:lnTo>
                  <a:lnTo>
                    <a:pt x="391564" y="269278"/>
                  </a:lnTo>
                  <a:lnTo>
                    <a:pt x="414872" y="231491"/>
                  </a:lnTo>
                  <a:lnTo>
                    <a:pt x="438361" y="193501"/>
                  </a:lnTo>
                  <a:lnTo>
                    <a:pt x="462792" y="156289"/>
                  </a:lnTo>
                  <a:lnTo>
                    <a:pt x="488928" y="120837"/>
                  </a:lnTo>
                  <a:lnTo>
                    <a:pt x="517530" y="88124"/>
                  </a:lnTo>
                  <a:lnTo>
                    <a:pt x="549359" y="59132"/>
                  </a:lnTo>
                  <a:lnTo>
                    <a:pt x="585177" y="34843"/>
                  </a:lnTo>
                  <a:lnTo>
                    <a:pt x="625747" y="16237"/>
                  </a:lnTo>
                  <a:lnTo>
                    <a:pt x="671829" y="4296"/>
                  </a:lnTo>
                  <a:lnTo>
                    <a:pt x="724186" y="0"/>
                  </a:lnTo>
                  <a:lnTo>
                    <a:pt x="783579" y="4330"/>
                  </a:lnTo>
                </a:path>
              </a:pathLst>
            </a:custGeom>
            <a:ln w="3175">
              <a:solidFill>
                <a:srgbClr val="00B050"/>
              </a:solidFill>
            </a:ln>
          </p:spPr>
          <p:txBody>
            <a:bodyPr wrap="square" lIns="0" tIns="0" rIns="0" bIns="0" rtlCol="0"/>
            <a:lstStyle/>
            <a:p>
              <a:endParaRPr/>
            </a:p>
          </p:txBody>
        </p:sp>
        <p:sp>
          <p:nvSpPr>
            <p:cNvPr id="11" name="object 11"/>
            <p:cNvSpPr/>
            <p:nvPr/>
          </p:nvSpPr>
          <p:spPr>
            <a:xfrm>
              <a:off x="670747" y="1075179"/>
              <a:ext cx="793115" cy="500380"/>
            </a:xfrm>
            <a:custGeom>
              <a:avLst/>
              <a:gdLst/>
              <a:ahLst/>
              <a:cxnLst/>
              <a:rect l="l" t="t" r="r" b="b"/>
              <a:pathLst>
                <a:path w="793115" h="500380">
                  <a:moveTo>
                    <a:pt x="0" y="500156"/>
                  </a:moveTo>
                  <a:lnTo>
                    <a:pt x="28007" y="458653"/>
                  </a:lnTo>
                  <a:lnTo>
                    <a:pt x="84590" y="410397"/>
                  </a:lnTo>
                  <a:lnTo>
                    <a:pt x="130164" y="383039"/>
                  </a:lnTo>
                  <a:lnTo>
                    <a:pt x="176660" y="361917"/>
                  </a:lnTo>
                  <a:lnTo>
                    <a:pt x="223464" y="344932"/>
                  </a:lnTo>
                  <a:lnTo>
                    <a:pt x="269960" y="329989"/>
                  </a:lnTo>
                  <a:lnTo>
                    <a:pt x="315535" y="314991"/>
                  </a:lnTo>
                  <a:lnTo>
                    <a:pt x="359572" y="297841"/>
                  </a:lnTo>
                  <a:lnTo>
                    <a:pt x="399864" y="277691"/>
                  </a:lnTo>
                  <a:lnTo>
                    <a:pt x="438594" y="254246"/>
                  </a:lnTo>
                  <a:lnTo>
                    <a:pt x="476226" y="228266"/>
                  </a:lnTo>
                  <a:lnTo>
                    <a:pt x="513223" y="200513"/>
                  </a:lnTo>
                  <a:lnTo>
                    <a:pt x="546067" y="174597"/>
                  </a:lnTo>
                  <a:lnTo>
                    <a:pt x="578278" y="147287"/>
                  </a:lnTo>
                  <a:lnTo>
                    <a:pt x="609728" y="118202"/>
                  </a:lnTo>
                  <a:lnTo>
                    <a:pt x="640290" y="86964"/>
                  </a:lnTo>
                  <a:lnTo>
                    <a:pt x="671944" y="52212"/>
                  </a:lnTo>
                  <a:lnTo>
                    <a:pt x="705626" y="21515"/>
                  </a:lnTo>
                  <a:lnTo>
                    <a:pt x="744715" y="1802"/>
                  </a:lnTo>
                  <a:lnTo>
                    <a:pt x="792590" y="0"/>
                  </a:lnTo>
                </a:path>
              </a:pathLst>
            </a:custGeom>
            <a:ln w="3175">
              <a:solidFill>
                <a:srgbClr val="0070C0"/>
              </a:solidFill>
            </a:ln>
          </p:spPr>
          <p:txBody>
            <a:bodyPr wrap="square" lIns="0" tIns="0" rIns="0" bIns="0" rtlCol="0"/>
            <a:lstStyle/>
            <a:p>
              <a:endParaRPr/>
            </a:p>
          </p:txBody>
        </p:sp>
        <p:sp>
          <p:nvSpPr>
            <p:cNvPr id="12" name="object 12"/>
            <p:cNvSpPr/>
            <p:nvPr/>
          </p:nvSpPr>
          <p:spPr>
            <a:xfrm>
              <a:off x="683364" y="1073833"/>
              <a:ext cx="694690" cy="502920"/>
            </a:xfrm>
            <a:custGeom>
              <a:avLst/>
              <a:gdLst/>
              <a:ahLst/>
              <a:cxnLst/>
              <a:rect l="l" t="t" r="r" b="b"/>
              <a:pathLst>
                <a:path w="694690" h="502919">
                  <a:moveTo>
                    <a:pt x="13517" y="491144"/>
                  </a:moveTo>
                  <a:lnTo>
                    <a:pt x="8110" y="495200"/>
                  </a:lnTo>
                  <a:lnTo>
                    <a:pt x="450" y="500607"/>
                  </a:lnTo>
                  <a:lnTo>
                    <a:pt x="0" y="501508"/>
                  </a:lnTo>
                  <a:lnTo>
                    <a:pt x="0" y="502409"/>
                  </a:lnTo>
                  <a:lnTo>
                    <a:pt x="1802" y="502409"/>
                  </a:lnTo>
                  <a:lnTo>
                    <a:pt x="9462" y="497002"/>
                  </a:lnTo>
                  <a:lnTo>
                    <a:pt x="14869" y="493397"/>
                  </a:lnTo>
                  <a:lnTo>
                    <a:pt x="14869" y="491595"/>
                  </a:lnTo>
                  <a:lnTo>
                    <a:pt x="13517" y="491144"/>
                  </a:lnTo>
                  <a:close/>
                </a:path>
                <a:path w="694690" h="502919">
                  <a:moveTo>
                    <a:pt x="36047" y="475824"/>
                  </a:moveTo>
                  <a:lnTo>
                    <a:pt x="32893" y="478077"/>
                  </a:lnTo>
                  <a:lnTo>
                    <a:pt x="24782" y="483484"/>
                  </a:lnTo>
                  <a:lnTo>
                    <a:pt x="22529" y="484836"/>
                  </a:lnTo>
                  <a:lnTo>
                    <a:pt x="22529" y="486188"/>
                  </a:lnTo>
                  <a:lnTo>
                    <a:pt x="23881" y="486639"/>
                  </a:lnTo>
                  <a:lnTo>
                    <a:pt x="25683" y="485287"/>
                  </a:lnTo>
                  <a:lnTo>
                    <a:pt x="34244" y="479880"/>
                  </a:lnTo>
                  <a:lnTo>
                    <a:pt x="37399" y="477627"/>
                  </a:lnTo>
                  <a:lnTo>
                    <a:pt x="37849" y="476275"/>
                  </a:lnTo>
                  <a:lnTo>
                    <a:pt x="36047" y="475824"/>
                  </a:lnTo>
                  <a:close/>
                </a:path>
                <a:path w="694690" h="502919">
                  <a:moveTo>
                    <a:pt x="59478" y="461405"/>
                  </a:moveTo>
                  <a:lnTo>
                    <a:pt x="50466" y="466813"/>
                  </a:lnTo>
                  <a:lnTo>
                    <a:pt x="45509" y="469967"/>
                  </a:lnTo>
                  <a:lnTo>
                    <a:pt x="45509" y="471318"/>
                  </a:lnTo>
                  <a:lnTo>
                    <a:pt x="46861" y="471769"/>
                  </a:lnTo>
                  <a:lnTo>
                    <a:pt x="60379" y="463208"/>
                  </a:lnTo>
                  <a:lnTo>
                    <a:pt x="60829" y="461856"/>
                  </a:lnTo>
                  <a:lnTo>
                    <a:pt x="59478" y="461405"/>
                  </a:lnTo>
                  <a:close/>
                </a:path>
                <a:path w="694690" h="502919">
                  <a:moveTo>
                    <a:pt x="82908" y="447437"/>
                  </a:moveTo>
                  <a:lnTo>
                    <a:pt x="69391" y="455548"/>
                  </a:lnTo>
                  <a:lnTo>
                    <a:pt x="68940" y="456900"/>
                  </a:lnTo>
                  <a:lnTo>
                    <a:pt x="70292" y="457350"/>
                  </a:lnTo>
                  <a:lnTo>
                    <a:pt x="84260" y="449239"/>
                  </a:lnTo>
                  <a:lnTo>
                    <a:pt x="84711" y="447888"/>
                  </a:lnTo>
                  <a:lnTo>
                    <a:pt x="82908" y="447437"/>
                  </a:lnTo>
                  <a:close/>
                </a:path>
                <a:path w="694690" h="502919">
                  <a:moveTo>
                    <a:pt x="106790" y="433919"/>
                  </a:moveTo>
                  <a:lnTo>
                    <a:pt x="106339" y="434370"/>
                  </a:lnTo>
                  <a:lnTo>
                    <a:pt x="92821" y="441579"/>
                  </a:lnTo>
                  <a:lnTo>
                    <a:pt x="92371" y="443382"/>
                  </a:lnTo>
                  <a:lnTo>
                    <a:pt x="94173" y="443832"/>
                  </a:lnTo>
                  <a:lnTo>
                    <a:pt x="107240" y="436623"/>
                  </a:lnTo>
                  <a:lnTo>
                    <a:pt x="108142" y="436172"/>
                  </a:lnTo>
                  <a:lnTo>
                    <a:pt x="108592" y="434370"/>
                  </a:lnTo>
                  <a:lnTo>
                    <a:pt x="106790" y="433919"/>
                  </a:lnTo>
                  <a:close/>
                </a:path>
                <a:path w="694690" h="502919">
                  <a:moveTo>
                    <a:pt x="131122" y="421303"/>
                  </a:moveTo>
                  <a:lnTo>
                    <a:pt x="125715" y="424006"/>
                  </a:lnTo>
                  <a:lnTo>
                    <a:pt x="117153" y="428512"/>
                  </a:lnTo>
                  <a:lnTo>
                    <a:pt x="116703" y="430315"/>
                  </a:lnTo>
                  <a:lnTo>
                    <a:pt x="118055" y="430765"/>
                  </a:lnTo>
                  <a:lnTo>
                    <a:pt x="126616" y="426259"/>
                  </a:lnTo>
                  <a:lnTo>
                    <a:pt x="132473" y="423105"/>
                  </a:lnTo>
                  <a:lnTo>
                    <a:pt x="132924" y="421753"/>
                  </a:lnTo>
                  <a:lnTo>
                    <a:pt x="131122" y="421303"/>
                  </a:lnTo>
                  <a:close/>
                </a:path>
                <a:path w="694690" h="502919">
                  <a:moveTo>
                    <a:pt x="155454" y="408686"/>
                  </a:moveTo>
                  <a:lnTo>
                    <a:pt x="145090" y="413643"/>
                  </a:lnTo>
                  <a:lnTo>
                    <a:pt x="141485" y="415896"/>
                  </a:lnTo>
                  <a:lnTo>
                    <a:pt x="141035" y="417247"/>
                  </a:lnTo>
                  <a:lnTo>
                    <a:pt x="142386" y="417698"/>
                  </a:lnTo>
                  <a:lnTo>
                    <a:pt x="156805" y="410489"/>
                  </a:lnTo>
                  <a:lnTo>
                    <a:pt x="157256" y="409137"/>
                  </a:lnTo>
                  <a:lnTo>
                    <a:pt x="155454" y="408686"/>
                  </a:lnTo>
                  <a:close/>
                </a:path>
                <a:path w="694690" h="502919">
                  <a:moveTo>
                    <a:pt x="180236" y="396070"/>
                  </a:moveTo>
                  <a:lnTo>
                    <a:pt x="165817" y="403279"/>
                  </a:lnTo>
                  <a:lnTo>
                    <a:pt x="165367" y="405081"/>
                  </a:lnTo>
                  <a:lnTo>
                    <a:pt x="166718" y="405532"/>
                  </a:lnTo>
                  <a:lnTo>
                    <a:pt x="181137" y="398323"/>
                  </a:lnTo>
                  <a:lnTo>
                    <a:pt x="181588" y="396971"/>
                  </a:lnTo>
                  <a:lnTo>
                    <a:pt x="180236" y="396070"/>
                  </a:lnTo>
                  <a:close/>
                </a:path>
                <a:path w="694690" h="502919">
                  <a:moveTo>
                    <a:pt x="205019" y="384354"/>
                  </a:moveTo>
                  <a:lnTo>
                    <a:pt x="204118" y="384354"/>
                  </a:lnTo>
                  <a:lnTo>
                    <a:pt x="190600" y="391113"/>
                  </a:lnTo>
                  <a:lnTo>
                    <a:pt x="190149" y="392915"/>
                  </a:lnTo>
                  <a:lnTo>
                    <a:pt x="191501" y="393366"/>
                  </a:lnTo>
                  <a:lnTo>
                    <a:pt x="205920" y="386157"/>
                  </a:lnTo>
                  <a:lnTo>
                    <a:pt x="206371" y="384805"/>
                  </a:lnTo>
                  <a:lnTo>
                    <a:pt x="205019" y="384354"/>
                  </a:lnTo>
                  <a:close/>
                </a:path>
                <a:path w="694690" h="502919">
                  <a:moveTo>
                    <a:pt x="229801" y="372188"/>
                  </a:moveTo>
                  <a:lnTo>
                    <a:pt x="215382" y="379398"/>
                  </a:lnTo>
                  <a:lnTo>
                    <a:pt x="214481" y="380750"/>
                  </a:lnTo>
                  <a:lnTo>
                    <a:pt x="216284" y="381200"/>
                  </a:lnTo>
                  <a:lnTo>
                    <a:pt x="224394" y="377145"/>
                  </a:lnTo>
                  <a:lnTo>
                    <a:pt x="230702" y="374441"/>
                  </a:lnTo>
                  <a:lnTo>
                    <a:pt x="231153" y="372639"/>
                  </a:lnTo>
                  <a:lnTo>
                    <a:pt x="229801" y="372188"/>
                  </a:lnTo>
                  <a:close/>
                </a:path>
                <a:path w="694690" h="502919">
                  <a:moveTo>
                    <a:pt x="254584" y="360473"/>
                  </a:moveTo>
                  <a:lnTo>
                    <a:pt x="242868" y="365880"/>
                  </a:lnTo>
                  <a:lnTo>
                    <a:pt x="239714" y="367232"/>
                  </a:lnTo>
                  <a:lnTo>
                    <a:pt x="239264" y="369034"/>
                  </a:lnTo>
                  <a:lnTo>
                    <a:pt x="241066" y="369485"/>
                  </a:lnTo>
                  <a:lnTo>
                    <a:pt x="243770" y="368133"/>
                  </a:lnTo>
                  <a:lnTo>
                    <a:pt x="255485" y="362726"/>
                  </a:lnTo>
                  <a:lnTo>
                    <a:pt x="255936" y="360923"/>
                  </a:lnTo>
                  <a:lnTo>
                    <a:pt x="254584" y="360473"/>
                  </a:lnTo>
                  <a:close/>
                </a:path>
                <a:path w="694690" h="502919">
                  <a:moveTo>
                    <a:pt x="278916" y="348758"/>
                  </a:moveTo>
                  <a:lnTo>
                    <a:pt x="264497" y="355516"/>
                  </a:lnTo>
                  <a:lnTo>
                    <a:pt x="264046" y="356868"/>
                  </a:lnTo>
                  <a:lnTo>
                    <a:pt x="265849" y="357769"/>
                  </a:lnTo>
                  <a:lnTo>
                    <a:pt x="280268" y="350560"/>
                  </a:lnTo>
                  <a:lnTo>
                    <a:pt x="280718" y="349208"/>
                  </a:lnTo>
                  <a:lnTo>
                    <a:pt x="278916" y="348758"/>
                  </a:lnTo>
                  <a:close/>
                </a:path>
                <a:path w="694690" h="502919">
                  <a:moveTo>
                    <a:pt x="303698" y="336592"/>
                  </a:moveTo>
                  <a:lnTo>
                    <a:pt x="297841" y="339746"/>
                  </a:lnTo>
                  <a:lnTo>
                    <a:pt x="289279" y="343801"/>
                  </a:lnTo>
                  <a:lnTo>
                    <a:pt x="288829" y="345153"/>
                  </a:lnTo>
                  <a:lnTo>
                    <a:pt x="290631" y="345603"/>
                  </a:lnTo>
                  <a:lnTo>
                    <a:pt x="298742" y="341999"/>
                  </a:lnTo>
                  <a:lnTo>
                    <a:pt x="305050" y="338844"/>
                  </a:lnTo>
                  <a:lnTo>
                    <a:pt x="305501" y="337493"/>
                  </a:lnTo>
                  <a:lnTo>
                    <a:pt x="303698" y="336592"/>
                  </a:lnTo>
                  <a:close/>
                </a:path>
                <a:path w="694690" h="502919">
                  <a:moveTo>
                    <a:pt x="328481" y="324426"/>
                  </a:moveTo>
                  <a:lnTo>
                    <a:pt x="314062" y="331635"/>
                  </a:lnTo>
                  <a:lnTo>
                    <a:pt x="313611" y="333437"/>
                  </a:lnTo>
                  <a:lnTo>
                    <a:pt x="314963" y="333888"/>
                  </a:lnTo>
                  <a:lnTo>
                    <a:pt x="328931" y="327129"/>
                  </a:lnTo>
                  <a:lnTo>
                    <a:pt x="329382" y="326679"/>
                  </a:lnTo>
                  <a:lnTo>
                    <a:pt x="329833" y="324876"/>
                  </a:lnTo>
                  <a:lnTo>
                    <a:pt x="328481" y="324426"/>
                  </a:lnTo>
                  <a:close/>
                </a:path>
                <a:path w="694690" h="502919">
                  <a:moveTo>
                    <a:pt x="352813" y="311809"/>
                  </a:moveTo>
                  <a:lnTo>
                    <a:pt x="341999" y="317667"/>
                  </a:lnTo>
                  <a:lnTo>
                    <a:pt x="338394" y="319469"/>
                  </a:lnTo>
                  <a:lnTo>
                    <a:pt x="337943" y="320821"/>
                  </a:lnTo>
                  <a:lnTo>
                    <a:pt x="339746" y="321271"/>
                  </a:lnTo>
                  <a:lnTo>
                    <a:pt x="343350" y="319469"/>
                  </a:lnTo>
                  <a:lnTo>
                    <a:pt x="353714" y="313611"/>
                  </a:lnTo>
                  <a:lnTo>
                    <a:pt x="354165" y="312260"/>
                  </a:lnTo>
                  <a:lnTo>
                    <a:pt x="352813" y="311809"/>
                  </a:lnTo>
                  <a:close/>
                </a:path>
                <a:path w="694690" h="502919">
                  <a:moveTo>
                    <a:pt x="377595" y="297841"/>
                  </a:moveTo>
                  <a:lnTo>
                    <a:pt x="376244" y="297841"/>
                  </a:lnTo>
                  <a:lnTo>
                    <a:pt x="369485" y="301896"/>
                  </a:lnTo>
                  <a:lnTo>
                    <a:pt x="362275" y="305951"/>
                  </a:lnTo>
                  <a:lnTo>
                    <a:pt x="362275" y="307754"/>
                  </a:lnTo>
                  <a:lnTo>
                    <a:pt x="363627" y="307754"/>
                  </a:lnTo>
                  <a:lnTo>
                    <a:pt x="370386" y="304149"/>
                  </a:lnTo>
                  <a:lnTo>
                    <a:pt x="377145" y="299643"/>
                  </a:lnTo>
                  <a:lnTo>
                    <a:pt x="377595" y="297841"/>
                  </a:lnTo>
                  <a:close/>
                </a:path>
                <a:path w="694690" h="502919">
                  <a:moveTo>
                    <a:pt x="398773" y="282070"/>
                  </a:moveTo>
                  <a:lnTo>
                    <a:pt x="394718" y="284773"/>
                  </a:lnTo>
                  <a:lnTo>
                    <a:pt x="385706" y="291532"/>
                  </a:lnTo>
                  <a:lnTo>
                    <a:pt x="385255" y="292884"/>
                  </a:lnTo>
                  <a:lnTo>
                    <a:pt x="387058" y="293335"/>
                  </a:lnTo>
                  <a:lnTo>
                    <a:pt x="396070" y="287026"/>
                  </a:lnTo>
                  <a:lnTo>
                    <a:pt x="400125" y="283872"/>
                  </a:lnTo>
                  <a:lnTo>
                    <a:pt x="400125" y="282521"/>
                  </a:lnTo>
                  <a:lnTo>
                    <a:pt x="398773" y="282070"/>
                  </a:lnTo>
                  <a:close/>
                </a:path>
                <a:path w="694690" h="502919">
                  <a:moveTo>
                    <a:pt x="421303" y="264497"/>
                  </a:moveTo>
                  <a:lnTo>
                    <a:pt x="419500" y="264497"/>
                  </a:lnTo>
                  <a:lnTo>
                    <a:pt x="415896" y="268102"/>
                  </a:lnTo>
                  <a:lnTo>
                    <a:pt x="407334" y="274860"/>
                  </a:lnTo>
                  <a:lnTo>
                    <a:pt x="407334" y="276663"/>
                  </a:lnTo>
                  <a:lnTo>
                    <a:pt x="409137" y="276663"/>
                  </a:lnTo>
                  <a:lnTo>
                    <a:pt x="417247" y="269453"/>
                  </a:lnTo>
                  <a:lnTo>
                    <a:pt x="421303" y="266299"/>
                  </a:lnTo>
                  <a:lnTo>
                    <a:pt x="421303" y="264497"/>
                  </a:lnTo>
                  <a:close/>
                </a:path>
                <a:path w="694690" h="502919">
                  <a:moveTo>
                    <a:pt x="440678" y="245572"/>
                  </a:moveTo>
                  <a:lnTo>
                    <a:pt x="439326" y="245572"/>
                  </a:lnTo>
                  <a:lnTo>
                    <a:pt x="428062" y="256837"/>
                  </a:lnTo>
                  <a:lnTo>
                    <a:pt x="428062" y="258639"/>
                  </a:lnTo>
                  <a:lnTo>
                    <a:pt x="429413" y="258639"/>
                  </a:lnTo>
                  <a:lnTo>
                    <a:pt x="434821" y="253232"/>
                  </a:lnTo>
                  <a:lnTo>
                    <a:pt x="440678" y="246924"/>
                  </a:lnTo>
                  <a:lnTo>
                    <a:pt x="440678" y="245572"/>
                  </a:lnTo>
                  <a:close/>
                </a:path>
                <a:path w="694690" h="502919">
                  <a:moveTo>
                    <a:pt x="459152" y="225295"/>
                  </a:moveTo>
                  <a:lnTo>
                    <a:pt x="457801" y="225295"/>
                  </a:lnTo>
                  <a:lnTo>
                    <a:pt x="450141" y="233857"/>
                  </a:lnTo>
                  <a:lnTo>
                    <a:pt x="446987" y="237461"/>
                  </a:lnTo>
                  <a:lnTo>
                    <a:pt x="446987" y="238813"/>
                  </a:lnTo>
                  <a:lnTo>
                    <a:pt x="448789" y="238813"/>
                  </a:lnTo>
                  <a:lnTo>
                    <a:pt x="451943" y="235208"/>
                  </a:lnTo>
                  <a:lnTo>
                    <a:pt x="459603" y="227098"/>
                  </a:lnTo>
                  <a:lnTo>
                    <a:pt x="459152" y="225295"/>
                  </a:lnTo>
                  <a:close/>
                </a:path>
                <a:path w="694690" h="502919">
                  <a:moveTo>
                    <a:pt x="477176" y="204118"/>
                  </a:moveTo>
                  <a:lnTo>
                    <a:pt x="475374" y="204568"/>
                  </a:lnTo>
                  <a:lnTo>
                    <a:pt x="474923" y="205469"/>
                  </a:lnTo>
                  <a:lnTo>
                    <a:pt x="466813" y="214932"/>
                  </a:lnTo>
                  <a:lnTo>
                    <a:pt x="465010" y="216734"/>
                  </a:lnTo>
                  <a:lnTo>
                    <a:pt x="465461" y="218536"/>
                  </a:lnTo>
                  <a:lnTo>
                    <a:pt x="466813" y="218086"/>
                  </a:lnTo>
                  <a:lnTo>
                    <a:pt x="468615" y="216284"/>
                  </a:lnTo>
                  <a:lnTo>
                    <a:pt x="476726" y="206821"/>
                  </a:lnTo>
                  <a:lnTo>
                    <a:pt x="477176" y="205920"/>
                  </a:lnTo>
                  <a:lnTo>
                    <a:pt x="477176" y="204118"/>
                  </a:lnTo>
                  <a:close/>
                </a:path>
                <a:path w="694690" h="502919">
                  <a:moveTo>
                    <a:pt x="494299" y="182940"/>
                  </a:moveTo>
                  <a:lnTo>
                    <a:pt x="492496" y="182940"/>
                  </a:lnTo>
                  <a:lnTo>
                    <a:pt x="490694" y="185193"/>
                  </a:lnTo>
                  <a:lnTo>
                    <a:pt x="482583" y="195556"/>
                  </a:lnTo>
                  <a:lnTo>
                    <a:pt x="482583" y="197359"/>
                  </a:lnTo>
                  <a:lnTo>
                    <a:pt x="484386" y="196908"/>
                  </a:lnTo>
                  <a:lnTo>
                    <a:pt x="492496" y="186995"/>
                  </a:lnTo>
                  <a:lnTo>
                    <a:pt x="494299" y="184742"/>
                  </a:lnTo>
                  <a:lnTo>
                    <a:pt x="494299" y="182940"/>
                  </a:lnTo>
                  <a:close/>
                </a:path>
                <a:path w="694690" h="502919">
                  <a:moveTo>
                    <a:pt x="511421" y="161311"/>
                  </a:moveTo>
                  <a:lnTo>
                    <a:pt x="509619" y="161762"/>
                  </a:lnTo>
                  <a:lnTo>
                    <a:pt x="506915" y="164916"/>
                  </a:lnTo>
                  <a:lnTo>
                    <a:pt x="499706" y="174379"/>
                  </a:lnTo>
                  <a:lnTo>
                    <a:pt x="499706" y="175730"/>
                  </a:lnTo>
                  <a:lnTo>
                    <a:pt x="501508" y="175730"/>
                  </a:lnTo>
                  <a:lnTo>
                    <a:pt x="508718" y="166718"/>
                  </a:lnTo>
                  <a:lnTo>
                    <a:pt x="511421" y="163114"/>
                  </a:lnTo>
                  <a:lnTo>
                    <a:pt x="511421" y="161311"/>
                  </a:lnTo>
                  <a:close/>
                </a:path>
                <a:path w="694690" h="502919">
                  <a:moveTo>
                    <a:pt x="528093" y="140134"/>
                  </a:moveTo>
                  <a:lnTo>
                    <a:pt x="526741" y="140134"/>
                  </a:lnTo>
                  <a:lnTo>
                    <a:pt x="523137" y="144639"/>
                  </a:lnTo>
                  <a:lnTo>
                    <a:pt x="516828" y="152750"/>
                  </a:lnTo>
                  <a:lnTo>
                    <a:pt x="516828" y="154102"/>
                  </a:lnTo>
                  <a:lnTo>
                    <a:pt x="518631" y="154102"/>
                  </a:lnTo>
                  <a:lnTo>
                    <a:pt x="524939" y="145991"/>
                  </a:lnTo>
                  <a:lnTo>
                    <a:pt x="528544" y="141485"/>
                  </a:lnTo>
                  <a:lnTo>
                    <a:pt x="528093" y="140134"/>
                  </a:lnTo>
                  <a:close/>
                </a:path>
                <a:path w="694690" h="502919">
                  <a:moveTo>
                    <a:pt x="545666" y="118505"/>
                  </a:moveTo>
                  <a:lnTo>
                    <a:pt x="543864" y="118956"/>
                  </a:lnTo>
                  <a:lnTo>
                    <a:pt x="539358" y="124363"/>
                  </a:lnTo>
                  <a:lnTo>
                    <a:pt x="533951" y="131122"/>
                  </a:lnTo>
                  <a:lnTo>
                    <a:pt x="533951" y="132924"/>
                  </a:lnTo>
                  <a:lnTo>
                    <a:pt x="535753" y="132473"/>
                  </a:lnTo>
                  <a:lnTo>
                    <a:pt x="541160" y="125715"/>
                  </a:lnTo>
                  <a:lnTo>
                    <a:pt x="545666" y="120307"/>
                  </a:lnTo>
                  <a:lnTo>
                    <a:pt x="545666" y="118505"/>
                  </a:lnTo>
                  <a:close/>
                </a:path>
                <a:path w="694690" h="502919">
                  <a:moveTo>
                    <a:pt x="563690" y="97778"/>
                  </a:moveTo>
                  <a:lnTo>
                    <a:pt x="561887" y="97778"/>
                  </a:lnTo>
                  <a:lnTo>
                    <a:pt x="556030" y="104537"/>
                  </a:lnTo>
                  <a:lnTo>
                    <a:pt x="551524" y="109944"/>
                  </a:lnTo>
                  <a:lnTo>
                    <a:pt x="551524" y="111746"/>
                  </a:lnTo>
                  <a:lnTo>
                    <a:pt x="553326" y="111746"/>
                  </a:lnTo>
                  <a:lnTo>
                    <a:pt x="557832" y="105889"/>
                  </a:lnTo>
                  <a:lnTo>
                    <a:pt x="563690" y="99580"/>
                  </a:lnTo>
                  <a:lnTo>
                    <a:pt x="563690" y="97778"/>
                  </a:lnTo>
                  <a:close/>
                </a:path>
                <a:path w="694690" h="502919">
                  <a:moveTo>
                    <a:pt x="582164" y="77952"/>
                  </a:moveTo>
                  <a:lnTo>
                    <a:pt x="580812" y="77952"/>
                  </a:lnTo>
                  <a:lnTo>
                    <a:pt x="573603" y="85161"/>
                  </a:lnTo>
                  <a:lnTo>
                    <a:pt x="569547" y="89667"/>
                  </a:lnTo>
                  <a:lnTo>
                    <a:pt x="569547" y="91019"/>
                  </a:lnTo>
                  <a:lnTo>
                    <a:pt x="571350" y="91019"/>
                  </a:lnTo>
                  <a:lnTo>
                    <a:pt x="575405" y="86964"/>
                  </a:lnTo>
                  <a:lnTo>
                    <a:pt x="582164" y="79304"/>
                  </a:lnTo>
                  <a:lnTo>
                    <a:pt x="582164" y="77952"/>
                  </a:lnTo>
                  <a:close/>
                </a:path>
                <a:path w="694690" h="502919">
                  <a:moveTo>
                    <a:pt x="600638" y="58576"/>
                  </a:moveTo>
                  <a:lnTo>
                    <a:pt x="592077" y="66687"/>
                  </a:lnTo>
                  <a:lnTo>
                    <a:pt x="588923" y="69841"/>
                  </a:lnTo>
                  <a:lnTo>
                    <a:pt x="588923" y="71193"/>
                  </a:lnTo>
                  <a:lnTo>
                    <a:pt x="590275" y="71193"/>
                  </a:lnTo>
                  <a:lnTo>
                    <a:pt x="593429" y="68489"/>
                  </a:lnTo>
                  <a:lnTo>
                    <a:pt x="601990" y="60379"/>
                  </a:lnTo>
                  <a:lnTo>
                    <a:pt x="601990" y="59027"/>
                  </a:lnTo>
                  <a:lnTo>
                    <a:pt x="600638" y="58576"/>
                  </a:lnTo>
                  <a:close/>
                </a:path>
                <a:path w="694690" h="502919">
                  <a:moveTo>
                    <a:pt x="621366" y="41003"/>
                  </a:moveTo>
                  <a:lnTo>
                    <a:pt x="620915" y="41454"/>
                  </a:lnTo>
                  <a:lnTo>
                    <a:pt x="611002" y="49565"/>
                  </a:lnTo>
                  <a:lnTo>
                    <a:pt x="609200" y="51367"/>
                  </a:lnTo>
                  <a:lnTo>
                    <a:pt x="609200" y="52719"/>
                  </a:lnTo>
                  <a:lnTo>
                    <a:pt x="610551" y="52719"/>
                  </a:lnTo>
                  <a:lnTo>
                    <a:pt x="612354" y="51367"/>
                  </a:lnTo>
                  <a:lnTo>
                    <a:pt x="622267" y="43256"/>
                  </a:lnTo>
                  <a:lnTo>
                    <a:pt x="623168" y="42806"/>
                  </a:lnTo>
                  <a:lnTo>
                    <a:pt x="623168" y="41454"/>
                  </a:lnTo>
                  <a:lnTo>
                    <a:pt x="621366" y="41003"/>
                  </a:lnTo>
                  <a:close/>
                </a:path>
                <a:path w="694690" h="502919">
                  <a:moveTo>
                    <a:pt x="643895" y="25233"/>
                  </a:moveTo>
                  <a:lnTo>
                    <a:pt x="641642" y="26584"/>
                  </a:lnTo>
                  <a:lnTo>
                    <a:pt x="631279" y="33794"/>
                  </a:lnTo>
                  <a:lnTo>
                    <a:pt x="630828" y="34244"/>
                  </a:lnTo>
                  <a:lnTo>
                    <a:pt x="630377" y="35596"/>
                  </a:lnTo>
                  <a:lnTo>
                    <a:pt x="632180" y="36047"/>
                  </a:lnTo>
                  <a:lnTo>
                    <a:pt x="632630" y="35596"/>
                  </a:lnTo>
                  <a:lnTo>
                    <a:pt x="642994" y="28387"/>
                  </a:lnTo>
                  <a:lnTo>
                    <a:pt x="645247" y="27035"/>
                  </a:lnTo>
                  <a:lnTo>
                    <a:pt x="645697" y="25683"/>
                  </a:lnTo>
                  <a:lnTo>
                    <a:pt x="643895" y="25233"/>
                  </a:lnTo>
                  <a:close/>
                </a:path>
                <a:path w="694690" h="502919">
                  <a:moveTo>
                    <a:pt x="667776" y="11264"/>
                  </a:moveTo>
                  <a:lnTo>
                    <a:pt x="664172" y="13517"/>
                  </a:lnTo>
                  <a:lnTo>
                    <a:pt x="653808" y="18924"/>
                  </a:lnTo>
                  <a:lnTo>
                    <a:pt x="653358" y="20727"/>
                  </a:lnTo>
                  <a:lnTo>
                    <a:pt x="654709" y="21177"/>
                  </a:lnTo>
                  <a:lnTo>
                    <a:pt x="665073" y="15320"/>
                  </a:lnTo>
                  <a:lnTo>
                    <a:pt x="669128" y="13517"/>
                  </a:lnTo>
                  <a:lnTo>
                    <a:pt x="669579" y="11715"/>
                  </a:lnTo>
                  <a:lnTo>
                    <a:pt x="667776" y="11264"/>
                  </a:lnTo>
                  <a:close/>
                </a:path>
                <a:path w="694690" h="502919">
                  <a:moveTo>
                    <a:pt x="693010" y="0"/>
                  </a:moveTo>
                  <a:lnTo>
                    <a:pt x="687602" y="2252"/>
                  </a:lnTo>
                  <a:lnTo>
                    <a:pt x="678140" y="6308"/>
                  </a:lnTo>
                  <a:lnTo>
                    <a:pt x="677689" y="7660"/>
                  </a:lnTo>
                  <a:lnTo>
                    <a:pt x="679041" y="8561"/>
                  </a:lnTo>
                  <a:lnTo>
                    <a:pt x="688504" y="4505"/>
                  </a:lnTo>
                  <a:lnTo>
                    <a:pt x="693911" y="2252"/>
                  </a:lnTo>
                  <a:lnTo>
                    <a:pt x="694361" y="901"/>
                  </a:lnTo>
                  <a:lnTo>
                    <a:pt x="693010" y="0"/>
                  </a:lnTo>
                  <a:close/>
                </a:path>
              </a:pathLst>
            </a:custGeom>
            <a:solidFill>
              <a:srgbClr val="000000"/>
            </a:solidFill>
          </p:spPr>
          <p:txBody>
            <a:bodyPr wrap="square" lIns="0" tIns="0" rIns="0" bIns="0" rtlCol="0"/>
            <a:lstStyle/>
            <a:p>
              <a:endParaRPr/>
            </a:p>
          </p:txBody>
        </p:sp>
      </p:grpSp>
      <p:sp>
        <p:nvSpPr>
          <p:cNvPr id="13" name="object 13"/>
          <p:cNvSpPr/>
          <p:nvPr/>
        </p:nvSpPr>
        <p:spPr>
          <a:xfrm>
            <a:off x="955070" y="2250325"/>
            <a:ext cx="228900" cy="134726"/>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2671737" y="2542675"/>
            <a:ext cx="1696720"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(b) Tan-Sigmoid transfer</a:t>
            </a:r>
            <a:r>
              <a:rPr sz="900" spc="-45" dirty="0">
                <a:latin typeface="Arial"/>
                <a:cs typeface="Arial"/>
              </a:rPr>
              <a:t> </a:t>
            </a:r>
            <a:r>
              <a:rPr sz="900" spc="-5" dirty="0">
                <a:latin typeface="Arial"/>
                <a:cs typeface="Arial"/>
              </a:rPr>
              <a:t>function</a:t>
            </a:r>
            <a:endParaRPr sz="900">
              <a:latin typeface="Arial"/>
              <a:cs typeface="Arial"/>
            </a:endParaRPr>
          </a:p>
        </p:txBody>
      </p:sp>
      <p:sp>
        <p:nvSpPr>
          <p:cNvPr id="15" name="object 15"/>
          <p:cNvSpPr txBox="1"/>
          <p:nvPr/>
        </p:nvSpPr>
        <p:spPr>
          <a:xfrm>
            <a:off x="1015816" y="2116866"/>
            <a:ext cx="933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16" name="object 16"/>
          <p:cNvSpPr txBox="1"/>
          <p:nvPr/>
        </p:nvSpPr>
        <p:spPr>
          <a:xfrm>
            <a:off x="1262294" y="902071"/>
            <a:ext cx="194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Times New Roman"/>
                <a:cs typeface="Times New Roman"/>
              </a:rPr>
              <a:t>α</a:t>
            </a:r>
            <a:r>
              <a:rPr sz="600" spc="-5" dirty="0">
                <a:latin typeface="Arial"/>
                <a:cs typeface="Arial"/>
              </a:rPr>
              <a:t>=10</a:t>
            </a:r>
            <a:endParaRPr sz="600">
              <a:latin typeface="Arial"/>
              <a:cs typeface="Arial"/>
            </a:endParaRPr>
          </a:p>
        </p:txBody>
      </p:sp>
      <p:sp>
        <p:nvSpPr>
          <p:cNvPr id="17" name="object 17"/>
          <p:cNvSpPr txBox="1"/>
          <p:nvPr/>
        </p:nvSpPr>
        <p:spPr>
          <a:xfrm>
            <a:off x="1319101" y="1151689"/>
            <a:ext cx="215900"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Times New Roman"/>
                <a:cs typeface="Times New Roman"/>
              </a:rPr>
              <a:t>α</a:t>
            </a:r>
            <a:r>
              <a:rPr sz="600" dirty="0">
                <a:latin typeface="Arial"/>
                <a:cs typeface="Arial"/>
              </a:rPr>
              <a:t>=0.3</a:t>
            </a:r>
            <a:endParaRPr sz="600">
              <a:latin typeface="Arial"/>
              <a:cs typeface="Arial"/>
            </a:endParaRPr>
          </a:p>
        </p:txBody>
      </p:sp>
      <p:sp>
        <p:nvSpPr>
          <p:cNvPr id="18" name="object 18"/>
          <p:cNvSpPr txBox="1"/>
          <p:nvPr/>
        </p:nvSpPr>
        <p:spPr>
          <a:xfrm>
            <a:off x="1204192" y="1320665"/>
            <a:ext cx="21653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Times New Roman"/>
                <a:cs typeface="Times New Roman"/>
              </a:rPr>
              <a:t>α</a:t>
            </a:r>
            <a:r>
              <a:rPr sz="600" dirty="0">
                <a:latin typeface="Arial"/>
                <a:cs typeface="Arial"/>
              </a:rPr>
              <a:t>=0.5</a:t>
            </a:r>
            <a:endParaRPr sz="600">
              <a:latin typeface="Arial"/>
              <a:cs typeface="Arial"/>
            </a:endParaRPr>
          </a:p>
        </p:txBody>
      </p:sp>
      <p:sp>
        <p:nvSpPr>
          <p:cNvPr id="19" name="object 19"/>
          <p:cNvSpPr txBox="1"/>
          <p:nvPr/>
        </p:nvSpPr>
        <p:spPr>
          <a:xfrm>
            <a:off x="663987" y="1042198"/>
            <a:ext cx="286385" cy="382270"/>
          </a:xfrm>
          <a:prstGeom prst="rect">
            <a:avLst/>
          </a:prstGeom>
        </p:spPr>
        <p:txBody>
          <a:bodyPr vert="horz" wrap="square" lIns="0" tIns="89535" rIns="0" bIns="0" rtlCol="0">
            <a:spAutoFit/>
          </a:bodyPr>
          <a:lstStyle/>
          <a:p>
            <a:pPr marL="165100">
              <a:lnSpc>
                <a:spcPct val="100000"/>
              </a:lnSpc>
              <a:spcBef>
                <a:spcPts val="705"/>
              </a:spcBef>
            </a:pPr>
            <a:r>
              <a:rPr sz="900" spc="-5" dirty="0">
                <a:latin typeface="Arial"/>
                <a:cs typeface="Arial"/>
              </a:rPr>
              <a:t>(I)</a:t>
            </a:r>
            <a:endParaRPr sz="900">
              <a:latin typeface="Arial"/>
              <a:cs typeface="Arial"/>
            </a:endParaRPr>
          </a:p>
          <a:p>
            <a:pPr marL="12700">
              <a:lnSpc>
                <a:spcPct val="100000"/>
              </a:lnSpc>
              <a:spcBef>
                <a:spcPts val="400"/>
              </a:spcBef>
            </a:pPr>
            <a:r>
              <a:rPr sz="600" dirty="0">
                <a:latin typeface="Times New Roman"/>
                <a:cs typeface="Times New Roman"/>
              </a:rPr>
              <a:t>α</a:t>
            </a:r>
            <a:r>
              <a:rPr sz="600" dirty="0">
                <a:latin typeface="Arial"/>
                <a:cs typeface="Arial"/>
              </a:rPr>
              <a:t>=1.0</a:t>
            </a:r>
            <a:endParaRPr sz="600">
              <a:latin typeface="Arial"/>
              <a:cs typeface="Arial"/>
            </a:endParaRPr>
          </a:p>
        </p:txBody>
      </p:sp>
      <p:sp>
        <p:nvSpPr>
          <p:cNvPr id="20" name="object 20"/>
          <p:cNvSpPr txBox="1"/>
          <p:nvPr/>
        </p:nvSpPr>
        <p:spPr>
          <a:xfrm>
            <a:off x="827556" y="948903"/>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21" name="object 21"/>
          <p:cNvSpPr txBox="1"/>
          <p:nvPr/>
        </p:nvSpPr>
        <p:spPr>
          <a:xfrm>
            <a:off x="1885958" y="1500454"/>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22" name="object 22"/>
          <p:cNvSpPr txBox="1"/>
          <p:nvPr/>
        </p:nvSpPr>
        <p:spPr>
          <a:xfrm>
            <a:off x="272883" y="1500454"/>
            <a:ext cx="93980"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Arial"/>
                <a:cs typeface="Arial"/>
              </a:rPr>
              <a:t>-1</a:t>
            </a:r>
            <a:endParaRPr sz="600">
              <a:latin typeface="Arial"/>
              <a:cs typeface="Arial"/>
            </a:endParaRPr>
          </a:p>
        </p:txBody>
      </p:sp>
      <p:grpSp>
        <p:nvGrpSpPr>
          <p:cNvPr id="23" name="object 23"/>
          <p:cNvGrpSpPr/>
          <p:nvPr/>
        </p:nvGrpSpPr>
        <p:grpSpPr>
          <a:xfrm>
            <a:off x="750712" y="1014115"/>
            <a:ext cx="529590" cy="532765"/>
            <a:chOff x="750712" y="1014115"/>
            <a:chExt cx="529590" cy="532765"/>
          </a:xfrm>
        </p:grpSpPr>
        <p:sp>
          <p:nvSpPr>
            <p:cNvPr id="24" name="object 24"/>
            <p:cNvSpPr/>
            <p:nvPr/>
          </p:nvSpPr>
          <p:spPr>
            <a:xfrm>
              <a:off x="1224521" y="1015256"/>
              <a:ext cx="54610" cy="60960"/>
            </a:xfrm>
            <a:custGeom>
              <a:avLst/>
              <a:gdLst/>
              <a:ahLst/>
              <a:cxnLst/>
              <a:rect l="l" t="t" r="r" b="b"/>
              <a:pathLst>
                <a:path w="54609" h="60959">
                  <a:moveTo>
                    <a:pt x="0" y="60379"/>
                  </a:moveTo>
                  <a:lnTo>
                    <a:pt x="54071" y="0"/>
                  </a:lnTo>
                </a:path>
              </a:pathLst>
            </a:custGeom>
            <a:ln w="3175">
              <a:solidFill>
                <a:srgbClr val="000000"/>
              </a:solidFill>
            </a:ln>
          </p:spPr>
          <p:txBody>
            <a:bodyPr wrap="square" lIns="0" tIns="0" rIns="0" bIns="0" rtlCol="0"/>
            <a:lstStyle/>
            <a:p>
              <a:endParaRPr/>
            </a:p>
          </p:txBody>
        </p:sp>
        <p:sp>
          <p:nvSpPr>
            <p:cNvPr id="25" name="object 25"/>
            <p:cNvSpPr/>
            <p:nvPr/>
          </p:nvSpPr>
          <p:spPr>
            <a:xfrm>
              <a:off x="1222273" y="1038688"/>
              <a:ext cx="39370" cy="37465"/>
            </a:xfrm>
            <a:custGeom>
              <a:avLst/>
              <a:gdLst/>
              <a:ahLst/>
              <a:cxnLst/>
              <a:rect l="l" t="t" r="r" b="b"/>
              <a:pathLst>
                <a:path w="39369" h="37465">
                  <a:moveTo>
                    <a:pt x="0" y="0"/>
                  </a:moveTo>
                  <a:lnTo>
                    <a:pt x="2252" y="36948"/>
                  </a:lnTo>
                  <a:lnTo>
                    <a:pt x="39201" y="35146"/>
                  </a:lnTo>
                </a:path>
              </a:pathLst>
            </a:custGeom>
            <a:ln w="3175">
              <a:solidFill>
                <a:srgbClr val="000000"/>
              </a:solidFill>
            </a:ln>
          </p:spPr>
          <p:txBody>
            <a:bodyPr wrap="square" lIns="0" tIns="0" rIns="0" bIns="0" rtlCol="0"/>
            <a:lstStyle/>
            <a:p>
              <a:endParaRPr/>
            </a:p>
          </p:txBody>
        </p:sp>
        <p:sp>
          <p:nvSpPr>
            <p:cNvPr id="26" name="object 26"/>
            <p:cNvSpPr/>
            <p:nvPr/>
          </p:nvSpPr>
          <p:spPr>
            <a:xfrm>
              <a:off x="1238037" y="1197289"/>
              <a:ext cx="26034" cy="143510"/>
            </a:xfrm>
            <a:custGeom>
              <a:avLst/>
              <a:gdLst/>
              <a:ahLst/>
              <a:cxnLst/>
              <a:rect l="l" t="t" r="r" b="b"/>
              <a:pathLst>
                <a:path w="26034" h="143509">
                  <a:moveTo>
                    <a:pt x="0" y="0"/>
                  </a:moveTo>
                  <a:lnTo>
                    <a:pt x="25683" y="143288"/>
                  </a:lnTo>
                </a:path>
              </a:pathLst>
            </a:custGeom>
            <a:ln w="3175">
              <a:solidFill>
                <a:srgbClr val="000000"/>
              </a:solidFill>
            </a:ln>
          </p:spPr>
          <p:txBody>
            <a:bodyPr wrap="square" lIns="0" tIns="0" rIns="0" bIns="0" rtlCol="0"/>
            <a:lstStyle/>
            <a:p>
              <a:endParaRPr/>
            </a:p>
          </p:txBody>
        </p:sp>
        <p:sp>
          <p:nvSpPr>
            <p:cNvPr id="27" name="object 27"/>
            <p:cNvSpPr/>
            <p:nvPr/>
          </p:nvSpPr>
          <p:spPr>
            <a:xfrm>
              <a:off x="1216861" y="1197295"/>
              <a:ext cx="52069" cy="31115"/>
            </a:xfrm>
            <a:custGeom>
              <a:avLst/>
              <a:gdLst/>
              <a:ahLst/>
              <a:cxnLst/>
              <a:rect l="l" t="t" r="r" b="b"/>
              <a:pathLst>
                <a:path w="52069" h="31115">
                  <a:moveTo>
                    <a:pt x="51818" y="21177"/>
                  </a:moveTo>
                  <a:lnTo>
                    <a:pt x="21177" y="0"/>
                  </a:lnTo>
                  <a:lnTo>
                    <a:pt x="0" y="30640"/>
                  </a:lnTo>
                </a:path>
              </a:pathLst>
            </a:custGeom>
            <a:ln w="3175">
              <a:solidFill>
                <a:srgbClr val="000000"/>
              </a:solidFill>
            </a:ln>
          </p:spPr>
          <p:txBody>
            <a:bodyPr wrap="square" lIns="0" tIns="0" rIns="0" bIns="0" rtlCol="0"/>
            <a:lstStyle/>
            <a:p>
              <a:endParaRPr/>
            </a:p>
          </p:txBody>
        </p:sp>
        <p:sp>
          <p:nvSpPr>
            <p:cNvPr id="28" name="object 28"/>
            <p:cNvSpPr/>
            <p:nvPr/>
          </p:nvSpPr>
          <p:spPr>
            <a:xfrm>
              <a:off x="751853" y="1420336"/>
              <a:ext cx="118110" cy="125095"/>
            </a:xfrm>
            <a:custGeom>
              <a:avLst/>
              <a:gdLst/>
              <a:ahLst/>
              <a:cxnLst/>
              <a:rect l="l" t="t" r="r" b="b"/>
              <a:pathLst>
                <a:path w="118109" h="125094">
                  <a:moveTo>
                    <a:pt x="0" y="0"/>
                  </a:moveTo>
                  <a:lnTo>
                    <a:pt x="117604" y="124813"/>
                  </a:lnTo>
                </a:path>
              </a:pathLst>
            </a:custGeom>
            <a:ln w="3175">
              <a:solidFill>
                <a:srgbClr val="000000"/>
              </a:solidFill>
            </a:ln>
          </p:spPr>
          <p:txBody>
            <a:bodyPr wrap="square" lIns="0" tIns="0" rIns="0" bIns="0" rtlCol="0"/>
            <a:lstStyle/>
            <a:p>
              <a:endParaRPr/>
            </a:p>
          </p:txBody>
        </p:sp>
        <p:sp>
          <p:nvSpPr>
            <p:cNvPr id="29" name="object 29"/>
            <p:cNvSpPr/>
            <p:nvPr/>
          </p:nvSpPr>
          <p:spPr>
            <a:xfrm>
              <a:off x="832058" y="1508199"/>
              <a:ext cx="38735" cy="37465"/>
            </a:xfrm>
            <a:custGeom>
              <a:avLst/>
              <a:gdLst/>
              <a:ahLst/>
              <a:cxnLst/>
              <a:rect l="l" t="t" r="r" b="b"/>
              <a:pathLst>
                <a:path w="38734" h="37465">
                  <a:moveTo>
                    <a:pt x="0" y="36047"/>
                  </a:moveTo>
                  <a:lnTo>
                    <a:pt x="37399" y="36948"/>
                  </a:lnTo>
                  <a:lnTo>
                    <a:pt x="38300" y="0"/>
                  </a:lnTo>
                </a:path>
              </a:pathLst>
            </a:custGeom>
            <a:ln w="3175">
              <a:solidFill>
                <a:srgbClr val="000000"/>
              </a:solidFill>
            </a:ln>
          </p:spPr>
          <p:txBody>
            <a:bodyPr wrap="square" lIns="0" tIns="0" rIns="0" bIns="0" rtlCol="0"/>
            <a:lstStyle/>
            <a:p>
              <a:endParaRPr/>
            </a:p>
          </p:txBody>
        </p:sp>
      </p:grpSp>
      <p:sp>
        <p:nvSpPr>
          <p:cNvPr id="30" name="object 30"/>
          <p:cNvSpPr txBox="1"/>
          <p:nvPr/>
        </p:nvSpPr>
        <p:spPr>
          <a:xfrm>
            <a:off x="944172" y="1596881"/>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0</a:t>
            </a:r>
            <a:endParaRPr sz="600">
              <a:latin typeface="Arial"/>
              <a:cs typeface="Arial"/>
            </a:endParaRPr>
          </a:p>
        </p:txBody>
      </p:sp>
      <p:grpSp>
        <p:nvGrpSpPr>
          <p:cNvPr id="31" name="object 31"/>
          <p:cNvGrpSpPr/>
          <p:nvPr/>
        </p:nvGrpSpPr>
        <p:grpSpPr>
          <a:xfrm>
            <a:off x="2572834" y="948705"/>
            <a:ext cx="1362075" cy="1159510"/>
            <a:chOff x="2572834" y="948705"/>
            <a:chExt cx="1362075" cy="1159510"/>
          </a:xfrm>
        </p:grpSpPr>
        <p:sp>
          <p:nvSpPr>
            <p:cNvPr id="32" name="object 32"/>
            <p:cNvSpPr/>
            <p:nvPr/>
          </p:nvSpPr>
          <p:spPr>
            <a:xfrm>
              <a:off x="2789883" y="1297326"/>
              <a:ext cx="812416" cy="501959"/>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3185947" y="954420"/>
              <a:ext cx="0" cy="1148080"/>
            </a:xfrm>
            <a:custGeom>
              <a:avLst/>
              <a:gdLst/>
              <a:ahLst/>
              <a:cxnLst/>
              <a:rect l="l" t="t" r="r" b="b"/>
              <a:pathLst>
                <a:path h="1148080">
                  <a:moveTo>
                    <a:pt x="0" y="0"/>
                  </a:moveTo>
                  <a:lnTo>
                    <a:pt x="0" y="1147657"/>
                  </a:lnTo>
                </a:path>
              </a:pathLst>
            </a:custGeom>
            <a:ln w="11430">
              <a:solidFill>
                <a:srgbClr val="000000"/>
              </a:solidFill>
            </a:ln>
          </p:spPr>
          <p:txBody>
            <a:bodyPr wrap="square" lIns="0" tIns="0" rIns="0" bIns="0" rtlCol="0"/>
            <a:lstStyle/>
            <a:p>
              <a:endParaRPr/>
            </a:p>
          </p:txBody>
        </p:sp>
        <p:sp>
          <p:nvSpPr>
            <p:cNvPr id="34" name="object 34"/>
            <p:cNvSpPr/>
            <p:nvPr/>
          </p:nvSpPr>
          <p:spPr>
            <a:xfrm>
              <a:off x="2578549" y="1561818"/>
              <a:ext cx="1350645" cy="0"/>
            </a:xfrm>
            <a:custGeom>
              <a:avLst/>
              <a:gdLst/>
              <a:ahLst/>
              <a:cxnLst/>
              <a:rect l="l" t="t" r="r" b="b"/>
              <a:pathLst>
                <a:path w="1350645">
                  <a:moveTo>
                    <a:pt x="0" y="0"/>
                  </a:moveTo>
                  <a:lnTo>
                    <a:pt x="1350423" y="0"/>
                  </a:lnTo>
                </a:path>
              </a:pathLst>
            </a:custGeom>
            <a:ln w="11430">
              <a:solidFill>
                <a:srgbClr val="000000"/>
              </a:solidFill>
            </a:ln>
          </p:spPr>
          <p:txBody>
            <a:bodyPr wrap="square" lIns="0" tIns="0" rIns="0" bIns="0" rtlCol="0"/>
            <a:lstStyle/>
            <a:p>
              <a:endParaRPr/>
            </a:p>
          </p:txBody>
        </p:sp>
        <p:sp>
          <p:nvSpPr>
            <p:cNvPr id="35" name="object 35"/>
            <p:cNvSpPr/>
            <p:nvPr/>
          </p:nvSpPr>
          <p:spPr>
            <a:xfrm>
              <a:off x="2791229" y="1298673"/>
              <a:ext cx="810260" cy="499745"/>
            </a:xfrm>
            <a:custGeom>
              <a:avLst/>
              <a:gdLst/>
              <a:ahLst/>
              <a:cxnLst/>
              <a:rect l="l" t="t" r="r" b="b"/>
              <a:pathLst>
                <a:path w="810260" h="499744">
                  <a:moveTo>
                    <a:pt x="810163" y="0"/>
                  </a:moveTo>
                  <a:lnTo>
                    <a:pt x="405081" y="0"/>
                  </a:lnTo>
                  <a:lnTo>
                    <a:pt x="405081" y="499706"/>
                  </a:lnTo>
                  <a:lnTo>
                    <a:pt x="0" y="499706"/>
                  </a:lnTo>
                </a:path>
              </a:pathLst>
            </a:custGeom>
            <a:ln w="11430">
              <a:solidFill>
                <a:srgbClr val="FF0000"/>
              </a:solidFill>
            </a:ln>
          </p:spPr>
          <p:txBody>
            <a:bodyPr wrap="square" lIns="0" tIns="0" rIns="0" bIns="0" rtlCol="0"/>
            <a:lstStyle/>
            <a:p>
              <a:endParaRPr/>
            </a:p>
          </p:txBody>
        </p:sp>
        <p:sp>
          <p:nvSpPr>
            <p:cNvPr id="36" name="object 36"/>
            <p:cNvSpPr/>
            <p:nvPr/>
          </p:nvSpPr>
          <p:spPr>
            <a:xfrm>
              <a:off x="2885397" y="1392849"/>
              <a:ext cx="131572" cy="95525"/>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2818256" y="1294336"/>
              <a:ext cx="783590" cy="504190"/>
            </a:xfrm>
            <a:custGeom>
              <a:avLst/>
              <a:gdLst/>
              <a:ahLst/>
              <a:cxnLst/>
              <a:rect l="l" t="t" r="r" b="b"/>
              <a:pathLst>
                <a:path w="783589" h="504189">
                  <a:moveTo>
                    <a:pt x="0" y="504046"/>
                  </a:moveTo>
                  <a:lnTo>
                    <a:pt x="60832" y="503129"/>
                  </a:lnTo>
                  <a:lnTo>
                    <a:pt x="115080" y="495633"/>
                  </a:lnTo>
                  <a:lnTo>
                    <a:pt x="163409" y="482139"/>
                  </a:lnTo>
                  <a:lnTo>
                    <a:pt x="206478" y="463233"/>
                  </a:lnTo>
                  <a:lnTo>
                    <a:pt x="244952" y="439499"/>
                  </a:lnTo>
                  <a:lnTo>
                    <a:pt x="279492" y="411520"/>
                  </a:lnTo>
                  <a:lnTo>
                    <a:pt x="310761" y="379880"/>
                  </a:lnTo>
                  <a:lnTo>
                    <a:pt x="339421" y="345164"/>
                  </a:lnTo>
                  <a:lnTo>
                    <a:pt x="366134" y="307955"/>
                  </a:lnTo>
                  <a:lnTo>
                    <a:pt x="391563" y="268837"/>
                  </a:lnTo>
                  <a:lnTo>
                    <a:pt x="414769" y="231061"/>
                  </a:lnTo>
                  <a:lnTo>
                    <a:pt x="438193" y="193100"/>
                  </a:lnTo>
                  <a:lnTo>
                    <a:pt x="462588" y="155931"/>
                  </a:lnTo>
                  <a:lnTo>
                    <a:pt x="488707" y="120532"/>
                  </a:lnTo>
                  <a:lnTo>
                    <a:pt x="517304" y="87878"/>
                  </a:lnTo>
                  <a:lnTo>
                    <a:pt x="549132" y="58948"/>
                  </a:lnTo>
                  <a:lnTo>
                    <a:pt x="584947" y="34718"/>
                  </a:lnTo>
                  <a:lnTo>
                    <a:pt x="625499" y="16165"/>
                  </a:lnTo>
                  <a:lnTo>
                    <a:pt x="671545" y="4267"/>
                  </a:lnTo>
                  <a:lnTo>
                    <a:pt x="723836" y="0"/>
                  </a:lnTo>
                  <a:lnTo>
                    <a:pt x="783127" y="4341"/>
                  </a:lnTo>
                </a:path>
              </a:pathLst>
            </a:custGeom>
            <a:ln w="3175">
              <a:solidFill>
                <a:srgbClr val="00B050"/>
              </a:solidFill>
            </a:ln>
          </p:spPr>
          <p:txBody>
            <a:bodyPr wrap="square" lIns="0" tIns="0" rIns="0" bIns="0" rtlCol="0"/>
            <a:lstStyle/>
            <a:p>
              <a:endParaRPr/>
            </a:p>
          </p:txBody>
        </p:sp>
        <p:sp>
          <p:nvSpPr>
            <p:cNvPr id="38" name="object 38"/>
            <p:cNvSpPr/>
            <p:nvPr/>
          </p:nvSpPr>
          <p:spPr>
            <a:xfrm>
              <a:off x="2804740" y="1298227"/>
              <a:ext cx="792480" cy="500380"/>
            </a:xfrm>
            <a:custGeom>
              <a:avLst/>
              <a:gdLst/>
              <a:ahLst/>
              <a:cxnLst/>
              <a:rect l="l" t="t" r="r" b="b"/>
              <a:pathLst>
                <a:path w="792479" h="500380">
                  <a:moveTo>
                    <a:pt x="0" y="500156"/>
                  </a:moveTo>
                  <a:lnTo>
                    <a:pt x="27753" y="458652"/>
                  </a:lnTo>
                  <a:lnTo>
                    <a:pt x="84281" y="410395"/>
                  </a:lnTo>
                  <a:lnTo>
                    <a:pt x="129910" y="383028"/>
                  </a:lnTo>
                  <a:lnTo>
                    <a:pt x="176399" y="361881"/>
                  </a:lnTo>
                  <a:lnTo>
                    <a:pt x="223155" y="344847"/>
                  </a:lnTo>
                  <a:lnTo>
                    <a:pt x="269588" y="329824"/>
                  </a:lnTo>
                  <a:lnTo>
                    <a:pt x="315107" y="314706"/>
                  </a:lnTo>
                  <a:lnTo>
                    <a:pt x="359121" y="297390"/>
                  </a:lnTo>
                  <a:lnTo>
                    <a:pt x="399477" y="277303"/>
                  </a:lnTo>
                  <a:lnTo>
                    <a:pt x="438312" y="253964"/>
                  </a:lnTo>
                  <a:lnTo>
                    <a:pt x="475964" y="228006"/>
                  </a:lnTo>
                  <a:lnTo>
                    <a:pt x="512772" y="200062"/>
                  </a:lnTo>
                  <a:lnTo>
                    <a:pt x="545679" y="174216"/>
                  </a:lnTo>
                  <a:lnTo>
                    <a:pt x="577995" y="147061"/>
                  </a:lnTo>
                  <a:lnTo>
                    <a:pt x="609466" y="118132"/>
                  </a:lnTo>
                  <a:lnTo>
                    <a:pt x="639839" y="86964"/>
                  </a:lnTo>
                  <a:lnTo>
                    <a:pt x="671493" y="52148"/>
                  </a:lnTo>
                  <a:lnTo>
                    <a:pt x="705174" y="21346"/>
                  </a:lnTo>
                  <a:lnTo>
                    <a:pt x="744263" y="1612"/>
                  </a:lnTo>
                  <a:lnTo>
                    <a:pt x="792138" y="0"/>
                  </a:lnTo>
                </a:path>
              </a:pathLst>
            </a:custGeom>
            <a:ln w="3175">
              <a:solidFill>
                <a:srgbClr val="0070C0"/>
              </a:solidFill>
            </a:ln>
          </p:spPr>
          <p:txBody>
            <a:bodyPr wrap="square" lIns="0" tIns="0" rIns="0" bIns="0" rtlCol="0"/>
            <a:lstStyle/>
            <a:p>
              <a:endParaRPr/>
            </a:p>
          </p:txBody>
        </p:sp>
        <p:sp>
          <p:nvSpPr>
            <p:cNvPr id="39" name="object 39"/>
            <p:cNvSpPr/>
            <p:nvPr/>
          </p:nvSpPr>
          <p:spPr>
            <a:xfrm>
              <a:off x="2816910" y="1296871"/>
              <a:ext cx="695325" cy="502920"/>
            </a:xfrm>
            <a:custGeom>
              <a:avLst/>
              <a:gdLst/>
              <a:ahLst/>
              <a:cxnLst/>
              <a:rect l="l" t="t" r="r" b="b"/>
              <a:pathLst>
                <a:path w="695325" h="502919">
                  <a:moveTo>
                    <a:pt x="13517" y="491144"/>
                  </a:moveTo>
                  <a:lnTo>
                    <a:pt x="8110" y="494748"/>
                  </a:lnTo>
                  <a:lnTo>
                    <a:pt x="450" y="500606"/>
                  </a:lnTo>
                  <a:lnTo>
                    <a:pt x="0" y="501057"/>
                  </a:lnTo>
                  <a:lnTo>
                    <a:pt x="450" y="501958"/>
                  </a:lnTo>
                  <a:lnTo>
                    <a:pt x="1802" y="502408"/>
                  </a:lnTo>
                  <a:lnTo>
                    <a:pt x="9462" y="496551"/>
                  </a:lnTo>
                  <a:lnTo>
                    <a:pt x="14869" y="492946"/>
                  </a:lnTo>
                  <a:lnTo>
                    <a:pt x="14869" y="491594"/>
                  </a:lnTo>
                  <a:lnTo>
                    <a:pt x="13517" y="491144"/>
                  </a:lnTo>
                  <a:close/>
                </a:path>
                <a:path w="695325" h="502919">
                  <a:moveTo>
                    <a:pt x="37849" y="475824"/>
                  </a:moveTo>
                  <a:lnTo>
                    <a:pt x="36047" y="475824"/>
                  </a:lnTo>
                  <a:lnTo>
                    <a:pt x="33343" y="477626"/>
                  </a:lnTo>
                  <a:lnTo>
                    <a:pt x="24782" y="483484"/>
                  </a:lnTo>
                  <a:lnTo>
                    <a:pt x="22980" y="484385"/>
                  </a:lnTo>
                  <a:lnTo>
                    <a:pt x="22529" y="486187"/>
                  </a:lnTo>
                  <a:lnTo>
                    <a:pt x="24331" y="486638"/>
                  </a:lnTo>
                  <a:lnTo>
                    <a:pt x="26134" y="485286"/>
                  </a:lnTo>
                  <a:lnTo>
                    <a:pt x="34244" y="479428"/>
                  </a:lnTo>
                  <a:lnTo>
                    <a:pt x="37399" y="477626"/>
                  </a:lnTo>
                  <a:lnTo>
                    <a:pt x="37849" y="475824"/>
                  </a:lnTo>
                  <a:close/>
                </a:path>
                <a:path w="695325" h="502919">
                  <a:moveTo>
                    <a:pt x="59478" y="460954"/>
                  </a:moveTo>
                  <a:lnTo>
                    <a:pt x="50466" y="466361"/>
                  </a:lnTo>
                  <a:lnTo>
                    <a:pt x="45960" y="469515"/>
                  </a:lnTo>
                  <a:lnTo>
                    <a:pt x="45509" y="471318"/>
                  </a:lnTo>
                  <a:lnTo>
                    <a:pt x="46861" y="471318"/>
                  </a:lnTo>
                  <a:lnTo>
                    <a:pt x="51817" y="468614"/>
                  </a:lnTo>
                  <a:lnTo>
                    <a:pt x="60829" y="463207"/>
                  </a:lnTo>
                  <a:lnTo>
                    <a:pt x="61280" y="461405"/>
                  </a:lnTo>
                  <a:lnTo>
                    <a:pt x="59478" y="460954"/>
                  </a:lnTo>
                  <a:close/>
                </a:path>
                <a:path w="695325" h="502919">
                  <a:moveTo>
                    <a:pt x="83359" y="446986"/>
                  </a:moveTo>
                  <a:lnTo>
                    <a:pt x="69391" y="455096"/>
                  </a:lnTo>
                  <a:lnTo>
                    <a:pt x="68940" y="456899"/>
                  </a:lnTo>
                  <a:lnTo>
                    <a:pt x="70292" y="457349"/>
                  </a:lnTo>
                  <a:lnTo>
                    <a:pt x="84260" y="449239"/>
                  </a:lnTo>
                  <a:lnTo>
                    <a:pt x="84711" y="447436"/>
                  </a:lnTo>
                  <a:lnTo>
                    <a:pt x="83359" y="446986"/>
                  </a:lnTo>
                  <a:close/>
                </a:path>
                <a:path w="695325" h="502919">
                  <a:moveTo>
                    <a:pt x="107240" y="433919"/>
                  </a:moveTo>
                  <a:lnTo>
                    <a:pt x="106339" y="434369"/>
                  </a:lnTo>
                  <a:lnTo>
                    <a:pt x="93272" y="441579"/>
                  </a:lnTo>
                  <a:lnTo>
                    <a:pt x="92821" y="442930"/>
                  </a:lnTo>
                  <a:lnTo>
                    <a:pt x="94173" y="443381"/>
                  </a:lnTo>
                  <a:lnTo>
                    <a:pt x="107240" y="436172"/>
                  </a:lnTo>
                  <a:lnTo>
                    <a:pt x="108141" y="435721"/>
                  </a:lnTo>
                  <a:lnTo>
                    <a:pt x="108592" y="434369"/>
                  </a:lnTo>
                  <a:lnTo>
                    <a:pt x="107240" y="433919"/>
                  </a:lnTo>
                  <a:close/>
                </a:path>
                <a:path w="695325" h="502919">
                  <a:moveTo>
                    <a:pt x="131572" y="420851"/>
                  </a:moveTo>
                  <a:lnTo>
                    <a:pt x="125714" y="424006"/>
                  </a:lnTo>
                  <a:lnTo>
                    <a:pt x="117153" y="428512"/>
                  </a:lnTo>
                  <a:lnTo>
                    <a:pt x="116703" y="429863"/>
                  </a:lnTo>
                  <a:lnTo>
                    <a:pt x="118505" y="430314"/>
                  </a:lnTo>
                  <a:lnTo>
                    <a:pt x="126616" y="425808"/>
                  </a:lnTo>
                  <a:lnTo>
                    <a:pt x="132473" y="423104"/>
                  </a:lnTo>
                  <a:lnTo>
                    <a:pt x="132924" y="421302"/>
                  </a:lnTo>
                  <a:lnTo>
                    <a:pt x="131572" y="420851"/>
                  </a:lnTo>
                  <a:close/>
                </a:path>
                <a:path w="695325" h="502919">
                  <a:moveTo>
                    <a:pt x="155904" y="408235"/>
                  </a:moveTo>
                  <a:lnTo>
                    <a:pt x="141485" y="415444"/>
                  </a:lnTo>
                  <a:lnTo>
                    <a:pt x="141034" y="417247"/>
                  </a:lnTo>
                  <a:lnTo>
                    <a:pt x="142386" y="417697"/>
                  </a:lnTo>
                  <a:lnTo>
                    <a:pt x="146442" y="415895"/>
                  </a:lnTo>
                  <a:lnTo>
                    <a:pt x="156805" y="410488"/>
                  </a:lnTo>
                  <a:lnTo>
                    <a:pt x="157256" y="408686"/>
                  </a:lnTo>
                  <a:lnTo>
                    <a:pt x="155904" y="408235"/>
                  </a:lnTo>
                  <a:close/>
                </a:path>
                <a:path w="695325" h="502919">
                  <a:moveTo>
                    <a:pt x="180236" y="396069"/>
                  </a:moveTo>
                  <a:lnTo>
                    <a:pt x="165817" y="403278"/>
                  </a:lnTo>
                  <a:lnTo>
                    <a:pt x="165366" y="404630"/>
                  </a:lnTo>
                  <a:lnTo>
                    <a:pt x="167169" y="405081"/>
                  </a:lnTo>
                  <a:lnTo>
                    <a:pt x="181137" y="397871"/>
                  </a:lnTo>
                  <a:lnTo>
                    <a:pt x="182038" y="396520"/>
                  </a:lnTo>
                  <a:lnTo>
                    <a:pt x="180236" y="396069"/>
                  </a:lnTo>
                  <a:close/>
                </a:path>
                <a:path w="695325" h="502919">
                  <a:moveTo>
                    <a:pt x="205018" y="383903"/>
                  </a:moveTo>
                  <a:lnTo>
                    <a:pt x="190599" y="391112"/>
                  </a:lnTo>
                  <a:lnTo>
                    <a:pt x="190149" y="392464"/>
                  </a:lnTo>
                  <a:lnTo>
                    <a:pt x="191501" y="392915"/>
                  </a:lnTo>
                  <a:lnTo>
                    <a:pt x="205018" y="386607"/>
                  </a:lnTo>
                  <a:lnTo>
                    <a:pt x="205920" y="386156"/>
                  </a:lnTo>
                  <a:lnTo>
                    <a:pt x="206370" y="384354"/>
                  </a:lnTo>
                  <a:lnTo>
                    <a:pt x="205018" y="383903"/>
                  </a:lnTo>
                  <a:close/>
                </a:path>
                <a:path w="695325" h="502919">
                  <a:moveTo>
                    <a:pt x="229801" y="372188"/>
                  </a:moveTo>
                  <a:lnTo>
                    <a:pt x="223493" y="374891"/>
                  </a:lnTo>
                  <a:lnTo>
                    <a:pt x="215382" y="378947"/>
                  </a:lnTo>
                  <a:lnTo>
                    <a:pt x="214931" y="380749"/>
                  </a:lnTo>
                  <a:lnTo>
                    <a:pt x="216283" y="381199"/>
                  </a:lnTo>
                  <a:lnTo>
                    <a:pt x="224844" y="377144"/>
                  </a:lnTo>
                  <a:lnTo>
                    <a:pt x="230702" y="373990"/>
                  </a:lnTo>
                  <a:lnTo>
                    <a:pt x="231153" y="372638"/>
                  </a:lnTo>
                  <a:lnTo>
                    <a:pt x="229801" y="372188"/>
                  </a:lnTo>
                  <a:close/>
                </a:path>
                <a:path w="695325" h="502919">
                  <a:moveTo>
                    <a:pt x="254583" y="360472"/>
                  </a:moveTo>
                  <a:lnTo>
                    <a:pt x="242868" y="365879"/>
                  </a:lnTo>
                  <a:lnTo>
                    <a:pt x="240164" y="367231"/>
                  </a:lnTo>
                  <a:lnTo>
                    <a:pt x="239714" y="368583"/>
                  </a:lnTo>
                  <a:lnTo>
                    <a:pt x="241066" y="369034"/>
                  </a:lnTo>
                  <a:lnTo>
                    <a:pt x="243769" y="367682"/>
                  </a:lnTo>
                  <a:lnTo>
                    <a:pt x="255485" y="362275"/>
                  </a:lnTo>
                  <a:lnTo>
                    <a:pt x="255935" y="360923"/>
                  </a:lnTo>
                  <a:lnTo>
                    <a:pt x="254583" y="360472"/>
                  </a:lnTo>
                  <a:close/>
                </a:path>
                <a:path w="695325" h="502919">
                  <a:moveTo>
                    <a:pt x="279366" y="348306"/>
                  </a:moveTo>
                  <a:lnTo>
                    <a:pt x="264947" y="355516"/>
                  </a:lnTo>
                  <a:lnTo>
                    <a:pt x="264496" y="356868"/>
                  </a:lnTo>
                  <a:lnTo>
                    <a:pt x="265848" y="357318"/>
                  </a:lnTo>
                  <a:lnTo>
                    <a:pt x="280267" y="350559"/>
                  </a:lnTo>
                  <a:lnTo>
                    <a:pt x="280718" y="348757"/>
                  </a:lnTo>
                  <a:lnTo>
                    <a:pt x="279366" y="348306"/>
                  </a:lnTo>
                  <a:close/>
                </a:path>
                <a:path w="695325" h="502919">
                  <a:moveTo>
                    <a:pt x="304148" y="336591"/>
                  </a:moveTo>
                  <a:lnTo>
                    <a:pt x="297840" y="339745"/>
                  </a:lnTo>
                  <a:lnTo>
                    <a:pt x="289730" y="343350"/>
                  </a:lnTo>
                  <a:lnTo>
                    <a:pt x="288828" y="345152"/>
                  </a:lnTo>
                  <a:lnTo>
                    <a:pt x="290631" y="345603"/>
                  </a:lnTo>
                  <a:lnTo>
                    <a:pt x="305050" y="338393"/>
                  </a:lnTo>
                  <a:lnTo>
                    <a:pt x="305500" y="337042"/>
                  </a:lnTo>
                  <a:lnTo>
                    <a:pt x="304148" y="336591"/>
                  </a:lnTo>
                  <a:close/>
                </a:path>
                <a:path w="695325" h="502919">
                  <a:moveTo>
                    <a:pt x="328480" y="324425"/>
                  </a:moveTo>
                  <a:lnTo>
                    <a:pt x="328030" y="324876"/>
                  </a:lnTo>
                  <a:lnTo>
                    <a:pt x="314061" y="331634"/>
                  </a:lnTo>
                  <a:lnTo>
                    <a:pt x="313611" y="332986"/>
                  </a:lnTo>
                  <a:lnTo>
                    <a:pt x="315413" y="333437"/>
                  </a:lnTo>
                  <a:lnTo>
                    <a:pt x="328931" y="326678"/>
                  </a:lnTo>
                  <a:lnTo>
                    <a:pt x="329382" y="326227"/>
                  </a:lnTo>
                  <a:lnTo>
                    <a:pt x="330283" y="324876"/>
                  </a:lnTo>
                  <a:lnTo>
                    <a:pt x="328480" y="324425"/>
                  </a:lnTo>
                  <a:close/>
                </a:path>
                <a:path w="695325" h="502919">
                  <a:moveTo>
                    <a:pt x="352812" y="311358"/>
                  </a:moveTo>
                  <a:lnTo>
                    <a:pt x="341998" y="317216"/>
                  </a:lnTo>
                  <a:lnTo>
                    <a:pt x="338844" y="319018"/>
                  </a:lnTo>
                  <a:lnTo>
                    <a:pt x="338393" y="320820"/>
                  </a:lnTo>
                  <a:lnTo>
                    <a:pt x="339745" y="321271"/>
                  </a:lnTo>
                  <a:lnTo>
                    <a:pt x="343350" y="319469"/>
                  </a:lnTo>
                  <a:lnTo>
                    <a:pt x="353713" y="313611"/>
                  </a:lnTo>
                  <a:lnTo>
                    <a:pt x="354164" y="311808"/>
                  </a:lnTo>
                  <a:lnTo>
                    <a:pt x="352812" y="311358"/>
                  </a:lnTo>
                  <a:close/>
                </a:path>
                <a:path w="695325" h="502919">
                  <a:moveTo>
                    <a:pt x="376243" y="297390"/>
                  </a:moveTo>
                  <a:lnTo>
                    <a:pt x="369484" y="301895"/>
                  </a:lnTo>
                  <a:lnTo>
                    <a:pt x="362725" y="305951"/>
                  </a:lnTo>
                  <a:lnTo>
                    <a:pt x="362275" y="307303"/>
                  </a:lnTo>
                  <a:lnTo>
                    <a:pt x="363626" y="307753"/>
                  </a:lnTo>
                  <a:lnTo>
                    <a:pt x="370385" y="303698"/>
                  </a:lnTo>
                  <a:lnTo>
                    <a:pt x="377595" y="299192"/>
                  </a:lnTo>
                  <a:lnTo>
                    <a:pt x="377595" y="297840"/>
                  </a:lnTo>
                  <a:lnTo>
                    <a:pt x="376243" y="297390"/>
                  </a:lnTo>
                  <a:close/>
                </a:path>
                <a:path w="695325" h="502919">
                  <a:moveTo>
                    <a:pt x="400124" y="282069"/>
                  </a:moveTo>
                  <a:lnTo>
                    <a:pt x="398773" y="282069"/>
                  </a:lnTo>
                  <a:lnTo>
                    <a:pt x="394717" y="284773"/>
                  </a:lnTo>
                  <a:lnTo>
                    <a:pt x="385705" y="291081"/>
                  </a:lnTo>
                  <a:lnTo>
                    <a:pt x="385255" y="292884"/>
                  </a:lnTo>
                  <a:lnTo>
                    <a:pt x="387057" y="292884"/>
                  </a:lnTo>
                  <a:lnTo>
                    <a:pt x="396069" y="286575"/>
                  </a:lnTo>
                  <a:lnTo>
                    <a:pt x="400124" y="283872"/>
                  </a:lnTo>
                  <a:lnTo>
                    <a:pt x="400124" y="282069"/>
                  </a:lnTo>
                  <a:close/>
                </a:path>
                <a:path w="695325" h="502919">
                  <a:moveTo>
                    <a:pt x="421302" y="264496"/>
                  </a:moveTo>
                  <a:lnTo>
                    <a:pt x="419500" y="264496"/>
                  </a:lnTo>
                  <a:lnTo>
                    <a:pt x="415895" y="267651"/>
                  </a:lnTo>
                  <a:lnTo>
                    <a:pt x="407784" y="274860"/>
                  </a:lnTo>
                  <a:lnTo>
                    <a:pt x="407334" y="276212"/>
                  </a:lnTo>
                  <a:lnTo>
                    <a:pt x="409136" y="276662"/>
                  </a:lnTo>
                  <a:lnTo>
                    <a:pt x="417697" y="269453"/>
                  </a:lnTo>
                  <a:lnTo>
                    <a:pt x="421302" y="265848"/>
                  </a:lnTo>
                  <a:lnTo>
                    <a:pt x="421302" y="264496"/>
                  </a:lnTo>
                  <a:close/>
                </a:path>
                <a:path w="695325" h="502919">
                  <a:moveTo>
                    <a:pt x="441128" y="245121"/>
                  </a:moveTo>
                  <a:lnTo>
                    <a:pt x="439326" y="245121"/>
                  </a:lnTo>
                  <a:lnTo>
                    <a:pt x="433468" y="251429"/>
                  </a:lnTo>
                  <a:lnTo>
                    <a:pt x="428061" y="256386"/>
                  </a:lnTo>
                  <a:lnTo>
                    <a:pt x="428061" y="258188"/>
                  </a:lnTo>
                  <a:lnTo>
                    <a:pt x="429413" y="258188"/>
                  </a:lnTo>
                  <a:lnTo>
                    <a:pt x="435270" y="252781"/>
                  </a:lnTo>
                  <a:lnTo>
                    <a:pt x="441128" y="246923"/>
                  </a:lnTo>
                  <a:lnTo>
                    <a:pt x="441128" y="245121"/>
                  </a:lnTo>
                  <a:close/>
                </a:path>
                <a:path w="695325" h="502919">
                  <a:moveTo>
                    <a:pt x="459602" y="225295"/>
                  </a:moveTo>
                  <a:lnTo>
                    <a:pt x="457800" y="225295"/>
                  </a:lnTo>
                  <a:lnTo>
                    <a:pt x="450590" y="233406"/>
                  </a:lnTo>
                  <a:lnTo>
                    <a:pt x="446986" y="237010"/>
                  </a:lnTo>
                  <a:lnTo>
                    <a:pt x="447436" y="238813"/>
                  </a:lnTo>
                  <a:lnTo>
                    <a:pt x="448788" y="238813"/>
                  </a:lnTo>
                  <a:lnTo>
                    <a:pt x="451942" y="235208"/>
                  </a:lnTo>
                  <a:lnTo>
                    <a:pt x="459602" y="226647"/>
                  </a:lnTo>
                  <a:lnTo>
                    <a:pt x="459602" y="225295"/>
                  </a:lnTo>
                  <a:close/>
                </a:path>
                <a:path w="695325" h="502919">
                  <a:moveTo>
                    <a:pt x="477175" y="204117"/>
                  </a:moveTo>
                  <a:lnTo>
                    <a:pt x="475373" y="204117"/>
                  </a:lnTo>
                  <a:lnTo>
                    <a:pt x="474922" y="205018"/>
                  </a:lnTo>
                  <a:lnTo>
                    <a:pt x="466812" y="214931"/>
                  </a:lnTo>
                  <a:lnTo>
                    <a:pt x="465460" y="216734"/>
                  </a:lnTo>
                  <a:lnTo>
                    <a:pt x="465460" y="218086"/>
                  </a:lnTo>
                  <a:lnTo>
                    <a:pt x="467262" y="218086"/>
                  </a:lnTo>
                  <a:lnTo>
                    <a:pt x="468614" y="216283"/>
                  </a:lnTo>
                  <a:lnTo>
                    <a:pt x="476725" y="206370"/>
                  </a:lnTo>
                  <a:lnTo>
                    <a:pt x="477175" y="205920"/>
                  </a:lnTo>
                  <a:lnTo>
                    <a:pt x="477175" y="204117"/>
                  </a:lnTo>
                  <a:close/>
                </a:path>
                <a:path w="695325" h="502919">
                  <a:moveTo>
                    <a:pt x="494298" y="182489"/>
                  </a:moveTo>
                  <a:lnTo>
                    <a:pt x="492946" y="182939"/>
                  </a:lnTo>
                  <a:lnTo>
                    <a:pt x="491144" y="185192"/>
                  </a:lnTo>
                  <a:lnTo>
                    <a:pt x="482582" y="195556"/>
                  </a:lnTo>
                  <a:lnTo>
                    <a:pt x="483033" y="196908"/>
                  </a:lnTo>
                  <a:lnTo>
                    <a:pt x="484385" y="196908"/>
                  </a:lnTo>
                  <a:lnTo>
                    <a:pt x="492946" y="186544"/>
                  </a:lnTo>
                  <a:lnTo>
                    <a:pt x="494748" y="184291"/>
                  </a:lnTo>
                  <a:lnTo>
                    <a:pt x="494298" y="182489"/>
                  </a:lnTo>
                  <a:close/>
                </a:path>
                <a:path w="695325" h="502919">
                  <a:moveTo>
                    <a:pt x="511420" y="161311"/>
                  </a:moveTo>
                  <a:lnTo>
                    <a:pt x="509618" y="161311"/>
                  </a:lnTo>
                  <a:lnTo>
                    <a:pt x="506914" y="164916"/>
                  </a:lnTo>
                  <a:lnTo>
                    <a:pt x="499705" y="173928"/>
                  </a:lnTo>
                  <a:lnTo>
                    <a:pt x="500155" y="175730"/>
                  </a:lnTo>
                  <a:lnTo>
                    <a:pt x="501507" y="175279"/>
                  </a:lnTo>
                  <a:lnTo>
                    <a:pt x="508717" y="166268"/>
                  </a:lnTo>
                  <a:lnTo>
                    <a:pt x="511420" y="162663"/>
                  </a:lnTo>
                  <a:lnTo>
                    <a:pt x="511420" y="161311"/>
                  </a:lnTo>
                  <a:close/>
                </a:path>
                <a:path w="695325" h="502919">
                  <a:moveTo>
                    <a:pt x="528543" y="139683"/>
                  </a:moveTo>
                  <a:lnTo>
                    <a:pt x="526740" y="139683"/>
                  </a:lnTo>
                  <a:lnTo>
                    <a:pt x="523136" y="144639"/>
                  </a:lnTo>
                  <a:lnTo>
                    <a:pt x="516827" y="152299"/>
                  </a:lnTo>
                  <a:lnTo>
                    <a:pt x="516827" y="154102"/>
                  </a:lnTo>
                  <a:lnTo>
                    <a:pt x="518630" y="153651"/>
                  </a:lnTo>
                  <a:lnTo>
                    <a:pt x="524938" y="145991"/>
                  </a:lnTo>
                  <a:lnTo>
                    <a:pt x="528543" y="141485"/>
                  </a:lnTo>
                  <a:lnTo>
                    <a:pt x="528543" y="139683"/>
                  </a:lnTo>
                  <a:close/>
                </a:path>
                <a:path w="695325" h="502919">
                  <a:moveTo>
                    <a:pt x="545665" y="118505"/>
                  </a:moveTo>
                  <a:lnTo>
                    <a:pt x="544313" y="118505"/>
                  </a:lnTo>
                  <a:lnTo>
                    <a:pt x="539357" y="124363"/>
                  </a:lnTo>
                  <a:lnTo>
                    <a:pt x="533950" y="131121"/>
                  </a:lnTo>
                  <a:lnTo>
                    <a:pt x="534400" y="132473"/>
                  </a:lnTo>
                  <a:lnTo>
                    <a:pt x="535752" y="132473"/>
                  </a:lnTo>
                  <a:lnTo>
                    <a:pt x="541159" y="125714"/>
                  </a:lnTo>
                  <a:lnTo>
                    <a:pt x="546116" y="119857"/>
                  </a:lnTo>
                  <a:lnTo>
                    <a:pt x="545665" y="118505"/>
                  </a:lnTo>
                  <a:close/>
                </a:path>
                <a:path w="695325" h="502919">
                  <a:moveTo>
                    <a:pt x="563689" y="97778"/>
                  </a:moveTo>
                  <a:lnTo>
                    <a:pt x="561886" y="97778"/>
                  </a:lnTo>
                  <a:lnTo>
                    <a:pt x="556479" y="104086"/>
                  </a:lnTo>
                  <a:lnTo>
                    <a:pt x="551523" y="109944"/>
                  </a:lnTo>
                  <a:lnTo>
                    <a:pt x="551523" y="111295"/>
                  </a:lnTo>
                  <a:lnTo>
                    <a:pt x="553325" y="111295"/>
                  </a:lnTo>
                  <a:lnTo>
                    <a:pt x="557831" y="105888"/>
                  </a:lnTo>
                  <a:lnTo>
                    <a:pt x="563689" y="99130"/>
                  </a:lnTo>
                  <a:lnTo>
                    <a:pt x="563689" y="97778"/>
                  </a:lnTo>
                  <a:close/>
                </a:path>
                <a:path w="695325" h="502919">
                  <a:moveTo>
                    <a:pt x="582614" y="77501"/>
                  </a:moveTo>
                  <a:lnTo>
                    <a:pt x="580811" y="77501"/>
                  </a:lnTo>
                  <a:lnTo>
                    <a:pt x="573602" y="85161"/>
                  </a:lnTo>
                  <a:lnTo>
                    <a:pt x="569997" y="89217"/>
                  </a:lnTo>
                  <a:lnTo>
                    <a:pt x="569997" y="91019"/>
                  </a:lnTo>
                  <a:lnTo>
                    <a:pt x="571349" y="91019"/>
                  </a:lnTo>
                  <a:lnTo>
                    <a:pt x="575404" y="86513"/>
                  </a:lnTo>
                  <a:lnTo>
                    <a:pt x="582614" y="79304"/>
                  </a:lnTo>
                  <a:lnTo>
                    <a:pt x="582614" y="77501"/>
                  </a:lnTo>
                  <a:close/>
                </a:path>
                <a:path w="695325" h="502919">
                  <a:moveTo>
                    <a:pt x="602440" y="58576"/>
                  </a:moveTo>
                  <a:lnTo>
                    <a:pt x="600637" y="58576"/>
                  </a:lnTo>
                  <a:lnTo>
                    <a:pt x="592076" y="66687"/>
                  </a:lnTo>
                  <a:lnTo>
                    <a:pt x="588922" y="69391"/>
                  </a:lnTo>
                  <a:lnTo>
                    <a:pt x="588922" y="71193"/>
                  </a:lnTo>
                  <a:lnTo>
                    <a:pt x="590724" y="71193"/>
                  </a:lnTo>
                  <a:lnTo>
                    <a:pt x="593428" y="68039"/>
                  </a:lnTo>
                  <a:lnTo>
                    <a:pt x="601989" y="60379"/>
                  </a:lnTo>
                  <a:lnTo>
                    <a:pt x="602440" y="58576"/>
                  </a:lnTo>
                  <a:close/>
                </a:path>
                <a:path w="695325" h="502919">
                  <a:moveTo>
                    <a:pt x="623167" y="41003"/>
                  </a:moveTo>
                  <a:lnTo>
                    <a:pt x="621815" y="41003"/>
                  </a:lnTo>
                  <a:lnTo>
                    <a:pt x="620914" y="41454"/>
                  </a:lnTo>
                  <a:lnTo>
                    <a:pt x="611001" y="49565"/>
                  </a:lnTo>
                  <a:lnTo>
                    <a:pt x="609199" y="50916"/>
                  </a:lnTo>
                  <a:lnTo>
                    <a:pt x="609199" y="52719"/>
                  </a:lnTo>
                  <a:lnTo>
                    <a:pt x="610550" y="52719"/>
                  </a:lnTo>
                  <a:lnTo>
                    <a:pt x="612803" y="50916"/>
                  </a:lnTo>
                  <a:lnTo>
                    <a:pt x="622716" y="43256"/>
                  </a:lnTo>
                  <a:lnTo>
                    <a:pt x="623167" y="42806"/>
                  </a:lnTo>
                  <a:lnTo>
                    <a:pt x="623167" y="41003"/>
                  </a:lnTo>
                  <a:close/>
                </a:path>
                <a:path w="695325" h="502919">
                  <a:moveTo>
                    <a:pt x="644345" y="24782"/>
                  </a:moveTo>
                  <a:lnTo>
                    <a:pt x="642092" y="26134"/>
                  </a:lnTo>
                  <a:lnTo>
                    <a:pt x="631277" y="33343"/>
                  </a:lnTo>
                  <a:lnTo>
                    <a:pt x="630827" y="33794"/>
                  </a:lnTo>
                  <a:lnTo>
                    <a:pt x="630827" y="35596"/>
                  </a:lnTo>
                  <a:lnTo>
                    <a:pt x="632629" y="35596"/>
                  </a:lnTo>
                  <a:lnTo>
                    <a:pt x="643443" y="27936"/>
                  </a:lnTo>
                  <a:lnTo>
                    <a:pt x="645246" y="27035"/>
                  </a:lnTo>
                  <a:lnTo>
                    <a:pt x="645696" y="25233"/>
                  </a:lnTo>
                  <a:lnTo>
                    <a:pt x="644345" y="24782"/>
                  </a:lnTo>
                  <a:close/>
                </a:path>
                <a:path w="695325" h="502919">
                  <a:moveTo>
                    <a:pt x="668226" y="11264"/>
                  </a:moveTo>
                  <a:lnTo>
                    <a:pt x="664171" y="13067"/>
                  </a:lnTo>
                  <a:lnTo>
                    <a:pt x="653807" y="18924"/>
                  </a:lnTo>
                  <a:lnTo>
                    <a:pt x="653356" y="20276"/>
                  </a:lnTo>
                  <a:lnTo>
                    <a:pt x="655159" y="20727"/>
                  </a:lnTo>
                  <a:lnTo>
                    <a:pt x="665072" y="14869"/>
                  </a:lnTo>
                  <a:lnTo>
                    <a:pt x="669127" y="13067"/>
                  </a:lnTo>
                  <a:lnTo>
                    <a:pt x="669578" y="11715"/>
                  </a:lnTo>
                  <a:lnTo>
                    <a:pt x="668226" y="11264"/>
                  </a:lnTo>
                  <a:close/>
                </a:path>
                <a:path w="695325" h="502919">
                  <a:moveTo>
                    <a:pt x="693008" y="0"/>
                  </a:moveTo>
                  <a:lnTo>
                    <a:pt x="688052" y="1802"/>
                  </a:lnTo>
                  <a:lnTo>
                    <a:pt x="678139" y="6308"/>
                  </a:lnTo>
                  <a:lnTo>
                    <a:pt x="677688" y="7660"/>
                  </a:lnTo>
                  <a:lnTo>
                    <a:pt x="679491" y="8110"/>
                  </a:lnTo>
                  <a:lnTo>
                    <a:pt x="688953" y="4055"/>
                  </a:lnTo>
                  <a:lnTo>
                    <a:pt x="693910" y="2252"/>
                  </a:lnTo>
                  <a:lnTo>
                    <a:pt x="694811" y="450"/>
                  </a:lnTo>
                  <a:lnTo>
                    <a:pt x="693008" y="0"/>
                  </a:lnTo>
                  <a:close/>
                </a:path>
              </a:pathLst>
            </a:custGeom>
            <a:solidFill>
              <a:srgbClr val="000000"/>
            </a:solidFill>
          </p:spPr>
          <p:txBody>
            <a:bodyPr wrap="square" lIns="0" tIns="0" rIns="0" bIns="0" rtlCol="0"/>
            <a:lstStyle/>
            <a:p>
              <a:endParaRPr/>
            </a:p>
          </p:txBody>
        </p:sp>
      </p:grpSp>
      <p:sp>
        <p:nvSpPr>
          <p:cNvPr id="40" name="object 40"/>
          <p:cNvSpPr/>
          <p:nvPr/>
        </p:nvSpPr>
        <p:spPr>
          <a:xfrm>
            <a:off x="3089072" y="2236807"/>
            <a:ext cx="228449" cy="134726"/>
          </a:xfrm>
          <a:prstGeom prst="rect">
            <a:avLst/>
          </a:prstGeom>
          <a:blipFill>
            <a:blip r:embed="rId7" cstate="print"/>
            <a:stretch>
              <a:fillRect/>
            </a:stretch>
          </a:blipFill>
        </p:spPr>
        <p:txBody>
          <a:bodyPr wrap="square" lIns="0" tIns="0" rIns="0" bIns="0" rtlCol="0"/>
          <a:lstStyle/>
          <a:p>
            <a:endParaRPr/>
          </a:p>
        </p:txBody>
      </p:sp>
      <p:sp>
        <p:nvSpPr>
          <p:cNvPr id="41" name="object 41"/>
          <p:cNvSpPr txBox="1"/>
          <p:nvPr/>
        </p:nvSpPr>
        <p:spPr>
          <a:xfrm>
            <a:off x="3149360" y="2103347"/>
            <a:ext cx="933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42" name="object 42"/>
          <p:cNvSpPr txBox="1"/>
          <p:nvPr/>
        </p:nvSpPr>
        <p:spPr>
          <a:xfrm>
            <a:off x="3395828" y="1124661"/>
            <a:ext cx="194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Times New Roman"/>
                <a:cs typeface="Times New Roman"/>
              </a:rPr>
              <a:t>α</a:t>
            </a:r>
            <a:r>
              <a:rPr sz="600" spc="-5" dirty="0">
                <a:latin typeface="Arial"/>
                <a:cs typeface="Arial"/>
              </a:rPr>
              <a:t>=10</a:t>
            </a:r>
            <a:endParaRPr sz="600">
              <a:latin typeface="Arial"/>
              <a:cs typeface="Arial"/>
            </a:endParaRPr>
          </a:p>
        </p:txBody>
      </p:sp>
      <p:sp>
        <p:nvSpPr>
          <p:cNvPr id="43" name="object 43"/>
          <p:cNvSpPr txBox="1"/>
          <p:nvPr/>
        </p:nvSpPr>
        <p:spPr>
          <a:xfrm>
            <a:off x="3452636" y="1374736"/>
            <a:ext cx="21653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Times New Roman"/>
                <a:cs typeface="Times New Roman"/>
              </a:rPr>
              <a:t>α</a:t>
            </a:r>
            <a:r>
              <a:rPr sz="600" dirty="0">
                <a:latin typeface="Arial"/>
                <a:cs typeface="Arial"/>
              </a:rPr>
              <a:t>=0.3</a:t>
            </a:r>
            <a:endParaRPr sz="600">
              <a:latin typeface="Arial"/>
              <a:cs typeface="Arial"/>
            </a:endParaRPr>
          </a:p>
        </p:txBody>
      </p:sp>
      <p:sp>
        <p:nvSpPr>
          <p:cNvPr id="44" name="object 44"/>
          <p:cNvSpPr txBox="1"/>
          <p:nvPr/>
        </p:nvSpPr>
        <p:spPr>
          <a:xfrm>
            <a:off x="3337802" y="1543255"/>
            <a:ext cx="21653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Times New Roman"/>
                <a:cs typeface="Times New Roman"/>
              </a:rPr>
              <a:t>α</a:t>
            </a:r>
            <a:r>
              <a:rPr sz="600" dirty="0">
                <a:latin typeface="Arial"/>
                <a:cs typeface="Arial"/>
              </a:rPr>
              <a:t>=0.5</a:t>
            </a:r>
            <a:endParaRPr sz="600">
              <a:latin typeface="Arial"/>
              <a:cs typeface="Arial"/>
            </a:endParaRPr>
          </a:p>
        </p:txBody>
      </p:sp>
      <p:sp>
        <p:nvSpPr>
          <p:cNvPr id="45" name="object 45"/>
          <p:cNvSpPr txBox="1"/>
          <p:nvPr/>
        </p:nvSpPr>
        <p:spPr>
          <a:xfrm>
            <a:off x="2798056" y="1264698"/>
            <a:ext cx="285750" cy="382270"/>
          </a:xfrm>
          <a:prstGeom prst="rect">
            <a:avLst/>
          </a:prstGeom>
        </p:spPr>
        <p:txBody>
          <a:bodyPr vert="horz" wrap="square" lIns="0" tIns="89535" rIns="0" bIns="0" rtlCol="0">
            <a:spAutoFit/>
          </a:bodyPr>
          <a:lstStyle/>
          <a:p>
            <a:pPr marL="164465">
              <a:lnSpc>
                <a:spcPct val="100000"/>
              </a:lnSpc>
              <a:spcBef>
                <a:spcPts val="705"/>
              </a:spcBef>
            </a:pPr>
            <a:r>
              <a:rPr sz="900" spc="-5" dirty="0">
                <a:latin typeface="Arial"/>
                <a:cs typeface="Arial"/>
              </a:rPr>
              <a:t>(I)</a:t>
            </a:r>
            <a:endParaRPr sz="900">
              <a:latin typeface="Arial"/>
              <a:cs typeface="Arial"/>
            </a:endParaRPr>
          </a:p>
          <a:p>
            <a:pPr marL="12700">
              <a:lnSpc>
                <a:spcPct val="100000"/>
              </a:lnSpc>
              <a:spcBef>
                <a:spcPts val="400"/>
              </a:spcBef>
            </a:pPr>
            <a:r>
              <a:rPr sz="600" spc="-5" dirty="0">
                <a:latin typeface="Times New Roman"/>
                <a:cs typeface="Times New Roman"/>
              </a:rPr>
              <a:t>α</a:t>
            </a:r>
            <a:r>
              <a:rPr sz="600" spc="-5" dirty="0">
                <a:latin typeface="Arial"/>
                <a:cs typeface="Arial"/>
              </a:rPr>
              <a:t>=1.0</a:t>
            </a:r>
            <a:endParaRPr sz="600">
              <a:latin typeface="Arial"/>
              <a:cs typeface="Arial"/>
            </a:endParaRPr>
          </a:p>
        </p:txBody>
      </p:sp>
      <p:sp>
        <p:nvSpPr>
          <p:cNvPr id="46" name="object 46"/>
          <p:cNvSpPr txBox="1"/>
          <p:nvPr/>
        </p:nvSpPr>
        <p:spPr>
          <a:xfrm>
            <a:off x="2961168" y="1151314"/>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47" name="object 47"/>
          <p:cNvSpPr txBox="1"/>
          <p:nvPr/>
        </p:nvSpPr>
        <p:spPr>
          <a:xfrm>
            <a:off x="4019568" y="1486980"/>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sp>
        <p:nvSpPr>
          <p:cNvPr id="48" name="object 48"/>
          <p:cNvSpPr txBox="1"/>
          <p:nvPr/>
        </p:nvSpPr>
        <p:spPr>
          <a:xfrm>
            <a:off x="2440687" y="1509520"/>
            <a:ext cx="933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-1</a:t>
            </a:r>
            <a:endParaRPr sz="600">
              <a:latin typeface="Arial"/>
              <a:cs typeface="Arial"/>
            </a:endParaRPr>
          </a:p>
        </p:txBody>
      </p:sp>
      <p:grpSp>
        <p:nvGrpSpPr>
          <p:cNvPr id="49" name="object 49"/>
          <p:cNvGrpSpPr/>
          <p:nvPr/>
        </p:nvGrpSpPr>
        <p:grpSpPr>
          <a:xfrm>
            <a:off x="2884256" y="1236702"/>
            <a:ext cx="529590" cy="532765"/>
            <a:chOff x="2884256" y="1236702"/>
            <a:chExt cx="529590" cy="532765"/>
          </a:xfrm>
        </p:grpSpPr>
        <p:sp>
          <p:nvSpPr>
            <p:cNvPr id="50" name="object 50"/>
            <p:cNvSpPr/>
            <p:nvPr/>
          </p:nvSpPr>
          <p:spPr>
            <a:xfrm>
              <a:off x="3358065" y="1237844"/>
              <a:ext cx="54610" cy="60960"/>
            </a:xfrm>
            <a:custGeom>
              <a:avLst/>
              <a:gdLst/>
              <a:ahLst/>
              <a:cxnLst/>
              <a:rect l="l" t="t" r="r" b="b"/>
              <a:pathLst>
                <a:path w="54610" h="60959">
                  <a:moveTo>
                    <a:pt x="0" y="60829"/>
                  </a:moveTo>
                  <a:lnTo>
                    <a:pt x="54070" y="0"/>
                  </a:lnTo>
                </a:path>
              </a:pathLst>
            </a:custGeom>
            <a:ln w="3175">
              <a:solidFill>
                <a:srgbClr val="000000"/>
              </a:solidFill>
            </a:ln>
          </p:spPr>
          <p:txBody>
            <a:bodyPr wrap="square" lIns="0" tIns="0" rIns="0" bIns="0" rtlCol="0"/>
            <a:lstStyle/>
            <a:p>
              <a:endParaRPr/>
            </a:p>
          </p:txBody>
        </p:sp>
        <p:sp>
          <p:nvSpPr>
            <p:cNvPr id="51" name="object 51"/>
            <p:cNvSpPr/>
            <p:nvPr/>
          </p:nvSpPr>
          <p:spPr>
            <a:xfrm>
              <a:off x="3355817" y="1261726"/>
              <a:ext cx="40005" cy="37465"/>
            </a:xfrm>
            <a:custGeom>
              <a:avLst/>
              <a:gdLst/>
              <a:ahLst/>
              <a:cxnLst/>
              <a:rect l="l" t="t" r="r" b="b"/>
              <a:pathLst>
                <a:path w="40004" h="37465">
                  <a:moveTo>
                    <a:pt x="0" y="0"/>
                  </a:moveTo>
                  <a:lnTo>
                    <a:pt x="2252" y="36948"/>
                  </a:lnTo>
                  <a:lnTo>
                    <a:pt x="39652" y="34695"/>
                  </a:lnTo>
                </a:path>
              </a:pathLst>
            </a:custGeom>
            <a:ln w="3175">
              <a:solidFill>
                <a:srgbClr val="000000"/>
              </a:solidFill>
            </a:ln>
          </p:spPr>
          <p:txBody>
            <a:bodyPr wrap="square" lIns="0" tIns="0" rIns="0" bIns="0" rtlCol="0"/>
            <a:lstStyle/>
            <a:p>
              <a:endParaRPr/>
            </a:p>
          </p:txBody>
        </p:sp>
        <p:sp>
          <p:nvSpPr>
            <p:cNvPr id="52" name="object 52"/>
            <p:cNvSpPr/>
            <p:nvPr/>
          </p:nvSpPr>
          <p:spPr>
            <a:xfrm>
              <a:off x="3371581" y="1420336"/>
              <a:ext cx="26034" cy="142875"/>
            </a:xfrm>
            <a:custGeom>
              <a:avLst/>
              <a:gdLst/>
              <a:ahLst/>
              <a:cxnLst/>
              <a:rect l="l" t="t" r="r" b="b"/>
              <a:pathLst>
                <a:path w="26035" h="142875">
                  <a:moveTo>
                    <a:pt x="0" y="0"/>
                  </a:moveTo>
                  <a:lnTo>
                    <a:pt x="25683" y="142837"/>
                  </a:lnTo>
                </a:path>
              </a:pathLst>
            </a:custGeom>
            <a:ln w="3175">
              <a:solidFill>
                <a:srgbClr val="000000"/>
              </a:solidFill>
            </a:ln>
          </p:spPr>
          <p:txBody>
            <a:bodyPr wrap="square" lIns="0" tIns="0" rIns="0" bIns="0" rtlCol="0"/>
            <a:lstStyle/>
            <a:p>
              <a:endParaRPr/>
            </a:p>
          </p:txBody>
        </p:sp>
        <p:sp>
          <p:nvSpPr>
            <p:cNvPr id="53" name="object 53"/>
            <p:cNvSpPr/>
            <p:nvPr/>
          </p:nvSpPr>
          <p:spPr>
            <a:xfrm>
              <a:off x="3350405" y="1420332"/>
              <a:ext cx="52069" cy="30480"/>
            </a:xfrm>
            <a:custGeom>
              <a:avLst/>
              <a:gdLst/>
              <a:ahLst/>
              <a:cxnLst/>
              <a:rect l="l" t="t" r="r" b="b"/>
              <a:pathLst>
                <a:path w="52070" h="30480">
                  <a:moveTo>
                    <a:pt x="51817" y="21177"/>
                  </a:moveTo>
                  <a:lnTo>
                    <a:pt x="21177" y="0"/>
                  </a:lnTo>
                  <a:lnTo>
                    <a:pt x="0" y="30189"/>
                  </a:lnTo>
                </a:path>
              </a:pathLst>
            </a:custGeom>
            <a:ln w="3175">
              <a:solidFill>
                <a:srgbClr val="000000"/>
              </a:solidFill>
            </a:ln>
          </p:spPr>
          <p:txBody>
            <a:bodyPr wrap="square" lIns="0" tIns="0" rIns="0" bIns="0" rtlCol="0"/>
            <a:lstStyle/>
            <a:p>
              <a:endParaRPr/>
            </a:p>
          </p:txBody>
        </p:sp>
        <p:sp>
          <p:nvSpPr>
            <p:cNvPr id="54" name="object 54"/>
            <p:cNvSpPr/>
            <p:nvPr/>
          </p:nvSpPr>
          <p:spPr>
            <a:xfrm>
              <a:off x="2885397" y="1642926"/>
              <a:ext cx="118110" cy="125730"/>
            </a:xfrm>
            <a:custGeom>
              <a:avLst/>
              <a:gdLst/>
              <a:ahLst/>
              <a:cxnLst/>
              <a:rect l="l" t="t" r="r" b="b"/>
              <a:pathLst>
                <a:path w="118110" h="125730">
                  <a:moveTo>
                    <a:pt x="0" y="0"/>
                  </a:moveTo>
                  <a:lnTo>
                    <a:pt x="117604" y="125264"/>
                  </a:lnTo>
                </a:path>
              </a:pathLst>
            </a:custGeom>
            <a:ln w="3175">
              <a:solidFill>
                <a:srgbClr val="000000"/>
              </a:solidFill>
            </a:ln>
          </p:spPr>
          <p:txBody>
            <a:bodyPr wrap="square" lIns="0" tIns="0" rIns="0" bIns="0" rtlCol="0"/>
            <a:lstStyle/>
            <a:p>
              <a:endParaRPr/>
            </a:p>
          </p:txBody>
        </p:sp>
        <p:sp>
          <p:nvSpPr>
            <p:cNvPr id="55" name="object 55"/>
            <p:cNvSpPr/>
            <p:nvPr/>
          </p:nvSpPr>
          <p:spPr>
            <a:xfrm>
              <a:off x="2965607" y="1730789"/>
              <a:ext cx="38735" cy="37465"/>
            </a:xfrm>
            <a:custGeom>
              <a:avLst/>
              <a:gdLst/>
              <a:ahLst/>
              <a:cxnLst/>
              <a:rect l="l" t="t" r="r" b="b"/>
              <a:pathLst>
                <a:path w="38735" h="37464">
                  <a:moveTo>
                    <a:pt x="0" y="36047"/>
                  </a:moveTo>
                  <a:lnTo>
                    <a:pt x="37399" y="37399"/>
                  </a:lnTo>
                  <a:lnTo>
                    <a:pt x="38300" y="0"/>
                  </a:lnTo>
                </a:path>
              </a:pathLst>
            </a:custGeom>
            <a:ln w="3175">
              <a:solidFill>
                <a:srgbClr val="000000"/>
              </a:solidFill>
            </a:ln>
          </p:spPr>
          <p:txBody>
            <a:bodyPr wrap="square" lIns="0" tIns="0" rIns="0" bIns="0" rtlCol="0"/>
            <a:lstStyle/>
            <a:p>
              <a:endParaRPr/>
            </a:p>
          </p:txBody>
        </p:sp>
      </p:grpSp>
      <p:sp>
        <p:nvSpPr>
          <p:cNvPr id="56" name="object 56"/>
          <p:cNvSpPr txBox="1"/>
          <p:nvPr/>
        </p:nvSpPr>
        <p:spPr>
          <a:xfrm>
            <a:off x="3077713" y="1819926"/>
            <a:ext cx="67945" cy="116839"/>
          </a:xfrm>
          <a:prstGeom prst="rect">
            <a:avLst/>
          </a:prstGeom>
        </p:spPr>
        <p:txBody>
          <a:bodyPr vert="horz" wrap="square" lIns="0" tIns="12700" rIns="0" bIns="0" rtlCol="0">
            <a:spAutoFit/>
          </a:bodyPr>
          <a:lstStyle/>
          <a:p>
            <a:pPr marL="12700">
              <a:lnSpc>
                <a:spcPct val="100000"/>
              </a:lnSpc>
              <a:spcBef>
                <a:spcPts val="100"/>
              </a:spcBef>
            </a:pPr>
            <a:r>
              <a:rPr sz="600" spc="-5" dirty="0">
                <a:latin typeface="Arial"/>
                <a:cs typeface="Arial"/>
              </a:rPr>
              <a:t>0</a:t>
            </a:r>
            <a:endParaRPr sz="600">
              <a:latin typeface="Arial"/>
              <a:cs typeface="Arial"/>
            </a:endParaRPr>
          </a:p>
        </p:txBody>
      </p:sp>
      <p:sp>
        <p:nvSpPr>
          <p:cNvPr id="57" name="object 57"/>
          <p:cNvSpPr txBox="1"/>
          <p:nvPr/>
        </p:nvSpPr>
        <p:spPr>
          <a:xfrm>
            <a:off x="321902" y="2542673"/>
            <a:ext cx="1690370" cy="16319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(a) Log-Sigmoid transfer</a:t>
            </a:r>
            <a:r>
              <a:rPr sz="900" spc="-60" dirty="0">
                <a:latin typeface="Arial"/>
                <a:cs typeface="Arial"/>
              </a:rPr>
              <a:t> </a:t>
            </a:r>
            <a:r>
              <a:rPr sz="900" spc="-5" dirty="0">
                <a:latin typeface="Arial"/>
                <a:cs typeface="Arial"/>
              </a:rPr>
              <a:t>function</a:t>
            </a:r>
            <a:endParaRPr sz="900">
              <a:latin typeface="Arial"/>
              <a:cs typeface="Arial"/>
            </a:endParaRPr>
          </a:p>
        </p:txBody>
      </p:sp>
      <p:sp>
        <p:nvSpPr>
          <p:cNvPr id="62" name="object 62"/>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63" name="object 63"/>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64" name="object 64"/>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65" name="object 65"/>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20</a:t>
            </a:fld>
            <a:r>
              <a:rPr spc="-5" dirty="0"/>
              <a:t> /</a:t>
            </a:r>
            <a:r>
              <a:rPr spc="-70" dirty="0"/>
              <a:t> </a:t>
            </a:r>
            <a:r>
              <a:rPr spc="-5" dirty="0"/>
              <a:t>20</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1720214" cy="244475"/>
          </a:xfrm>
          <a:prstGeom prst="rect">
            <a:avLst/>
          </a:prstGeom>
        </p:spPr>
        <p:txBody>
          <a:bodyPr vert="horz" wrap="square" lIns="0" tIns="17145" rIns="0" bIns="0" rtlCol="0">
            <a:spAutoFit/>
          </a:bodyPr>
          <a:lstStyle/>
          <a:p>
            <a:pPr marL="12700">
              <a:lnSpc>
                <a:spcPct val="100000"/>
              </a:lnSpc>
              <a:spcBef>
                <a:spcPts val="135"/>
              </a:spcBef>
            </a:pPr>
            <a:r>
              <a:rPr sz="1400" b="1" spc="10" dirty="0">
                <a:solidFill>
                  <a:srgbClr val="FFFFFF"/>
                </a:solidFill>
                <a:latin typeface="Arial"/>
                <a:cs typeface="Arial"/>
              </a:rPr>
              <a:t>Advantages </a:t>
            </a:r>
            <a:r>
              <a:rPr sz="1400" b="1" spc="15" dirty="0">
                <a:solidFill>
                  <a:srgbClr val="FFFFFF"/>
                </a:solidFill>
                <a:latin typeface="Arial"/>
                <a:cs typeface="Arial"/>
              </a:rPr>
              <a:t>of</a:t>
            </a:r>
            <a:r>
              <a:rPr sz="1400" b="1" spc="-45" dirty="0">
                <a:solidFill>
                  <a:srgbClr val="FFFFFF"/>
                </a:solidFill>
                <a:latin typeface="Arial"/>
                <a:cs typeface="Arial"/>
              </a:rPr>
              <a:t> </a:t>
            </a:r>
            <a:r>
              <a:rPr sz="1400" b="1" spc="20" dirty="0">
                <a:solidFill>
                  <a:srgbClr val="FFFFFF"/>
                </a:solidFill>
                <a:latin typeface="Arial"/>
                <a:cs typeface="Arial"/>
              </a:rPr>
              <a:t>ANN</a:t>
            </a:r>
            <a:endParaRPr sz="1400">
              <a:latin typeface="Arial"/>
              <a:cs typeface="Arial"/>
            </a:endParaRPr>
          </a:p>
        </p:txBody>
      </p:sp>
      <p:sp>
        <p:nvSpPr>
          <p:cNvPr id="4" name="object 4"/>
          <p:cNvSpPr/>
          <p:nvPr/>
        </p:nvSpPr>
        <p:spPr>
          <a:xfrm>
            <a:off x="269557" y="913142"/>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6985" rIns="0" bIns="0" rtlCol="0">
            <a:spAutoFit/>
          </a:bodyPr>
          <a:lstStyle/>
          <a:p>
            <a:pPr marL="287655" marR="212090">
              <a:lnSpc>
                <a:spcPct val="102600"/>
              </a:lnSpc>
              <a:spcBef>
                <a:spcPts val="55"/>
              </a:spcBef>
            </a:pPr>
            <a:r>
              <a:rPr spc="-10" dirty="0"/>
              <a:t>ANNs exhibits mapping capabilities, </a:t>
            </a:r>
            <a:r>
              <a:rPr spc="-5" dirty="0"/>
              <a:t>that </a:t>
            </a:r>
            <a:r>
              <a:rPr spc="-10" dirty="0"/>
              <a:t>is, </a:t>
            </a:r>
            <a:r>
              <a:rPr spc="-15" dirty="0"/>
              <a:t>they </a:t>
            </a:r>
            <a:r>
              <a:rPr spc="-5" dirty="0"/>
              <a:t>can </a:t>
            </a:r>
            <a:r>
              <a:rPr spc="-10" dirty="0"/>
              <a:t>map </a:t>
            </a:r>
            <a:r>
              <a:rPr spc="-5" dirty="0"/>
              <a:t>input  patterns to their associated output</a:t>
            </a:r>
            <a:r>
              <a:rPr spc="-10" dirty="0"/>
              <a:t> </a:t>
            </a:r>
            <a:r>
              <a:rPr spc="-5" dirty="0"/>
              <a:t>pattern.</a:t>
            </a:r>
          </a:p>
          <a:p>
            <a:pPr marL="287655" marR="5080">
              <a:lnSpc>
                <a:spcPct val="102600"/>
              </a:lnSpc>
              <a:spcBef>
                <a:spcPts val="865"/>
              </a:spcBef>
            </a:pPr>
            <a:r>
              <a:rPr spc="-10" dirty="0"/>
              <a:t>The ANNs </a:t>
            </a:r>
            <a:r>
              <a:rPr dirty="0"/>
              <a:t>learn </a:t>
            </a:r>
            <a:r>
              <a:rPr spc="-20" dirty="0"/>
              <a:t>by </a:t>
            </a:r>
            <a:r>
              <a:rPr spc="-15" dirty="0"/>
              <a:t>examples. </a:t>
            </a:r>
            <a:r>
              <a:rPr spc="-10" dirty="0"/>
              <a:t>Thus, an ANN </a:t>
            </a:r>
            <a:r>
              <a:rPr spc="-5" dirty="0"/>
              <a:t>architecture can </a:t>
            </a:r>
            <a:r>
              <a:rPr spc="-10" dirty="0"/>
              <a:t>be  trained </a:t>
            </a:r>
            <a:r>
              <a:rPr spc="-5" dirty="0"/>
              <a:t>with </a:t>
            </a:r>
            <a:r>
              <a:rPr spc="-10" dirty="0"/>
              <a:t>known </a:t>
            </a:r>
            <a:r>
              <a:rPr spc="-15" dirty="0"/>
              <a:t>example </a:t>
            </a:r>
            <a:r>
              <a:rPr spc="-5" dirty="0"/>
              <a:t>of </a:t>
            </a:r>
            <a:r>
              <a:rPr spc="-10" dirty="0"/>
              <a:t>a problem </a:t>
            </a:r>
            <a:r>
              <a:rPr spc="-15" dirty="0"/>
              <a:t>before they </a:t>
            </a:r>
            <a:r>
              <a:rPr spc="-5" dirty="0"/>
              <a:t>are tested</a:t>
            </a:r>
            <a:r>
              <a:rPr spc="-125" dirty="0"/>
              <a:t> </a:t>
            </a:r>
            <a:r>
              <a:rPr spc="-20" dirty="0"/>
              <a:t>for  </a:t>
            </a:r>
            <a:r>
              <a:rPr spc="-5" dirty="0"/>
              <a:t>their </a:t>
            </a:r>
            <a:r>
              <a:rPr spc="-10" dirty="0"/>
              <a:t>inference </a:t>
            </a:r>
            <a:r>
              <a:rPr spc="-5" dirty="0"/>
              <a:t>capabilities </a:t>
            </a:r>
            <a:r>
              <a:rPr spc="-10" dirty="0"/>
              <a:t>on unknown </a:t>
            </a:r>
            <a:r>
              <a:rPr spc="-5" dirty="0"/>
              <a:t>instance of the </a:t>
            </a:r>
            <a:r>
              <a:rPr spc="-10" dirty="0"/>
              <a:t>problem. </a:t>
            </a:r>
            <a:r>
              <a:rPr spc="-5" dirty="0"/>
              <a:t>In  other </a:t>
            </a:r>
            <a:r>
              <a:rPr spc="-15" dirty="0"/>
              <a:t>words, they </a:t>
            </a:r>
            <a:r>
              <a:rPr spc="-5" dirty="0"/>
              <a:t>can identify </a:t>
            </a:r>
            <a:r>
              <a:rPr spc="-15" dirty="0"/>
              <a:t>new </a:t>
            </a:r>
            <a:r>
              <a:rPr spc="-5" dirty="0"/>
              <a:t>objects </a:t>
            </a:r>
            <a:r>
              <a:rPr spc="-10" dirty="0"/>
              <a:t>previous</a:t>
            </a:r>
            <a:r>
              <a:rPr spc="35" dirty="0"/>
              <a:t> </a:t>
            </a:r>
            <a:r>
              <a:rPr spc="-10" dirty="0"/>
              <a:t>untrained.</a:t>
            </a:r>
          </a:p>
          <a:p>
            <a:pPr marL="287655" marR="139065">
              <a:lnSpc>
                <a:spcPct val="102600"/>
              </a:lnSpc>
              <a:spcBef>
                <a:spcPts val="870"/>
              </a:spcBef>
            </a:pPr>
            <a:r>
              <a:rPr spc="-10" dirty="0"/>
              <a:t>The ANNs </a:t>
            </a:r>
            <a:r>
              <a:rPr spc="-5" dirty="0"/>
              <a:t>posses the capability to </a:t>
            </a:r>
            <a:r>
              <a:rPr spc="-10" dirty="0"/>
              <a:t>generalize. </a:t>
            </a:r>
            <a:r>
              <a:rPr spc="-5" dirty="0"/>
              <a:t>This is the </a:t>
            </a:r>
            <a:r>
              <a:rPr spc="-15" dirty="0"/>
              <a:t>power  </a:t>
            </a:r>
            <a:r>
              <a:rPr spc="-5" dirty="0"/>
              <a:t>to apply in application </a:t>
            </a:r>
            <a:r>
              <a:rPr spc="-10" dirty="0"/>
              <a:t>where </a:t>
            </a:r>
            <a:r>
              <a:rPr spc="-15" dirty="0"/>
              <a:t>exact </a:t>
            </a:r>
            <a:r>
              <a:rPr spc="-5" dirty="0"/>
              <a:t>mathematical </a:t>
            </a:r>
            <a:r>
              <a:rPr spc="-10" dirty="0"/>
              <a:t>model </a:t>
            </a:r>
            <a:r>
              <a:rPr spc="-5" dirty="0"/>
              <a:t>to  </a:t>
            </a:r>
            <a:r>
              <a:rPr spc="-10" dirty="0"/>
              <a:t>problem </a:t>
            </a:r>
            <a:r>
              <a:rPr spc="-5" dirty="0"/>
              <a:t>are not </a:t>
            </a:r>
            <a:r>
              <a:rPr spc="-10" dirty="0"/>
              <a:t>possible.</a:t>
            </a:r>
          </a:p>
        </p:txBody>
      </p:sp>
      <p:sp>
        <p:nvSpPr>
          <p:cNvPr id="6" name="object 6"/>
          <p:cNvSpPr/>
          <p:nvPr/>
        </p:nvSpPr>
        <p:spPr>
          <a:xfrm>
            <a:off x="269557" y="1367256"/>
            <a:ext cx="76809" cy="7680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69557" y="2165515"/>
            <a:ext cx="76809" cy="76809"/>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3" name="object 13"/>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4" name="object 14"/>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5" name="object 15"/>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21</a:t>
            </a:fld>
            <a:r>
              <a:rPr spc="-5" dirty="0"/>
              <a:t> /</a:t>
            </a:r>
            <a:r>
              <a:rPr spc="-70" dirty="0"/>
              <a:t> </a:t>
            </a:r>
            <a:r>
              <a:rPr spc="-5" dirty="0"/>
              <a:t>20</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1720214" cy="244475"/>
          </a:xfrm>
          <a:prstGeom prst="rect">
            <a:avLst/>
          </a:prstGeom>
        </p:spPr>
        <p:txBody>
          <a:bodyPr vert="horz" wrap="square" lIns="0" tIns="17145" rIns="0" bIns="0" rtlCol="0">
            <a:spAutoFit/>
          </a:bodyPr>
          <a:lstStyle/>
          <a:p>
            <a:pPr marL="12700">
              <a:lnSpc>
                <a:spcPct val="100000"/>
              </a:lnSpc>
              <a:spcBef>
                <a:spcPts val="135"/>
              </a:spcBef>
            </a:pPr>
            <a:r>
              <a:rPr sz="1400" b="1" spc="10" dirty="0">
                <a:solidFill>
                  <a:srgbClr val="FFFFFF"/>
                </a:solidFill>
                <a:latin typeface="Arial"/>
                <a:cs typeface="Arial"/>
              </a:rPr>
              <a:t>Advantages </a:t>
            </a:r>
            <a:r>
              <a:rPr sz="1400" b="1" spc="15" dirty="0">
                <a:solidFill>
                  <a:srgbClr val="FFFFFF"/>
                </a:solidFill>
                <a:latin typeface="Arial"/>
                <a:cs typeface="Arial"/>
              </a:rPr>
              <a:t>of</a:t>
            </a:r>
            <a:r>
              <a:rPr sz="1400" b="1" spc="-45" dirty="0">
                <a:solidFill>
                  <a:srgbClr val="FFFFFF"/>
                </a:solidFill>
                <a:latin typeface="Arial"/>
                <a:cs typeface="Arial"/>
              </a:rPr>
              <a:t> </a:t>
            </a:r>
            <a:r>
              <a:rPr sz="1400" b="1" spc="20" dirty="0">
                <a:solidFill>
                  <a:srgbClr val="FFFFFF"/>
                </a:solidFill>
                <a:latin typeface="Arial"/>
                <a:cs typeface="Arial"/>
              </a:rPr>
              <a:t>ANN</a:t>
            </a:r>
            <a:endParaRPr sz="1400">
              <a:latin typeface="Arial"/>
              <a:cs typeface="Arial"/>
            </a:endParaRPr>
          </a:p>
        </p:txBody>
      </p:sp>
      <p:sp>
        <p:nvSpPr>
          <p:cNvPr id="4" name="object 4"/>
          <p:cNvSpPr/>
          <p:nvPr/>
        </p:nvSpPr>
        <p:spPr>
          <a:xfrm>
            <a:off x="269557" y="1025182"/>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953273"/>
            <a:ext cx="4004945" cy="1506220"/>
          </a:xfrm>
          <a:prstGeom prst="rect">
            <a:avLst/>
          </a:prstGeom>
        </p:spPr>
        <p:txBody>
          <a:bodyPr vert="horz" wrap="square" lIns="0" tIns="6985" rIns="0" bIns="0" rtlCol="0">
            <a:spAutoFit/>
          </a:bodyPr>
          <a:lstStyle/>
          <a:p>
            <a:pPr marL="12700" marR="264160">
              <a:lnSpc>
                <a:spcPct val="102600"/>
              </a:lnSpc>
              <a:spcBef>
                <a:spcPts val="55"/>
              </a:spcBef>
            </a:pPr>
            <a:r>
              <a:rPr sz="1100" spc="-10" dirty="0">
                <a:latin typeface="Arial"/>
                <a:cs typeface="Arial"/>
              </a:rPr>
              <a:t>The ANNs </a:t>
            </a:r>
            <a:r>
              <a:rPr sz="1100" spc="-5" dirty="0">
                <a:latin typeface="Arial"/>
                <a:cs typeface="Arial"/>
              </a:rPr>
              <a:t>are </a:t>
            </a:r>
            <a:r>
              <a:rPr sz="1100" spc="-10" dirty="0">
                <a:latin typeface="Arial"/>
                <a:cs typeface="Arial"/>
              </a:rPr>
              <a:t>robust </a:t>
            </a:r>
            <a:r>
              <a:rPr sz="1100" spc="-5" dirty="0">
                <a:latin typeface="Arial"/>
                <a:cs typeface="Arial"/>
              </a:rPr>
              <a:t>system </a:t>
            </a:r>
            <a:r>
              <a:rPr sz="1100" spc="-10" dirty="0">
                <a:latin typeface="Arial"/>
                <a:cs typeface="Arial"/>
              </a:rPr>
              <a:t>and </a:t>
            </a:r>
            <a:r>
              <a:rPr sz="1100" spc="-15" dirty="0">
                <a:latin typeface="Arial"/>
                <a:cs typeface="Arial"/>
              </a:rPr>
              <a:t>fault </a:t>
            </a:r>
            <a:r>
              <a:rPr sz="1100" spc="-10" dirty="0">
                <a:latin typeface="Arial"/>
                <a:cs typeface="Arial"/>
              </a:rPr>
              <a:t>tolerant. </a:t>
            </a:r>
            <a:r>
              <a:rPr sz="1100" spc="-15" dirty="0">
                <a:latin typeface="Arial"/>
                <a:cs typeface="Arial"/>
              </a:rPr>
              <a:t>They </a:t>
            </a:r>
            <a:r>
              <a:rPr sz="1100" spc="-5" dirty="0">
                <a:latin typeface="Arial"/>
                <a:cs typeface="Arial"/>
              </a:rPr>
              <a:t>can  </a:t>
            </a:r>
            <a:r>
              <a:rPr sz="1100" spc="-10" dirty="0">
                <a:latin typeface="Arial"/>
                <a:cs typeface="Arial"/>
              </a:rPr>
              <a:t>therefore, </a:t>
            </a:r>
            <a:r>
              <a:rPr sz="1100" spc="-5" dirty="0">
                <a:latin typeface="Arial"/>
                <a:cs typeface="Arial"/>
              </a:rPr>
              <a:t>recall full patterns from </a:t>
            </a:r>
            <a:r>
              <a:rPr sz="1100" spc="-10" dirty="0">
                <a:latin typeface="Arial"/>
                <a:cs typeface="Arial"/>
              </a:rPr>
              <a:t>incomplete, </a:t>
            </a:r>
            <a:r>
              <a:rPr sz="1100" dirty="0">
                <a:latin typeface="Arial"/>
                <a:cs typeface="Arial"/>
              </a:rPr>
              <a:t>partial </a:t>
            </a:r>
            <a:r>
              <a:rPr sz="1100" spc="-5" dirty="0">
                <a:latin typeface="Arial"/>
                <a:cs typeface="Arial"/>
              </a:rPr>
              <a:t>or noisy  patterns.</a:t>
            </a:r>
            <a:endParaRPr sz="1100">
              <a:latin typeface="Arial"/>
              <a:cs typeface="Arial"/>
            </a:endParaRPr>
          </a:p>
          <a:p>
            <a:pPr marL="12700" marR="5080">
              <a:lnSpc>
                <a:spcPct val="102600"/>
              </a:lnSpc>
              <a:spcBef>
                <a:spcPts val="865"/>
              </a:spcBef>
            </a:pPr>
            <a:r>
              <a:rPr sz="1100" spc="-10" dirty="0">
                <a:latin typeface="Arial"/>
                <a:cs typeface="Arial"/>
              </a:rPr>
              <a:t>The ANNS </a:t>
            </a:r>
            <a:r>
              <a:rPr sz="1100" spc="-5" dirty="0">
                <a:latin typeface="Arial"/>
                <a:cs typeface="Arial"/>
              </a:rPr>
              <a:t>can process </a:t>
            </a:r>
            <a:r>
              <a:rPr sz="1100" spc="-10" dirty="0">
                <a:latin typeface="Arial"/>
                <a:cs typeface="Arial"/>
              </a:rPr>
              <a:t>information </a:t>
            </a:r>
            <a:r>
              <a:rPr sz="1100" spc="-5" dirty="0">
                <a:latin typeface="Arial"/>
                <a:cs typeface="Arial"/>
              </a:rPr>
              <a:t>in </a:t>
            </a:r>
            <a:r>
              <a:rPr sz="1100" spc="-10" dirty="0">
                <a:latin typeface="Arial"/>
                <a:cs typeface="Arial"/>
              </a:rPr>
              <a:t>parallel, </a:t>
            </a:r>
            <a:r>
              <a:rPr sz="1100" spc="-5" dirty="0">
                <a:latin typeface="Arial"/>
                <a:cs typeface="Arial"/>
              </a:rPr>
              <a:t>at high </a:t>
            </a:r>
            <a:r>
              <a:rPr sz="1100" spc="-10" dirty="0">
                <a:latin typeface="Arial"/>
                <a:cs typeface="Arial"/>
              </a:rPr>
              <a:t>speed and  </a:t>
            </a:r>
            <a:r>
              <a:rPr sz="1100" spc="-5" dirty="0">
                <a:latin typeface="Arial"/>
                <a:cs typeface="Arial"/>
              </a:rPr>
              <a:t>in </a:t>
            </a:r>
            <a:r>
              <a:rPr sz="1100" spc="-10" dirty="0">
                <a:latin typeface="Arial"/>
                <a:cs typeface="Arial"/>
              </a:rPr>
              <a:t>a </a:t>
            </a:r>
            <a:r>
              <a:rPr sz="1100" spc="-5" dirty="0">
                <a:latin typeface="Arial"/>
                <a:cs typeface="Arial"/>
              </a:rPr>
              <a:t>distributed </a:t>
            </a:r>
            <a:r>
              <a:rPr sz="1100" spc="-15" dirty="0">
                <a:latin typeface="Arial"/>
                <a:cs typeface="Arial"/>
              </a:rPr>
              <a:t>manner. </a:t>
            </a:r>
            <a:r>
              <a:rPr sz="1100" spc="-10" dirty="0">
                <a:latin typeface="Arial"/>
                <a:cs typeface="Arial"/>
              </a:rPr>
              <a:t>Thus a massively parallel </a:t>
            </a:r>
            <a:r>
              <a:rPr sz="1100" spc="-5" dirty="0">
                <a:latin typeface="Arial"/>
                <a:cs typeface="Arial"/>
              </a:rPr>
              <a:t>distributed  processing system </a:t>
            </a:r>
            <a:r>
              <a:rPr sz="1100" spc="-10" dirty="0">
                <a:latin typeface="Arial"/>
                <a:cs typeface="Arial"/>
              </a:rPr>
              <a:t>made up </a:t>
            </a:r>
            <a:r>
              <a:rPr sz="1100" spc="-5" dirty="0">
                <a:latin typeface="Arial"/>
                <a:cs typeface="Arial"/>
              </a:rPr>
              <a:t>of highly interconnected </a:t>
            </a:r>
            <a:r>
              <a:rPr sz="1100" dirty="0">
                <a:latin typeface="Arial"/>
                <a:cs typeface="Arial"/>
              </a:rPr>
              <a:t>(artificial)  </a:t>
            </a:r>
            <a:r>
              <a:rPr sz="1100" spc="-10" dirty="0">
                <a:latin typeface="Arial"/>
                <a:cs typeface="Arial"/>
              </a:rPr>
              <a:t>neural </a:t>
            </a:r>
            <a:r>
              <a:rPr sz="1100" spc="-5" dirty="0">
                <a:latin typeface="Arial"/>
                <a:cs typeface="Arial"/>
              </a:rPr>
              <a:t>computing elements </a:t>
            </a:r>
            <a:r>
              <a:rPr sz="1100" spc="-10" dirty="0">
                <a:latin typeface="Arial"/>
                <a:cs typeface="Arial"/>
              </a:rPr>
              <a:t>having </a:t>
            </a:r>
            <a:r>
              <a:rPr sz="1100" spc="-5" dirty="0">
                <a:latin typeface="Arial"/>
                <a:cs typeface="Arial"/>
              </a:rPr>
              <a:t>ability to </a:t>
            </a:r>
            <a:r>
              <a:rPr sz="1100" dirty="0">
                <a:latin typeface="Arial"/>
                <a:cs typeface="Arial"/>
              </a:rPr>
              <a:t>learn </a:t>
            </a:r>
            <a:r>
              <a:rPr sz="1100" spc="-10" dirty="0">
                <a:latin typeface="Arial"/>
                <a:cs typeface="Arial"/>
              </a:rPr>
              <a:t>and </a:t>
            </a:r>
            <a:r>
              <a:rPr sz="1100" spc="-5" dirty="0">
                <a:latin typeface="Arial"/>
                <a:cs typeface="Arial"/>
              </a:rPr>
              <a:t>acquire  </a:t>
            </a:r>
            <a:r>
              <a:rPr sz="1100" spc="-10" dirty="0">
                <a:latin typeface="Arial"/>
                <a:cs typeface="Arial"/>
              </a:rPr>
              <a:t>knowledge </a:t>
            </a:r>
            <a:r>
              <a:rPr sz="1100" spc="-5" dirty="0">
                <a:latin typeface="Arial"/>
                <a:cs typeface="Arial"/>
              </a:rPr>
              <a:t>is </a:t>
            </a:r>
            <a:r>
              <a:rPr sz="1100" spc="-10" dirty="0">
                <a:latin typeface="Arial"/>
                <a:cs typeface="Arial"/>
              </a:rPr>
              <a:t>possible.</a:t>
            </a:r>
            <a:endParaRPr sz="1100">
              <a:latin typeface="Arial"/>
              <a:cs typeface="Arial"/>
            </a:endParaRPr>
          </a:p>
        </p:txBody>
      </p:sp>
      <p:sp>
        <p:nvSpPr>
          <p:cNvPr id="6" name="object 6"/>
          <p:cNvSpPr/>
          <p:nvPr/>
        </p:nvSpPr>
        <p:spPr>
          <a:xfrm>
            <a:off x="269557" y="1651368"/>
            <a:ext cx="76809" cy="76809"/>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2" name="object 12"/>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4" name="object 14"/>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22</a:t>
            </a:fld>
            <a:r>
              <a:rPr spc="-5" dirty="0"/>
              <a:t> /</a:t>
            </a:r>
            <a:r>
              <a:rPr spc="-70" dirty="0"/>
              <a:t> </a:t>
            </a:r>
            <a:r>
              <a:rPr spc="-5" dirty="0"/>
              <a:t>20</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dirty="0"/>
              <a:t>The architecture of an artificial neural network:</a:t>
            </a:r>
          </a:p>
        </p:txBody>
      </p:sp>
      <p:pic>
        <p:nvPicPr>
          <p:cNvPr id="1028" name="Picture 4"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68375"/>
            <a:ext cx="2987675" cy="142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93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endParaRPr lang="en-US" sz="1200" b="1" dirty="0"/>
          </a:p>
        </p:txBody>
      </p:sp>
      <p:sp>
        <p:nvSpPr>
          <p:cNvPr id="3" name="Text Placeholder 2"/>
          <p:cNvSpPr>
            <a:spLocks noGrp="1"/>
          </p:cNvSpPr>
          <p:nvPr>
            <p:ph type="body" idx="1"/>
          </p:nvPr>
        </p:nvSpPr>
        <p:spPr>
          <a:xfrm>
            <a:off x="247650" y="587375"/>
            <a:ext cx="3868937" cy="2743200"/>
          </a:xfrm>
        </p:spPr>
        <p:txBody>
          <a:bodyPr/>
          <a:lstStyle/>
          <a:p>
            <a:pPr marL="171450" indent="-171450" algn="just" fontAlgn="base">
              <a:buFont typeface="Arial" panose="020B0604020202020204" pitchFamily="34" charset="0"/>
              <a:buChar char="•"/>
            </a:pPr>
            <a:r>
              <a:rPr lang="en-US" b="1" dirty="0"/>
              <a:t>Input Layer</a:t>
            </a:r>
            <a:r>
              <a:rPr lang="en-US" b="1" dirty="0" smtClean="0"/>
              <a:t>:</a:t>
            </a:r>
          </a:p>
          <a:p>
            <a:pPr algn="just" fontAlgn="base"/>
            <a:r>
              <a:rPr lang="en-US" dirty="0"/>
              <a:t>As the name suggests, it accepts inputs in several different formats provided by the programmer</a:t>
            </a:r>
            <a:r>
              <a:rPr lang="en-US" dirty="0" smtClean="0"/>
              <a:t>.</a:t>
            </a:r>
          </a:p>
          <a:p>
            <a:pPr algn="just" fontAlgn="base"/>
            <a:endParaRPr lang="en-US" dirty="0"/>
          </a:p>
          <a:p>
            <a:r>
              <a:rPr lang="en-US" b="1" dirty="0"/>
              <a:t>Hidden Layer:</a:t>
            </a:r>
            <a:endParaRPr lang="en-US" dirty="0"/>
          </a:p>
          <a:p>
            <a:r>
              <a:rPr lang="en-US" dirty="0"/>
              <a:t>The hidden layer presents in-between input and output layers. It performs all the calculations to find hidden features and patterns.</a:t>
            </a:r>
          </a:p>
          <a:p>
            <a:pPr algn="just" fontAlgn="base"/>
            <a:endParaRPr lang="en-US" dirty="0" smtClean="0"/>
          </a:p>
          <a:p>
            <a:r>
              <a:rPr lang="en-US" b="1" dirty="0"/>
              <a:t>Output Layer:</a:t>
            </a:r>
            <a:endParaRPr lang="en-US" dirty="0"/>
          </a:p>
          <a:p>
            <a:r>
              <a:rPr lang="en-US" dirty="0"/>
              <a:t>The input goes through a series of transformations using the hidden layer, which finally results in output that is conveyed using this layer</a:t>
            </a:r>
            <a:r>
              <a:rPr lang="en-US" dirty="0" smtClean="0"/>
              <a:t>.</a:t>
            </a:r>
          </a:p>
          <a:p>
            <a:endParaRPr lang="en-US" dirty="0"/>
          </a:p>
          <a:p>
            <a:r>
              <a:rPr lang="en-US" dirty="0"/>
              <a:t>The artificial neural network takes input and computes the weighted sum of the inputs and includes a bias. This computation is represented in the form of a transfer function.</a:t>
            </a:r>
          </a:p>
          <a:p>
            <a:pPr algn="just" fontAlgn="base"/>
            <a:endParaRPr lang="en-US" dirty="0"/>
          </a:p>
        </p:txBody>
      </p:sp>
    </p:spTree>
    <p:extLst>
      <p:ext uri="{BB962C8B-B14F-4D97-AF65-F5344CB8AC3E}">
        <p14:creationId xmlns:p14="http://schemas.microsoft.com/office/powerpoint/2010/main" val="86747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4913" y="663575"/>
            <a:ext cx="3945138" cy="169277"/>
          </a:xfrm>
        </p:spPr>
        <p:txBody>
          <a:bodyPr/>
          <a:lstStyle/>
          <a:p>
            <a:pPr marL="171450" indent="-171450" algn="just" fontAlgn="base">
              <a:buFont typeface="Arial" panose="020B0604020202020204" pitchFamily="34" charset="0"/>
              <a:buChar char="•"/>
            </a:pPr>
            <a:endParaRPr lang="en-US" dirty="0"/>
          </a:p>
        </p:txBody>
      </p:sp>
      <p:sp>
        <p:nvSpPr>
          <p:cNvPr id="4" name="Title 3"/>
          <p:cNvSpPr>
            <a:spLocks noGrp="1"/>
          </p:cNvSpPr>
          <p:nvPr>
            <p:ph type="title"/>
          </p:nvPr>
        </p:nvSpPr>
        <p:spPr>
          <a:xfrm>
            <a:off x="322517" y="965964"/>
            <a:ext cx="3965064" cy="1608133"/>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It </a:t>
            </a:r>
            <a:r>
              <a:rPr lang="en-US" dirty="0"/>
              <a:t>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 we are performing.</a:t>
            </a:r>
          </a:p>
        </p:txBody>
      </p:sp>
      <p:pic>
        <p:nvPicPr>
          <p:cNvPr id="6"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968375"/>
            <a:ext cx="156210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6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369332"/>
          </a:xfrm>
        </p:spPr>
        <p:txBody>
          <a:bodyPr/>
          <a:lstStyle/>
          <a:p>
            <a:r>
              <a:rPr lang="en-US" sz="1200" dirty="0"/>
              <a:t>How do artificial neural networks work?</a:t>
            </a:r>
            <a:br>
              <a:rPr lang="en-US" sz="1200" dirty="0"/>
            </a:br>
            <a:endParaRPr lang="en-US" sz="1200" b="1" dirty="0"/>
          </a:p>
        </p:txBody>
      </p:sp>
      <p:sp>
        <p:nvSpPr>
          <p:cNvPr id="3" name="Text Placeholder 2"/>
          <p:cNvSpPr>
            <a:spLocks noGrp="1"/>
          </p:cNvSpPr>
          <p:nvPr>
            <p:ph type="body" idx="1"/>
          </p:nvPr>
        </p:nvSpPr>
        <p:spPr>
          <a:xfrm>
            <a:off x="264913" y="663575"/>
            <a:ext cx="3945138" cy="1523494"/>
          </a:xfrm>
        </p:spPr>
        <p:txBody>
          <a:bodyPr/>
          <a:lstStyle/>
          <a:p>
            <a:r>
              <a:rPr lang="en-US" dirty="0" smtClean="0"/>
              <a:t>Artificial </a:t>
            </a:r>
            <a:r>
              <a:rPr lang="en-US" dirty="0"/>
              <a:t>Neural Network can be best represented as a weighted directed graph, where the artificial neurons form the nodes. The association between the neurons outputs and neuron inputs can be viewed as the directed edges with weights. The Artificial Neural Network receives the input signal from the external source in the form of a pattern and image in the form of a vector. These inputs are then mathematically assigned by the notations x(n) for every n number of inputs</a:t>
            </a:r>
            <a:r>
              <a:rPr lang="en-US" dirty="0" smtClean="0"/>
              <a:t>.</a:t>
            </a:r>
          </a:p>
          <a:p>
            <a:endParaRPr lang="en-US" dirty="0"/>
          </a:p>
        </p:txBody>
      </p:sp>
    </p:spTree>
    <p:extLst>
      <p:ext uri="{BB962C8B-B14F-4D97-AF65-F5344CB8AC3E}">
        <p14:creationId xmlns:p14="http://schemas.microsoft.com/office/powerpoint/2010/main" val="198389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Artifici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82575"/>
            <a:ext cx="2911475" cy="279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02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50" y="130175"/>
            <a:ext cx="3945138" cy="2708434"/>
          </a:xfrm>
        </p:spPr>
        <p:txBody>
          <a:bodyPr/>
          <a:lstStyle/>
          <a:p>
            <a:pPr marL="171450" indent="-171450">
              <a:buFont typeface="Arial" panose="020B0604020202020204" pitchFamily="34" charset="0"/>
              <a:buChar char="•"/>
            </a:pPr>
            <a:r>
              <a:rPr lang="en-US" dirty="0"/>
              <a:t>Afterward, each of the input is multiplied by its corresponding weights ( these weights are the details utilized by the artificial neural networks to solve a specific problem ). In general terms, these weights normally represent the strength of the interconnection between neurons inside the artificial neural network. All the weighted inputs are summarized inside the computing </a:t>
            </a:r>
            <a:r>
              <a:rPr lang="en-US" dirty="0" smtClean="0"/>
              <a:t>unit.</a:t>
            </a:r>
          </a:p>
          <a:p>
            <a:pPr marL="171450" indent="-171450">
              <a:buFont typeface="Arial" panose="020B0604020202020204" pitchFamily="34" charset="0"/>
              <a:buChar char="•"/>
            </a:pPr>
            <a:r>
              <a:rPr lang="en-US" dirty="0" smtClean="0"/>
              <a:t>If </a:t>
            </a:r>
            <a:r>
              <a:rPr lang="en-US" dirty="0"/>
              <a:t>the weighted sum is equal to zero, then bias is added to make the output non-zero or something else to scale up to the system's response. Bias has the same input, and weight equals to 1. Here the total of weighted inputs can be in the range of 0 to positive infinity. Here, to keep the response in the limits of the desired value, a certain maximum value is benchmarked, and the total of weighted inputs is passed through the activation function.</a:t>
            </a:r>
          </a:p>
          <a:p>
            <a:endParaRPr lang="en-US" dirty="0"/>
          </a:p>
        </p:txBody>
      </p:sp>
    </p:spTree>
    <p:extLst>
      <p:ext uri="{BB962C8B-B14F-4D97-AF65-F5344CB8AC3E}">
        <p14:creationId xmlns:p14="http://schemas.microsoft.com/office/powerpoint/2010/main" val="4239831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50" y="130175"/>
            <a:ext cx="3945138" cy="2708434"/>
          </a:xfrm>
        </p:spPr>
        <p:txBody>
          <a:bodyPr/>
          <a:lstStyle/>
          <a:p>
            <a:pPr marL="171450" indent="-171450">
              <a:buFont typeface="Arial" panose="020B0604020202020204" pitchFamily="34" charset="0"/>
              <a:buChar char="•"/>
            </a:pPr>
            <a:r>
              <a:rPr lang="en-US" dirty="0" smtClean="0"/>
              <a:t>The </a:t>
            </a:r>
            <a:r>
              <a:rPr lang="en-US" dirty="0"/>
              <a:t>activation function refers to the set of transfer functions used to achieve the desired output. There is a different kind of the activation function, but primarily either linear or non-linear sets of functions. Some of the commonly used sets of activation functions are the Binary, linear, and Tan hyperbolic sigmoidal activation functions. Let us take a look at each of them in details</a:t>
            </a:r>
            <a:r>
              <a:rPr lang="en-US" dirty="0" smtClean="0"/>
              <a:t>:</a:t>
            </a:r>
          </a:p>
          <a:p>
            <a:pPr marL="171450" indent="-171450">
              <a:buFont typeface="Arial" panose="020B0604020202020204" pitchFamily="34" charset="0"/>
              <a:buChar char="•"/>
            </a:pPr>
            <a:endParaRPr lang="en-US" dirty="0"/>
          </a:p>
          <a:p>
            <a:r>
              <a:rPr lang="en-US" dirty="0"/>
              <a:t>Binary:</a:t>
            </a:r>
          </a:p>
          <a:p>
            <a:r>
              <a:rPr lang="en-US" dirty="0"/>
              <a:t>In binary activation function, the output is either a 1</a:t>
            </a:r>
            <a:r>
              <a:rPr lang="en-US" dirty="0" smtClean="0"/>
              <a:t> </a:t>
            </a:r>
            <a:r>
              <a:rPr lang="en-US" dirty="0"/>
              <a:t>or a 0. Here, to accomplish this, there is a threshold value set up. If the net weighted input of neurons is more than 1, then the final output of the activation function is returned as 1</a:t>
            </a:r>
            <a:r>
              <a:rPr lang="en-US" dirty="0" smtClean="0"/>
              <a:t> </a:t>
            </a:r>
            <a:r>
              <a:rPr lang="en-US" dirty="0"/>
              <a:t>or else the output is returned as 0.</a:t>
            </a:r>
          </a:p>
          <a:p>
            <a:r>
              <a:rPr lang="en-US" dirty="0"/>
              <a:t/>
            </a:r>
            <a:br>
              <a:rPr lang="en-US" dirty="0"/>
            </a:br>
            <a:endParaRPr lang="en-US" dirty="0"/>
          </a:p>
        </p:txBody>
      </p:sp>
    </p:spTree>
    <p:extLst>
      <p:ext uri="{BB962C8B-B14F-4D97-AF65-F5344CB8AC3E}">
        <p14:creationId xmlns:p14="http://schemas.microsoft.com/office/powerpoint/2010/main" val="359393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88" y="434975"/>
            <a:ext cx="3965064" cy="146194"/>
          </a:xfrm>
        </p:spPr>
        <p:txBody>
          <a:bodyPr/>
          <a:lstStyle/>
          <a:p>
            <a:r>
              <a:rPr lang="en-US" b="1" dirty="0"/>
              <a:t>Supervised vs Unsupervised Learning:</a:t>
            </a:r>
            <a:endParaRPr lang="en-US" dirty="0"/>
          </a:p>
        </p:txBody>
      </p:sp>
      <p:sp>
        <p:nvSpPr>
          <p:cNvPr id="3" name="Text Placeholder 2"/>
          <p:cNvSpPr>
            <a:spLocks noGrp="1"/>
          </p:cNvSpPr>
          <p:nvPr>
            <p:ph type="body" idx="1"/>
          </p:nvPr>
        </p:nvSpPr>
        <p:spPr>
          <a:xfrm>
            <a:off x="255855" y="968375"/>
            <a:ext cx="4354245" cy="2209800"/>
          </a:xfrm>
        </p:spPr>
        <p:txBody>
          <a:bodyPr/>
          <a:lstStyle/>
          <a:p>
            <a:pPr marL="171450" indent="-171450">
              <a:buFont typeface="Arial" panose="020B0604020202020204" pitchFamily="34" charset="0"/>
              <a:buChar char="•"/>
            </a:pPr>
            <a:r>
              <a:rPr lang="en-US" dirty="0"/>
              <a:t>Neural networks learn via supervised learning; Supervised machine learning involves an input variable</a:t>
            </a:r>
            <a:r>
              <a:rPr lang="en-US" i="1" dirty="0"/>
              <a:t> x</a:t>
            </a:r>
            <a:r>
              <a:rPr lang="en-US" dirty="0"/>
              <a:t> and output variable </a:t>
            </a:r>
            <a:r>
              <a:rPr lang="en-US" i="1" dirty="0"/>
              <a:t>y</a:t>
            </a:r>
            <a:r>
              <a:rPr lang="en-US" dirty="0"/>
              <a:t>. The algorithm learns from a training dataset. With each correct answers, algorithms iteratively make predictions on the data. The learning stops when the algorithm reaches an acceptable level of </a:t>
            </a:r>
            <a:r>
              <a:rPr lang="en-US" dirty="0" smtClean="0"/>
              <a:t>performance.</a:t>
            </a:r>
          </a:p>
          <a:p>
            <a:pPr marL="171450" indent="-171450">
              <a:buFont typeface="Arial" panose="020B0604020202020204" pitchFamily="34" charset="0"/>
              <a:buChar char="•"/>
            </a:pPr>
            <a:r>
              <a:rPr lang="en-US" dirty="0" smtClean="0"/>
              <a:t>Unsupervised </a:t>
            </a:r>
            <a:r>
              <a:rPr lang="en-US" dirty="0"/>
              <a:t>machine learning has input data X and no corresponding output variables. The goal is to model the underlying structure of the data for understanding more about the data. The keywords for supervised machine learning are classification and regression. For unsupervised machine learning, the keywords are clustering and association.</a:t>
            </a:r>
          </a:p>
        </p:txBody>
      </p:sp>
    </p:spTree>
    <p:extLst>
      <p:ext uri="{BB962C8B-B14F-4D97-AF65-F5344CB8AC3E}">
        <p14:creationId xmlns:p14="http://schemas.microsoft.com/office/powerpoint/2010/main" val="3077365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4913" y="663575"/>
            <a:ext cx="3945138" cy="2031325"/>
          </a:xfrm>
        </p:spPr>
        <p:txBody>
          <a:bodyPr/>
          <a:lstStyle/>
          <a:p>
            <a:r>
              <a:rPr lang="en-US" dirty="0"/>
              <a:t>Sigmoidal Hyperbolic</a:t>
            </a:r>
            <a:r>
              <a:rPr lang="en-US" dirty="0" smtClean="0"/>
              <a:t>:</a:t>
            </a:r>
          </a:p>
          <a:p>
            <a:endParaRPr lang="en-US" dirty="0"/>
          </a:p>
          <a:p>
            <a:endParaRPr lang="en-US" dirty="0"/>
          </a:p>
          <a:p>
            <a:r>
              <a:rPr lang="en-US" dirty="0"/>
              <a:t>The Sigmoidal Hyperbola function is generally seen as an "S" shaped curve. Here the tan hyperbolic function is used to approximate output from the actual net input. The function is defined as:</a:t>
            </a:r>
          </a:p>
          <a:p>
            <a:r>
              <a:rPr lang="en-US" dirty="0"/>
              <a:t>F(x) = (1/1 + </a:t>
            </a:r>
            <a:r>
              <a:rPr lang="en-US" dirty="0" err="1"/>
              <a:t>exp</a:t>
            </a:r>
            <a:r>
              <a:rPr lang="en-US" dirty="0"/>
              <a:t>(-????x</a:t>
            </a:r>
            <a:r>
              <a:rPr lang="en-US" dirty="0" smtClean="0"/>
              <a:t>))</a:t>
            </a:r>
          </a:p>
          <a:p>
            <a:endParaRPr lang="en-US" dirty="0"/>
          </a:p>
          <a:p>
            <a:endParaRPr lang="en-US" dirty="0"/>
          </a:p>
          <a:p>
            <a:r>
              <a:rPr lang="en-US" dirty="0"/>
              <a:t>Where ???? is considered the Steepness parameter.</a:t>
            </a:r>
          </a:p>
          <a:p>
            <a:endParaRPr lang="en-US" dirty="0"/>
          </a:p>
        </p:txBody>
      </p:sp>
    </p:spTree>
    <p:extLst>
      <p:ext uri="{BB962C8B-B14F-4D97-AF65-F5344CB8AC3E}">
        <p14:creationId xmlns:p14="http://schemas.microsoft.com/office/powerpoint/2010/main" val="305994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108" y="739776"/>
            <a:ext cx="3965064" cy="1007968"/>
          </a:xfrm>
        </p:spPr>
        <p:txBody>
          <a:bodyPr/>
          <a:lstStyle/>
          <a:p>
            <a:r>
              <a:rPr lang="en-US" sz="2800" b="1" dirty="0"/>
              <a:t>T</a:t>
            </a:r>
            <a:r>
              <a:rPr lang="en-US" sz="2800" b="1" dirty="0" smtClean="0"/>
              <a:t>ypes </a:t>
            </a:r>
            <a:r>
              <a:rPr lang="en-US" sz="2800" b="1" dirty="0"/>
              <a:t>of Artificial Neural </a:t>
            </a:r>
            <a:r>
              <a:rPr lang="en-US" sz="2800" b="1" dirty="0" smtClean="0"/>
              <a:t>Networks</a:t>
            </a:r>
            <a:r>
              <a:rPr lang="en-US" b="1" dirty="0"/>
              <a:t/>
            </a:r>
            <a:br>
              <a:rPr lang="en-US" b="1" dirty="0"/>
            </a:br>
            <a:endParaRPr lang="en-US" dirty="0"/>
          </a:p>
        </p:txBody>
      </p:sp>
    </p:spTree>
    <p:extLst>
      <p:ext uri="{BB962C8B-B14F-4D97-AF65-F5344CB8AC3E}">
        <p14:creationId xmlns:p14="http://schemas.microsoft.com/office/powerpoint/2010/main" val="286032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dirty="0" err="1" smtClean="0"/>
              <a:t>FeedBack</a:t>
            </a:r>
            <a:r>
              <a:rPr lang="en-US" sz="1200" b="1" dirty="0" smtClean="0"/>
              <a:t> </a:t>
            </a:r>
            <a:r>
              <a:rPr lang="en-US" sz="1200" b="1" dirty="0"/>
              <a:t>Neural Network</a:t>
            </a:r>
            <a:r>
              <a:rPr lang="en-US" sz="1200" dirty="0"/>
              <a:t> </a:t>
            </a:r>
            <a:endParaRPr lang="en-US" sz="1200" b="1" dirty="0"/>
          </a:p>
        </p:txBody>
      </p:sp>
      <p:sp>
        <p:nvSpPr>
          <p:cNvPr id="3" name="Text Placeholder 2"/>
          <p:cNvSpPr>
            <a:spLocks noGrp="1"/>
          </p:cNvSpPr>
          <p:nvPr>
            <p:ph type="body" idx="1"/>
          </p:nvPr>
        </p:nvSpPr>
        <p:spPr>
          <a:xfrm>
            <a:off x="264913" y="663575"/>
            <a:ext cx="3945138" cy="1354217"/>
          </a:xfrm>
        </p:spPr>
        <p:txBody>
          <a:bodyPr/>
          <a:lstStyle/>
          <a:p>
            <a:pPr marL="171450" indent="-171450" algn="just" fontAlgn="base">
              <a:buFont typeface="Arial" panose="020B0604020202020204" pitchFamily="34" charset="0"/>
              <a:buChar char="•"/>
            </a:pPr>
            <a:r>
              <a:rPr lang="en-US" dirty="0"/>
              <a:t>The feedforward neural network is one of the most basic artificial neural networks. In this ANN, the data or the input provided travels in a single direction. It enters into the ANN through the input layer and exits through the output layer while hidden layers may or may not exist. So the feedforward neural network has a front propagated wave only and usually does not have backpropagation. </a:t>
            </a:r>
            <a:r>
              <a:rPr lang="en-US" dirty="0" smtClean="0"/>
              <a:t>.</a:t>
            </a:r>
            <a:endParaRPr lang="en-US" dirty="0"/>
          </a:p>
          <a:p>
            <a:endParaRPr lang="en-US" dirty="0"/>
          </a:p>
        </p:txBody>
      </p:sp>
    </p:spTree>
    <p:extLst>
      <p:ext uri="{BB962C8B-B14F-4D97-AF65-F5344CB8AC3E}">
        <p14:creationId xmlns:p14="http://schemas.microsoft.com/office/powerpoint/2010/main" val="1786924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dirty="0"/>
              <a:t>Feedforward Neural Network</a:t>
            </a:r>
            <a:r>
              <a:rPr lang="en-US" sz="1200" dirty="0"/>
              <a:t> </a:t>
            </a:r>
            <a:endParaRPr lang="en-US" sz="1200" b="1" dirty="0"/>
          </a:p>
        </p:txBody>
      </p:sp>
      <p:sp>
        <p:nvSpPr>
          <p:cNvPr id="3" name="Text Placeholder 2"/>
          <p:cNvSpPr>
            <a:spLocks noGrp="1"/>
          </p:cNvSpPr>
          <p:nvPr>
            <p:ph type="body" idx="1"/>
          </p:nvPr>
        </p:nvSpPr>
        <p:spPr>
          <a:xfrm>
            <a:off x="264913" y="663575"/>
            <a:ext cx="3945138" cy="1354217"/>
          </a:xfrm>
        </p:spPr>
        <p:txBody>
          <a:bodyPr/>
          <a:lstStyle/>
          <a:p>
            <a:pPr marL="171450" indent="-171450" algn="just" fontAlgn="base">
              <a:buFont typeface="Arial" panose="020B0604020202020204" pitchFamily="34" charset="0"/>
              <a:buChar char="•"/>
            </a:pPr>
            <a:r>
              <a:rPr lang="en-US" dirty="0"/>
              <a:t>The feedforward neural network is one of the most basic artificial neural networks. In this ANN, the data or the input provided travels in a single direction. It enters into the ANN through the input layer and exits through the output layer while hidden layers may or may not exist. So the feedforward neural network has a front propagated wave only and usually does not have backpropagation. </a:t>
            </a:r>
            <a:r>
              <a:rPr lang="en-US" dirty="0" smtClean="0"/>
              <a:t>.</a:t>
            </a:r>
            <a:endParaRPr lang="en-US" dirty="0"/>
          </a:p>
          <a:p>
            <a:endParaRPr lang="en-US" dirty="0"/>
          </a:p>
        </p:txBody>
      </p:sp>
    </p:spTree>
    <p:extLst>
      <p:ext uri="{BB962C8B-B14F-4D97-AF65-F5344CB8AC3E}">
        <p14:creationId xmlns:p14="http://schemas.microsoft.com/office/powerpoint/2010/main" val="1040069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dirty="0"/>
              <a:t> Recurrent Neural Network</a:t>
            </a:r>
            <a:r>
              <a:rPr lang="en-US" sz="1200" dirty="0"/>
              <a:t> </a:t>
            </a:r>
            <a:endParaRPr lang="en-US" sz="1200" b="1" dirty="0"/>
          </a:p>
        </p:txBody>
      </p:sp>
      <p:sp>
        <p:nvSpPr>
          <p:cNvPr id="3" name="Text Placeholder 2"/>
          <p:cNvSpPr>
            <a:spLocks noGrp="1"/>
          </p:cNvSpPr>
          <p:nvPr>
            <p:ph type="body" idx="1"/>
          </p:nvPr>
        </p:nvSpPr>
        <p:spPr>
          <a:xfrm>
            <a:off x="264913" y="663575"/>
            <a:ext cx="3945138" cy="1354217"/>
          </a:xfrm>
        </p:spPr>
        <p:txBody>
          <a:bodyPr/>
          <a:lstStyle/>
          <a:p>
            <a:pPr marL="171450" indent="-171450" algn="just" fontAlgn="base">
              <a:buFont typeface="Arial" panose="020B0604020202020204" pitchFamily="34" charset="0"/>
              <a:buChar char="•"/>
            </a:pPr>
            <a:r>
              <a:rPr lang="en-US" dirty="0"/>
              <a:t>The Recurrent Neural Network saves the output of a layer and feeds this output back to the input to better predict the outcome of the layer. The first layer in the RNN is quite similar to the feed-forward neural network and the recurrent neural network starts once the output of the first layer is computed. After this layer, each unit will remember some information from the previous step so that it can act as a memory cell in performing computations. </a:t>
            </a:r>
          </a:p>
        </p:txBody>
      </p:sp>
    </p:spTree>
    <p:extLst>
      <p:ext uri="{BB962C8B-B14F-4D97-AF65-F5344CB8AC3E}">
        <p14:creationId xmlns:p14="http://schemas.microsoft.com/office/powerpoint/2010/main" val="4161711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06375"/>
            <a:ext cx="3965064" cy="184666"/>
          </a:xfrm>
        </p:spPr>
        <p:txBody>
          <a:bodyPr/>
          <a:lstStyle/>
          <a:p>
            <a:r>
              <a:rPr lang="en-US" sz="1200" b="1" dirty="0"/>
              <a:t>Convolutional Neural Network</a:t>
            </a:r>
            <a:r>
              <a:rPr lang="en-US" sz="1200" dirty="0"/>
              <a:t>  </a:t>
            </a:r>
            <a:endParaRPr lang="en-US" sz="1200" b="1" dirty="0"/>
          </a:p>
        </p:txBody>
      </p:sp>
      <p:sp>
        <p:nvSpPr>
          <p:cNvPr id="3" name="Text Placeholder 2"/>
          <p:cNvSpPr>
            <a:spLocks noGrp="1"/>
          </p:cNvSpPr>
          <p:nvPr>
            <p:ph type="body" idx="1"/>
          </p:nvPr>
        </p:nvSpPr>
        <p:spPr>
          <a:xfrm>
            <a:off x="264913" y="663575"/>
            <a:ext cx="3945138" cy="1523494"/>
          </a:xfrm>
        </p:spPr>
        <p:txBody>
          <a:bodyPr/>
          <a:lstStyle/>
          <a:p>
            <a:pPr marL="171450" indent="-171450" algn="just" fontAlgn="base">
              <a:buFont typeface="Arial" panose="020B0604020202020204" pitchFamily="34" charset="0"/>
              <a:buChar char="•"/>
            </a:pPr>
            <a:r>
              <a:rPr lang="en-US" dirty="0"/>
              <a:t>A Convolutional neural network has some similarities to the feed-forward neural network, where the connections between units have weights that determine the influence of one unit on another unit. But a CNN has one or more than one convolutional layers that use a convolution operation on the input and then pass the result obtained in the form of output to the next layer. CNN has applications in speech and image processing which is particularly useful in computer vision. </a:t>
            </a:r>
          </a:p>
        </p:txBody>
      </p:sp>
    </p:spTree>
    <p:extLst>
      <p:ext uri="{BB962C8B-B14F-4D97-AF65-F5344CB8AC3E}">
        <p14:creationId xmlns:p14="http://schemas.microsoft.com/office/powerpoint/2010/main" val="3757470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a:t> Modular Neural Network</a:t>
            </a:r>
            <a:r>
              <a:rPr lang="en-US" sz="1200"/>
              <a:t> </a:t>
            </a:r>
            <a:endParaRPr lang="en-US" sz="1200" b="1" dirty="0"/>
          </a:p>
        </p:txBody>
      </p:sp>
      <p:sp>
        <p:nvSpPr>
          <p:cNvPr id="3" name="Text Placeholder 2"/>
          <p:cNvSpPr>
            <a:spLocks noGrp="1"/>
          </p:cNvSpPr>
          <p:nvPr>
            <p:ph type="body" idx="1"/>
          </p:nvPr>
        </p:nvSpPr>
        <p:spPr>
          <a:xfrm>
            <a:off x="264913" y="663575"/>
            <a:ext cx="3945138" cy="1523494"/>
          </a:xfrm>
        </p:spPr>
        <p:txBody>
          <a:bodyPr/>
          <a:lstStyle/>
          <a:p>
            <a:pPr marL="171450" indent="-171450" algn="just" fontAlgn="base">
              <a:buFont typeface="Arial" panose="020B0604020202020204" pitchFamily="34" charset="0"/>
              <a:buChar char="•"/>
            </a:pPr>
            <a:r>
              <a:rPr lang="en-US" dirty="0"/>
              <a:t>A Modular Neural Network contains a collection of different neural networks that work independently towards obtaining the output with no interaction between them. Each of the different neural networks performs a different sub-task by obtaining unique inputs compared to other networks. The advantage of this modular neural network is that it breaks down a large and complex computational process into smaller components, thus decreasing its complexity while still obtaining the required output. </a:t>
            </a:r>
          </a:p>
        </p:txBody>
      </p:sp>
    </p:spTree>
    <p:extLst>
      <p:ext uri="{BB962C8B-B14F-4D97-AF65-F5344CB8AC3E}">
        <p14:creationId xmlns:p14="http://schemas.microsoft.com/office/powerpoint/2010/main" val="1447754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r>
              <a:rPr lang="en-US" sz="1200" b="1" dirty="0"/>
              <a:t> Radial basis function Neural Network</a:t>
            </a:r>
            <a:r>
              <a:rPr lang="en-US" sz="1200" dirty="0"/>
              <a:t> </a:t>
            </a:r>
            <a:endParaRPr lang="en-US" sz="1200" b="1" dirty="0"/>
          </a:p>
        </p:txBody>
      </p:sp>
      <p:sp>
        <p:nvSpPr>
          <p:cNvPr id="3" name="Text Placeholder 2"/>
          <p:cNvSpPr>
            <a:spLocks noGrp="1"/>
          </p:cNvSpPr>
          <p:nvPr>
            <p:ph type="body" idx="1"/>
          </p:nvPr>
        </p:nvSpPr>
        <p:spPr>
          <a:xfrm>
            <a:off x="264913" y="663575"/>
            <a:ext cx="3945138" cy="1184940"/>
          </a:xfrm>
        </p:spPr>
        <p:txBody>
          <a:bodyPr/>
          <a:lstStyle/>
          <a:p>
            <a:pPr marL="171450" indent="-171450" algn="just" fontAlgn="base">
              <a:buFont typeface="Arial" panose="020B0604020202020204" pitchFamily="34" charset="0"/>
              <a:buChar char="•"/>
            </a:pPr>
            <a:r>
              <a:rPr lang="en-US" dirty="0"/>
              <a:t>Radial basis functions are those functions that consider the distance of a point concerning the center. RBF functions have two layers. In the first layer, the input is mapped into all the Radial basis functions in the hidden layer and then the output layer computes the output in the next step. Radial basis function nets are normally used to model the data that represents any underlying trend or function.</a:t>
            </a:r>
          </a:p>
        </p:txBody>
      </p:sp>
    </p:spTree>
    <p:extLst>
      <p:ext uri="{BB962C8B-B14F-4D97-AF65-F5344CB8AC3E}">
        <p14:creationId xmlns:p14="http://schemas.microsoft.com/office/powerpoint/2010/main" val="413307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12" y="282575"/>
            <a:ext cx="3965064" cy="184666"/>
          </a:xfrm>
        </p:spPr>
        <p:txBody>
          <a:bodyPr/>
          <a:lstStyle/>
          <a:p>
            <a:pPr fontAlgn="base"/>
            <a:r>
              <a:rPr lang="en-US" sz="1200" b="1" dirty="0"/>
              <a:t> Applications of Artificial Neural Networks</a:t>
            </a:r>
          </a:p>
        </p:txBody>
      </p:sp>
      <p:sp>
        <p:nvSpPr>
          <p:cNvPr id="3" name="Text Placeholder 2"/>
          <p:cNvSpPr>
            <a:spLocks noGrp="1"/>
          </p:cNvSpPr>
          <p:nvPr>
            <p:ph type="body" idx="1"/>
          </p:nvPr>
        </p:nvSpPr>
        <p:spPr>
          <a:xfrm>
            <a:off x="264913" y="663575"/>
            <a:ext cx="3945138" cy="1015663"/>
          </a:xfrm>
        </p:spPr>
        <p:txBody>
          <a:bodyPr/>
          <a:lstStyle/>
          <a:p>
            <a:pPr marL="171450" indent="-171450" algn="just" fontAlgn="base">
              <a:buFont typeface="Arial" panose="020B0604020202020204" pitchFamily="34" charset="0"/>
              <a:buChar char="•"/>
            </a:pPr>
            <a:r>
              <a:rPr lang="en-US" dirty="0" smtClean="0"/>
              <a:t>Social Media</a:t>
            </a:r>
          </a:p>
          <a:p>
            <a:pPr marL="171450" indent="-171450" algn="just" fontAlgn="base">
              <a:buFont typeface="Arial" panose="020B0604020202020204" pitchFamily="34" charset="0"/>
              <a:buChar char="•"/>
            </a:pPr>
            <a:r>
              <a:rPr lang="en-US" dirty="0" smtClean="0"/>
              <a:t>Marketing &amp; sales</a:t>
            </a:r>
          </a:p>
          <a:p>
            <a:pPr marL="171450" indent="-171450" algn="just" fontAlgn="base">
              <a:buFont typeface="Arial" panose="020B0604020202020204" pitchFamily="34" charset="0"/>
              <a:buChar char="•"/>
            </a:pPr>
            <a:r>
              <a:rPr lang="en-US" dirty="0" smtClean="0"/>
              <a:t>Healthcare</a:t>
            </a:r>
          </a:p>
          <a:p>
            <a:pPr marL="171450" indent="-171450" algn="just" fontAlgn="base">
              <a:buFont typeface="Arial" panose="020B0604020202020204" pitchFamily="34" charset="0"/>
              <a:buChar char="•"/>
            </a:pPr>
            <a:r>
              <a:rPr lang="en-US" dirty="0" smtClean="0"/>
              <a:t>Personal Assistants in NLP</a:t>
            </a:r>
          </a:p>
          <a:p>
            <a:pPr marL="171450" indent="-171450" algn="just" fontAlgn="base">
              <a:buFont typeface="Arial" panose="020B0604020202020204" pitchFamily="34" charset="0"/>
              <a:buChar char="•"/>
            </a:pPr>
            <a:endParaRPr lang="en-US" dirty="0" smtClean="0"/>
          </a:p>
          <a:p>
            <a:pPr marL="171450" indent="-171450" algn="just" fontAlgn="base">
              <a:buFont typeface="Arial" panose="020B0604020202020204" pitchFamily="34" charset="0"/>
              <a:buChar char="•"/>
            </a:pPr>
            <a:endParaRPr lang="en-US" dirty="0"/>
          </a:p>
        </p:txBody>
      </p:sp>
    </p:spTree>
    <p:extLst>
      <p:ext uri="{BB962C8B-B14F-4D97-AF65-F5344CB8AC3E}">
        <p14:creationId xmlns:p14="http://schemas.microsoft.com/office/powerpoint/2010/main" val="85010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330450"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Biological </a:t>
            </a:r>
            <a:r>
              <a:rPr sz="1400" b="1" spc="10" dirty="0">
                <a:solidFill>
                  <a:srgbClr val="FFFFFF"/>
                </a:solidFill>
                <a:latin typeface="Arial"/>
                <a:cs typeface="Arial"/>
              </a:rPr>
              <a:t>nervous</a:t>
            </a:r>
            <a:r>
              <a:rPr sz="1400" b="1" spc="-30" dirty="0">
                <a:solidFill>
                  <a:srgbClr val="FFFFFF"/>
                </a:solidFill>
                <a:latin typeface="Arial"/>
                <a:cs typeface="Arial"/>
              </a:rPr>
              <a:t> </a:t>
            </a:r>
            <a:r>
              <a:rPr sz="1400" b="1" spc="15" dirty="0">
                <a:solidFill>
                  <a:srgbClr val="FFFFFF"/>
                </a:solidFill>
                <a:latin typeface="Arial"/>
                <a:cs typeface="Arial"/>
              </a:rPr>
              <a:t>system</a:t>
            </a:r>
            <a:endParaRPr sz="1400">
              <a:latin typeface="Arial"/>
              <a:cs typeface="Arial"/>
            </a:endParaRPr>
          </a:p>
        </p:txBody>
      </p:sp>
      <p:sp>
        <p:nvSpPr>
          <p:cNvPr id="4" name="object 4"/>
          <p:cNvSpPr/>
          <p:nvPr/>
        </p:nvSpPr>
        <p:spPr>
          <a:xfrm>
            <a:off x="269557" y="687413"/>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77532" y="615504"/>
            <a:ext cx="4074160" cy="2352675"/>
          </a:xfrm>
          <a:prstGeom prst="rect">
            <a:avLst/>
          </a:prstGeom>
        </p:spPr>
        <p:txBody>
          <a:bodyPr vert="horz" wrap="square" lIns="0" tIns="6985" rIns="0" bIns="0" rtlCol="0">
            <a:spAutoFit/>
          </a:bodyPr>
          <a:lstStyle/>
          <a:p>
            <a:pPr marL="38100" marR="283845">
              <a:lnSpc>
                <a:spcPct val="102600"/>
              </a:lnSpc>
              <a:spcBef>
                <a:spcPts val="55"/>
              </a:spcBef>
            </a:pPr>
            <a:r>
              <a:rPr sz="1100" spc="-5" dirty="0">
                <a:latin typeface="Arial"/>
                <a:cs typeface="Arial"/>
              </a:rPr>
              <a:t>Biological nervous system is the most </a:t>
            </a:r>
            <a:r>
              <a:rPr sz="1100" dirty="0">
                <a:latin typeface="Arial"/>
                <a:cs typeface="Arial"/>
              </a:rPr>
              <a:t>important </a:t>
            </a:r>
            <a:r>
              <a:rPr sz="1100" spc="5" dirty="0">
                <a:latin typeface="Arial"/>
                <a:cs typeface="Arial"/>
              </a:rPr>
              <a:t>part </a:t>
            </a:r>
            <a:r>
              <a:rPr sz="1100" spc="-5" dirty="0">
                <a:latin typeface="Arial"/>
                <a:cs typeface="Arial"/>
              </a:rPr>
              <a:t>of</a:t>
            </a:r>
            <a:r>
              <a:rPr sz="1100" spc="-75" dirty="0">
                <a:latin typeface="Arial"/>
                <a:cs typeface="Arial"/>
              </a:rPr>
              <a:t> </a:t>
            </a:r>
            <a:r>
              <a:rPr sz="1100" spc="-15" dirty="0">
                <a:latin typeface="Arial"/>
                <a:cs typeface="Arial"/>
              </a:rPr>
              <a:t>many  </a:t>
            </a:r>
            <a:r>
              <a:rPr sz="1100" spc="-5" dirty="0">
                <a:latin typeface="Arial"/>
                <a:cs typeface="Arial"/>
              </a:rPr>
              <a:t>living </a:t>
            </a:r>
            <a:r>
              <a:rPr sz="1100" spc="-10" dirty="0">
                <a:latin typeface="Arial"/>
                <a:cs typeface="Arial"/>
              </a:rPr>
              <a:t>things, </a:t>
            </a:r>
            <a:r>
              <a:rPr sz="1100" spc="-5" dirty="0">
                <a:latin typeface="Arial"/>
                <a:cs typeface="Arial"/>
              </a:rPr>
              <a:t>in </a:t>
            </a:r>
            <a:r>
              <a:rPr sz="1100" spc="-10" dirty="0">
                <a:latin typeface="Arial"/>
                <a:cs typeface="Arial"/>
              </a:rPr>
              <a:t>particular, human</a:t>
            </a:r>
            <a:r>
              <a:rPr sz="1100" spc="5" dirty="0">
                <a:latin typeface="Arial"/>
                <a:cs typeface="Arial"/>
              </a:rPr>
              <a:t> </a:t>
            </a:r>
            <a:r>
              <a:rPr sz="1100" spc="-10" dirty="0">
                <a:latin typeface="Arial"/>
                <a:cs typeface="Arial"/>
              </a:rPr>
              <a:t>beings.</a:t>
            </a:r>
            <a:endParaRPr sz="1100">
              <a:latin typeface="Arial"/>
              <a:cs typeface="Arial"/>
            </a:endParaRPr>
          </a:p>
          <a:p>
            <a:pPr marL="38100" marR="394335">
              <a:lnSpc>
                <a:spcPct val="102600"/>
              </a:lnSpc>
              <a:spcBef>
                <a:spcPts val="865"/>
              </a:spcBef>
            </a:pPr>
            <a:r>
              <a:rPr sz="1100" spc="-5" dirty="0">
                <a:latin typeface="Arial"/>
                <a:cs typeface="Arial"/>
              </a:rPr>
              <a:t>There is </a:t>
            </a:r>
            <a:r>
              <a:rPr sz="1100" spc="-10" dirty="0">
                <a:latin typeface="Arial"/>
                <a:cs typeface="Arial"/>
              </a:rPr>
              <a:t>a </a:t>
            </a:r>
            <a:r>
              <a:rPr sz="1100" spc="5" dirty="0">
                <a:latin typeface="Arial"/>
                <a:cs typeface="Arial"/>
              </a:rPr>
              <a:t>part </a:t>
            </a:r>
            <a:r>
              <a:rPr sz="1100" spc="-5" dirty="0">
                <a:latin typeface="Arial"/>
                <a:cs typeface="Arial"/>
              </a:rPr>
              <a:t>called </a:t>
            </a:r>
            <a:r>
              <a:rPr sz="1100" b="1" spc="-5" dirty="0">
                <a:solidFill>
                  <a:srgbClr val="FF0000"/>
                </a:solidFill>
                <a:latin typeface="Arial"/>
                <a:cs typeface="Arial"/>
              </a:rPr>
              <a:t>brain </a:t>
            </a:r>
            <a:r>
              <a:rPr sz="1100" spc="-5" dirty="0">
                <a:latin typeface="Arial"/>
                <a:cs typeface="Arial"/>
              </a:rPr>
              <a:t>at the center of </a:t>
            </a:r>
            <a:r>
              <a:rPr sz="1100" spc="-10" dirty="0">
                <a:latin typeface="Arial"/>
                <a:cs typeface="Arial"/>
              </a:rPr>
              <a:t>human </a:t>
            </a:r>
            <a:r>
              <a:rPr sz="1100" spc="-5" dirty="0">
                <a:latin typeface="Arial"/>
                <a:cs typeface="Arial"/>
              </a:rPr>
              <a:t>nervous  system.</a:t>
            </a:r>
            <a:endParaRPr sz="1100">
              <a:latin typeface="Arial"/>
              <a:cs typeface="Arial"/>
            </a:endParaRPr>
          </a:p>
          <a:p>
            <a:pPr marL="38100" marR="69215">
              <a:lnSpc>
                <a:spcPct val="102600"/>
              </a:lnSpc>
              <a:spcBef>
                <a:spcPts val="870"/>
              </a:spcBef>
            </a:pPr>
            <a:r>
              <a:rPr sz="1100" spc="-5" dirty="0">
                <a:latin typeface="Arial"/>
                <a:cs typeface="Arial"/>
              </a:rPr>
              <a:t>In </a:t>
            </a:r>
            <a:r>
              <a:rPr sz="1100" spc="-15" dirty="0">
                <a:latin typeface="Arial"/>
                <a:cs typeface="Arial"/>
              </a:rPr>
              <a:t>fact, any </a:t>
            </a:r>
            <a:r>
              <a:rPr sz="1100" spc="-5" dirty="0">
                <a:latin typeface="Arial"/>
                <a:cs typeface="Arial"/>
              </a:rPr>
              <a:t>biological nervous system consists of </a:t>
            </a:r>
            <a:r>
              <a:rPr sz="1100" spc="-10" dirty="0">
                <a:latin typeface="Arial"/>
                <a:cs typeface="Arial"/>
              </a:rPr>
              <a:t>a </a:t>
            </a:r>
            <a:r>
              <a:rPr sz="1100" spc="-5" dirty="0">
                <a:latin typeface="Arial"/>
                <a:cs typeface="Arial"/>
              </a:rPr>
              <a:t>large </a:t>
            </a:r>
            <a:r>
              <a:rPr sz="1100" spc="-10" dirty="0">
                <a:latin typeface="Arial"/>
                <a:cs typeface="Arial"/>
              </a:rPr>
              <a:t>number  </a:t>
            </a:r>
            <a:r>
              <a:rPr sz="1100" spc="-5" dirty="0">
                <a:latin typeface="Arial"/>
                <a:cs typeface="Arial"/>
              </a:rPr>
              <a:t>of interconnected processing units called</a:t>
            </a:r>
            <a:r>
              <a:rPr sz="1100" spc="-20" dirty="0">
                <a:latin typeface="Arial"/>
                <a:cs typeface="Arial"/>
              </a:rPr>
              <a:t> </a:t>
            </a:r>
            <a:r>
              <a:rPr sz="1100" b="1" spc="-10" dirty="0">
                <a:solidFill>
                  <a:srgbClr val="FF0000"/>
                </a:solidFill>
                <a:latin typeface="Arial"/>
                <a:cs typeface="Arial"/>
              </a:rPr>
              <a:t>neurons</a:t>
            </a:r>
            <a:r>
              <a:rPr sz="1100" spc="-10" dirty="0">
                <a:latin typeface="Arial"/>
                <a:cs typeface="Arial"/>
              </a:rPr>
              <a:t>.</a:t>
            </a:r>
            <a:endParaRPr sz="1100">
              <a:latin typeface="Arial"/>
              <a:cs typeface="Arial"/>
            </a:endParaRPr>
          </a:p>
          <a:p>
            <a:pPr marL="38100" marR="30480">
              <a:lnSpc>
                <a:spcPct val="102699"/>
              </a:lnSpc>
              <a:spcBef>
                <a:spcPts val="865"/>
              </a:spcBef>
            </a:pPr>
            <a:r>
              <a:rPr sz="1100" spc="-10" dirty="0">
                <a:latin typeface="Arial"/>
                <a:cs typeface="Arial"/>
              </a:rPr>
              <a:t>Each </a:t>
            </a:r>
            <a:r>
              <a:rPr sz="1100" spc="-5" dirty="0">
                <a:latin typeface="Arial"/>
                <a:cs typeface="Arial"/>
              </a:rPr>
              <a:t>neuron is </a:t>
            </a:r>
            <a:r>
              <a:rPr sz="1100" spc="-10" dirty="0">
                <a:latin typeface="Arial"/>
                <a:cs typeface="Arial"/>
              </a:rPr>
              <a:t>approximately </a:t>
            </a:r>
            <a:r>
              <a:rPr sz="1100" spc="-20" dirty="0">
                <a:latin typeface="Arial"/>
                <a:cs typeface="Arial"/>
              </a:rPr>
              <a:t>10</a:t>
            </a:r>
            <a:r>
              <a:rPr sz="1100" i="1" spc="-20" dirty="0">
                <a:latin typeface="Verdana"/>
                <a:cs typeface="Verdana"/>
              </a:rPr>
              <a:t>µ</a:t>
            </a:r>
            <a:r>
              <a:rPr sz="1100" i="1" spc="-20" dirty="0">
                <a:latin typeface="Arial"/>
                <a:cs typeface="Arial"/>
              </a:rPr>
              <a:t>m </a:t>
            </a:r>
            <a:r>
              <a:rPr sz="1100" spc="-5" dirty="0">
                <a:latin typeface="Arial"/>
                <a:cs typeface="Arial"/>
              </a:rPr>
              <a:t>long </a:t>
            </a:r>
            <a:r>
              <a:rPr sz="1100" spc="-10" dirty="0">
                <a:latin typeface="Arial"/>
                <a:cs typeface="Arial"/>
              </a:rPr>
              <a:t>and </a:t>
            </a:r>
            <a:r>
              <a:rPr sz="1100" spc="-15" dirty="0">
                <a:latin typeface="Arial"/>
                <a:cs typeface="Arial"/>
              </a:rPr>
              <a:t>they </a:t>
            </a:r>
            <a:r>
              <a:rPr sz="1100" spc="-5" dirty="0">
                <a:latin typeface="Arial"/>
                <a:cs typeface="Arial"/>
              </a:rPr>
              <a:t>can </a:t>
            </a:r>
            <a:r>
              <a:rPr sz="1100" spc="-10" dirty="0">
                <a:latin typeface="Arial"/>
                <a:cs typeface="Arial"/>
              </a:rPr>
              <a:t>operate </a:t>
            </a:r>
            <a:r>
              <a:rPr sz="1100" spc="-5" dirty="0">
                <a:latin typeface="Arial"/>
                <a:cs typeface="Arial"/>
              </a:rPr>
              <a:t>in  </a:t>
            </a:r>
            <a:r>
              <a:rPr sz="1100" spc="-10" dirty="0">
                <a:latin typeface="Arial"/>
                <a:cs typeface="Arial"/>
              </a:rPr>
              <a:t>parallel.</a:t>
            </a:r>
            <a:endParaRPr sz="1100">
              <a:latin typeface="Arial"/>
              <a:cs typeface="Arial"/>
            </a:endParaRPr>
          </a:p>
          <a:p>
            <a:pPr marL="38100" marR="118110">
              <a:lnSpc>
                <a:spcPct val="102600"/>
              </a:lnSpc>
              <a:spcBef>
                <a:spcPts val="865"/>
              </a:spcBef>
            </a:pPr>
            <a:r>
              <a:rPr sz="1100" spc="-30" dirty="0">
                <a:latin typeface="Arial"/>
                <a:cs typeface="Arial"/>
              </a:rPr>
              <a:t>Typically, </a:t>
            </a:r>
            <a:r>
              <a:rPr sz="1100" spc="-10" dirty="0">
                <a:latin typeface="Arial"/>
                <a:cs typeface="Arial"/>
              </a:rPr>
              <a:t>a human brain </a:t>
            </a:r>
            <a:r>
              <a:rPr sz="1100" spc="-5" dirty="0">
                <a:latin typeface="Arial"/>
                <a:cs typeface="Arial"/>
              </a:rPr>
              <a:t>consists of </a:t>
            </a:r>
            <a:r>
              <a:rPr sz="1100" spc="-10" dirty="0">
                <a:latin typeface="Arial"/>
                <a:cs typeface="Arial"/>
              </a:rPr>
              <a:t>approximately </a:t>
            </a:r>
            <a:r>
              <a:rPr sz="1100" spc="-5" dirty="0">
                <a:latin typeface="Arial"/>
                <a:cs typeface="Arial"/>
              </a:rPr>
              <a:t>10</a:t>
            </a:r>
            <a:r>
              <a:rPr sz="1200" spc="-7" baseline="27777" dirty="0">
                <a:latin typeface="Arial"/>
                <a:cs typeface="Arial"/>
              </a:rPr>
              <a:t>11 </a:t>
            </a:r>
            <a:r>
              <a:rPr sz="1100" spc="-5" dirty="0">
                <a:latin typeface="Arial"/>
                <a:cs typeface="Arial"/>
              </a:rPr>
              <a:t>neurons  </a:t>
            </a:r>
            <a:r>
              <a:rPr sz="1100" spc="-10" dirty="0">
                <a:latin typeface="Arial"/>
                <a:cs typeface="Arial"/>
              </a:rPr>
              <a:t>communicating </a:t>
            </a:r>
            <a:r>
              <a:rPr sz="1100" spc="-5" dirty="0">
                <a:latin typeface="Arial"/>
                <a:cs typeface="Arial"/>
              </a:rPr>
              <a:t>with </a:t>
            </a:r>
            <a:r>
              <a:rPr sz="1100" spc="-10" dirty="0">
                <a:latin typeface="Arial"/>
                <a:cs typeface="Arial"/>
              </a:rPr>
              <a:t>each </a:t>
            </a:r>
            <a:r>
              <a:rPr sz="1100" spc="-5" dirty="0">
                <a:latin typeface="Arial"/>
                <a:cs typeface="Arial"/>
              </a:rPr>
              <a:t>other with the help of </a:t>
            </a:r>
            <a:r>
              <a:rPr sz="1100" b="1" spc="-5" dirty="0">
                <a:solidFill>
                  <a:srgbClr val="FF0000"/>
                </a:solidFill>
                <a:latin typeface="Arial"/>
                <a:cs typeface="Arial"/>
              </a:rPr>
              <a:t>electrical  impulses.</a:t>
            </a:r>
            <a:endParaRPr sz="1100">
              <a:latin typeface="Arial"/>
              <a:cs typeface="Arial"/>
            </a:endParaRPr>
          </a:p>
        </p:txBody>
      </p:sp>
      <p:sp>
        <p:nvSpPr>
          <p:cNvPr id="6" name="object 6"/>
          <p:cNvSpPr/>
          <p:nvPr/>
        </p:nvSpPr>
        <p:spPr>
          <a:xfrm>
            <a:off x="269557" y="1141514"/>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1595628"/>
            <a:ext cx="76809" cy="7680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9557" y="2049729"/>
            <a:ext cx="76809" cy="7680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69557" y="2503843"/>
            <a:ext cx="76809" cy="76809"/>
          </a:xfrm>
          <a:prstGeom prst="rect">
            <a:avLst/>
          </a:prstGeom>
          <a:blipFill>
            <a:blip r:embed="rId2" cstate="print"/>
            <a:stretch>
              <a:fillRect/>
            </a:stretch>
          </a:blip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5" name="object 15"/>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6" name="object 16"/>
          <p:cNvSpPr txBox="1"/>
          <p:nvPr/>
        </p:nvSpPr>
        <p:spPr>
          <a:xfrm>
            <a:off x="3773080" y="3331252"/>
            <a:ext cx="405765"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23.03.2018</a:t>
            </a:r>
            <a:endParaRPr sz="600">
              <a:latin typeface="Arial"/>
              <a:cs typeface="Arial"/>
            </a:endParaRPr>
          </a:p>
        </p:txBody>
      </p:sp>
      <p:sp>
        <p:nvSpPr>
          <p:cNvPr id="17" name="object 17"/>
          <p:cNvSpPr txBox="1"/>
          <p:nvPr/>
        </p:nvSpPr>
        <p:spPr>
          <a:xfrm>
            <a:off x="4300497" y="3331252"/>
            <a:ext cx="241300" cy="11938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Arial"/>
                <a:cs typeface="Arial"/>
              </a:rPr>
              <a:t>4</a:t>
            </a:fld>
            <a:r>
              <a:rPr sz="600" spc="-5" dirty="0">
                <a:solidFill>
                  <a:srgbClr val="FFFFFF"/>
                </a:solidFill>
                <a:latin typeface="Arial"/>
                <a:cs typeface="Arial"/>
              </a:rPr>
              <a:t> /</a:t>
            </a:r>
            <a:r>
              <a:rPr sz="600" spc="-70" dirty="0">
                <a:solidFill>
                  <a:srgbClr val="FFFFFF"/>
                </a:solidFill>
                <a:latin typeface="Arial"/>
                <a:cs typeface="Arial"/>
              </a:rPr>
              <a:t> </a:t>
            </a:r>
            <a:r>
              <a:rPr sz="600" spc="-5" dirty="0">
                <a:solidFill>
                  <a:srgbClr val="FFFFFF"/>
                </a:solidFill>
                <a:latin typeface="Arial"/>
                <a:cs typeface="Arial"/>
              </a:rPr>
              <a:t>20</a:t>
            </a:r>
            <a:endParaRPr sz="60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5565"/>
            <a:ext cx="3172460"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Brain: Center of the </a:t>
            </a:r>
            <a:r>
              <a:rPr sz="1400" b="1" spc="10" dirty="0">
                <a:solidFill>
                  <a:srgbClr val="FFFFFF"/>
                </a:solidFill>
                <a:latin typeface="Arial"/>
                <a:cs typeface="Arial"/>
              </a:rPr>
              <a:t>nervous</a:t>
            </a:r>
            <a:r>
              <a:rPr sz="1400" b="1" spc="55" dirty="0">
                <a:solidFill>
                  <a:srgbClr val="FFFFFF"/>
                </a:solidFill>
                <a:latin typeface="Arial"/>
                <a:cs typeface="Arial"/>
              </a:rPr>
              <a:t> </a:t>
            </a:r>
            <a:r>
              <a:rPr sz="1400" b="1" spc="15" dirty="0">
                <a:solidFill>
                  <a:srgbClr val="FFFFFF"/>
                </a:solidFill>
                <a:latin typeface="Arial"/>
                <a:cs typeface="Arial"/>
              </a:rPr>
              <a:t>system</a:t>
            </a:r>
            <a:endParaRPr sz="1400">
              <a:latin typeface="Arial"/>
              <a:cs typeface="Arial"/>
            </a:endParaRPr>
          </a:p>
        </p:txBody>
      </p:sp>
      <p:grpSp>
        <p:nvGrpSpPr>
          <p:cNvPr id="3" name="object 3"/>
          <p:cNvGrpSpPr/>
          <p:nvPr/>
        </p:nvGrpSpPr>
        <p:grpSpPr>
          <a:xfrm>
            <a:off x="749876" y="794840"/>
            <a:ext cx="2354580" cy="1875789"/>
            <a:chOff x="749876" y="794840"/>
            <a:chExt cx="2354580" cy="1875789"/>
          </a:xfrm>
        </p:grpSpPr>
        <p:sp>
          <p:nvSpPr>
            <p:cNvPr id="4" name="object 4"/>
            <p:cNvSpPr/>
            <p:nvPr/>
          </p:nvSpPr>
          <p:spPr>
            <a:xfrm>
              <a:off x="749876" y="882966"/>
              <a:ext cx="1793835" cy="15753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113443" y="801012"/>
              <a:ext cx="984885" cy="379095"/>
            </a:xfrm>
            <a:custGeom>
              <a:avLst/>
              <a:gdLst/>
              <a:ahLst/>
              <a:cxnLst/>
              <a:rect l="l" t="t" r="r" b="b"/>
              <a:pathLst>
                <a:path w="984885" h="379094">
                  <a:moveTo>
                    <a:pt x="0" y="378489"/>
                  </a:moveTo>
                  <a:lnTo>
                    <a:pt x="984356" y="0"/>
                  </a:lnTo>
                </a:path>
              </a:pathLst>
            </a:custGeom>
            <a:ln w="12344">
              <a:solidFill>
                <a:srgbClr val="000000"/>
              </a:solidFill>
            </a:ln>
          </p:spPr>
          <p:txBody>
            <a:bodyPr wrap="square" lIns="0" tIns="0" rIns="0" bIns="0" rtlCol="0"/>
            <a:lstStyle/>
            <a:p>
              <a:endParaRPr/>
            </a:p>
          </p:txBody>
        </p:sp>
        <p:sp>
          <p:nvSpPr>
            <p:cNvPr id="6" name="object 6"/>
            <p:cNvSpPr/>
            <p:nvPr/>
          </p:nvSpPr>
          <p:spPr>
            <a:xfrm>
              <a:off x="2044981" y="1152188"/>
              <a:ext cx="84455" cy="53975"/>
            </a:xfrm>
            <a:custGeom>
              <a:avLst/>
              <a:gdLst/>
              <a:ahLst/>
              <a:cxnLst/>
              <a:rect l="l" t="t" r="r" b="b"/>
              <a:pathLst>
                <a:path w="84455" h="53975">
                  <a:moveTo>
                    <a:pt x="65269" y="0"/>
                  </a:moveTo>
                  <a:lnTo>
                    <a:pt x="0" y="53917"/>
                  </a:lnTo>
                  <a:lnTo>
                    <a:pt x="84424" y="50015"/>
                  </a:lnTo>
                  <a:lnTo>
                    <a:pt x="65269" y="0"/>
                  </a:lnTo>
                  <a:close/>
                </a:path>
              </a:pathLst>
            </a:custGeom>
            <a:solidFill>
              <a:srgbClr val="000000"/>
            </a:solidFill>
          </p:spPr>
          <p:txBody>
            <a:bodyPr wrap="square" lIns="0" tIns="0" rIns="0" bIns="0" rtlCol="0"/>
            <a:lstStyle/>
            <a:p>
              <a:endParaRPr/>
            </a:p>
          </p:txBody>
        </p:sp>
        <p:sp>
          <p:nvSpPr>
            <p:cNvPr id="7" name="object 7"/>
            <p:cNvSpPr/>
            <p:nvPr/>
          </p:nvSpPr>
          <p:spPr>
            <a:xfrm>
              <a:off x="2275906" y="1798849"/>
              <a:ext cx="579120" cy="217170"/>
            </a:xfrm>
            <a:custGeom>
              <a:avLst/>
              <a:gdLst/>
              <a:ahLst/>
              <a:cxnLst/>
              <a:rect l="l" t="t" r="r" b="b"/>
              <a:pathLst>
                <a:path w="579119" h="217169">
                  <a:moveTo>
                    <a:pt x="0" y="0"/>
                  </a:moveTo>
                  <a:lnTo>
                    <a:pt x="578908" y="217090"/>
                  </a:lnTo>
                </a:path>
              </a:pathLst>
            </a:custGeom>
            <a:ln w="12344">
              <a:solidFill>
                <a:srgbClr val="000000"/>
              </a:solidFill>
            </a:ln>
          </p:spPr>
          <p:txBody>
            <a:bodyPr wrap="square" lIns="0" tIns="0" rIns="0" bIns="0" rtlCol="0"/>
            <a:lstStyle/>
            <a:p>
              <a:endParaRPr/>
            </a:p>
          </p:txBody>
        </p:sp>
        <p:sp>
          <p:nvSpPr>
            <p:cNvPr id="8" name="object 8"/>
            <p:cNvSpPr/>
            <p:nvPr/>
          </p:nvSpPr>
          <p:spPr>
            <a:xfrm>
              <a:off x="2207089" y="1772954"/>
              <a:ext cx="84455" cy="53340"/>
            </a:xfrm>
            <a:custGeom>
              <a:avLst/>
              <a:gdLst/>
              <a:ahLst/>
              <a:cxnLst/>
              <a:rect l="l" t="t" r="r" b="b"/>
              <a:pathLst>
                <a:path w="84455" h="53339">
                  <a:moveTo>
                    <a:pt x="0" y="0"/>
                  </a:moveTo>
                  <a:lnTo>
                    <a:pt x="65623" y="53208"/>
                  </a:lnTo>
                  <a:lnTo>
                    <a:pt x="84424" y="3192"/>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1944240" y="2380595"/>
              <a:ext cx="424815" cy="283845"/>
            </a:xfrm>
            <a:custGeom>
              <a:avLst/>
              <a:gdLst/>
              <a:ahLst/>
              <a:cxnLst/>
              <a:rect l="l" t="t" r="r" b="b"/>
              <a:pathLst>
                <a:path w="424814" h="283844">
                  <a:moveTo>
                    <a:pt x="424603" y="283423"/>
                  </a:moveTo>
                  <a:lnTo>
                    <a:pt x="0" y="0"/>
                  </a:lnTo>
                </a:path>
              </a:pathLst>
            </a:custGeom>
            <a:ln w="12344">
              <a:solidFill>
                <a:srgbClr val="000000"/>
              </a:solidFill>
            </a:ln>
          </p:spPr>
          <p:txBody>
            <a:bodyPr wrap="square" lIns="0" tIns="0" rIns="0" bIns="0" rtlCol="0"/>
            <a:lstStyle/>
            <a:p>
              <a:endParaRPr/>
            </a:p>
          </p:txBody>
        </p:sp>
        <p:sp>
          <p:nvSpPr>
            <p:cNvPr id="10" name="object 10"/>
            <p:cNvSpPr/>
            <p:nvPr/>
          </p:nvSpPr>
          <p:spPr>
            <a:xfrm>
              <a:off x="1882873" y="2339801"/>
              <a:ext cx="81915" cy="67310"/>
            </a:xfrm>
            <a:custGeom>
              <a:avLst/>
              <a:gdLst/>
              <a:ahLst/>
              <a:cxnLst/>
              <a:rect l="l" t="t" r="r" b="b"/>
              <a:pathLst>
                <a:path w="81914" h="67310">
                  <a:moveTo>
                    <a:pt x="0" y="0"/>
                  </a:moveTo>
                  <a:lnTo>
                    <a:pt x="52144" y="67042"/>
                  </a:lnTo>
                  <a:lnTo>
                    <a:pt x="81586" y="22347"/>
                  </a:lnTo>
                  <a:lnTo>
                    <a:pt x="0" y="0"/>
                  </a:lnTo>
                  <a:close/>
                </a:path>
              </a:pathLst>
            </a:custGeom>
            <a:solidFill>
              <a:srgbClr val="000000"/>
            </a:solidFill>
          </p:spPr>
          <p:txBody>
            <a:bodyPr wrap="square" lIns="0" tIns="0" rIns="0" bIns="0" rtlCol="0"/>
            <a:lstStyle/>
            <a:p>
              <a:endParaRPr/>
            </a:p>
          </p:txBody>
        </p:sp>
      </p:grpSp>
      <p:sp>
        <p:nvSpPr>
          <p:cNvPr id="11" name="object 11"/>
          <p:cNvSpPr/>
          <p:nvPr/>
        </p:nvSpPr>
        <p:spPr>
          <a:xfrm>
            <a:off x="2932853" y="2047864"/>
            <a:ext cx="571500" cy="85090"/>
          </a:xfrm>
          <a:custGeom>
            <a:avLst/>
            <a:gdLst/>
            <a:ahLst/>
            <a:cxnLst/>
            <a:rect l="l" t="t" r="r" b="b"/>
            <a:pathLst>
              <a:path w="571500" h="85089">
                <a:moveTo>
                  <a:pt x="46823" y="0"/>
                </a:moveTo>
                <a:lnTo>
                  <a:pt x="31570" y="0"/>
                </a:lnTo>
                <a:lnTo>
                  <a:pt x="24830" y="1773"/>
                </a:lnTo>
                <a:lnTo>
                  <a:pt x="0" y="33343"/>
                </a:lnTo>
                <a:lnTo>
                  <a:pt x="0" y="49661"/>
                </a:lnTo>
                <a:lnTo>
                  <a:pt x="22702" y="83005"/>
                </a:lnTo>
                <a:lnTo>
                  <a:pt x="29796" y="84778"/>
                </a:lnTo>
                <a:lnTo>
                  <a:pt x="47178" y="84778"/>
                </a:lnTo>
                <a:lnTo>
                  <a:pt x="54272" y="82295"/>
                </a:lnTo>
                <a:lnTo>
                  <a:pt x="60302" y="77684"/>
                </a:lnTo>
                <a:lnTo>
                  <a:pt x="62922" y="75556"/>
                </a:lnTo>
                <a:lnTo>
                  <a:pt x="32634" y="75556"/>
                </a:lnTo>
                <a:lnTo>
                  <a:pt x="28023" y="74137"/>
                </a:lnTo>
                <a:lnTo>
                  <a:pt x="11351" y="48597"/>
                </a:lnTo>
                <a:lnTo>
                  <a:pt x="11351" y="36536"/>
                </a:lnTo>
                <a:lnTo>
                  <a:pt x="12060" y="31215"/>
                </a:lnTo>
                <a:lnTo>
                  <a:pt x="13952" y="25894"/>
                </a:lnTo>
                <a:lnTo>
                  <a:pt x="15607" y="20928"/>
                </a:lnTo>
                <a:lnTo>
                  <a:pt x="18445" y="17026"/>
                </a:lnTo>
                <a:lnTo>
                  <a:pt x="22702" y="13834"/>
                </a:lnTo>
                <a:lnTo>
                  <a:pt x="26958" y="10996"/>
                </a:lnTo>
                <a:lnTo>
                  <a:pt x="32279" y="9577"/>
                </a:lnTo>
                <a:lnTo>
                  <a:pt x="63495" y="9577"/>
                </a:lnTo>
                <a:lnTo>
                  <a:pt x="59238" y="6385"/>
                </a:lnTo>
                <a:lnTo>
                  <a:pt x="53917" y="2128"/>
                </a:lnTo>
                <a:lnTo>
                  <a:pt x="46823" y="0"/>
                </a:lnTo>
                <a:close/>
              </a:path>
              <a:path w="571500" h="85089">
                <a:moveTo>
                  <a:pt x="61721" y="54627"/>
                </a:moveTo>
                <a:lnTo>
                  <a:pt x="43630" y="75556"/>
                </a:lnTo>
                <a:lnTo>
                  <a:pt x="62922" y="75556"/>
                </a:lnTo>
                <a:lnTo>
                  <a:pt x="65978" y="73072"/>
                </a:lnTo>
                <a:lnTo>
                  <a:pt x="70235" y="66333"/>
                </a:lnTo>
                <a:lnTo>
                  <a:pt x="72363" y="57465"/>
                </a:lnTo>
                <a:lnTo>
                  <a:pt x="61721" y="54627"/>
                </a:lnTo>
                <a:close/>
              </a:path>
              <a:path w="571500" h="85089">
                <a:moveTo>
                  <a:pt x="63495" y="9577"/>
                </a:moveTo>
                <a:lnTo>
                  <a:pt x="43985" y="9577"/>
                </a:lnTo>
                <a:lnTo>
                  <a:pt x="48597" y="10641"/>
                </a:lnTo>
                <a:lnTo>
                  <a:pt x="55691" y="16317"/>
                </a:lnTo>
                <a:lnTo>
                  <a:pt x="58529" y="20573"/>
                </a:lnTo>
                <a:lnTo>
                  <a:pt x="60302" y="26604"/>
                </a:lnTo>
                <a:lnTo>
                  <a:pt x="70944" y="24121"/>
                </a:lnTo>
                <a:lnTo>
                  <a:pt x="68816" y="16317"/>
                </a:lnTo>
                <a:lnTo>
                  <a:pt x="64914" y="10641"/>
                </a:lnTo>
                <a:lnTo>
                  <a:pt x="63495" y="9577"/>
                </a:lnTo>
                <a:close/>
              </a:path>
              <a:path w="571500" h="85089">
                <a:moveTo>
                  <a:pt x="116703" y="22702"/>
                </a:moveTo>
                <a:lnTo>
                  <a:pt x="100741" y="22702"/>
                </a:lnTo>
                <a:lnTo>
                  <a:pt x="94001" y="25540"/>
                </a:lnTo>
                <a:lnTo>
                  <a:pt x="88680" y="30860"/>
                </a:lnTo>
                <a:lnTo>
                  <a:pt x="83714" y="36536"/>
                </a:lnTo>
                <a:lnTo>
                  <a:pt x="81344" y="43985"/>
                </a:lnTo>
                <a:lnTo>
                  <a:pt x="81349" y="64204"/>
                </a:lnTo>
                <a:lnTo>
                  <a:pt x="83714" y="71299"/>
                </a:lnTo>
                <a:lnTo>
                  <a:pt x="93646" y="81941"/>
                </a:lnTo>
                <a:lnTo>
                  <a:pt x="100741" y="84778"/>
                </a:lnTo>
                <a:lnTo>
                  <a:pt x="116349" y="84778"/>
                </a:lnTo>
                <a:lnTo>
                  <a:pt x="122024" y="83005"/>
                </a:lnTo>
                <a:lnTo>
                  <a:pt x="126281" y="79812"/>
                </a:lnTo>
                <a:lnTo>
                  <a:pt x="130431" y="76620"/>
                </a:lnTo>
                <a:lnTo>
                  <a:pt x="104288" y="76620"/>
                </a:lnTo>
                <a:lnTo>
                  <a:pt x="100386" y="74846"/>
                </a:lnTo>
                <a:lnTo>
                  <a:pt x="96839" y="71299"/>
                </a:lnTo>
                <a:lnTo>
                  <a:pt x="93646" y="67752"/>
                </a:lnTo>
                <a:lnTo>
                  <a:pt x="91873" y="62786"/>
                </a:lnTo>
                <a:lnTo>
                  <a:pt x="91518" y="56400"/>
                </a:lnTo>
                <a:lnTo>
                  <a:pt x="135858" y="56400"/>
                </a:lnTo>
                <a:lnTo>
                  <a:pt x="135858" y="47887"/>
                </a:lnTo>
                <a:lnTo>
                  <a:pt x="91873" y="47887"/>
                </a:lnTo>
                <a:lnTo>
                  <a:pt x="92228" y="42921"/>
                </a:lnTo>
                <a:lnTo>
                  <a:pt x="94001" y="38664"/>
                </a:lnTo>
                <a:lnTo>
                  <a:pt x="97194" y="35827"/>
                </a:lnTo>
                <a:lnTo>
                  <a:pt x="100386" y="32634"/>
                </a:lnTo>
                <a:lnTo>
                  <a:pt x="104288" y="30860"/>
                </a:lnTo>
                <a:lnTo>
                  <a:pt x="128055" y="30860"/>
                </a:lnTo>
                <a:lnTo>
                  <a:pt x="123088" y="25540"/>
                </a:lnTo>
                <a:lnTo>
                  <a:pt x="116703" y="22702"/>
                </a:lnTo>
                <a:close/>
              </a:path>
              <a:path w="571500" h="85089">
                <a:moveTo>
                  <a:pt x="124862" y="64204"/>
                </a:moveTo>
                <a:lnTo>
                  <a:pt x="123443" y="68461"/>
                </a:lnTo>
                <a:lnTo>
                  <a:pt x="121315" y="71654"/>
                </a:lnTo>
                <a:lnTo>
                  <a:pt x="118832" y="73427"/>
                </a:lnTo>
                <a:lnTo>
                  <a:pt x="116349" y="75556"/>
                </a:lnTo>
                <a:lnTo>
                  <a:pt x="113156" y="76620"/>
                </a:lnTo>
                <a:lnTo>
                  <a:pt x="130431" y="76620"/>
                </a:lnTo>
                <a:lnTo>
                  <a:pt x="130892" y="76265"/>
                </a:lnTo>
                <a:lnTo>
                  <a:pt x="133730" y="71654"/>
                </a:lnTo>
                <a:lnTo>
                  <a:pt x="135504" y="65623"/>
                </a:lnTo>
                <a:lnTo>
                  <a:pt x="124862" y="64204"/>
                </a:lnTo>
                <a:close/>
              </a:path>
              <a:path w="571500" h="85089">
                <a:moveTo>
                  <a:pt x="128055" y="30860"/>
                </a:moveTo>
                <a:lnTo>
                  <a:pt x="113866" y="30860"/>
                </a:lnTo>
                <a:lnTo>
                  <a:pt x="118122" y="32989"/>
                </a:lnTo>
                <a:lnTo>
                  <a:pt x="121315" y="36891"/>
                </a:lnTo>
                <a:lnTo>
                  <a:pt x="123443" y="39374"/>
                </a:lnTo>
                <a:lnTo>
                  <a:pt x="124862" y="42921"/>
                </a:lnTo>
                <a:lnTo>
                  <a:pt x="125217" y="47887"/>
                </a:lnTo>
                <a:lnTo>
                  <a:pt x="135858" y="47887"/>
                </a:lnTo>
                <a:lnTo>
                  <a:pt x="135858" y="43985"/>
                </a:lnTo>
                <a:lnTo>
                  <a:pt x="133375" y="36181"/>
                </a:lnTo>
                <a:lnTo>
                  <a:pt x="128055" y="30860"/>
                </a:lnTo>
                <a:close/>
              </a:path>
              <a:path w="571500" h="85089">
                <a:moveTo>
                  <a:pt x="156787" y="24121"/>
                </a:moveTo>
                <a:lnTo>
                  <a:pt x="147919" y="24121"/>
                </a:lnTo>
                <a:lnTo>
                  <a:pt x="147919" y="83359"/>
                </a:lnTo>
                <a:lnTo>
                  <a:pt x="157851" y="83359"/>
                </a:lnTo>
                <a:lnTo>
                  <a:pt x="157851" y="48242"/>
                </a:lnTo>
                <a:lnTo>
                  <a:pt x="158561" y="44340"/>
                </a:lnTo>
                <a:lnTo>
                  <a:pt x="159625" y="40438"/>
                </a:lnTo>
                <a:lnTo>
                  <a:pt x="160334" y="38310"/>
                </a:lnTo>
                <a:lnTo>
                  <a:pt x="161753" y="36536"/>
                </a:lnTo>
                <a:lnTo>
                  <a:pt x="163527" y="35117"/>
                </a:lnTo>
                <a:lnTo>
                  <a:pt x="164946" y="33698"/>
                </a:lnTo>
                <a:lnTo>
                  <a:pt x="167074" y="32989"/>
                </a:lnTo>
                <a:lnTo>
                  <a:pt x="156787" y="32989"/>
                </a:lnTo>
                <a:lnTo>
                  <a:pt x="156787" y="24121"/>
                </a:lnTo>
                <a:close/>
              </a:path>
              <a:path w="571500" h="85089">
                <a:moveTo>
                  <a:pt x="173104" y="22702"/>
                </a:moveTo>
                <a:lnTo>
                  <a:pt x="167429" y="22702"/>
                </a:lnTo>
                <a:lnTo>
                  <a:pt x="165301" y="23411"/>
                </a:lnTo>
                <a:lnTo>
                  <a:pt x="163172" y="24830"/>
                </a:lnTo>
                <a:lnTo>
                  <a:pt x="161399" y="26249"/>
                </a:lnTo>
                <a:lnTo>
                  <a:pt x="159270" y="28732"/>
                </a:lnTo>
                <a:lnTo>
                  <a:pt x="156787" y="32989"/>
                </a:lnTo>
                <a:lnTo>
                  <a:pt x="171686" y="32989"/>
                </a:lnTo>
                <a:lnTo>
                  <a:pt x="174169" y="33698"/>
                </a:lnTo>
                <a:lnTo>
                  <a:pt x="176652" y="35472"/>
                </a:lnTo>
                <a:lnTo>
                  <a:pt x="180199" y="25894"/>
                </a:lnTo>
                <a:lnTo>
                  <a:pt x="176652" y="23766"/>
                </a:lnTo>
                <a:lnTo>
                  <a:pt x="173104" y="22702"/>
                </a:lnTo>
                <a:close/>
              </a:path>
              <a:path w="571500" h="85089">
                <a:moveTo>
                  <a:pt x="218509" y="22702"/>
                </a:moveTo>
                <a:lnTo>
                  <a:pt x="202192" y="22702"/>
                </a:lnTo>
                <a:lnTo>
                  <a:pt x="195452" y="25540"/>
                </a:lnTo>
                <a:lnTo>
                  <a:pt x="185165" y="36536"/>
                </a:lnTo>
                <a:lnTo>
                  <a:pt x="182795" y="43985"/>
                </a:lnTo>
                <a:lnTo>
                  <a:pt x="182800" y="64204"/>
                </a:lnTo>
                <a:lnTo>
                  <a:pt x="185165" y="71299"/>
                </a:lnTo>
                <a:lnTo>
                  <a:pt x="190486" y="76620"/>
                </a:lnTo>
                <a:lnTo>
                  <a:pt x="195452" y="81941"/>
                </a:lnTo>
                <a:lnTo>
                  <a:pt x="202192" y="84778"/>
                </a:lnTo>
                <a:lnTo>
                  <a:pt x="217800" y="84778"/>
                </a:lnTo>
                <a:lnTo>
                  <a:pt x="223475" y="83005"/>
                </a:lnTo>
                <a:lnTo>
                  <a:pt x="228087" y="79812"/>
                </a:lnTo>
                <a:lnTo>
                  <a:pt x="231918" y="76620"/>
                </a:lnTo>
                <a:lnTo>
                  <a:pt x="206094" y="76620"/>
                </a:lnTo>
                <a:lnTo>
                  <a:pt x="201837" y="74846"/>
                </a:lnTo>
                <a:lnTo>
                  <a:pt x="195452" y="67752"/>
                </a:lnTo>
                <a:lnTo>
                  <a:pt x="193324" y="62786"/>
                </a:lnTo>
                <a:lnTo>
                  <a:pt x="192969" y="56400"/>
                </a:lnTo>
                <a:lnTo>
                  <a:pt x="237309" y="56400"/>
                </a:lnTo>
                <a:lnTo>
                  <a:pt x="237309" y="47887"/>
                </a:lnTo>
                <a:lnTo>
                  <a:pt x="193678" y="47887"/>
                </a:lnTo>
                <a:lnTo>
                  <a:pt x="194033" y="42921"/>
                </a:lnTo>
                <a:lnTo>
                  <a:pt x="195807" y="38664"/>
                </a:lnTo>
                <a:lnTo>
                  <a:pt x="198999" y="35827"/>
                </a:lnTo>
                <a:lnTo>
                  <a:pt x="202192" y="32634"/>
                </a:lnTo>
                <a:lnTo>
                  <a:pt x="205739" y="30860"/>
                </a:lnTo>
                <a:lnTo>
                  <a:pt x="229860" y="30860"/>
                </a:lnTo>
                <a:lnTo>
                  <a:pt x="224894" y="25540"/>
                </a:lnTo>
                <a:lnTo>
                  <a:pt x="218509" y="22702"/>
                </a:lnTo>
                <a:close/>
              </a:path>
              <a:path w="571500" h="85089">
                <a:moveTo>
                  <a:pt x="226668" y="64204"/>
                </a:moveTo>
                <a:lnTo>
                  <a:pt x="225249" y="68461"/>
                </a:lnTo>
                <a:lnTo>
                  <a:pt x="223120" y="71654"/>
                </a:lnTo>
                <a:lnTo>
                  <a:pt x="220637" y="73427"/>
                </a:lnTo>
                <a:lnTo>
                  <a:pt x="217800" y="75556"/>
                </a:lnTo>
                <a:lnTo>
                  <a:pt x="214607" y="76620"/>
                </a:lnTo>
                <a:lnTo>
                  <a:pt x="231918" y="76620"/>
                </a:lnTo>
                <a:lnTo>
                  <a:pt x="232343" y="76265"/>
                </a:lnTo>
                <a:lnTo>
                  <a:pt x="235536" y="71654"/>
                </a:lnTo>
                <a:lnTo>
                  <a:pt x="236955" y="65623"/>
                </a:lnTo>
                <a:lnTo>
                  <a:pt x="226668" y="64204"/>
                </a:lnTo>
                <a:close/>
              </a:path>
              <a:path w="571500" h="85089">
                <a:moveTo>
                  <a:pt x="229860" y="30860"/>
                </a:moveTo>
                <a:lnTo>
                  <a:pt x="215671" y="30860"/>
                </a:lnTo>
                <a:lnTo>
                  <a:pt x="219928" y="32989"/>
                </a:lnTo>
                <a:lnTo>
                  <a:pt x="223120" y="36891"/>
                </a:lnTo>
                <a:lnTo>
                  <a:pt x="224894" y="39374"/>
                </a:lnTo>
                <a:lnTo>
                  <a:pt x="226313" y="42921"/>
                </a:lnTo>
                <a:lnTo>
                  <a:pt x="226668" y="47887"/>
                </a:lnTo>
                <a:lnTo>
                  <a:pt x="237309" y="47887"/>
                </a:lnTo>
                <a:lnTo>
                  <a:pt x="237309" y="43985"/>
                </a:lnTo>
                <a:lnTo>
                  <a:pt x="234826" y="36181"/>
                </a:lnTo>
                <a:lnTo>
                  <a:pt x="229860" y="30860"/>
                </a:lnTo>
                <a:close/>
              </a:path>
              <a:path w="571500" h="85089">
                <a:moveTo>
                  <a:pt x="268170" y="75910"/>
                </a:moveTo>
                <a:lnTo>
                  <a:pt x="258947" y="75910"/>
                </a:lnTo>
                <a:lnTo>
                  <a:pt x="262849" y="81941"/>
                </a:lnTo>
                <a:lnTo>
                  <a:pt x="268525" y="84778"/>
                </a:lnTo>
                <a:lnTo>
                  <a:pt x="282359" y="84778"/>
                </a:lnTo>
                <a:lnTo>
                  <a:pt x="288389" y="81941"/>
                </a:lnTo>
                <a:lnTo>
                  <a:pt x="293045" y="76620"/>
                </a:lnTo>
                <a:lnTo>
                  <a:pt x="269234" y="76620"/>
                </a:lnTo>
                <a:lnTo>
                  <a:pt x="268170" y="75910"/>
                </a:lnTo>
                <a:close/>
              </a:path>
              <a:path w="571500" h="85089">
                <a:moveTo>
                  <a:pt x="259657" y="1418"/>
                </a:moveTo>
                <a:lnTo>
                  <a:pt x="249725" y="1418"/>
                </a:lnTo>
                <a:lnTo>
                  <a:pt x="249725" y="83359"/>
                </a:lnTo>
                <a:lnTo>
                  <a:pt x="258947" y="83359"/>
                </a:lnTo>
                <a:lnTo>
                  <a:pt x="258947" y="75910"/>
                </a:lnTo>
                <a:lnTo>
                  <a:pt x="268170" y="75910"/>
                </a:lnTo>
                <a:lnTo>
                  <a:pt x="264978" y="73782"/>
                </a:lnTo>
                <a:lnTo>
                  <a:pt x="261785" y="68816"/>
                </a:lnTo>
                <a:lnTo>
                  <a:pt x="259657" y="65623"/>
                </a:lnTo>
                <a:lnTo>
                  <a:pt x="258947" y="60302"/>
                </a:lnTo>
                <a:lnTo>
                  <a:pt x="258947" y="46114"/>
                </a:lnTo>
                <a:lnTo>
                  <a:pt x="260366" y="40438"/>
                </a:lnTo>
                <a:lnTo>
                  <a:pt x="263559" y="36891"/>
                </a:lnTo>
                <a:lnTo>
                  <a:pt x="266751" y="32989"/>
                </a:lnTo>
                <a:lnTo>
                  <a:pt x="270653" y="30860"/>
                </a:lnTo>
                <a:lnTo>
                  <a:pt x="259657" y="30860"/>
                </a:lnTo>
                <a:lnTo>
                  <a:pt x="259657" y="1418"/>
                </a:lnTo>
                <a:close/>
              </a:path>
              <a:path w="571500" h="85089">
                <a:moveTo>
                  <a:pt x="279521" y="22702"/>
                </a:moveTo>
                <a:lnTo>
                  <a:pt x="269234" y="22702"/>
                </a:lnTo>
                <a:lnTo>
                  <a:pt x="263914" y="25540"/>
                </a:lnTo>
                <a:lnTo>
                  <a:pt x="259657" y="30860"/>
                </a:lnTo>
                <a:lnTo>
                  <a:pt x="279167" y="30860"/>
                </a:lnTo>
                <a:lnTo>
                  <a:pt x="283069" y="32989"/>
                </a:lnTo>
                <a:lnTo>
                  <a:pt x="286261" y="36536"/>
                </a:lnTo>
                <a:lnTo>
                  <a:pt x="289099" y="40083"/>
                </a:lnTo>
                <a:lnTo>
                  <a:pt x="290873" y="46114"/>
                </a:lnTo>
                <a:lnTo>
                  <a:pt x="290873" y="61367"/>
                </a:lnTo>
                <a:lnTo>
                  <a:pt x="289099" y="67042"/>
                </a:lnTo>
                <a:lnTo>
                  <a:pt x="285906" y="70589"/>
                </a:lnTo>
                <a:lnTo>
                  <a:pt x="282714" y="74491"/>
                </a:lnTo>
                <a:lnTo>
                  <a:pt x="278812" y="76620"/>
                </a:lnTo>
                <a:lnTo>
                  <a:pt x="293045" y="76620"/>
                </a:lnTo>
                <a:lnTo>
                  <a:pt x="293356" y="76265"/>
                </a:lnTo>
                <a:lnTo>
                  <a:pt x="298322" y="70944"/>
                </a:lnTo>
                <a:lnTo>
                  <a:pt x="301159" y="63140"/>
                </a:lnTo>
                <a:lnTo>
                  <a:pt x="301159" y="48597"/>
                </a:lnTo>
                <a:lnTo>
                  <a:pt x="300450" y="44695"/>
                </a:lnTo>
                <a:lnTo>
                  <a:pt x="299031" y="40793"/>
                </a:lnTo>
                <a:lnTo>
                  <a:pt x="297967" y="36891"/>
                </a:lnTo>
                <a:lnTo>
                  <a:pt x="296548" y="33698"/>
                </a:lnTo>
                <a:lnTo>
                  <a:pt x="294420" y="31215"/>
                </a:lnTo>
                <a:lnTo>
                  <a:pt x="292291" y="28377"/>
                </a:lnTo>
                <a:lnTo>
                  <a:pt x="289454" y="26604"/>
                </a:lnTo>
                <a:lnTo>
                  <a:pt x="286261" y="24830"/>
                </a:lnTo>
                <a:lnTo>
                  <a:pt x="283069" y="23411"/>
                </a:lnTo>
                <a:lnTo>
                  <a:pt x="279521" y="22702"/>
                </a:lnTo>
                <a:close/>
              </a:path>
              <a:path w="571500" h="85089">
                <a:moveTo>
                  <a:pt x="345500" y="22702"/>
                </a:moveTo>
                <a:lnTo>
                  <a:pt x="329537" y="22702"/>
                </a:lnTo>
                <a:lnTo>
                  <a:pt x="322798" y="25540"/>
                </a:lnTo>
                <a:lnTo>
                  <a:pt x="317477" y="30860"/>
                </a:lnTo>
                <a:lnTo>
                  <a:pt x="312511" y="36536"/>
                </a:lnTo>
                <a:lnTo>
                  <a:pt x="310140" y="43985"/>
                </a:lnTo>
                <a:lnTo>
                  <a:pt x="310146" y="64204"/>
                </a:lnTo>
                <a:lnTo>
                  <a:pt x="312511" y="71299"/>
                </a:lnTo>
                <a:lnTo>
                  <a:pt x="322443" y="81941"/>
                </a:lnTo>
                <a:lnTo>
                  <a:pt x="329537" y="84778"/>
                </a:lnTo>
                <a:lnTo>
                  <a:pt x="345145" y="84778"/>
                </a:lnTo>
                <a:lnTo>
                  <a:pt x="350821" y="83005"/>
                </a:lnTo>
                <a:lnTo>
                  <a:pt x="355077" y="79812"/>
                </a:lnTo>
                <a:lnTo>
                  <a:pt x="358908" y="76620"/>
                </a:lnTo>
                <a:lnTo>
                  <a:pt x="333085" y="76620"/>
                </a:lnTo>
                <a:lnTo>
                  <a:pt x="329183" y="74846"/>
                </a:lnTo>
                <a:lnTo>
                  <a:pt x="325635" y="71299"/>
                </a:lnTo>
                <a:lnTo>
                  <a:pt x="322443" y="67752"/>
                </a:lnTo>
                <a:lnTo>
                  <a:pt x="320669" y="62786"/>
                </a:lnTo>
                <a:lnTo>
                  <a:pt x="320315" y="56400"/>
                </a:lnTo>
                <a:lnTo>
                  <a:pt x="364300" y="56400"/>
                </a:lnTo>
                <a:lnTo>
                  <a:pt x="364655" y="54982"/>
                </a:lnTo>
                <a:lnTo>
                  <a:pt x="364655" y="47887"/>
                </a:lnTo>
                <a:lnTo>
                  <a:pt x="320669" y="47887"/>
                </a:lnTo>
                <a:lnTo>
                  <a:pt x="321024" y="42921"/>
                </a:lnTo>
                <a:lnTo>
                  <a:pt x="322798" y="38664"/>
                </a:lnTo>
                <a:lnTo>
                  <a:pt x="325990" y="35827"/>
                </a:lnTo>
                <a:lnTo>
                  <a:pt x="329183" y="32634"/>
                </a:lnTo>
                <a:lnTo>
                  <a:pt x="333085" y="30860"/>
                </a:lnTo>
                <a:lnTo>
                  <a:pt x="356851" y="30860"/>
                </a:lnTo>
                <a:lnTo>
                  <a:pt x="351885" y="25540"/>
                </a:lnTo>
                <a:lnTo>
                  <a:pt x="345500" y="22702"/>
                </a:lnTo>
                <a:close/>
              </a:path>
              <a:path w="571500" h="85089">
                <a:moveTo>
                  <a:pt x="353659" y="64204"/>
                </a:moveTo>
                <a:lnTo>
                  <a:pt x="352240" y="68461"/>
                </a:lnTo>
                <a:lnTo>
                  <a:pt x="350111" y="71654"/>
                </a:lnTo>
                <a:lnTo>
                  <a:pt x="347628" y="73427"/>
                </a:lnTo>
                <a:lnTo>
                  <a:pt x="345145" y="75556"/>
                </a:lnTo>
                <a:lnTo>
                  <a:pt x="341953" y="76620"/>
                </a:lnTo>
                <a:lnTo>
                  <a:pt x="358908" y="76620"/>
                </a:lnTo>
                <a:lnTo>
                  <a:pt x="359334" y="76265"/>
                </a:lnTo>
                <a:lnTo>
                  <a:pt x="362527" y="71654"/>
                </a:lnTo>
                <a:lnTo>
                  <a:pt x="364300" y="65623"/>
                </a:lnTo>
                <a:lnTo>
                  <a:pt x="353659" y="64204"/>
                </a:lnTo>
                <a:close/>
              </a:path>
              <a:path w="571500" h="85089">
                <a:moveTo>
                  <a:pt x="356851" y="30860"/>
                </a:moveTo>
                <a:lnTo>
                  <a:pt x="342662" y="30860"/>
                </a:lnTo>
                <a:lnTo>
                  <a:pt x="346919" y="32989"/>
                </a:lnTo>
                <a:lnTo>
                  <a:pt x="350111" y="36891"/>
                </a:lnTo>
                <a:lnTo>
                  <a:pt x="352240" y="39374"/>
                </a:lnTo>
                <a:lnTo>
                  <a:pt x="353304" y="42921"/>
                </a:lnTo>
                <a:lnTo>
                  <a:pt x="354013" y="47887"/>
                </a:lnTo>
                <a:lnTo>
                  <a:pt x="364655" y="47887"/>
                </a:lnTo>
                <a:lnTo>
                  <a:pt x="364655" y="43985"/>
                </a:lnTo>
                <a:lnTo>
                  <a:pt x="361817" y="36181"/>
                </a:lnTo>
                <a:lnTo>
                  <a:pt x="356851" y="30860"/>
                </a:lnTo>
                <a:close/>
              </a:path>
              <a:path w="571500" h="85089">
                <a:moveTo>
                  <a:pt x="386648" y="1418"/>
                </a:moveTo>
                <a:lnTo>
                  <a:pt x="376716" y="1418"/>
                </a:lnTo>
                <a:lnTo>
                  <a:pt x="376716" y="83359"/>
                </a:lnTo>
                <a:lnTo>
                  <a:pt x="386648" y="83359"/>
                </a:lnTo>
                <a:lnTo>
                  <a:pt x="386648" y="1418"/>
                </a:lnTo>
                <a:close/>
              </a:path>
              <a:path w="571500" h="85089">
                <a:moveTo>
                  <a:pt x="411833" y="1418"/>
                </a:moveTo>
                <a:lnTo>
                  <a:pt x="401901" y="1418"/>
                </a:lnTo>
                <a:lnTo>
                  <a:pt x="401901" y="83359"/>
                </a:lnTo>
                <a:lnTo>
                  <a:pt x="411833" y="83359"/>
                </a:lnTo>
                <a:lnTo>
                  <a:pt x="411833" y="1418"/>
                </a:lnTo>
                <a:close/>
              </a:path>
              <a:path w="571500" h="85089">
                <a:moveTo>
                  <a:pt x="437373" y="24121"/>
                </a:moveTo>
                <a:lnTo>
                  <a:pt x="427441" y="24121"/>
                </a:lnTo>
                <a:lnTo>
                  <a:pt x="427441" y="68106"/>
                </a:lnTo>
                <a:lnTo>
                  <a:pt x="444113" y="84778"/>
                </a:lnTo>
                <a:lnTo>
                  <a:pt x="455464" y="84778"/>
                </a:lnTo>
                <a:lnTo>
                  <a:pt x="461849" y="81231"/>
                </a:lnTo>
                <a:lnTo>
                  <a:pt x="465490" y="75910"/>
                </a:lnTo>
                <a:lnTo>
                  <a:pt x="446596" y="75910"/>
                </a:lnTo>
                <a:lnTo>
                  <a:pt x="444113" y="75201"/>
                </a:lnTo>
                <a:lnTo>
                  <a:pt x="437373" y="62076"/>
                </a:lnTo>
                <a:lnTo>
                  <a:pt x="437373" y="24121"/>
                </a:lnTo>
                <a:close/>
              </a:path>
              <a:path w="571500" h="85089">
                <a:moveTo>
                  <a:pt x="475329" y="74491"/>
                </a:moveTo>
                <a:lnTo>
                  <a:pt x="466460" y="74491"/>
                </a:lnTo>
                <a:lnTo>
                  <a:pt x="466460" y="83359"/>
                </a:lnTo>
                <a:lnTo>
                  <a:pt x="475329" y="83359"/>
                </a:lnTo>
                <a:lnTo>
                  <a:pt x="475329" y="74491"/>
                </a:lnTo>
                <a:close/>
              </a:path>
              <a:path w="571500" h="85089">
                <a:moveTo>
                  <a:pt x="475329" y="24121"/>
                </a:moveTo>
                <a:lnTo>
                  <a:pt x="465396" y="24121"/>
                </a:lnTo>
                <a:lnTo>
                  <a:pt x="465396" y="61012"/>
                </a:lnTo>
                <a:lnTo>
                  <a:pt x="464687" y="64914"/>
                </a:lnTo>
                <a:lnTo>
                  <a:pt x="463623" y="67397"/>
                </a:lnTo>
                <a:lnTo>
                  <a:pt x="462559" y="70235"/>
                </a:lnTo>
                <a:lnTo>
                  <a:pt x="460785" y="72363"/>
                </a:lnTo>
                <a:lnTo>
                  <a:pt x="457947" y="73782"/>
                </a:lnTo>
                <a:lnTo>
                  <a:pt x="455464" y="75201"/>
                </a:lnTo>
                <a:lnTo>
                  <a:pt x="452626" y="75910"/>
                </a:lnTo>
                <a:lnTo>
                  <a:pt x="465490" y="75910"/>
                </a:lnTo>
                <a:lnTo>
                  <a:pt x="466460" y="74491"/>
                </a:lnTo>
                <a:lnTo>
                  <a:pt x="475329" y="74491"/>
                </a:lnTo>
                <a:lnTo>
                  <a:pt x="475329" y="24121"/>
                </a:lnTo>
                <a:close/>
              </a:path>
              <a:path w="571500" h="85089">
                <a:moveTo>
                  <a:pt x="500159" y="24121"/>
                </a:moveTo>
                <a:lnTo>
                  <a:pt x="491291" y="24121"/>
                </a:lnTo>
                <a:lnTo>
                  <a:pt x="491291" y="83359"/>
                </a:lnTo>
                <a:lnTo>
                  <a:pt x="501223" y="83359"/>
                </a:lnTo>
                <a:lnTo>
                  <a:pt x="501223" y="47178"/>
                </a:lnTo>
                <a:lnTo>
                  <a:pt x="501578" y="42921"/>
                </a:lnTo>
                <a:lnTo>
                  <a:pt x="502642" y="40083"/>
                </a:lnTo>
                <a:lnTo>
                  <a:pt x="504061" y="37245"/>
                </a:lnTo>
                <a:lnTo>
                  <a:pt x="505480" y="35117"/>
                </a:lnTo>
                <a:lnTo>
                  <a:pt x="510446" y="32279"/>
                </a:lnTo>
                <a:lnTo>
                  <a:pt x="500159" y="32279"/>
                </a:lnTo>
                <a:lnTo>
                  <a:pt x="500159" y="24121"/>
                </a:lnTo>
                <a:close/>
              </a:path>
              <a:path w="571500" h="85089">
                <a:moveTo>
                  <a:pt x="534449" y="31570"/>
                </a:moveTo>
                <a:lnTo>
                  <a:pt x="519669" y="31570"/>
                </a:lnTo>
                <a:lnTo>
                  <a:pt x="522152" y="32634"/>
                </a:lnTo>
                <a:lnTo>
                  <a:pt x="525699" y="36891"/>
                </a:lnTo>
                <a:lnTo>
                  <a:pt x="526338" y="40083"/>
                </a:lnTo>
                <a:lnTo>
                  <a:pt x="526409" y="83359"/>
                </a:lnTo>
                <a:lnTo>
                  <a:pt x="536341" y="83359"/>
                </a:lnTo>
                <a:lnTo>
                  <a:pt x="536341" y="42921"/>
                </a:lnTo>
                <a:lnTo>
                  <a:pt x="537760" y="38310"/>
                </a:lnTo>
                <a:lnTo>
                  <a:pt x="540598" y="35472"/>
                </a:lnTo>
                <a:lnTo>
                  <a:pt x="543435" y="32989"/>
                </a:lnTo>
                <a:lnTo>
                  <a:pt x="534922" y="32989"/>
                </a:lnTo>
                <a:lnTo>
                  <a:pt x="534449" y="31570"/>
                </a:lnTo>
                <a:close/>
              </a:path>
              <a:path w="571500" h="85089">
                <a:moveTo>
                  <a:pt x="570242" y="31570"/>
                </a:moveTo>
                <a:lnTo>
                  <a:pt x="553368" y="31570"/>
                </a:lnTo>
                <a:lnTo>
                  <a:pt x="555141" y="31925"/>
                </a:lnTo>
                <a:lnTo>
                  <a:pt x="558689" y="34053"/>
                </a:lnTo>
                <a:lnTo>
                  <a:pt x="559753" y="35472"/>
                </a:lnTo>
                <a:lnTo>
                  <a:pt x="561172" y="39019"/>
                </a:lnTo>
                <a:lnTo>
                  <a:pt x="561526" y="41857"/>
                </a:lnTo>
                <a:lnTo>
                  <a:pt x="561526" y="83359"/>
                </a:lnTo>
                <a:lnTo>
                  <a:pt x="571459" y="83359"/>
                </a:lnTo>
                <a:lnTo>
                  <a:pt x="571357" y="35472"/>
                </a:lnTo>
                <a:lnTo>
                  <a:pt x="570242" y="31570"/>
                </a:lnTo>
                <a:close/>
              </a:path>
              <a:path w="571500" h="85089">
                <a:moveTo>
                  <a:pt x="559043" y="22702"/>
                </a:moveTo>
                <a:lnTo>
                  <a:pt x="545564" y="22702"/>
                </a:lnTo>
                <a:lnTo>
                  <a:pt x="539533" y="26249"/>
                </a:lnTo>
                <a:lnTo>
                  <a:pt x="534922" y="32989"/>
                </a:lnTo>
                <a:lnTo>
                  <a:pt x="543435" y="32989"/>
                </a:lnTo>
                <a:lnTo>
                  <a:pt x="546628" y="31570"/>
                </a:lnTo>
                <a:lnTo>
                  <a:pt x="570242" y="31570"/>
                </a:lnTo>
                <a:lnTo>
                  <a:pt x="570040" y="30860"/>
                </a:lnTo>
                <a:lnTo>
                  <a:pt x="563655" y="24475"/>
                </a:lnTo>
                <a:lnTo>
                  <a:pt x="559043" y="22702"/>
                </a:lnTo>
                <a:close/>
              </a:path>
              <a:path w="571500" h="85089">
                <a:moveTo>
                  <a:pt x="522507" y="22702"/>
                </a:moveTo>
                <a:lnTo>
                  <a:pt x="513993" y="22702"/>
                </a:lnTo>
                <a:lnTo>
                  <a:pt x="510801" y="23766"/>
                </a:lnTo>
                <a:lnTo>
                  <a:pt x="504416" y="27313"/>
                </a:lnTo>
                <a:lnTo>
                  <a:pt x="501933" y="29442"/>
                </a:lnTo>
                <a:lnTo>
                  <a:pt x="500159" y="32279"/>
                </a:lnTo>
                <a:lnTo>
                  <a:pt x="510446" y="32279"/>
                </a:lnTo>
                <a:lnTo>
                  <a:pt x="512929" y="31570"/>
                </a:lnTo>
                <a:lnTo>
                  <a:pt x="534449" y="31570"/>
                </a:lnTo>
                <a:lnTo>
                  <a:pt x="533858" y="29796"/>
                </a:lnTo>
                <a:lnTo>
                  <a:pt x="531730" y="27313"/>
                </a:lnTo>
                <a:lnTo>
                  <a:pt x="526054" y="23766"/>
                </a:lnTo>
                <a:lnTo>
                  <a:pt x="522507" y="22702"/>
                </a:lnTo>
                <a:close/>
              </a:path>
            </a:pathLst>
          </a:custGeom>
          <a:solidFill>
            <a:srgbClr val="000000"/>
          </a:solidFill>
        </p:spPr>
        <p:txBody>
          <a:bodyPr wrap="square" lIns="0" tIns="0" rIns="0" bIns="0" rtlCol="0"/>
          <a:lstStyle/>
          <a:p>
            <a:endParaRPr/>
          </a:p>
        </p:txBody>
      </p:sp>
      <p:sp>
        <p:nvSpPr>
          <p:cNvPr id="12" name="object 12"/>
          <p:cNvSpPr/>
          <p:nvPr/>
        </p:nvSpPr>
        <p:spPr>
          <a:xfrm>
            <a:off x="3166970" y="752060"/>
            <a:ext cx="598772" cy="10712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1019" y="2777175"/>
            <a:ext cx="583874" cy="105707"/>
          </a:xfrm>
          <a:prstGeom prst="rect">
            <a:avLst/>
          </a:prstGeom>
          <a:blipFill>
            <a:blip r:embed="rId4" cstate="print"/>
            <a:stretch>
              <a:fillRect/>
            </a:stretch>
          </a:blipFill>
        </p:spPr>
        <p:txBody>
          <a:bodyPr wrap="square" lIns="0" tIns="0" rIns="0" bIns="0" rtlCol="0"/>
          <a:lstStyle/>
          <a:p>
            <a:endParaRPr/>
          </a:p>
        </p:txBody>
      </p:sp>
      <p:sp>
        <p:nvSpPr>
          <p:cNvPr id="18" name="object 18"/>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9" name="object 19"/>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0" name="object 20"/>
          <p:cNvSpPr txBox="1"/>
          <p:nvPr/>
        </p:nvSpPr>
        <p:spPr>
          <a:xfrm>
            <a:off x="3773080" y="3331252"/>
            <a:ext cx="405765"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23.03.2018</a:t>
            </a:r>
            <a:endParaRPr sz="600">
              <a:latin typeface="Arial"/>
              <a:cs typeface="Arial"/>
            </a:endParaRPr>
          </a:p>
        </p:txBody>
      </p:sp>
      <p:sp>
        <p:nvSpPr>
          <p:cNvPr id="21" name="object 21"/>
          <p:cNvSpPr txBox="1"/>
          <p:nvPr/>
        </p:nvSpPr>
        <p:spPr>
          <a:xfrm>
            <a:off x="4300497" y="3331252"/>
            <a:ext cx="241300" cy="11938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Arial"/>
                <a:cs typeface="Arial"/>
              </a:rPr>
              <a:t>5</a:t>
            </a:fld>
            <a:r>
              <a:rPr sz="600" spc="-5" dirty="0">
                <a:solidFill>
                  <a:srgbClr val="FFFFFF"/>
                </a:solidFill>
                <a:latin typeface="Arial"/>
                <a:cs typeface="Arial"/>
              </a:rPr>
              <a:t> /</a:t>
            </a:r>
            <a:r>
              <a:rPr sz="600" spc="-70" dirty="0">
                <a:solidFill>
                  <a:srgbClr val="FFFFFF"/>
                </a:solidFill>
                <a:latin typeface="Arial"/>
                <a:cs typeface="Arial"/>
              </a:rPr>
              <a:t> </a:t>
            </a:r>
            <a:r>
              <a:rPr sz="600" spc="-5" dirty="0">
                <a:solidFill>
                  <a:srgbClr val="FFFFFF"/>
                </a:solidFill>
                <a:latin typeface="Arial"/>
                <a:cs typeface="Arial"/>
              </a:rPr>
              <a:t>20</a:t>
            </a:r>
            <a:endParaRPr sz="60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p:nvPr/>
        </p:nvSpPr>
        <p:spPr>
          <a:xfrm>
            <a:off x="95300" y="45565"/>
            <a:ext cx="3310890" cy="244475"/>
          </a:xfrm>
          <a:prstGeom prst="rect">
            <a:avLst/>
          </a:prstGeom>
        </p:spPr>
        <p:txBody>
          <a:bodyPr vert="horz" wrap="square" lIns="0" tIns="17145" rIns="0" bIns="0" rtlCol="0">
            <a:spAutoFit/>
          </a:bodyPr>
          <a:lstStyle/>
          <a:p>
            <a:pPr marL="12700">
              <a:lnSpc>
                <a:spcPct val="100000"/>
              </a:lnSpc>
              <a:spcBef>
                <a:spcPts val="135"/>
              </a:spcBef>
            </a:pPr>
            <a:r>
              <a:rPr sz="1400" b="1" spc="10" dirty="0">
                <a:solidFill>
                  <a:srgbClr val="FFFFFF"/>
                </a:solidFill>
                <a:latin typeface="Arial"/>
                <a:cs typeface="Arial"/>
              </a:rPr>
              <a:t>Neuron: </a:t>
            </a:r>
            <a:r>
              <a:rPr sz="1400" b="1" spc="15" dirty="0">
                <a:solidFill>
                  <a:srgbClr val="FFFFFF"/>
                </a:solidFill>
                <a:latin typeface="Arial"/>
                <a:cs typeface="Arial"/>
              </a:rPr>
              <a:t>Basic unit of </a:t>
            </a:r>
            <a:r>
              <a:rPr sz="1400" b="1" spc="10" dirty="0">
                <a:solidFill>
                  <a:srgbClr val="FFFFFF"/>
                </a:solidFill>
                <a:latin typeface="Arial"/>
                <a:cs typeface="Arial"/>
              </a:rPr>
              <a:t>nervous</a:t>
            </a:r>
            <a:r>
              <a:rPr sz="1400" b="1" spc="75" dirty="0">
                <a:solidFill>
                  <a:srgbClr val="FFFFFF"/>
                </a:solidFill>
                <a:latin typeface="Arial"/>
                <a:cs typeface="Arial"/>
              </a:rPr>
              <a:t> </a:t>
            </a:r>
            <a:r>
              <a:rPr sz="1400" b="1" spc="15" dirty="0">
                <a:solidFill>
                  <a:srgbClr val="FFFFFF"/>
                </a:solidFill>
                <a:latin typeface="Arial"/>
                <a:cs typeface="Arial"/>
              </a:rPr>
              <a:t>system</a:t>
            </a:r>
            <a:endParaRPr sz="1400">
              <a:latin typeface="Arial"/>
              <a:cs typeface="Arial"/>
            </a:endParaRPr>
          </a:p>
        </p:txBody>
      </p:sp>
      <p:grpSp>
        <p:nvGrpSpPr>
          <p:cNvPr id="4" name="object 4"/>
          <p:cNvGrpSpPr/>
          <p:nvPr/>
        </p:nvGrpSpPr>
        <p:grpSpPr>
          <a:xfrm>
            <a:off x="377281" y="905619"/>
            <a:ext cx="3037840" cy="1531620"/>
            <a:chOff x="377281" y="905619"/>
            <a:chExt cx="3037840" cy="1531620"/>
          </a:xfrm>
        </p:grpSpPr>
        <p:sp>
          <p:nvSpPr>
            <p:cNvPr id="5" name="object 5"/>
            <p:cNvSpPr/>
            <p:nvPr/>
          </p:nvSpPr>
          <p:spPr>
            <a:xfrm>
              <a:off x="2106389" y="1140124"/>
              <a:ext cx="866775" cy="749300"/>
            </a:xfrm>
            <a:custGeom>
              <a:avLst/>
              <a:gdLst/>
              <a:ahLst/>
              <a:cxnLst/>
              <a:rect l="l" t="t" r="r" b="b"/>
              <a:pathLst>
                <a:path w="866775" h="749300">
                  <a:moveTo>
                    <a:pt x="866214" y="374792"/>
                  </a:moveTo>
                  <a:lnTo>
                    <a:pt x="863301" y="331061"/>
                  </a:lnTo>
                  <a:lnTo>
                    <a:pt x="854780" y="288818"/>
                  </a:lnTo>
                  <a:lnTo>
                    <a:pt x="840975" y="248343"/>
                  </a:lnTo>
                  <a:lnTo>
                    <a:pt x="822211" y="209916"/>
                  </a:lnTo>
                  <a:lnTo>
                    <a:pt x="798813" y="173817"/>
                  </a:lnTo>
                  <a:lnTo>
                    <a:pt x="771106" y="140328"/>
                  </a:lnTo>
                  <a:lnTo>
                    <a:pt x="739415" y="109729"/>
                  </a:lnTo>
                  <a:lnTo>
                    <a:pt x="704065" y="82300"/>
                  </a:lnTo>
                  <a:lnTo>
                    <a:pt x="665381" y="58321"/>
                  </a:lnTo>
                  <a:lnTo>
                    <a:pt x="623687" y="38073"/>
                  </a:lnTo>
                  <a:lnTo>
                    <a:pt x="579308" y="21836"/>
                  </a:lnTo>
                  <a:lnTo>
                    <a:pt x="532570" y="9892"/>
                  </a:lnTo>
                  <a:lnTo>
                    <a:pt x="483797" y="2519"/>
                  </a:lnTo>
                  <a:lnTo>
                    <a:pt x="433314" y="0"/>
                  </a:lnTo>
                  <a:lnTo>
                    <a:pt x="382749" y="2519"/>
                  </a:lnTo>
                  <a:lnTo>
                    <a:pt x="333905" y="9892"/>
                  </a:lnTo>
                  <a:lnTo>
                    <a:pt x="287107" y="21836"/>
                  </a:lnTo>
                  <a:lnTo>
                    <a:pt x="242678" y="38073"/>
                  </a:lnTo>
                  <a:lnTo>
                    <a:pt x="200943" y="58321"/>
                  </a:lnTo>
                  <a:lnTo>
                    <a:pt x="162226" y="82300"/>
                  </a:lnTo>
                  <a:lnTo>
                    <a:pt x="126850" y="109729"/>
                  </a:lnTo>
                  <a:lnTo>
                    <a:pt x="95140" y="140328"/>
                  </a:lnTo>
                  <a:lnTo>
                    <a:pt x="67419" y="173817"/>
                  </a:lnTo>
                  <a:lnTo>
                    <a:pt x="44012" y="209916"/>
                  </a:lnTo>
                  <a:lnTo>
                    <a:pt x="25243" y="248343"/>
                  </a:lnTo>
                  <a:lnTo>
                    <a:pt x="11435" y="288818"/>
                  </a:lnTo>
                  <a:lnTo>
                    <a:pt x="2912" y="331061"/>
                  </a:lnTo>
                  <a:lnTo>
                    <a:pt x="0" y="374792"/>
                  </a:lnTo>
                  <a:lnTo>
                    <a:pt x="2912" y="418440"/>
                  </a:lnTo>
                  <a:lnTo>
                    <a:pt x="11435" y="460612"/>
                  </a:lnTo>
                  <a:lnTo>
                    <a:pt x="25243" y="501027"/>
                  </a:lnTo>
                  <a:lnTo>
                    <a:pt x="44012" y="539404"/>
                  </a:lnTo>
                  <a:lnTo>
                    <a:pt x="67419" y="575462"/>
                  </a:lnTo>
                  <a:lnTo>
                    <a:pt x="95140" y="608918"/>
                  </a:lnTo>
                  <a:lnTo>
                    <a:pt x="126850" y="639492"/>
                  </a:lnTo>
                  <a:lnTo>
                    <a:pt x="162226" y="666902"/>
                  </a:lnTo>
                  <a:lnTo>
                    <a:pt x="200943" y="690867"/>
                  </a:lnTo>
                  <a:lnTo>
                    <a:pt x="242678" y="711105"/>
                  </a:lnTo>
                  <a:lnTo>
                    <a:pt x="287107" y="727336"/>
                  </a:lnTo>
                  <a:lnTo>
                    <a:pt x="333905" y="739278"/>
                  </a:lnTo>
                  <a:lnTo>
                    <a:pt x="382749" y="746650"/>
                  </a:lnTo>
                  <a:lnTo>
                    <a:pt x="433314" y="749169"/>
                  </a:lnTo>
                  <a:lnTo>
                    <a:pt x="483797" y="746650"/>
                  </a:lnTo>
                  <a:lnTo>
                    <a:pt x="532570" y="739278"/>
                  </a:lnTo>
                  <a:lnTo>
                    <a:pt x="579308" y="727336"/>
                  </a:lnTo>
                  <a:lnTo>
                    <a:pt x="623687" y="711105"/>
                  </a:lnTo>
                  <a:lnTo>
                    <a:pt x="665381" y="690867"/>
                  </a:lnTo>
                  <a:lnTo>
                    <a:pt x="704065" y="666902"/>
                  </a:lnTo>
                  <a:lnTo>
                    <a:pt x="739415" y="639492"/>
                  </a:lnTo>
                  <a:lnTo>
                    <a:pt x="771106" y="608918"/>
                  </a:lnTo>
                  <a:lnTo>
                    <a:pt x="798813" y="575462"/>
                  </a:lnTo>
                  <a:lnTo>
                    <a:pt x="822211" y="539404"/>
                  </a:lnTo>
                  <a:lnTo>
                    <a:pt x="840975" y="501027"/>
                  </a:lnTo>
                  <a:lnTo>
                    <a:pt x="854780" y="460612"/>
                  </a:lnTo>
                  <a:lnTo>
                    <a:pt x="863301" y="418440"/>
                  </a:lnTo>
                  <a:lnTo>
                    <a:pt x="866214" y="374792"/>
                  </a:lnTo>
                  <a:close/>
                </a:path>
              </a:pathLst>
            </a:custGeom>
            <a:ln w="3175">
              <a:solidFill>
                <a:srgbClr val="000000"/>
              </a:solidFill>
              <a:prstDash val="sysDash"/>
            </a:ln>
          </p:spPr>
          <p:txBody>
            <a:bodyPr wrap="square" lIns="0" tIns="0" rIns="0" bIns="0" rtlCol="0"/>
            <a:lstStyle/>
            <a:p>
              <a:endParaRPr/>
            </a:p>
          </p:txBody>
        </p:sp>
        <p:sp>
          <p:nvSpPr>
            <p:cNvPr id="6" name="object 6"/>
            <p:cNvSpPr/>
            <p:nvPr/>
          </p:nvSpPr>
          <p:spPr>
            <a:xfrm>
              <a:off x="2872992" y="1201554"/>
              <a:ext cx="533400" cy="205104"/>
            </a:xfrm>
            <a:custGeom>
              <a:avLst/>
              <a:gdLst/>
              <a:ahLst/>
              <a:cxnLst/>
              <a:rect l="l" t="t" r="r" b="b"/>
              <a:pathLst>
                <a:path w="533400" h="205105">
                  <a:moveTo>
                    <a:pt x="0" y="205035"/>
                  </a:moveTo>
                  <a:lnTo>
                    <a:pt x="532927" y="0"/>
                  </a:lnTo>
                </a:path>
              </a:pathLst>
            </a:custGeom>
            <a:ln w="17840">
              <a:solidFill>
                <a:srgbClr val="000000"/>
              </a:solidFill>
            </a:ln>
          </p:spPr>
          <p:txBody>
            <a:bodyPr wrap="square" lIns="0" tIns="0" rIns="0" bIns="0" rtlCol="0"/>
            <a:lstStyle/>
            <a:p>
              <a:endParaRPr/>
            </a:p>
          </p:txBody>
        </p:sp>
        <p:sp>
          <p:nvSpPr>
            <p:cNvPr id="7" name="object 7"/>
            <p:cNvSpPr/>
            <p:nvPr/>
          </p:nvSpPr>
          <p:spPr>
            <a:xfrm>
              <a:off x="2773791" y="1366739"/>
              <a:ext cx="122555" cy="78105"/>
            </a:xfrm>
            <a:custGeom>
              <a:avLst/>
              <a:gdLst/>
              <a:ahLst/>
              <a:cxnLst/>
              <a:rect l="l" t="t" r="r" b="b"/>
              <a:pathLst>
                <a:path w="122555" h="78105">
                  <a:moveTo>
                    <a:pt x="94216" y="0"/>
                  </a:moveTo>
                  <a:lnTo>
                    <a:pt x="0" y="78029"/>
                  </a:lnTo>
                  <a:lnTo>
                    <a:pt x="122025" y="72219"/>
                  </a:lnTo>
                  <a:lnTo>
                    <a:pt x="94216" y="0"/>
                  </a:lnTo>
                  <a:close/>
                </a:path>
              </a:pathLst>
            </a:custGeom>
            <a:solidFill>
              <a:srgbClr val="000000"/>
            </a:solidFill>
          </p:spPr>
          <p:txBody>
            <a:bodyPr wrap="square" lIns="0" tIns="0" rIns="0" bIns="0" rtlCol="0"/>
            <a:lstStyle/>
            <a:p>
              <a:endParaRPr/>
            </a:p>
          </p:txBody>
        </p:sp>
        <p:sp>
          <p:nvSpPr>
            <p:cNvPr id="8" name="object 8"/>
            <p:cNvSpPr/>
            <p:nvPr/>
          </p:nvSpPr>
          <p:spPr>
            <a:xfrm>
              <a:off x="2736025" y="1645655"/>
              <a:ext cx="506095" cy="189865"/>
            </a:xfrm>
            <a:custGeom>
              <a:avLst/>
              <a:gdLst/>
              <a:ahLst/>
              <a:cxnLst/>
              <a:rect l="l" t="t" r="r" b="b"/>
              <a:pathLst>
                <a:path w="506094" h="189864">
                  <a:moveTo>
                    <a:pt x="0" y="0"/>
                  </a:moveTo>
                  <a:lnTo>
                    <a:pt x="505948" y="189678"/>
                  </a:lnTo>
                </a:path>
              </a:pathLst>
            </a:custGeom>
            <a:ln w="17840">
              <a:solidFill>
                <a:srgbClr val="000000"/>
              </a:solidFill>
            </a:ln>
          </p:spPr>
          <p:txBody>
            <a:bodyPr wrap="square" lIns="0" tIns="0" rIns="0" bIns="0" rtlCol="0"/>
            <a:lstStyle/>
            <a:p>
              <a:endParaRPr/>
            </a:p>
          </p:txBody>
        </p:sp>
        <p:sp>
          <p:nvSpPr>
            <p:cNvPr id="9" name="object 9"/>
            <p:cNvSpPr/>
            <p:nvPr/>
          </p:nvSpPr>
          <p:spPr>
            <a:xfrm>
              <a:off x="2636828" y="1608302"/>
              <a:ext cx="122555" cy="77470"/>
            </a:xfrm>
            <a:custGeom>
              <a:avLst/>
              <a:gdLst/>
              <a:ahLst/>
              <a:cxnLst/>
              <a:rect l="l" t="t" r="r" b="b"/>
              <a:pathLst>
                <a:path w="122555" h="77469">
                  <a:moveTo>
                    <a:pt x="0" y="0"/>
                  </a:moveTo>
                  <a:lnTo>
                    <a:pt x="94631" y="77199"/>
                  </a:lnTo>
                  <a:lnTo>
                    <a:pt x="122025" y="4565"/>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1270472" y="1876842"/>
              <a:ext cx="98425" cy="551815"/>
            </a:xfrm>
            <a:custGeom>
              <a:avLst/>
              <a:gdLst/>
              <a:ahLst/>
              <a:cxnLst/>
              <a:rect l="l" t="t" r="r" b="b"/>
              <a:pathLst>
                <a:path w="98425" h="551814">
                  <a:moveTo>
                    <a:pt x="98367" y="551189"/>
                  </a:moveTo>
                  <a:lnTo>
                    <a:pt x="0" y="0"/>
                  </a:lnTo>
                </a:path>
              </a:pathLst>
            </a:custGeom>
            <a:ln w="17840">
              <a:solidFill>
                <a:srgbClr val="000000"/>
              </a:solidFill>
            </a:ln>
          </p:spPr>
          <p:txBody>
            <a:bodyPr wrap="square" lIns="0" tIns="0" rIns="0" bIns="0" rtlCol="0"/>
            <a:lstStyle/>
            <a:p>
              <a:endParaRPr/>
            </a:p>
          </p:txBody>
        </p:sp>
        <p:sp>
          <p:nvSpPr>
            <p:cNvPr id="11" name="object 11"/>
            <p:cNvSpPr/>
            <p:nvPr/>
          </p:nvSpPr>
          <p:spPr>
            <a:xfrm>
              <a:off x="1233953" y="1772248"/>
              <a:ext cx="76835" cy="121285"/>
            </a:xfrm>
            <a:custGeom>
              <a:avLst/>
              <a:gdLst/>
              <a:ahLst/>
              <a:cxnLst/>
              <a:rect l="l" t="t" r="r" b="b"/>
              <a:pathLst>
                <a:path w="76834" h="121285">
                  <a:moveTo>
                    <a:pt x="17847" y="0"/>
                  </a:moveTo>
                  <a:lnTo>
                    <a:pt x="0" y="121195"/>
                  </a:lnTo>
                  <a:lnTo>
                    <a:pt x="76369" y="107498"/>
                  </a:lnTo>
                  <a:lnTo>
                    <a:pt x="17847" y="0"/>
                  </a:lnTo>
                  <a:close/>
                </a:path>
              </a:pathLst>
            </a:custGeom>
            <a:solidFill>
              <a:srgbClr val="000000"/>
            </a:solidFill>
          </p:spPr>
          <p:txBody>
            <a:bodyPr wrap="square" lIns="0" tIns="0" rIns="0" bIns="0" rtlCol="0"/>
            <a:lstStyle/>
            <a:p>
              <a:endParaRPr/>
            </a:p>
          </p:txBody>
        </p:sp>
        <p:sp>
          <p:nvSpPr>
            <p:cNvPr id="12" name="object 12"/>
            <p:cNvSpPr/>
            <p:nvPr/>
          </p:nvSpPr>
          <p:spPr>
            <a:xfrm>
              <a:off x="377281" y="905619"/>
              <a:ext cx="2279053" cy="15120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41877" y="2398978"/>
              <a:ext cx="0" cy="12700"/>
            </a:xfrm>
            <a:custGeom>
              <a:avLst/>
              <a:gdLst/>
              <a:ahLst/>
              <a:cxnLst/>
              <a:rect l="l" t="t" r="r" b="b"/>
              <a:pathLst>
                <a:path h="12700">
                  <a:moveTo>
                    <a:pt x="0" y="12451"/>
                  </a:moveTo>
                  <a:lnTo>
                    <a:pt x="0" y="0"/>
                  </a:lnTo>
                </a:path>
              </a:pathLst>
            </a:custGeom>
            <a:ln w="6225">
              <a:solidFill>
                <a:srgbClr val="000000"/>
              </a:solidFill>
            </a:ln>
          </p:spPr>
          <p:txBody>
            <a:bodyPr wrap="square" lIns="0" tIns="0" rIns="0" bIns="0" rtlCol="0"/>
            <a:lstStyle/>
            <a:p>
              <a:endParaRPr/>
            </a:p>
          </p:txBody>
        </p:sp>
      </p:grpSp>
      <p:sp>
        <p:nvSpPr>
          <p:cNvPr id="14" name="object 14"/>
          <p:cNvSpPr txBox="1">
            <a:spLocks noGrp="1"/>
          </p:cNvSpPr>
          <p:nvPr>
            <p:ph type="title"/>
          </p:nvPr>
        </p:nvSpPr>
        <p:spPr>
          <a:prstGeom prst="rect">
            <a:avLst/>
          </a:prstGeom>
        </p:spPr>
        <p:txBody>
          <a:bodyPr vert="horz" wrap="square" lIns="0" tIns="12065" rIns="0" bIns="0" rtlCol="0">
            <a:spAutoFit/>
          </a:bodyPr>
          <a:lstStyle/>
          <a:p>
            <a:pPr marL="3111500" marR="5080">
              <a:lnSpc>
                <a:spcPct val="102600"/>
              </a:lnSpc>
              <a:spcBef>
                <a:spcPts val="95"/>
              </a:spcBef>
            </a:pPr>
            <a:r>
              <a:rPr spc="5" dirty="0"/>
              <a:t>Dendrite of  another</a:t>
            </a:r>
            <a:r>
              <a:rPr spc="-35" dirty="0"/>
              <a:t> </a:t>
            </a:r>
            <a:r>
              <a:rPr spc="5" dirty="0"/>
              <a:t>neuron</a:t>
            </a:r>
          </a:p>
        </p:txBody>
      </p:sp>
      <p:sp>
        <p:nvSpPr>
          <p:cNvPr id="15" name="object 15"/>
          <p:cNvSpPr txBox="1"/>
          <p:nvPr/>
        </p:nvSpPr>
        <p:spPr>
          <a:xfrm>
            <a:off x="1427143" y="2437302"/>
            <a:ext cx="328930" cy="174625"/>
          </a:xfrm>
          <a:prstGeom prst="rect">
            <a:avLst/>
          </a:prstGeom>
        </p:spPr>
        <p:txBody>
          <a:bodyPr vert="horz" wrap="square" lIns="0" tIns="15875" rIns="0" bIns="0" rtlCol="0">
            <a:spAutoFit/>
          </a:bodyPr>
          <a:lstStyle/>
          <a:p>
            <a:pPr marL="12700">
              <a:lnSpc>
                <a:spcPct val="100000"/>
              </a:lnSpc>
              <a:spcBef>
                <a:spcPts val="125"/>
              </a:spcBef>
            </a:pPr>
            <a:r>
              <a:rPr sz="950" spc="10" dirty="0">
                <a:latin typeface="Arial"/>
                <a:cs typeface="Arial"/>
              </a:rPr>
              <a:t>soma</a:t>
            </a:r>
            <a:endParaRPr sz="950">
              <a:latin typeface="Arial"/>
              <a:cs typeface="Arial"/>
            </a:endParaRPr>
          </a:p>
        </p:txBody>
      </p:sp>
      <p:sp>
        <p:nvSpPr>
          <p:cNvPr id="16" name="object 16"/>
          <p:cNvSpPr txBox="1"/>
          <p:nvPr/>
        </p:nvSpPr>
        <p:spPr>
          <a:xfrm>
            <a:off x="3321044" y="1833800"/>
            <a:ext cx="507365" cy="174625"/>
          </a:xfrm>
          <a:prstGeom prst="rect">
            <a:avLst/>
          </a:prstGeom>
        </p:spPr>
        <p:txBody>
          <a:bodyPr vert="horz" wrap="square" lIns="0" tIns="15875" rIns="0" bIns="0" rtlCol="0">
            <a:spAutoFit/>
          </a:bodyPr>
          <a:lstStyle/>
          <a:p>
            <a:pPr marL="12700">
              <a:lnSpc>
                <a:spcPct val="100000"/>
              </a:lnSpc>
              <a:spcBef>
                <a:spcPts val="125"/>
              </a:spcBef>
            </a:pPr>
            <a:r>
              <a:rPr sz="950" spc="10" dirty="0">
                <a:latin typeface="Arial"/>
                <a:cs typeface="Arial"/>
              </a:rPr>
              <a:t>Synapse</a:t>
            </a:r>
            <a:endParaRPr sz="950">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22" name="object 22"/>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3" name="object 23"/>
          <p:cNvSpPr txBox="1"/>
          <p:nvPr/>
        </p:nvSpPr>
        <p:spPr>
          <a:xfrm>
            <a:off x="3773080" y="3331252"/>
            <a:ext cx="405765"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23.03.2018</a:t>
            </a:r>
            <a:endParaRPr sz="600">
              <a:latin typeface="Arial"/>
              <a:cs typeface="Arial"/>
            </a:endParaRPr>
          </a:p>
        </p:txBody>
      </p:sp>
      <p:sp>
        <p:nvSpPr>
          <p:cNvPr id="24" name="object 24"/>
          <p:cNvSpPr txBox="1"/>
          <p:nvPr/>
        </p:nvSpPr>
        <p:spPr>
          <a:xfrm>
            <a:off x="4300497" y="3331252"/>
            <a:ext cx="241300" cy="11938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Arial"/>
                <a:cs typeface="Arial"/>
              </a:rPr>
              <a:t>6</a:t>
            </a:fld>
            <a:r>
              <a:rPr sz="600" spc="-5" dirty="0">
                <a:solidFill>
                  <a:srgbClr val="FFFFFF"/>
                </a:solidFill>
                <a:latin typeface="Arial"/>
                <a:cs typeface="Arial"/>
              </a:rPr>
              <a:t> /</a:t>
            </a:r>
            <a:r>
              <a:rPr sz="600" spc="-70" dirty="0">
                <a:solidFill>
                  <a:srgbClr val="FFFFFF"/>
                </a:solidFill>
                <a:latin typeface="Arial"/>
                <a:cs typeface="Arial"/>
              </a:rPr>
              <a:t> </a:t>
            </a:r>
            <a:r>
              <a:rPr sz="600" spc="-5" dirty="0">
                <a:solidFill>
                  <a:srgbClr val="FFFFFF"/>
                </a:solidFill>
                <a:latin typeface="Arial"/>
                <a:cs typeface="Arial"/>
              </a:rPr>
              <a:t>20</a:t>
            </a:r>
            <a:endParaRPr sz="60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043430"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Neuron </a:t>
            </a:r>
            <a:r>
              <a:rPr sz="1400" b="1" spc="20" dirty="0">
                <a:solidFill>
                  <a:srgbClr val="FFFFFF"/>
                </a:solidFill>
                <a:latin typeface="Arial"/>
                <a:cs typeface="Arial"/>
              </a:rPr>
              <a:t>and </a:t>
            </a:r>
            <a:r>
              <a:rPr sz="1400" b="1" spc="10" dirty="0">
                <a:solidFill>
                  <a:srgbClr val="FFFFFF"/>
                </a:solidFill>
                <a:latin typeface="Arial"/>
                <a:cs typeface="Arial"/>
              </a:rPr>
              <a:t>its</a:t>
            </a:r>
            <a:r>
              <a:rPr sz="1400" b="1" spc="-70" dirty="0">
                <a:solidFill>
                  <a:srgbClr val="FFFFFF"/>
                </a:solidFill>
                <a:latin typeface="Arial"/>
                <a:cs typeface="Arial"/>
              </a:rPr>
              <a:t> </a:t>
            </a:r>
            <a:r>
              <a:rPr sz="1400" b="1" spc="10" dirty="0">
                <a:solidFill>
                  <a:srgbClr val="FFFFFF"/>
                </a:solidFill>
                <a:latin typeface="Arial"/>
                <a:cs typeface="Arial"/>
              </a:rPr>
              <a:t>working</a:t>
            </a:r>
            <a:endParaRPr sz="1400">
              <a:latin typeface="Arial"/>
              <a:cs typeface="Arial"/>
            </a:endParaRPr>
          </a:p>
        </p:txBody>
      </p:sp>
      <p:sp>
        <p:nvSpPr>
          <p:cNvPr id="4" name="object 4"/>
          <p:cNvSpPr/>
          <p:nvPr/>
        </p:nvSpPr>
        <p:spPr>
          <a:xfrm>
            <a:off x="2212773" y="624033"/>
            <a:ext cx="400050" cy="346075"/>
          </a:xfrm>
          <a:custGeom>
            <a:avLst/>
            <a:gdLst/>
            <a:ahLst/>
            <a:cxnLst/>
            <a:rect l="l" t="t" r="r" b="b"/>
            <a:pathLst>
              <a:path w="400050" h="346075">
                <a:moveTo>
                  <a:pt x="399791" y="172981"/>
                </a:moveTo>
                <a:lnTo>
                  <a:pt x="392653" y="126976"/>
                </a:lnTo>
                <a:lnTo>
                  <a:pt x="372511" y="85649"/>
                </a:lnTo>
                <a:lnTo>
                  <a:pt x="341268" y="50644"/>
                </a:lnTo>
                <a:lnTo>
                  <a:pt x="300831" y="23604"/>
                </a:lnTo>
                <a:lnTo>
                  <a:pt x="253103" y="6175"/>
                </a:lnTo>
                <a:lnTo>
                  <a:pt x="199991" y="0"/>
                </a:lnTo>
                <a:lnTo>
                  <a:pt x="146798" y="6175"/>
                </a:lnTo>
                <a:lnTo>
                  <a:pt x="99016" y="23604"/>
                </a:lnTo>
                <a:lnTo>
                  <a:pt x="58546" y="50644"/>
                </a:lnTo>
                <a:lnTo>
                  <a:pt x="27287" y="85649"/>
                </a:lnTo>
                <a:lnTo>
                  <a:pt x="7138" y="126976"/>
                </a:lnTo>
                <a:lnTo>
                  <a:pt x="0" y="172981"/>
                </a:lnTo>
                <a:lnTo>
                  <a:pt x="7138" y="218904"/>
                </a:lnTo>
                <a:lnTo>
                  <a:pt x="27287" y="260177"/>
                </a:lnTo>
                <a:lnTo>
                  <a:pt x="58546" y="295150"/>
                </a:lnTo>
                <a:lnTo>
                  <a:pt x="99016" y="322172"/>
                </a:lnTo>
                <a:lnTo>
                  <a:pt x="146798" y="339596"/>
                </a:lnTo>
                <a:lnTo>
                  <a:pt x="199991" y="345770"/>
                </a:lnTo>
                <a:lnTo>
                  <a:pt x="253103" y="339596"/>
                </a:lnTo>
                <a:lnTo>
                  <a:pt x="300831" y="322172"/>
                </a:lnTo>
                <a:lnTo>
                  <a:pt x="341268" y="295150"/>
                </a:lnTo>
                <a:lnTo>
                  <a:pt x="372511" y="260177"/>
                </a:lnTo>
                <a:lnTo>
                  <a:pt x="392653" y="218904"/>
                </a:lnTo>
                <a:lnTo>
                  <a:pt x="399791" y="172981"/>
                </a:lnTo>
                <a:close/>
              </a:path>
            </a:pathLst>
          </a:custGeom>
          <a:ln w="3175">
            <a:solidFill>
              <a:srgbClr val="000000"/>
            </a:solidFill>
            <a:prstDash val="sysDash"/>
          </a:ln>
        </p:spPr>
        <p:txBody>
          <a:bodyPr wrap="square" lIns="0" tIns="0" rIns="0" bIns="0" rtlCol="0"/>
          <a:lstStyle/>
          <a:p>
            <a:endParaRPr/>
          </a:p>
        </p:txBody>
      </p:sp>
      <p:sp>
        <p:nvSpPr>
          <p:cNvPr id="5" name="object 5"/>
          <p:cNvSpPr txBox="1"/>
          <p:nvPr/>
        </p:nvSpPr>
        <p:spPr>
          <a:xfrm>
            <a:off x="2812882" y="536813"/>
            <a:ext cx="413384" cy="163195"/>
          </a:xfrm>
          <a:prstGeom prst="rect">
            <a:avLst/>
          </a:prstGeom>
        </p:spPr>
        <p:txBody>
          <a:bodyPr vert="horz" wrap="square" lIns="0" tIns="12700" rIns="0" bIns="0" rtlCol="0">
            <a:spAutoFit/>
          </a:bodyPr>
          <a:lstStyle/>
          <a:p>
            <a:pPr marL="12700" marR="5080">
              <a:lnSpc>
                <a:spcPct val="100000"/>
              </a:lnSpc>
              <a:spcBef>
                <a:spcPts val="100"/>
              </a:spcBef>
            </a:pPr>
            <a:r>
              <a:rPr sz="450" spc="-5" dirty="0">
                <a:latin typeface="Arial"/>
                <a:cs typeface="Arial"/>
              </a:rPr>
              <a:t>Dendrite of  another</a:t>
            </a:r>
            <a:r>
              <a:rPr sz="450" spc="-65" dirty="0">
                <a:latin typeface="Arial"/>
                <a:cs typeface="Arial"/>
              </a:rPr>
              <a:t> </a:t>
            </a:r>
            <a:r>
              <a:rPr sz="450" spc="-5" dirty="0">
                <a:latin typeface="Arial"/>
                <a:cs typeface="Arial"/>
              </a:rPr>
              <a:t>neuron</a:t>
            </a:r>
            <a:endParaRPr sz="450">
              <a:latin typeface="Arial"/>
              <a:cs typeface="Arial"/>
            </a:endParaRPr>
          </a:p>
        </p:txBody>
      </p:sp>
      <p:sp>
        <p:nvSpPr>
          <p:cNvPr id="6" name="object 6"/>
          <p:cNvSpPr txBox="1"/>
          <p:nvPr/>
        </p:nvSpPr>
        <p:spPr>
          <a:xfrm>
            <a:off x="1892436" y="1215892"/>
            <a:ext cx="165735" cy="94615"/>
          </a:xfrm>
          <a:prstGeom prst="rect">
            <a:avLst/>
          </a:prstGeom>
        </p:spPr>
        <p:txBody>
          <a:bodyPr vert="horz" wrap="square" lIns="0" tIns="12700" rIns="0" bIns="0" rtlCol="0">
            <a:spAutoFit/>
          </a:bodyPr>
          <a:lstStyle/>
          <a:p>
            <a:pPr marL="12700">
              <a:lnSpc>
                <a:spcPct val="100000"/>
              </a:lnSpc>
              <a:spcBef>
                <a:spcPts val="100"/>
              </a:spcBef>
            </a:pPr>
            <a:r>
              <a:rPr sz="450" spc="-5" dirty="0">
                <a:latin typeface="Arial"/>
                <a:cs typeface="Arial"/>
              </a:rPr>
              <a:t>soma</a:t>
            </a:r>
            <a:endParaRPr sz="450">
              <a:latin typeface="Arial"/>
              <a:cs typeface="Arial"/>
            </a:endParaRPr>
          </a:p>
        </p:txBody>
      </p:sp>
      <p:sp>
        <p:nvSpPr>
          <p:cNvPr id="7" name="object 7"/>
          <p:cNvSpPr txBox="1"/>
          <p:nvPr/>
        </p:nvSpPr>
        <p:spPr>
          <a:xfrm>
            <a:off x="2766545" y="937353"/>
            <a:ext cx="248285" cy="94615"/>
          </a:xfrm>
          <a:prstGeom prst="rect">
            <a:avLst/>
          </a:prstGeom>
        </p:spPr>
        <p:txBody>
          <a:bodyPr vert="horz" wrap="square" lIns="0" tIns="12700" rIns="0" bIns="0" rtlCol="0">
            <a:spAutoFit/>
          </a:bodyPr>
          <a:lstStyle/>
          <a:p>
            <a:pPr marL="12700">
              <a:lnSpc>
                <a:spcPct val="100000"/>
              </a:lnSpc>
              <a:spcBef>
                <a:spcPts val="100"/>
              </a:spcBef>
            </a:pPr>
            <a:r>
              <a:rPr sz="450" spc="-5" dirty="0">
                <a:latin typeface="Arial"/>
                <a:cs typeface="Arial"/>
              </a:rPr>
              <a:t>Synapse</a:t>
            </a:r>
            <a:endParaRPr sz="450">
              <a:latin typeface="Arial"/>
              <a:cs typeface="Arial"/>
            </a:endParaRPr>
          </a:p>
        </p:txBody>
      </p:sp>
      <p:grpSp>
        <p:nvGrpSpPr>
          <p:cNvPr id="8" name="object 8"/>
          <p:cNvGrpSpPr/>
          <p:nvPr/>
        </p:nvGrpSpPr>
        <p:grpSpPr>
          <a:xfrm>
            <a:off x="1414723" y="515800"/>
            <a:ext cx="1402080" cy="707390"/>
            <a:chOff x="1414723" y="515800"/>
            <a:chExt cx="1402080" cy="707390"/>
          </a:xfrm>
        </p:grpSpPr>
        <p:sp>
          <p:nvSpPr>
            <p:cNvPr id="9" name="object 9"/>
            <p:cNvSpPr/>
            <p:nvPr/>
          </p:nvSpPr>
          <p:spPr>
            <a:xfrm>
              <a:off x="2566590" y="652385"/>
              <a:ext cx="246379" cy="95250"/>
            </a:xfrm>
            <a:custGeom>
              <a:avLst/>
              <a:gdLst/>
              <a:ahLst/>
              <a:cxnLst/>
              <a:rect l="l" t="t" r="r" b="b"/>
              <a:pathLst>
                <a:path w="246380" h="95250">
                  <a:moveTo>
                    <a:pt x="0" y="94631"/>
                  </a:moveTo>
                  <a:lnTo>
                    <a:pt x="245966" y="0"/>
                  </a:lnTo>
                </a:path>
              </a:pathLst>
            </a:custGeom>
            <a:ln w="8234">
              <a:solidFill>
                <a:srgbClr val="000000"/>
              </a:solidFill>
            </a:ln>
          </p:spPr>
          <p:txBody>
            <a:bodyPr wrap="square" lIns="0" tIns="0" rIns="0" bIns="0" rtlCol="0"/>
            <a:lstStyle/>
            <a:p>
              <a:endParaRPr/>
            </a:p>
          </p:txBody>
        </p:sp>
        <p:sp>
          <p:nvSpPr>
            <p:cNvPr id="10" name="object 10"/>
            <p:cNvSpPr/>
            <p:nvPr/>
          </p:nvSpPr>
          <p:spPr>
            <a:xfrm>
              <a:off x="2520805" y="728625"/>
              <a:ext cx="56515" cy="36195"/>
            </a:xfrm>
            <a:custGeom>
              <a:avLst/>
              <a:gdLst/>
              <a:ahLst/>
              <a:cxnLst/>
              <a:rect l="l" t="t" r="r" b="b"/>
              <a:pathLst>
                <a:path w="56514" h="36195">
                  <a:moveTo>
                    <a:pt x="43484" y="0"/>
                  </a:moveTo>
                  <a:lnTo>
                    <a:pt x="0" y="36013"/>
                  </a:lnTo>
                  <a:lnTo>
                    <a:pt x="56319" y="33331"/>
                  </a:lnTo>
                  <a:lnTo>
                    <a:pt x="43484" y="0"/>
                  </a:lnTo>
                  <a:close/>
                </a:path>
              </a:pathLst>
            </a:custGeom>
            <a:solidFill>
              <a:srgbClr val="000000"/>
            </a:solidFill>
          </p:spPr>
          <p:txBody>
            <a:bodyPr wrap="square" lIns="0" tIns="0" rIns="0" bIns="0" rtlCol="0"/>
            <a:lstStyle/>
            <a:p>
              <a:endParaRPr/>
            </a:p>
          </p:txBody>
        </p:sp>
        <p:sp>
          <p:nvSpPr>
            <p:cNvPr id="11" name="object 11"/>
            <p:cNvSpPr/>
            <p:nvPr/>
          </p:nvSpPr>
          <p:spPr>
            <a:xfrm>
              <a:off x="2503374" y="857355"/>
              <a:ext cx="233679" cy="87630"/>
            </a:xfrm>
            <a:custGeom>
              <a:avLst/>
              <a:gdLst/>
              <a:ahLst/>
              <a:cxnLst/>
              <a:rect l="l" t="t" r="r" b="b"/>
              <a:pathLst>
                <a:path w="233680" h="87630">
                  <a:moveTo>
                    <a:pt x="0" y="0"/>
                  </a:moveTo>
                  <a:lnTo>
                    <a:pt x="233514" y="87544"/>
                  </a:lnTo>
                </a:path>
              </a:pathLst>
            </a:custGeom>
            <a:ln w="8234">
              <a:solidFill>
                <a:srgbClr val="000000"/>
              </a:solidFill>
            </a:ln>
          </p:spPr>
          <p:txBody>
            <a:bodyPr wrap="square" lIns="0" tIns="0" rIns="0" bIns="0" rtlCol="0"/>
            <a:lstStyle/>
            <a:p>
              <a:endParaRPr/>
            </a:p>
          </p:txBody>
        </p:sp>
        <p:sp>
          <p:nvSpPr>
            <p:cNvPr id="12" name="object 12"/>
            <p:cNvSpPr/>
            <p:nvPr/>
          </p:nvSpPr>
          <p:spPr>
            <a:xfrm>
              <a:off x="2457591" y="840115"/>
              <a:ext cx="56515" cy="36195"/>
            </a:xfrm>
            <a:custGeom>
              <a:avLst/>
              <a:gdLst/>
              <a:ahLst/>
              <a:cxnLst/>
              <a:rect l="l" t="t" r="r" b="b"/>
              <a:pathLst>
                <a:path w="56514" h="36194">
                  <a:moveTo>
                    <a:pt x="0" y="0"/>
                  </a:moveTo>
                  <a:lnTo>
                    <a:pt x="43676" y="35630"/>
                  </a:lnTo>
                  <a:lnTo>
                    <a:pt x="56319" y="2107"/>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1826965" y="964057"/>
              <a:ext cx="45720" cy="254635"/>
            </a:xfrm>
            <a:custGeom>
              <a:avLst/>
              <a:gdLst/>
              <a:ahLst/>
              <a:cxnLst/>
              <a:rect l="l" t="t" r="r" b="b"/>
              <a:pathLst>
                <a:path w="45719" h="254634">
                  <a:moveTo>
                    <a:pt x="45400" y="254395"/>
                  </a:moveTo>
                  <a:lnTo>
                    <a:pt x="0" y="0"/>
                  </a:lnTo>
                </a:path>
              </a:pathLst>
            </a:custGeom>
            <a:ln w="8234">
              <a:solidFill>
                <a:srgbClr val="000000"/>
              </a:solidFill>
            </a:ln>
          </p:spPr>
          <p:txBody>
            <a:bodyPr wrap="square" lIns="0" tIns="0" rIns="0" bIns="0" rtlCol="0"/>
            <a:lstStyle/>
            <a:p>
              <a:endParaRPr/>
            </a:p>
          </p:txBody>
        </p:sp>
        <p:sp>
          <p:nvSpPr>
            <p:cNvPr id="14" name="object 14"/>
            <p:cNvSpPr/>
            <p:nvPr/>
          </p:nvSpPr>
          <p:spPr>
            <a:xfrm>
              <a:off x="1810110" y="915783"/>
              <a:ext cx="35560" cy="56515"/>
            </a:xfrm>
            <a:custGeom>
              <a:avLst/>
              <a:gdLst/>
              <a:ahLst/>
              <a:cxnLst/>
              <a:rect l="l" t="t" r="r" b="b"/>
              <a:pathLst>
                <a:path w="35560" h="56515">
                  <a:moveTo>
                    <a:pt x="8237" y="0"/>
                  </a:moveTo>
                  <a:lnTo>
                    <a:pt x="0" y="55936"/>
                  </a:lnTo>
                  <a:lnTo>
                    <a:pt x="35247" y="49614"/>
                  </a:lnTo>
                  <a:lnTo>
                    <a:pt x="8237" y="0"/>
                  </a:lnTo>
                  <a:close/>
                </a:path>
              </a:pathLst>
            </a:custGeom>
            <a:solidFill>
              <a:srgbClr val="000000"/>
            </a:solidFill>
          </p:spPr>
          <p:txBody>
            <a:bodyPr wrap="square" lIns="0" tIns="0" rIns="0" bIns="0" rtlCol="0"/>
            <a:lstStyle/>
            <a:p>
              <a:endParaRPr/>
            </a:p>
          </p:txBody>
        </p:sp>
        <p:sp>
          <p:nvSpPr>
            <p:cNvPr id="15" name="object 15"/>
            <p:cNvSpPr/>
            <p:nvPr/>
          </p:nvSpPr>
          <p:spPr>
            <a:xfrm>
              <a:off x="1414723" y="515800"/>
              <a:ext cx="1051870" cy="69786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536844" y="1205043"/>
              <a:ext cx="0" cy="6350"/>
            </a:xfrm>
            <a:custGeom>
              <a:avLst/>
              <a:gdLst/>
              <a:ahLst/>
              <a:cxnLst/>
              <a:rect l="l" t="t" r="r" b="b"/>
              <a:pathLst>
                <a:path h="6350">
                  <a:moveTo>
                    <a:pt x="0" y="5746"/>
                  </a:moveTo>
                  <a:lnTo>
                    <a:pt x="0" y="0"/>
                  </a:lnTo>
                </a:path>
              </a:pathLst>
            </a:custGeom>
            <a:ln w="3175">
              <a:solidFill>
                <a:srgbClr val="000000"/>
              </a:solidFill>
            </a:ln>
          </p:spPr>
          <p:txBody>
            <a:bodyPr wrap="square" lIns="0" tIns="0" rIns="0" bIns="0" rtlCol="0"/>
            <a:lstStyle/>
            <a:p>
              <a:endParaRPr/>
            </a:p>
          </p:txBody>
        </p:sp>
      </p:grpSp>
      <p:sp>
        <p:nvSpPr>
          <p:cNvPr id="17" name="object 17"/>
          <p:cNvSpPr/>
          <p:nvPr/>
        </p:nvSpPr>
        <p:spPr>
          <a:xfrm>
            <a:off x="269557" y="1998789"/>
            <a:ext cx="76809" cy="76809"/>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69557" y="2257120"/>
            <a:ext cx="76809" cy="7680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69557" y="2515450"/>
            <a:ext cx="76809" cy="7680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69557" y="2945853"/>
            <a:ext cx="76809" cy="76809"/>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125844" y="1462467"/>
            <a:ext cx="4202430" cy="1775460"/>
          </a:xfrm>
          <a:prstGeom prst="rect">
            <a:avLst/>
          </a:prstGeom>
        </p:spPr>
        <p:txBody>
          <a:bodyPr vert="horz" wrap="square" lIns="0" tIns="6985" rIns="0" bIns="0" rtlCol="0">
            <a:spAutoFit/>
          </a:bodyPr>
          <a:lstStyle/>
          <a:p>
            <a:pPr marL="12700" marR="5080">
              <a:lnSpc>
                <a:spcPct val="102600"/>
              </a:lnSpc>
              <a:spcBef>
                <a:spcPts val="55"/>
              </a:spcBef>
            </a:pPr>
            <a:r>
              <a:rPr sz="1100" spc="-5" dirty="0">
                <a:latin typeface="Arial"/>
                <a:cs typeface="Arial"/>
              </a:rPr>
              <a:t>Figure </a:t>
            </a:r>
            <a:r>
              <a:rPr sz="1100" spc="-10" dirty="0">
                <a:latin typeface="Arial"/>
                <a:cs typeface="Arial"/>
              </a:rPr>
              <a:t>shows a </a:t>
            </a:r>
            <a:r>
              <a:rPr sz="1100" spc="-5" dirty="0">
                <a:latin typeface="Arial"/>
                <a:cs typeface="Arial"/>
              </a:rPr>
              <a:t>schematic of </a:t>
            </a:r>
            <a:r>
              <a:rPr sz="1100" spc="-10" dirty="0">
                <a:latin typeface="Arial"/>
                <a:cs typeface="Arial"/>
              </a:rPr>
              <a:t>a </a:t>
            </a:r>
            <a:r>
              <a:rPr sz="1100" spc="-5" dirty="0">
                <a:latin typeface="Arial"/>
                <a:cs typeface="Arial"/>
              </a:rPr>
              <a:t>biological neuron. There are </a:t>
            </a:r>
            <a:r>
              <a:rPr sz="1100" spc="-10" dirty="0">
                <a:latin typeface="Arial"/>
                <a:cs typeface="Arial"/>
              </a:rPr>
              <a:t>different  </a:t>
            </a:r>
            <a:r>
              <a:rPr sz="1100" dirty="0">
                <a:latin typeface="Arial"/>
                <a:cs typeface="Arial"/>
              </a:rPr>
              <a:t>parts </a:t>
            </a:r>
            <a:r>
              <a:rPr sz="1100" spc="-5" dirty="0">
                <a:latin typeface="Arial"/>
                <a:cs typeface="Arial"/>
              </a:rPr>
              <a:t>in it : dendrite, soma, </a:t>
            </a:r>
            <a:r>
              <a:rPr sz="1100" spc="-10" dirty="0">
                <a:latin typeface="Arial"/>
                <a:cs typeface="Arial"/>
              </a:rPr>
              <a:t>axon and</a:t>
            </a:r>
            <a:r>
              <a:rPr sz="1100" spc="60" dirty="0">
                <a:latin typeface="Arial"/>
                <a:cs typeface="Arial"/>
              </a:rPr>
              <a:t> </a:t>
            </a:r>
            <a:r>
              <a:rPr sz="1100" spc="-10" dirty="0">
                <a:latin typeface="Arial"/>
                <a:cs typeface="Arial"/>
              </a:rPr>
              <a:t>synapse.</a:t>
            </a:r>
            <a:endParaRPr sz="1100">
              <a:latin typeface="Arial"/>
              <a:cs typeface="Arial"/>
            </a:endParaRPr>
          </a:p>
          <a:p>
            <a:pPr marL="289560">
              <a:lnSpc>
                <a:spcPct val="100000"/>
              </a:lnSpc>
              <a:spcBef>
                <a:spcPts val="980"/>
              </a:spcBef>
            </a:pPr>
            <a:r>
              <a:rPr sz="1100" b="1" spc="-5" dirty="0">
                <a:latin typeface="Arial"/>
                <a:cs typeface="Arial"/>
              </a:rPr>
              <a:t>Dendrite </a:t>
            </a:r>
            <a:r>
              <a:rPr sz="1100" spc="-5" dirty="0">
                <a:latin typeface="Arial"/>
                <a:cs typeface="Arial"/>
              </a:rPr>
              <a:t>: </a:t>
            </a:r>
            <a:r>
              <a:rPr sz="1100" spc="-10" dirty="0">
                <a:latin typeface="Arial"/>
                <a:cs typeface="Arial"/>
              </a:rPr>
              <a:t>A </a:t>
            </a:r>
            <a:r>
              <a:rPr sz="1100" spc="-15" dirty="0">
                <a:latin typeface="Arial"/>
                <a:cs typeface="Arial"/>
              </a:rPr>
              <a:t>bush </a:t>
            </a:r>
            <a:r>
              <a:rPr sz="1100" spc="-5" dirty="0">
                <a:latin typeface="Arial"/>
                <a:cs typeface="Arial"/>
              </a:rPr>
              <a:t>of very thin</a:t>
            </a:r>
            <a:r>
              <a:rPr sz="1100" spc="70" dirty="0">
                <a:latin typeface="Arial"/>
                <a:cs typeface="Arial"/>
              </a:rPr>
              <a:t> </a:t>
            </a:r>
            <a:r>
              <a:rPr sz="1100" spc="-10" dirty="0">
                <a:latin typeface="Arial"/>
                <a:cs typeface="Arial"/>
              </a:rPr>
              <a:t>fibre.</a:t>
            </a:r>
            <a:endParaRPr sz="1100">
              <a:latin typeface="Arial"/>
              <a:cs typeface="Arial"/>
            </a:endParaRPr>
          </a:p>
          <a:p>
            <a:pPr marL="289560">
              <a:lnSpc>
                <a:spcPct val="100000"/>
              </a:lnSpc>
              <a:spcBef>
                <a:spcPts val="715"/>
              </a:spcBef>
            </a:pPr>
            <a:r>
              <a:rPr sz="1100" b="1" spc="-10" dirty="0">
                <a:latin typeface="Arial"/>
                <a:cs typeface="Arial"/>
              </a:rPr>
              <a:t>Axon </a:t>
            </a:r>
            <a:r>
              <a:rPr sz="1100" spc="-5" dirty="0">
                <a:latin typeface="Arial"/>
                <a:cs typeface="Arial"/>
              </a:rPr>
              <a:t>: </a:t>
            </a:r>
            <a:r>
              <a:rPr sz="1100" spc="-10" dirty="0">
                <a:latin typeface="Arial"/>
                <a:cs typeface="Arial"/>
              </a:rPr>
              <a:t>A </a:t>
            </a:r>
            <a:r>
              <a:rPr sz="1100" spc="-5" dirty="0">
                <a:latin typeface="Arial"/>
                <a:cs typeface="Arial"/>
              </a:rPr>
              <a:t>long cylindrical</a:t>
            </a:r>
            <a:r>
              <a:rPr sz="1100" spc="70" dirty="0">
                <a:latin typeface="Arial"/>
                <a:cs typeface="Arial"/>
              </a:rPr>
              <a:t> </a:t>
            </a:r>
            <a:r>
              <a:rPr sz="1100" spc="-10" dirty="0">
                <a:latin typeface="Arial"/>
                <a:cs typeface="Arial"/>
              </a:rPr>
              <a:t>fibre.</a:t>
            </a:r>
            <a:endParaRPr sz="1100">
              <a:latin typeface="Arial"/>
              <a:cs typeface="Arial"/>
            </a:endParaRPr>
          </a:p>
          <a:p>
            <a:pPr marL="289560" marR="31750">
              <a:lnSpc>
                <a:spcPct val="102600"/>
              </a:lnSpc>
              <a:spcBef>
                <a:spcPts val="680"/>
              </a:spcBef>
            </a:pPr>
            <a:r>
              <a:rPr sz="1100" b="1" spc="-10" dirty="0">
                <a:latin typeface="Arial"/>
                <a:cs typeface="Arial"/>
              </a:rPr>
              <a:t>Soma </a:t>
            </a:r>
            <a:r>
              <a:rPr sz="1100" spc="-5" dirty="0">
                <a:latin typeface="Arial"/>
                <a:cs typeface="Arial"/>
              </a:rPr>
              <a:t>: It is also called </a:t>
            </a:r>
            <a:r>
              <a:rPr sz="1100" spc="-10" dirty="0">
                <a:latin typeface="Arial"/>
                <a:cs typeface="Arial"/>
              </a:rPr>
              <a:t>a </a:t>
            </a:r>
            <a:r>
              <a:rPr sz="1100" spc="-5" dirty="0">
                <a:latin typeface="Arial"/>
                <a:cs typeface="Arial"/>
              </a:rPr>
              <a:t>cell </a:t>
            </a:r>
            <a:r>
              <a:rPr sz="1100" spc="-30" dirty="0">
                <a:latin typeface="Arial"/>
                <a:cs typeface="Arial"/>
              </a:rPr>
              <a:t>body, </a:t>
            </a:r>
            <a:r>
              <a:rPr sz="1100" spc="-10" dirty="0">
                <a:latin typeface="Arial"/>
                <a:cs typeface="Arial"/>
              </a:rPr>
              <a:t>and </a:t>
            </a:r>
            <a:r>
              <a:rPr sz="1100" spc="-5" dirty="0">
                <a:latin typeface="Arial"/>
                <a:cs typeface="Arial"/>
              </a:rPr>
              <a:t>just </a:t>
            </a:r>
            <a:r>
              <a:rPr sz="1100" spc="-10" dirty="0">
                <a:latin typeface="Arial"/>
                <a:cs typeface="Arial"/>
              </a:rPr>
              <a:t>like </a:t>
            </a:r>
            <a:r>
              <a:rPr sz="1100" spc="-5" dirty="0">
                <a:latin typeface="Arial"/>
                <a:cs typeface="Arial"/>
              </a:rPr>
              <a:t>as </a:t>
            </a:r>
            <a:r>
              <a:rPr sz="1100" spc="-10" dirty="0">
                <a:latin typeface="Arial"/>
                <a:cs typeface="Arial"/>
              </a:rPr>
              <a:t>a nucleus </a:t>
            </a:r>
            <a:r>
              <a:rPr sz="1100" spc="-5" dirty="0">
                <a:latin typeface="Arial"/>
                <a:cs typeface="Arial"/>
              </a:rPr>
              <a:t>of  cell.</a:t>
            </a:r>
            <a:endParaRPr sz="1100">
              <a:latin typeface="Arial"/>
              <a:cs typeface="Arial"/>
            </a:endParaRPr>
          </a:p>
          <a:p>
            <a:pPr marL="289560" marR="163195">
              <a:lnSpc>
                <a:spcPct val="102600"/>
              </a:lnSpc>
              <a:spcBef>
                <a:spcPts val="680"/>
              </a:spcBef>
            </a:pPr>
            <a:r>
              <a:rPr sz="1100" b="1" spc="-10" dirty="0">
                <a:latin typeface="Arial"/>
                <a:cs typeface="Arial"/>
              </a:rPr>
              <a:t>Synapse </a:t>
            </a:r>
            <a:r>
              <a:rPr sz="1100" spc="-5" dirty="0">
                <a:latin typeface="Arial"/>
                <a:cs typeface="Arial"/>
              </a:rPr>
              <a:t>: It is </a:t>
            </a:r>
            <a:r>
              <a:rPr sz="1100" spc="-10" dirty="0">
                <a:latin typeface="Arial"/>
                <a:cs typeface="Arial"/>
              </a:rPr>
              <a:t>a </a:t>
            </a:r>
            <a:r>
              <a:rPr sz="1100" spc="-5" dirty="0">
                <a:latin typeface="Arial"/>
                <a:cs typeface="Arial"/>
              </a:rPr>
              <a:t>junction </a:t>
            </a:r>
            <a:r>
              <a:rPr sz="1100" spc="-10" dirty="0">
                <a:latin typeface="Arial"/>
                <a:cs typeface="Arial"/>
              </a:rPr>
              <a:t>where axon </a:t>
            </a:r>
            <a:r>
              <a:rPr sz="1100" spc="-15" dirty="0">
                <a:latin typeface="Arial"/>
                <a:cs typeface="Arial"/>
              </a:rPr>
              <a:t>makes </a:t>
            </a:r>
            <a:r>
              <a:rPr sz="1100" spc="-5" dirty="0">
                <a:latin typeface="Arial"/>
                <a:cs typeface="Arial"/>
              </a:rPr>
              <a:t>contact with the  dendrites of neighboring</a:t>
            </a:r>
            <a:r>
              <a:rPr sz="1100" spc="-10" dirty="0">
                <a:latin typeface="Arial"/>
                <a:cs typeface="Arial"/>
              </a:rPr>
              <a:t> </a:t>
            </a:r>
            <a:r>
              <a:rPr sz="1100" spc="-5" dirty="0">
                <a:latin typeface="Arial"/>
                <a:cs typeface="Arial"/>
              </a:rPr>
              <a:t>dendrites.</a:t>
            </a:r>
            <a:endParaRPr sz="1100">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27" name="object 27"/>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28" name="object 28"/>
          <p:cNvSpPr txBox="1"/>
          <p:nvPr/>
        </p:nvSpPr>
        <p:spPr>
          <a:xfrm>
            <a:off x="3773080" y="3331252"/>
            <a:ext cx="405765"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23.03.2018</a:t>
            </a:r>
            <a:endParaRPr sz="600">
              <a:latin typeface="Arial"/>
              <a:cs typeface="Arial"/>
            </a:endParaRPr>
          </a:p>
        </p:txBody>
      </p:sp>
      <p:sp>
        <p:nvSpPr>
          <p:cNvPr id="29" name="object 29"/>
          <p:cNvSpPr txBox="1"/>
          <p:nvPr/>
        </p:nvSpPr>
        <p:spPr>
          <a:xfrm>
            <a:off x="4300497" y="3331252"/>
            <a:ext cx="241300" cy="119380"/>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z="600" spc="-5" dirty="0">
                <a:solidFill>
                  <a:srgbClr val="FFFFFF"/>
                </a:solidFill>
                <a:latin typeface="Arial"/>
                <a:cs typeface="Arial"/>
              </a:rPr>
              <a:t>7</a:t>
            </a:fld>
            <a:r>
              <a:rPr sz="600" spc="-5" dirty="0">
                <a:solidFill>
                  <a:srgbClr val="FFFFFF"/>
                </a:solidFill>
                <a:latin typeface="Arial"/>
                <a:cs typeface="Arial"/>
              </a:rPr>
              <a:t> /</a:t>
            </a:r>
            <a:r>
              <a:rPr sz="600" spc="-70" dirty="0">
                <a:solidFill>
                  <a:srgbClr val="FFFFFF"/>
                </a:solidFill>
                <a:latin typeface="Arial"/>
                <a:cs typeface="Arial"/>
              </a:rPr>
              <a:t> </a:t>
            </a:r>
            <a:r>
              <a:rPr sz="600" spc="-5" dirty="0">
                <a:solidFill>
                  <a:srgbClr val="FFFFFF"/>
                </a:solidFill>
                <a:latin typeface="Arial"/>
                <a:cs typeface="Arial"/>
              </a:rPr>
              <a:t>20</a:t>
            </a:r>
            <a:endParaRPr sz="60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21945"/>
          </a:xfrm>
          <a:custGeom>
            <a:avLst/>
            <a:gdLst/>
            <a:ahLst/>
            <a:cxnLst/>
            <a:rect l="l" t="t" r="r" b="b"/>
            <a:pathLst>
              <a:path w="4608195" h="321945">
                <a:moveTo>
                  <a:pt x="4608004" y="0"/>
                </a:moveTo>
                <a:lnTo>
                  <a:pt x="0" y="0"/>
                </a:lnTo>
                <a:lnTo>
                  <a:pt x="0" y="321500"/>
                </a:lnTo>
                <a:lnTo>
                  <a:pt x="4608004" y="321500"/>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45565"/>
            <a:ext cx="2043430"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Neuron </a:t>
            </a:r>
            <a:r>
              <a:rPr sz="1400" b="1" spc="20" dirty="0">
                <a:solidFill>
                  <a:srgbClr val="FFFFFF"/>
                </a:solidFill>
                <a:latin typeface="Arial"/>
                <a:cs typeface="Arial"/>
              </a:rPr>
              <a:t>and </a:t>
            </a:r>
            <a:r>
              <a:rPr sz="1400" b="1" spc="10" dirty="0">
                <a:solidFill>
                  <a:srgbClr val="FFFFFF"/>
                </a:solidFill>
                <a:latin typeface="Arial"/>
                <a:cs typeface="Arial"/>
              </a:rPr>
              <a:t>its</a:t>
            </a:r>
            <a:r>
              <a:rPr sz="1400" b="1" spc="-70" dirty="0">
                <a:solidFill>
                  <a:srgbClr val="FFFFFF"/>
                </a:solidFill>
                <a:latin typeface="Arial"/>
                <a:cs typeface="Arial"/>
              </a:rPr>
              <a:t> </a:t>
            </a:r>
            <a:r>
              <a:rPr sz="1400" b="1" spc="10" dirty="0">
                <a:solidFill>
                  <a:srgbClr val="FFFFFF"/>
                </a:solidFill>
                <a:latin typeface="Arial"/>
                <a:cs typeface="Arial"/>
              </a:rPr>
              <a:t>working</a:t>
            </a:r>
            <a:endParaRPr sz="1400">
              <a:latin typeface="Arial"/>
              <a:cs typeface="Arial"/>
            </a:endParaRPr>
          </a:p>
        </p:txBody>
      </p:sp>
      <p:sp>
        <p:nvSpPr>
          <p:cNvPr id="4" name="object 4"/>
          <p:cNvSpPr/>
          <p:nvPr/>
        </p:nvSpPr>
        <p:spPr>
          <a:xfrm>
            <a:off x="269557" y="498563"/>
            <a:ext cx="76809" cy="7680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02932" y="333360"/>
            <a:ext cx="4079240" cy="2903220"/>
          </a:xfrm>
          <a:prstGeom prst="rect">
            <a:avLst/>
          </a:prstGeom>
        </p:spPr>
        <p:txBody>
          <a:bodyPr vert="horz" wrap="square" lIns="0" tIns="104775" rIns="0" bIns="0" rtlCol="0">
            <a:spAutoFit/>
          </a:bodyPr>
          <a:lstStyle/>
          <a:p>
            <a:pPr marL="12700">
              <a:lnSpc>
                <a:spcPct val="100000"/>
              </a:lnSpc>
              <a:spcBef>
                <a:spcPts val="825"/>
              </a:spcBef>
            </a:pPr>
            <a:r>
              <a:rPr sz="1100" spc="-5" dirty="0">
                <a:latin typeface="Arial"/>
                <a:cs typeface="Arial"/>
              </a:rPr>
              <a:t>There is </a:t>
            </a:r>
            <a:r>
              <a:rPr sz="1100" spc="-10" dirty="0">
                <a:latin typeface="Arial"/>
                <a:cs typeface="Arial"/>
              </a:rPr>
              <a:t>a </a:t>
            </a:r>
            <a:r>
              <a:rPr sz="1100" spc="-5" dirty="0">
                <a:latin typeface="Arial"/>
                <a:cs typeface="Arial"/>
              </a:rPr>
              <a:t>chemical in </a:t>
            </a:r>
            <a:r>
              <a:rPr sz="1100" spc="-10" dirty="0">
                <a:latin typeface="Arial"/>
                <a:cs typeface="Arial"/>
              </a:rPr>
              <a:t>each </a:t>
            </a:r>
            <a:r>
              <a:rPr sz="1100" spc="-5" dirty="0">
                <a:latin typeface="Arial"/>
                <a:cs typeface="Arial"/>
              </a:rPr>
              <a:t>neuron</a:t>
            </a:r>
            <a:r>
              <a:rPr sz="1100" spc="-20" dirty="0">
                <a:latin typeface="Arial"/>
                <a:cs typeface="Arial"/>
              </a:rPr>
              <a:t> </a:t>
            </a:r>
            <a:r>
              <a:rPr sz="1100" spc="-5" dirty="0" smtClean="0">
                <a:latin typeface="Arial"/>
                <a:cs typeface="Arial"/>
              </a:rPr>
              <a:t>called</a:t>
            </a:r>
            <a:r>
              <a:rPr lang="en-IN" sz="1100" spc="-5" smtClean="0">
                <a:latin typeface="Arial"/>
                <a:cs typeface="Arial"/>
              </a:rPr>
              <a:t> </a:t>
            </a:r>
            <a:r>
              <a:rPr sz="1100" spc="-5" smtClean="0">
                <a:solidFill>
                  <a:srgbClr val="0000FF"/>
                </a:solidFill>
                <a:latin typeface="Arial"/>
                <a:cs typeface="Arial"/>
              </a:rPr>
              <a:t>neurotransmitter</a:t>
            </a:r>
            <a:r>
              <a:rPr sz="1100" spc="-5" dirty="0">
                <a:latin typeface="Arial"/>
                <a:cs typeface="Arial"/>
              </a:rPr>
              <a:t>.</a:t>
            </a:r>
            <a:endParaRPr sz="1100" dirty="0">
              <a:latin typeface="Arial"/>
              <a:cs typeface="Arial"/>
            </a:endParaRPr>
          </a:p>
          <a:p>
            <a:pPr marL="12700" marR="89535">
              <a:lnSpc>
                <a:spcPct val="102600"/>
              </a:lnSpc>
              <a:spcBef>
                <a:spcPts val="690"/>
              </a:spcBef>
            </a:pPr>
            <a:r>
              <a:rPr sz="1100" spc="-10" dirty="0">
                <a:latin typeface="Arial"/>
                <a:cs typeface="Arial"/>
              </a:rPr>
              <a:t>A </a:t>
            </a:r>
            <a:r>
              <a:rPr sz="1100" spc="-5" dirty="0">
                <a:latin typeface="Arial"/>
                <a:cs typeface="Arial"/>
              </a:rPr>
              <a:t>signal (also called sense) is </a:t>
            </a:r>
            <a:r>
              <a:rPr sz="1100" spc="-10" dirty="0">
                <a:latin typeface="Arial"/>
                <a:cs typeface="Arial"/>
              </a:rPr>
              <a:t>transmitted </a:t>
            </a:r>
            <a:r>
              <a:rPr sz="1100" spc="-5" dirty="0">
                <a:latin typeface="Arial"/>
                <a:cs typeface="Arial"/>
              </a:rPr>
              <a:t>across neurons </a:t>
            </a:r>
            <a:r>
              <a:rPr sz="1100" spc="-20" dirty="0">
                <a:latin typeface="Arial"/>
                <a:cs typeface="Arial"/>
              </a:rPr>
              <a:t>by </a:t>
            </a:r>
            <a:r>
              <a:rPr sz="1100" spc="-5" dirty="0">
                <a:latin typeface="Arial"/>
                <a:cs typeface="Arial"/>
              </a:rPr>
              <a:t>this  chemical.</a:t>
            </a:r>
            <a:endParaRPr sz="1100" dirty="0">
              <a:latin typeface="Arial"/>
              <a:cs typeface="Arial"/>
            </a:endParaRPr>
          </a:p>
          <a:p>
            <a:pPr marL="12700" marR="180975">
              <a:lnSpc>
                <a:spcPct val="102600"/>
              </a:lnSpc>
              <a:spcBef>
                <a:spcPts val="690"/>
              </a:spcBef>
            </a:pPr>
            <a:r>
              <a:rPr sz="1100" spc="-5" dirty="0">
                <a:latin typeface="Arial"/>
                <a:cs typeface="Arial"/>
              </a:rPr>
              <a:t>That </a:t>
            </a:r>
            <a:r>
              <a:rPr sz="1100" spc="-10" dirty="0">
                <a:latin typeface="Arial"/>
                <a:cs typeface="Arial"/>
              </a:rPr>
              <a:t>is, </a:t>
            </a:r>
            <a:r>
              <a:rPr sz="1100" spc="-5" dirty="0">
                <a:latin typeface="Arial"/>
                <a:cs typeface="Arial"/>
              </a:rPr>
              <a:t>all inputs from other neuron </a:t>
            </a:r>
            <a:r>
              <a:rPr sz="1100" spc="-10" dirty="0">
                <a:latin typeface="Arial"/>
                <a:cs typeface="Arial"/>
              </a:rPr>
              <a:t>arrive </a:t>
            </a:r>
            <a:r>
              <a:rPr sz="1100" spc="-5" dirty="0">
                <a:latin typeface="Arial"/>
                <a:cs typeface="Arial"/>
              </a:rPr>
              <a:t>to </a:t>
            </a:r>
            <a:r>
              <a:rPr sz="1100" spc="-10" dirty="0">
                <a:latin typeface="Arial"/>
                <a:cs typeface="Arial"/>
              </a:rPr>
              <a:t>a </a:t>
            </a:r>
            <a:r>
              <a:rPr sz="1100" spc="-5" dirty="0">
                <a:latin typeface="Arial"/>
                <a:cs typeface="Arial"/>
              </a:rPr>
              <a:t>neurons through  dendrites.</a:t>
            </a:r>
            <a:endParaRPr sz="1100" dirty="0">
              <a:latin typeface="Arial"/>
              <a:cs typeface="Arial"/>
            </a:endParaRPr>
          </a:p>
          <a:p>
            <a:pPr marL="12700" marR="78740">
              <a:lnSpc>
                <a:spcPct val="102699"/>
              </a:lnSpc>
              <a:spcBef>
                <a:spcPts val="120"/>
              </a:spcBef>
            </a:pPr>
            <a:r>
              <a:rPr sz="1100" spc="-10" dirty="0">
                <a:latin typeface="Arial"/>
                <a:cs typeface="Arial"/>
              </a:rPr>
              <a:t>These </a:t>
            </a:r>
            <a:r>
              <a:rPr sz="1100" spc="-5" dirty="0">
                <a:latin typeface="Arial"/>
                <a:cs typeface="Arial"/>
              </a:rPr>
              <a:t>signals are </a:t>
            </a:r>
            <a:r>
              <a:rPr sz="1100" spc="-10" dirty="0">
                <a:latin typeface="Arial"/>
                <a:cs typeface="Arial"/>
              </a:rPr>
              <a:t>accumulated </a:t>
            </a:r>
            <a:r>
              <a:rPr sz="1100" spc="-5" dirty="0">
                <a:latin typeface="Arial"/>
                <a:cs typeface="Arial"/>
              </a:rPr>
              <a:t>at the synapse of the neuron </a:t>
            </a:r>
            <a:r>
              <a:rPr sz="1100" spc="-10" dirty="0">
                <a:latin typeface="Arial"/>
                <a:cs typeface="Arial"/>
              </a:rPr>
              <a:t>and  </a:t>
            </a:r>
            <a:r>
              <a:rPr sz="1100" spc="-5" dirty="0">
                <a:latin typeface="Arial"/>
                <a:cs typeface="Arial"/>
              </a:rPr>
              <a:t>then serve as the output to </a:t>
            </a:r>
            <a:r>
              <a:rPr sz="1100" spc="-10" dirty="0">
                <a:latin typeface="Arial"/>
                <a:cs typeface="Arial"/>
              </a:rPr>
              <a:t>be transmitted </a:t>
            </a:r>
            <a:r>
              <a:rPr sz="1100" spc="-5" dirty="0">
                <a:latin typeface="Arial"/>
                <a:cs typeface="Arial"/>
              </a:rPr>
              <a:t>through the</a:t>
            </a:r>
            <a:r>
              <a:rPr sz="1100" spc="-10" dirty="0">
                <a:latin typeface="Arial"/>
                <a:cs typeface="Arial"/>
              </a:rPr>
              <a:t> </a:t>
            </a:r>
            <a:r>
              <a:rPr sz="1100" spc="-5" dirty="0">
                <a:latin typeface="Arial"/>
                <a:cs typeface="Arial"/>
              </a:rPr>
              <a:t>neuron.</a:t>
            </a:r>
            <a:endParaRPr sz="1100" dirty="0">
              <a:latin typeface="Arial"/>
              <a:cs typeface="Arial"/>
            </a:endParaRPr>
          </a:p>
          <a:p>
            <a:pPr marL="12700" marR="128270">
              <a:lnSpc>
                <a:spcPct val="102600"/>
              </a:lnSpc>
              <a:spcBef>
                <a:spcPts val="690"/>
              </a:spcBef>
            </a:pPr>
            <a:r>
              <a:rPr sz="1100" spc="-10" dirty="0">
                <a:latin typeface="Arial"/>
                <a:cs typeface="Arial"/>
              </a:rPr>
              <a:t>An </a:t>
            </a:r>
            <a:r>
              <a:rPr sz="1100" spc="-5" dirty="0">
                <a:latin typeface="Arial"/>
                <a:cs typeface="Arial"/>
              </a:rPr>
              <a:t>action </a:t>
            </a:r>
            <a:r>
              <a:rPr sz="1100" spc="-20" dirty="0">
                <a:latin typeface="Arial"/>
                <a:cs typeface="Arial"/>
              </a:rPr>
              <a:t>may </a:t>
            </a:r>
            <a:r>
              <a:rPr sz="1100" spc="-5" dirty="0">
                <a:latin typeface="Arial"/>
                <a:cs typeface="Arial"/>
              </a:rPr>
              <a:t>produce </a:t>
            </a:r>
            <a:r>
              <a:rPr sz="1100" spc="-10" dirty="0">
                <a:latin typeface="Arial"/>
                <a:cs typeface="Arial"/>
              </a:rPr>
              <a:t>an </a:t>
            </a:r>
            <a:r>
              <a:rPr sz="1100" spc="-5" dirty="0">
                <a:latin typeface="Arial"/>
                <a:cs typeface="Arial"/>
              </a:rPr>
              <a:t>electrical </a:t>
            </a:r>
            <a:r>
              <a:rPr sz="1100" spc="-10" dirty="0">
                <a:latin typeface="Arial"/>
                <a:cs typeface="Arial"/>
              </a:rPr>
              <a:t>impulse, </a:t>
            </a:r>
            <a:r>
              <a:rPr sz="1100" spc="-5" dirty="0">
                <a:latin typeface="Arial"/>
                <a:cs typeface="Arial"/>
              </a:rPr>
              <a:t>which usually lasts  </a:t>
            </a:r>
            <a:r>
              <a:rPr sz="1100" spc="-20" dirty="0">
                <a:latin typeface="Arial"/>
                <a:cs typeface="Arial"/>
              </a:rPr>
              <a:t>for </a:t>
            </a:r>
            <a:r>
              <a:rPr sz="1100" spc="-5" dirty="0">
                <a:latin typeface="Arial"/>
                <a:cs typeface="Arial"/>
              </a:rPr>
              <a:t>about </a:t>
            </a:r>
            <a:r>
              <a:rPr sz="1100" spc="-10" dirty="0">
                <a:latin typeface="Arial"/>
                <a:cs typeface="Arial"/>
              </a:rPr>
              <a:t>a</a:t>
            </a:r>
            <a:r>
              <a:rPr sz="1100" spc="5" dirty="0">
                <a:latin typeface="Arial"/>
                <a:cs typeface="Arial"/>
              </a:rPr>
              <a:t> </a:t>
            </a:r>
            <a:r>
              <a:rPr sz="1100" spc="-5" dirty="0">
                <a:latin typeface="Arial"/>
                <a:cs typeface="Arial"/>
              </a:rPr>
              <a:t>millisecond.</a:t>
            </a:r>
            <a:endParaRPr sz="1100" dirty="0">
              <a:latin typeface="Arial"/>
              <a:cs typeface="Arial"/>
            </a:endParaRPr>
          </a:p>
          <a:p>
            <a:pPr marL="12700" marR="155575">
              <a:lnSpc>
                <a:spcPct val="102600"/>
              </a:lnSpc>
              <a:spcBef>
                <a:spcPts val="690"/>
              </a:spcBef>
            </a:pPr>
            <a:r>
              <a:rPr sz="1100" spc="-5" dirty="0">
                <a:solidFill>
                  <a:srgbClr val="0000FF"/>
                </a:solidFill>
                <a:latin typeface="Arial"/>
                <a:cs typeface="Arial"/>
              </a:rPr>
              <a:t>Note that this pulse </a:t>
            </a:r>
            <a:r>
              <a:rPr sz="1100" spc="-10" dirty="0">
                <a:solidFill>
                  <a:srgbClr val="0000FF"/>
                </a:solidFill>
                <a:latin typeface="Arial"/>
                <a:cs typeface="Arial"/>
              </a:rPr>
              <a:t>generated due </a:t>
            </a:r>
            <a:r>
              <a:rPr sz="1100" spc="-5" dirty="0">
                <a:solidFill>
                  <a:srgbClr val="0000FF"/>
                </a:solidFill>
                <a:latin typeface="Arial"/>
                <a:cs typeface="Arial"/>
              </a:rPr>
              <a:t>to </a:t>
            </a:r>
            <a:r>
              <a:rPr sz="1100" spc="-10" dirty="0">
                <a:solidFill>
                  <a:srgbClr val="0000FF"/>
                </a:solidFill>
                <a:latin typeface="Arial"/>
                <a:cs typeface="Arial"/>
              </a:rPr>
              <a:t>an </a:t>
            </a:r>
            <a:r>
              <a:rPr sz="1100" spc="-5" dirty="0">
                <a:solidFill>
                  <a:srgbClr val="0000FF"/>
                </a:solidFill>
                <a:latin typeface="Arial"/>
                <a:cs typeface="Arial"/>
              </a:rPr>
              <a:t>incoming signal </a:t>
            </a:r>
            <a:r>
              <a:rPr sz="1100" spc="-10" dirty="0">
                <a:solidFill>
                  <a:srgbClr val="0000FF"/>
                </a:solidFill>
                <a:latin typeface="Arial"/>
                <a:cs typeface="Arial"/>
              </a:rPr>
              <a:t>and </a:t>
            </a:r>
            <a:r>
              <a:rPr sz="1100" spc="-5" dirty="0">
                <a:solidFill>
                  <a:srgbClr val="0000FF"/>
                </a:solidFill>
                <a:latin typeface="Arial"/>
                <a:cs typeface="Arial"/>
              </a:rPr>
              <a:t>all  signal </a:t>
            </a:r>
            <a:r>
              <a:rPr sz="1100" spc="-20" dirty="0">
                <a:solidFill>
                  <a:srgbClr val="0000FF"/>
                </a:solidFill>
                <a:latin typeface="Arial"/>
                <a:cs typeface="Arial"/>
              </a:rPr>
              <a:t>may </a:t>
            </a:r>
            <a:r>
              <a:rPr sz="1100" spc="-5" dirty="0">
                <a:solidFill>
                  <a:srgbClr val="0000FF"/>
                </a:solidFill>
                <a:latin typeface="Arial"/>
                <a:cs typeface="Arial"/>
              </a:rPr>
              <a:t>not produce pulses in </a:t>
            </a:r>
            <a:r>
              <a:rPr sz="1100" spc="-10" dirty="0">
                <a:solidFill>
                  <a:srgbClr val="0000FF"/>
                </a:solidFill>
                <a:latin typeface="Arial"/>
                <a:cs typeface="Arial"/>
              </a:rPr>
              <a:t>axon </a:t>
            </a:r>
            <a:r>
              <a:rPr sz="1100" spc="-5" dirty="0">
                <a:solidFill>
                  <a:srgbClr val="0000FF"/>
                </a:solidFill>
                <a:latin typeface="Arial"/>
                <a:cs typeface="Arial"/>
              </a:rPr>
              <a:t>unless it crosses </a:t>
            </a:r>
            <a:r>
              <a:rPr sz="1100" spc="-10" dirty="0">
                <a:solidFill>
                  <a:srgbClr val="0000FF"/>
                </a:solidFill>
                <a:latin typeface="Arial"/>
                <a:cs typeface="Arial"/>
              </a:rPr>
              <a:t>a  </a:t>
            </a:r>
            <a:r>
              <a:rPr sz="1100" b="1" spc="-5" dirty="0">
                <a:solidFill>
                  <a:srgbClr val="0000FF"/>
                </a:solidFill>
                <a:latin typeface="Arial"/>
                <a:cs typeface="Arial"/>
              </a:rPr>
              <a:t>threshold</a:t>
            </a:r>
            <a:r>
              <a:rPr sz="1100" b="1" spc="-10" dirty="0">
                <a:solidFill>
                  <a:srgbClr val="0000FF"/>
                </a:solidFill>
                <a:latin typeface="Arial"/>
                <a:cs typeface="Arial"/>
              </a:rPr>
              <a:t> value</a:t>
            </a:r>
            <a:r>
              <a:rPr sz="1100" spc="-10" dirty="0">
                <a:solidFill>
                  <a:srgbClr val="0000FF"/>
                </a:solidFill>
                <a:latin typeface="Arial"/>
                <a:cs typeface="Arial"/>
              </a:rPr>
              <a:t>.</a:t>
            </a:r>
            <a:endParaRPr sz="1100" dirty="0">
              <a:latin typeface="Arial"/>
              <a:cs typeface="Arial"/>
            </a:endParaRPr>
          </a:p>
          <a:p>
            <a:pPr marL="12700" marR="5080">
              <a:lnSpc>
                <a:spcPct val="102699"/>
              </a:lnSpc>
              <a:spcBef>
                <a:spcPts val="120"/>
              </a:spcBef>
            </a:pPr>
            <a:r>
              <a:rPr sz="1100" spc="-15" dirty="0">
                <a:solidFill>
                  <a:srgbClr val="0000FF"/>
                </a:solidFill>
                <a:latin typeface="Arial"/>
                <a:cs typeface="Arial"/>
              </a:rPr>
              <a:t>Also, </a:t>
            </a:r>
            <a:r>
              <a:rPr sz="1100" spc="-5" dirty="0">
                <a:solidFill>
                  <a:srgbClr val="0000FF"/>
                </a:solidFill>
                <a:latin typeface="Arial"/>
                <a:cs typeface="Arial"/>
              </a:rPr>
              <a:t>note that </a:t>
            </a:r>
            <a:r>
              <a:rPr sz="1100" spc="-10" dirty="0">
                <a:solidFill>
                  <a:srgbClr val="0000FF"/>
                </a:solidFill>
                <a:latin typeface="Arial"/>
                <a:cs typeface="Arial"/>
              </a:rPr>
              <a:t>an </a:t>
            </a:r>
            <a:r>
              <a:rPr sz="1100" spc="-5" dirty="0">
                <a:solidFill>
                  <a:srgbClr val="0000FF"/>
                </a:solidFill>
                <a:latin typeface="Arial"/>
                <a:cs typeface="Arial"/>
              </a:rPr>
              <a:t>action signal in </a:t>
            </a:r>
            <a:r>
              <a:rPr sz="1100" spc="-10" dirty="0">
                <a:solidFill>
                  <a:srgbClr val="0000FF"/>
                </a:solidFill>
                <a:latin typeface="Arial"/>
                <a:cs typeface="Arial"/>
              </a:rPr>
              <a:t>axon </a:t>
            </a:r>
            <a:r>
              <a:rPr sz="1100" spc="-5" dirty="0">
                <a:solidFill>
                  <a:srgbClr val="0000FF"/>
                </a:solidFill>
                <a:latin typeface="Arial"/>
                <a:cs typeface="Arial"/>
              </a:rPr>
              <a:t>of </a:t>
            </a:r>
            <a:r>
              <a:rPr sz="1100" spc="-10" dirty="0">
                <a:solidFill>
                  <a:srgbClr val="0000FF"/>
                </a:solidFill>
                <a:latin typeface="Arial"/>
                <a:cs typeface="Arial"/>
              </a:rPr>
              <a:t>a </a:t>
            </a:r>
            <a:r>
              <a:rPr sz="1100" spc="-5" dirty="0">
                <a:solidFill>
                  <a:srgbClr val="0000FF"/>
                </a:solidFill>
                <a:latin typeface="Arial"/>
                <a:cs typeface="Arial"/>
              </a:rPr>
              <a:t>neuron is</a:t>
            </a:r>
            <a:r>
              <a:rPr sz="1100" spc="-60" dirty="0">
                <a:solidFill>
                  <a:srgbClr val="0000FF"/>
                </a:solidFill>
                <a:latin typeface="Arial"/>
                <a:cs typeface="Arial"/>
              </a:rPr>
              <a:t> </a:t>
            </a:r>
            <a:r>
              <a:rPr sz="1100" spc="-10" dirty="0">
                <a:solidFill>
                  <a:srgbClr val="0000FF"/>
                </a:solidFill>
                <a:latin typeface="Arial"/>
                <a:cs typeface="Arial"/>
              </a:rPr>
              <a:t>commutative  </a:t>
            </a:r>
            <a:r>
              <a:rPr sz="1100" spc="-5" dirty="0">
                <a:solidFill>
                  <a:srgbClr val="0000FF"/>
                </a:solidFill>
                <a:latin typeface="Arial"/>
                <a:cs typeface="Arial"/>
              </a:rPr>
              <a:t>signals </a:t>
            </a:r>
            <a:r>
              <a:rPr sz="1100" spc="-10" dirty="0">
                <a:solidFill>
                  <a:srgbClr val="0000FF"/>
                </a:solidFill>
                <a:latin typeface="Arial"/>
                <a:cs typeface="Arial"/>
              </a:rPr>
              <a:t>arrive </a:t>
            </a:r>
            <a:r>
              <a:rPr sz="1100" spc="-5" dirty="0">
                <a:solidFill>
                  <a:srgbClr val="0000FF"/>
                </a:solidFill>
                <a:latin typeface="Arial"/>
                <a:cs typeface="Arial"/>
              </a:rPr>
              <a:t>at dendrites which </a:t>
            </a:r>
            <a:r>
              <a:rPr sz="1100" spc="-10" dirty="0">
                <a:solidFill>
                  <a:srgbClr val="0000FF"/>
                </a:solidFill>
                <a:latin typeface="Arial"/>
                <a:cs typeface="Arial"/>
              </a:rPr>
              <a:t>summed up </a:t>
            </a:r>
            <a:r>
              <a:rPr sz="1100" spc="-5" dirty="0">
                <a:solidFill>
                  <a:srgbClr val="0000FF"/>
                </a:solidFill>
                <a:latin typeface="Arial"/>
                <a:cs typeface="Arial"/>
              </a:rPr>
              <a:t>at</a:t>
            </a:r>
            <a:r>
              <a:rPr sz="1100" spc="5" dirty="0">
                <a:solidFill>
                  <a:srgbClr val="0000FF"/>
                </a:solidFill>
                <a:latin typeface="Arial"/>
                <a:cs typeface="Arial"/>
              </a:rPr>
              <a:t> </a:t>
            </a:r>
            <a:r>
              <a:rPr sz="1100" spc="-5" dirty="0">
                <a:solidFill>
                  <a:srgbClr val="0000FF"/>
                </a:solidFill>
                <a:latin typeface="Arial"/>
                <a:cs typeface="Arial"/>
              </a:rPr>
              <a:t>soma.</a:t>
            </a:r>
            <a:endParaRPr sz="1100" dirty="0">
              <a:latin typeface="Arial"/>
              <a:cs typeface="Arial"/>
            </a:endParaRPr>
          </a:p>
        </p:txBody>
      </p:sp>
      <p:sp>
        <p:nvSpPr>
          <p:cNvPr id="6" name="object 6"/>
          <p:cNvSpPr/>
          <p:nvPr/>
        </p:nvSpPr>
        <p:spPr>
          <a:xfrm>
            <a:off x="269557" y="758139"/>
            <a:ext cx="76809" cy="7680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69557" y="1189774"/>
            <a:ext cx="76809" cy="7680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69557" y="1549412"/>
            <a:ext cx="76809" cy="76809"/>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69557" y="1981060"/>
            <a:ext cx="76809" cy="7680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69557" y="2412695"/>
            <a:ext cx="76809" cy="7680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9557" y="2944406"/>
            <a:ext cx="76809" cy="76809"/>
          </a:xfrm>
          <a:prstGeom prst="rect">
            <a:avLst/>
          </a:prstGeom>
          <a:blipFill>
            <a:blip r:embed="rId3" cstate="print"/>
            <a:stretch>
              <a:fillRect/>
            </a:stretch>
          </a:blip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7" name="object 17"/>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8" name="object 18"/>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9" name="object 19"/>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8</a:t>
            </a:fld>
            <a:r>
              <a:rPr spc="-5" dirty="0"/>
              <a:t> /</a:t>
            </a:r>
            <a:r>
              <a:rPr spc="-70" dirty="0"/>
              <a:t> </a:t>
            </a:r>
            <a:r>
              <a:rPr spc="-5" dirty="0"/>
              <a:t>20</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5565"/>
            <a:ext cx="2043430" cy="244475"/>
          </a:xfrm>
          <a:prstGeom prst="rect">
            <a:avLst/>
          </a:prstGeom>
        </p:spPr>
        <p:txBody>
          <a:bodyPr vert="horz" wrap="square" lIns="0" tIns="17145" rIns="0" bIns="0" rtlCol="0">
            <a:spAutoFit/>
          </a:bodyPr>
          <a:lstStyle/>
          <a:p>
            <a:pPr marL="12700">
              <a:lnSpc>
                <a:spcPct val="100000"/>
              </a:lnSpc>
              <a:spcBef>
                <a:spcPts val="135"/>
              </a:spcBef>
            </a:pPr>
            <a:r>
              <a:rPr sz="1400" b="1" spc="15" dirty="0">
                <a:solidFill>
                  <a:srgbClr val="FFFFFF"/>
                </a:solidFill>
                <a:latin typeface="Arial"/>
                <a:cs typeface="Arial"/>
              </a:rPr>
              <a:t>Neuron </a:t>
            </a:r>
            <a:r>
              <a:rPr sz="1400" b="1" spc="20" dirty="0">
                <a:solidFill>
                  <a:srgbClr val="FFFFFF"/>
                </a:solidFill>
                <a:latin typeface="Arial"/>
                <a:cs typeface="Arial"/>
              </a:rPr>
              <a:t>and </a:t>
            </a:r>
            <a:r>
              <a:rPr sz="1400" b="1" spc="10" dirty="0">
                <a:solidFill>
                  <a:srgbClr val="FFFFFF"/>
                </a:solidFill>
                <a:latin typeface="Arial"/>
                <a:cs typeface="Arial"/>
              </a:rPr>
              <a:t>its</a:t>
            </a:r>
            <a:r>
              <a:rPr sz="1400" b="1" spc="-70" dirty="0">
                <a:solidFill>
                  <a:srgbClr val="FFFFFF"/>
                </a:solidFill>
                <a:latin typeface="Arial"/>
                <a:cs typeface="Arial"/>
              </a:rPr>
              <a:t> </a:t>
            </a:r>
            <a:r>
              <a:rPr sz="1400" b="1" spc="10" dirty="0">
                <a:solidFill>
                  <a:srgbClr val="FFFFFF"/>
                </a:solidFill>
                <a:latin typeface="Arial"/>
                <a:cs typeface="Arial"/>
              </a:rPr>
              <a:t>working</a:t>
            </a:r>
            <a:endParaRPr sz="1400">
              <a:latin typeface="Arial"/>
              <a:cs typeface="Arial"/>
            </a:endParaRPr>
          </a:p>
        </p:txBody>
      </p:sp>
      <p:grpSp>
        <p:nvGrpSpPr>
          <p:cNvPr id="3" name="object 3"/>
          <p:cNvGrpSpPr/>
          <p:nvPr/>
        </p:nvGrpSpPr>
        <p:grpSpPr>
          <a:xfrm>
            <a:off x="968954" y="472859"/>
            <a:ext cx="2676525" cy="2676525"/>
            <a:chOff x="968954" y="472859"/>
            <a:chExt cx="2676525" cy="2676525"/>
          </a:xfrm>
        </p:grpSpPr>
        <p:sp>
          <p:nvSpPr>
            <p:cNvPr id="4" name="object 4"/>
            <p:cNvSpPr/>
            <p:nvPr/>
          </p:nvSpPr>
          <p:spPr>
            <a:xfrm>
              <a:off x="968954" y="472859"/>
              <a:ext cx="2676353" cy="267635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07336" y="2578858"/>
              <a:ext cx="117475" cy="117475"/>
            </a:xfrm>
            <a:custGeom>
              <a:avLst/>
              <a:gdLst/>
              <a:ahLst/>
              <a:cxnLst/>
              <a:rect l="l" t="t" r="r" b="b"/>
              <a:pathLst>
                <a:path w="117475" h="117475">
                  <a:moveTo>
                    <a:pt x="116973" y="0"/>
                  </a:moveTo>
                  <a:lnTo>
                    <a:pt x="0" y="116998"/>
                  </a:lnTo>
                </a:path>
              </a:pathLst>
            </a:custGeom>
            <a:ln w="3175">
              <a:solidFill>
                <a:srgbClr val="000000"/>
              </a:solidFill>
            </a:ln>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8890" rIns="0" bIns="0" rtlCol="0">
            <a:spAutoFit/>
          </a:bodyPr>
          <a:lstStyle/>
          <a:p>
            <a:pPr marL="12700">
              <a:lnSpc>
                <a:spcPct val="100000"/>
              </a:lnSpc>
              <a:spcBef>
                <a:spcPts val="70"/>
              </a:spcBef>
            </a:pPr>
            <a:r>
              <a:rPr spc="-5" dirty="0"/>
              <a:t>Debasis Samanta </a:t>
            </a:r>
            <a:r>
              <a:rPr b="0" spc="-5" dirty="0">
                <a:latin typeface="Arial"/>
                <a:cs typeface="Arial"/>
              </a:rPr>
              <a:t>(IIT Kharagpur)</a:t>
            </a:r>
          </a:p>
        </p:txBody>
      </p:sp>
      <p:sp>
        <p:nvSpPr>
          <p:cNvPr id="11" name="object 11"/>
          <p:cNvSpPr txBox="1"/>
          <p:nvPr/>
        </p:nvSpPr>
        <p:spPr>
          <a:xfrm>
            <a:off x="1814487" y="3331252"/>
            <a:ext cx="979169" cy="119380"/>
          </a:xfrm>
          <a:prstGeom prst="rect">
            <a:avLst/>
          </a:prstGeom>
        </p:spPr>
        <p:txBody>
          <a:bodyPr vert="horz" wrap="square" lIns="0" tIns="8890" rIns="0" bIns="0" rtlCol="0">
            <a:spAutoFit/>
          </a:bodyPr>
          <a:lstStyle/>
          <a:p>
            <a:pPr marL="12700">
              <a:lnSpc>
                <a:spcPct val="100000"/>
              </a:lnSpc>
              <a:spcBef>
                <a:spcPts val="70"/>
              </a:spcBef>
            </a:pPr>
            <a:r>
              <a:rPr sz="600" spc="-5" dirty="0">
                <a:solidFill>
                  <a:srgbClr val="FFFFFF"/>
                </a:solidFill>
                <a:latin typeface="Arial"/>
                <a:cs typeface="Arial"/>
              </a:rPr>
              <a:t>Soft Computing</a:t>
            </a:r>
            <a:r>
              <a:rPr sz="600" spc="-10" dirty="0">
                <a:solidFill>
                  <a:srgbClr val="FFFFFF"/>
                </a:solidFill>
                <a:latin typeface="Arial"/>
                <a:cs typeface="Arial"/>
              </a:rPr>
              <a:t> </a:t>
            </a:r>
            <a:r>
              <a:rPr sz="600" spc="-5" dirty="0">
                <a:solidFill>
                  <a:srgbClr val="FFFFFF"/>
                </a:solidFill>
                <a:latin typeface="Arial"/>
                <a:cs typeface="Arial"/>
              </a:rPr>
              <a:t>Applications</a:t>
            </a:r>
            <a:endParaRPr sz="600">
              <a:latin typeface="Arial"/>
              <a:cs typeface="Arial"/>
            </a:endParaRPr>
          </a:p>
        </p:txBody>
      </p:sp>
      <p:sp>
        <p:nvSpPr>
          <p:cNvPr id="12" name="object 12"/>
          <p:cNvSpPr txBox="1">
            <a:spLocks noGrp="1"/>
          </p:cNvSpPr>
          <p:nvPr>
            <p:ph type="dt" sz="half" idx="6"/>
          </p:nvPr>
        </p:nvSpPr>
        <p:spPr>
          <a:prstGeom prst="rect">
            <a:avLst/>
          </a:prstGeom>
        </p:spPr>
        <p:txBody>
          <a:bodyPr vert="horz" wrap="square" lIns="0" tIns="8890" rIns="0" bIns="0" rtlCol="0">
            <a:spAutoFit/>
          </a:bodyPr>
          <a:lstStyle/>
          <a:p>
            <a:pPr marL="12700">
              <a:lnSpc>
                <a:spcPct val="100000"/>
              </a:lnSpc>
              <a:spcBef>
                <a:spcPts val="70"/>
              </a:spcBef>
            </a:pPr>
            <a:r>
              <a:rPr spc="-5" dirty="0"/>
              <a:t>23.03.2018</a:t>
            </a:r>
          </a:p>
        </p:txBody>
      </p:sp>
      <p:sp>
        <p:nvSpPr>
          <p:cNvPr id="13" name="object 13"/>
          <p:cNvSpPr txBox="1">
            <a:spLocks noGrp="1"/>
          </p:cNvSpPr>
          <p:nvPr>
            <p:ph type="sldNum" sz="quarter" idx="7"/>
          </p:nvPr>
        </p:nvSpPr>
        <p:spPr>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9</a:t>
            </a:fld>
            <a:r>
              <a:rPr spc="-5" dirty="0"/>
              <a:t> /</a:t>
            </a:r>
            <a:r>
              <a:rPr spc="-70" dirty="0"/>
              <a:t> </a:t>
            </a:r>
            <a:r>
              <a:rPr spc="-5" dirty="0"/>
              <a:t>20</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04169A54BDD42A816324AA866EDDC" ma:contentTypeVersion="5" ma:contentTypeDescription="Create a new document." ma:contentTypeScope="" ma:versionID="e153283ce7062a72c6d3151a1bd608b0">
  <xsd:schema xmlns:xsd="http://www.w3.org/2001/XMLSchema" xmlns:xs="http://www.w3.org/2001/XMLSchema" xmlns:p="http://schemas.microsoft.com/office/2006/metadata/properties" xmlns:ns2="4eafcf77-80b7-4a8b-80dd-d7b8d8c0d4a0" targetNamespace="http://schemas.microsoft.com/office/2006/metadata/properties" ma:root="true" ma:fieldsID="0376a571638e7b5b881bcae845555492" ns2:_="">
    <xsd:import namespace="4eafcf77-80b7-4a8b-80dd-d7b8d8c0d4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fcf77-80b7-4a8b-80dd-d7b8d8c0d4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BFD39A-E495-490C-B6C8-F56CAEA8B1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fcf77-80b7-4a8b-80dd-d7b8d8c0d4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450309-1F22-4501-A280-9548BAC87BCE}">
  <ds:schemaRefs>
    <ds:schemaRef ds:uri="http://schemas.microsoft.com/sharepoint/v3/contenttype/forms"/>
  </ds:schemaRefs>
</ds:datastoreItem>
</file>

<file path=customXml/itemProps3.xml><?xml version="1.0" encoding="utf-8"?>
<ds:datastoreItem xmlns:ds="http://schemas.openxmlformats.org/officeDocument/2006/customXml" ds:itemID="{73FBD1F7-2FA0-4CAD-8D28-DB618371DE58}">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eafcf77-80b7-4a8b-80dd-d7b8d8c0d4a0"/>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123</TotalTime>
  <Words>2635</Words>
  <Application>Microsoft Office PowerPoint</Application>
  <PresentationFormat>Custom</PresentationFormat>
  <Paragraphs>318</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Artificial Neural Network : Introduction</vt:lpstr>
      <vt:lpstr>Introduction</vt:lpstr>
      <vt:lpstr>Supervised vs Unsupervised Learning:</vt:lpstr>
      <vt:lpstr>Biological nervous system</vt:lpstr>
      <vt:lpstr>PowerPoint Presentation</vt:lpstr>
      <vt:lpstr>Dendrite of  another neuron</vt:lpstr>
      <vt:lpstr>Neuron and its working</vt:lpstr>
      <vt:lpstr>Neuron and its working</vt:lpstr>
      <vt:lpstr>PowerPoint Presentation</vt:lpstr>
      <vt:lpstr>Artificial neural network</vt:lpstr>
      <vt:lpstr>PowerPoint Presentation</vt:lpstr>
      <vt:lpstr>Artificial neural network</vt:lpstr>
      <vt:lpstr>Artificial neural network</vt:lpstr>
      <vt:lpstr>Artificial neural network</vt:lpstr>
      <vt:lpstr>Artificial neural network</vt:lpstr>
      <vt:lpstr>Artificial neural network</vt:lpstr>
      <vt:lpstr>Artificial neural network</vt:lpstr>
      <vt:lpstr>Transformation functions</vt:lpstr>
      <vt:lpstr>Other transformation functions</vt:lpstr>
      <vt:lpstr>Transfer functions in ANN</vt:lpstr>
      <vt:lpstr>Advantages of ANN</vt:lpstr>
      <vt:lpstr>Advantages of ANN</vt:lpstr>
      <vt:lpstr>The architecture of an artificial neural network:</vt:lpstr>
      <vt:lpstr>PowerPoint Presentation</vt:lpstr>
      <vt:lpstr>      It 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 we are performing.</vt:lpstr>
      <vt:lpstr>How do artificial neural networks work? </vt:lpstr>
      <vt:lpstr>PowerPoint Presentation</vt:lpstr>
      <vt:lpstr>PowerPoint Presentation</vt:lpstr>
      <vt:lpstr>PowerPoint Presentation</vt:lpstr>
      <vt:lpstr>PowerPoint Presentation</vt:lpstr>
      <vt:lpstr>Types of Artificial Neural Networks </vt:lpstr>
      <vt:lpstr>FeedBack Neural Network </vt:lpstr>
      <vt:lpstr>Feedforward Neural Network </vt:lpstr>
      <vt:lpstr> Recurrent Neural Network </vt:lpstr>
      <vt:lpstr>Convolutional Neural Network  </vt:lpstr>
      <vt:lpstr> Modular Neural Network </vt:lpstr>
      <vt:lpstr> Radial basis function Neural Network </vt:lpstr>
      <vt:lpstr> Applications of Artificial Neural Networks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 Introduction</dc:title>
  <dc:creator>Debasis Samanta</dc:creator>
  <cp:lastModifiedBy>KANCHA KANCHA</cp:lastModifiedBy>
  <cp:revision>13</cp:revision>
  <cp:lastPrinted>2022-03-01T20:23:56Z</cp:lastPrinted>
  <dcterms:created xsi:type="dcterms:W3CDTF">2021-12-20T03:45:52Z</dcterms:created>
  <dcterms:modified xsi:type="dcterms:W3CDTF">2022-03-01T20:31:30Z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2018-03-23T00:00:00Z</vt:filetime>
  </property>
  <property fmtid="{D5CDD505-2E9C-101B-9397-08002B2CF9AE}" pid="3" name="Creator">
    <vt:lpwstr>LaTeX with Beamer class version 3.20</vt:lpwstr>
  </property>
  <property fmtid="{D5CDD505-2E9C-101B-9397-08002B2CF9AE}" pid="4" name="LastSaved">
    <vt:filetime>2021-12-20T00:00:00Z</vt:filetime>
  </property>
  <property fmtid="{D5CDD505-2E9C-101B-9397-08002B2CF9AE}" pid="5" name="ContentTypeId">
    <vt:lpwstr>0x0101002C804169A54BDD42A816324AA866EDDC</vt:lpwstr>
  </property>
</Properties>
</file>