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47E851-4584-4D18-A31C-06E29CAB6353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669725-0061-4151-A06D-DAA8A9B69E3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Introduction to Soft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of Soft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Money allocation problem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(Evolutionary Computing)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24075"/>
            <a:ext cx="6553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of Soft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06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 movement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(Fuzzy Logic)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2214563"/>
            <a:ext cx="7667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Soft Computing?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learns from his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 asks questions and tell the answers then.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Teacher puts questions and hints answers and asks weather the answers are correct or not.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thus learn a topic and store in his memory.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knowledge he solves new problems.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way how human brain works.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this concept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Artificial Neural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solve problems.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Soft Computing?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selects the best?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starts with a population (random).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Reproduces another population (next generation).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Rank the population and selects the superior individuals.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Genetic algorithm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based on this natural phenomena.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Population is synonymous to solutions.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 of superior solution is synonymous to exploring optimal solution.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Soft Computing?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treats his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Doctor asks the patient about suffering.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Doctor find the symptoms of diseases.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Doctor prescribed tests and medicines.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exactly the way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Fuzzy Logic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Symptoms are correlated with diseases with uncertainty.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Doctor prescribes tests/medicines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Hard Computing vs. Soft Computing</a:t>
            </a:r>
            <a:endParaRPr lang="en-US" sz="4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981200"/>
          <a:ext cx="7848600" cy="4261406"/>
        </p:xfrm>
        <a:graphic>
          <a:graphicData uri="http://schemas.openxmlformats.org/drawingml/2006/table">
            <a:tbl>
              <a:tblPr/>
              <a:tblGrid>
                <a:gridCol w="3924300"/>
                <a:gridCol w="3924300"/>
              </a:tblGrid>
              <a:tr h="576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Hard Computing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Soft Computing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requires a precisely stated analytical model and often a lot of computation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tolerant of imprecision, uncertainty, partial truth, and approximation.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based on binary logic, crisp system, numerical analysis and crisp software.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is based on fuzzy logic, neural nets and probabilistic reasoning.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3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has the characteristics of precision and categoricity.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 has the characteristics of approximation and </a:t>
                      </a:r>
                      <a:r>
                        <a:rPr lang="en-US" sz="24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dispositionality</a:t>
                      </a: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Hybrid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combination of the conventional hard computing and emerging soft computing.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71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257800"/>
            <a:ext cx="8229600" cy="883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Figure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Concept of Hybrid Computing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Introduction to Fuzzy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Fuzzy Logic?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Fuzzy logic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language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express something.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 it has grammar, syntax, semantic like a language for communication.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some other mathematical languages also known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Relational algebra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(Operation on set).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Boolean algebra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Operation on Boolean variables).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Predicate algebra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Operation on well formed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formulea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also called predicate propositions).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Fuzzy logic deals with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Fuzzy 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Fuzzy algebra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fuzzy?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meaning of fuzzy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“not clear”, “noisy”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Is the picture on this slide is fuzzy?</a:t>
            </a:r>
          </a:p>
          <a:p>
            <a:pPr lvl="1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Antonym of fuzzy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“crisp”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Are the chips crisp?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Lotfi A. Zadeh - Premios Fronter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406140"/>
            <a:ext cx="2057400" cy="2345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to Soft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of computation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soft computing?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computing vs. Soft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Hybrid computing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Crisp Answer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29200" y="1981200"/>
            <a:ext cx="2362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 or No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105400" y="28956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True or False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733800" y="23622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2"/>
          </p:cNvCxnSpPr>
          <p:nvPr/>
        </p:nvCxnSpPr>
        <p:spPr>
          <a:xfrm>
            <a:off x="3733800" y="2781300"/>
            <a:ext cx="1371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6800" y="3886200"/>
            <a:ext cx="1524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Milk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Water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Coca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Sprite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3048000" y="44958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 liquid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648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Crisp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162800" y="4724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7086600" y="39624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 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419600" y="5791200"/>
            <a:ext cx="2362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 liquid colorless?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2590800" y="5181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 flipV="1">
            <a:off x="4419600" y="5029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V="1">
            <a:off x="6248400" y="4419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4" idx="2"/>
          </p:cNvCxnSpPr>
          <p:nvPr/>
        </p:nvCxnSpPr>
        <p:spPr>
          <a:xfrm>
            <a:off x="6248400" y="4953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  <a:endCxn id="13" idx="2"/>
          </p:cNvCxnSpPr>
          <p:nvPr/>
        </p:nvCxnSpPr>
        <p:spPr>
          <a:xfrm rot="5400000" flipH="1" flipV="1">
            <a:off x="5353050" y="55054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3733800"/>
            <a:ext cx="2209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Fuzzy Answer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4191000" y="19812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 be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34000" y="2819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May not be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638800" y="3810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Absolutely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5334000" y="48006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  <a:r>
              <a:rPr lang="en-US" b="1" dirty="0" smtClean="0"/>
              <a:t>artially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495800" y="5715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Etc..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3276600" y="2362200"/>
            <a:ext cx="914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 flipV="1">
            <a:off x="3276600" y="3200400"/>
            <a:ext cx="2057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2"/>
          </p:cNvCxnSpPr>
          <p:nvPr/>
        </p:nvCxnSpPr>
        <p:spPr>
          <a:xfrm>
            <a:off x="3276600" y="41148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2"/>
          </p:cNvCxnSpPr>
          <p:nvPr/>
        </p:nvCxnSpPr>
        <p:spPr>
          <a:xfrm>
            <a:off x="3276600" y="41148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2"/>
          </p:cNvCxnSpPr>
          <p:nvPr/>
        </p:nvCxnSpPr>
        <p:spPr>
          <a:xfrm>
            <a:off x="3276600" y="4114800"/>
            <a:ext cx="1219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Example: Fuzzy logic vs. Crisp logic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1295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Ankit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Rajesh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Santosh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Kabita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Amir</a:t>
            </a:r>
            <a:endParaRPr lang="en-US" b="1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659969" cy="184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276600" y="3505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Fuzzy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514600" y="5334000"/>
            <a:ext cx="2286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the person honest?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876800" y="5029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Extremely dishonest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876800" y="4267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Honest at times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876800" y="32766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Very Honest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4876800" y="2362200"/>
            <a:ext cx="2286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Extremely Honest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696200" y="52578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35%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96200" y="43434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55%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96200" y="32766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75%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23622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99%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1828800" y="38862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3124200" y="37719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2" idx="2"/>
          </p:cNvCxnSpPr>
          <p:nvPr/>
        </p:nvCxnSpPr>
        <p:spPr>
          <a:xfrm flipV="1">
            <a:off x="4267200" y="2667000"/>
            <a:ext cx="6096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2"/>
          </p:cNvCxnSpPr>
          <p:nvPr/>
        </p:nvCxnSpPr>
        <p:spPr>
          <a:xfrm flipV="1">
            <a:off x="4267200" y="358140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2"/>
          </p:cNvCxnSpPr>
          <p:nvPr/>
        </p:nvCxnSpPr>
        <p:spPr>
          <a:xfrm>
            <a:off x="4267200" y="3771900"/>
            <a:ext cx="609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9" idx="2"/>
          </p:cNvCxnSpPr>
          <p:nvPr/>
        </p:nvCxnSpPr>
        <p:spPr>
          <a:xfrm>
            <a:off x="4267200" y="3771900"/>
            <a:ext cx="609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7" idx="2"/>
          </p:cNvCxnSpPr>
          <p:nvPr/>
        </p:nvCxnSpPr>
        <p:spPr>
          <a:xfrm rot="5400000" flipH="1" flipV="1">
            <a:off x="3067050" y="4629150"/>
            <a:ext cx="1295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World is Fuzzy !!!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AutoShape 2" descr="Earth Facts | Surface, Atmosphere, Satellites, History &amp;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Earth Facts | Surface, Atmosphere, Satellites, History &amp;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4542" y="2057401"/>
            <a:ext cx="349145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 of fuzzy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381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2209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elements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sets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3886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rules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4800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implications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5486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4724400"/>
            <a:ext cx="381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20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7086600" y="5676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8" idx="0"/>
          </p:cNvCxnSpPr>
          <p:nvPr/>
        </p:nvCxnSpPr>
        <p:spPr>
          <a:xfrm rot="5400000">
            <a:off x="21336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000" y="3124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2000" y="51054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/>
          <p:cNvSpPr/>
          <p:nvPr/>
        </p:nvSpPr>
        <p:spPr>
          <a:xfrm rot="5400000">
            <a:off x="4400550" y="4133850"/>
            <a:ext cx="6477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3181350" y="3219450"/>
            <a:ext cx="6477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 rot="5400000">
            <a:off x="5619750" y="5048250"/>
            <a:ext cx="419100" cy="381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 of fuzzy set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understand the concept of fuzzy set it is better, if we first clear our idea of crisp set.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X = The entire population of India.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H  = All Hindu population = {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……,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M = All Muslim population = {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……,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Here, all are the sets of finite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numbers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individuals.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This is a crisp set.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44196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4648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42672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895600" y="51054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114300" y="51435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60198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695700" y="5981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of fuzzy set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us discuss about fuzzy set.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X = All students in MNNIT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 = All Good Students.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S = {(s, g(s))| s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X} and g(s) is measurement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of goodness of the student  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S = { (Rajat, 0.8),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Kabita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0.7), (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Ankit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0.9)}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set vs. Crisp set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1"/>
          <a:ext cx="8229600" cy="386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26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Crisp Set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Fuzzy Set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59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 = {s | s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X}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 = (s,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(s)) | s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X and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μ(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s) is the degree of  s.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378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It is a collection of elements.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It is a collection of ordered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pairs.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280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Inclusion of an element s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x into S is crisp, that is, has strict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boundary yes or no.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Inclusion of an element s </a:t>
                      </a:r>
                      <a:r>
                        <a:rPr lang="el-G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ϵ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x into F is fuzzy, that is, if present, then with a degree of membership.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set vs. Crisp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crisp set is fuzzy set, but a fuzzy set is not necessarily a crisp set.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H = {(h</a:t>
            </a:r>
            <a:r>
              <a:rPr 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1), (h</a:t>
            </a:r>
            <a:r>
              <a:rPr 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1), …… (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1)}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 = {(p</a:t>
            </a:r>
            <a:r>
              <a:rPr 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0), (p</a:t>
            </a:r>
            <a:r>
              <a:rPr lang="en-US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0), ….., (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0)}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In case of a crisp set, the elements are with extreme values of degree of membership namely either 1 or 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of membership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decide the degree of memberships elements in a fuzzy set?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the cities of comfort can be judged?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398" y="3048000"/>
          <a:ext cx="7543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2"/>
                <a:gridCol w="1393370"/>
                <a:gridCol w="1077686"/>
                <a:gridCol w="1077686"/>
                <a:gridCol w="794658"/>
                <a:gridCol w="990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Bangalore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Bombay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Kolkata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Delhi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Madras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Allahabad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 of Computation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26365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action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Anteceden</a:t>
            </a:r>
            <a:r>
              <a:rPr lang="en-US" sz="2800" dirty="0" smtClean="0"/>
              <a:t>t                                                     </a:t>
            </a:r>
            <a:r>
              <a:rPr lang="en-US" sz="2800" dirty="0" smtClean="0"/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429000" y="2971800"/>
            <a:ext cx="1981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</a:t>
            </a:r>
          </a:p>
          <a:p>
            <a:pPr algn="ctr"/>
            <a:r>
              <a:rPr lang="en-US" dirty="0"/>
              <a:t>y</a:t>
            </a:r>
            <a:r>
              <a:rPr lang="en-US" dirty="0" smtClean="0"/>
              <a:t> = f(x)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3886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24200" y="2895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4724400"/>
            <a:ext cx="8229600" cy="1219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f(x), f is a mapping function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also called a formal method or an algorithm to solve a problem.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Example: Course evaluation in a crisp way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 : Marks ≥ 90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 : 80 ≤ Marks &lt; 90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B: 70 ≤ Marks &lt; 80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C: 60 ≤ Marks &lt; 70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D: 50 ≤ Marks &lt; 60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P: 35 ≤ Marks &lt; 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F: Marks ≤ 35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Example: Course evaluation in a crisp way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234" y="2438400"/>
            <a:ext cx="747660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Example: Course evaluation in a fuzzy way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739042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Few examples of fuzzy set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Temperature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Pressure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 Apple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Sweetness of Orange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 of Mango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Note: Degree of membership values lie in the range [0..1]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Some basic terminologies and notations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map each element of x onto a membership grade (or membership value) between 0 and 1 (both inclusive).</a:t>
            </a:r>
          </a:p>
          <a:p>
            <a:pPr>
              <a:buNone/>
            </a:pPr>
            <a:endParaRPr lang="en-US" sz="24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How (and who) decides </a:t>
            </a:r>
            <a:r>
              <a:rPr lang="en-US" sz="2400" dirty="0" err="1" smtClean="0">
                <a:solidFill>
                  <a:schemeClr val="dk1"/>
                </a:solidFill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</a:rPr>
              <a:t>A</a:t>
            </a:r>
            <a:r>
              <a:rPr lang="en-US" sz="2400" baseline="-25000" dirty="0" smtClean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(x) for a fuzzy set A in X?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769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 1: Membership function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 and Fuzzy set)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If X is a universe of discourse and x </a:t>
                      </a:r>
                      <a:r>
                        <a:rPr lang="el-GR" sz="2400" dirty="0" smtClean="0">
                          <a:latin typeface="Times New Roman"/>
                          <a:cs typeface="Times New Roman"/>
                        </a:rPr>
                        <a:t>ϵ</a:t>
                      </a:r>
                      <a:r>
                        <a:rPr lang="en-US" sz="2400" dirty="0" smtClean="0">
                          <a:latin typeface="Times New Roman"/>
                          <a:cs typeface="Times New Roman"/>
                        </a:rPr>
                        <a:t> X,</a:t>
                      </a:r>
                      <a:r>
                        <a:rPr lang="en-US" sz="2400" baseline="0" dirty="0" smtClean="0">
                          <a:latin typeface="Times New Roman"/>
                          <a:cs typeface="Times New Roman"/>
                        </a:rPr>
                        <a:t> then a fuzzy set A in X is defined as a set of ordered pairs, that is-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Times New Roman"/>
                          <a:cs typeface="Times New Roman"/>
                        </a:rPr>
                        <a:t>A =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{( x,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kumimoji="0" lang="en-US" sz="240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(x)) x ϵ X } where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kumimoji="0" lang="en-US" sz="240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 is called the membership function for the fuzzy set A.</a:t>
                      </a:r>
                    </a:p>
                    <a:p>
                      <a:endParaRPr lang="en-US" baseline="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114800"/>
            <a:ext cx="8229600" cy="743712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Some basic terminologies and 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X = All cities in India.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 = City of comfort.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 = {(New Delhi, 0.7), (Bangalore, 0.9), (Chennai, 0.8),  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(Kolkata, 0.3), (Allahabad, 0.6)} 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Membership function with discrete membership values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4838068" cy="278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029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2819400"/>
            <a:ext cx="1676400" cy="1905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The membership values may be of discrete values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5105400"/>
            <a:ext cx="7848600" cy="533400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fuzzy set with discrete values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l-GR" sz="3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μ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Membership function with discrete membership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05400"/>
            <a:ext cx="77724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“Happy Family”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325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905000"/>
            <a:ext cx="8229600" cy="381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Either elements or their membership values (or both) also may be discrete values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0" y="2590800"/>
            <a:ext cx="4648200" cy="22098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= {(0, 0.1), (1, 0.30), (2, 0.78)….(10, 0.1)}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Note: X = discrete value.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you measure happiness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Membership function with continuous membership values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38400" y="2986881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terminologies: Support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Support: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support of a fuzzy set A is the set of all points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such that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&gt; 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971800"/>
            <a:ext cx="5486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Important characteristics of computing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provide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action should be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unambiguous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Suitable for problem, which is easy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 mathematically.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terminologies: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Core: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support of a fuzzy set A is the set of all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  x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 such that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5791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Fuzzy terminologies: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173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Normality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fuzzy set A is a normal if its core is nonempty.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other words, we can always find a point x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such that</a:t>
            </a:r>
          </a:p>
          <a:p>
            <a:pPr algn="just">
              <a:buNone/>
            </a:pP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884" y="3428999"/>
            <a:ext cx="5499116" cy="301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Fuzzy terminologies: Crossover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12192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Crossover point: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crossover point of a fuzzy set A is a point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at which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0.5. That is crossover (A) = {x |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0.5}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200400"/>
            <a:ext cx="434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Fuzzy terminologies: Fuzzy Singleton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459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Fuzzy Singleton: A fuzzy set whose support is a single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 in X with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 is called fuzzy singleton. That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 |A| = {x |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(x) = 1}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505200"/>
            <a:ext cx="403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l-GR" sz="4000" b="1" dirty="0" smtClean="0">
                <a:latin typeface="Times New Roman"/>
                <a:cs typeface="Times New Roman"/>
              </a:rPr>
              <a:t>α</a:t>
            </a:r>
            <a:r>
              <a:rPr lang="en-US" sz="4000" b="1" dirty="0" smtClean="0">
                <a:latin typeface="Times New Roman"/>
                <a:cs typeface="Times New Roman"/>
              </a:rPr>
              <a:t>-cut and strong </a:t>
            </a:r>
            <a:r>
              <a:rPr lang="el-GR" sz="4000" b="1" dirty="0" smtClean="0">
                <a:latin typeface="Times New Roman"/>
                <a:cs typeface="Times New Roman"/>
              </a:rPr>
              <a:t>α</a:t>
            </a:r>
            <a:r>
              <a:rPr lang="en-US" sz="4000" b="1" dirty="0" smtClean="0">
                <a:latin typeface="Times New Roman"/>
                <a:cs typeface="Times New Roman"/>
              </a:rPr>
              <a:t>-cut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-cut and strong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-cut: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-cut of a fuzzy set  A is a crisp set defined by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x|μ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(x) ≥ α}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-cut is defined similarly: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Aˊ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x|μ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(x) &gt; α}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Support (A) =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ˊ and Core (A) = A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n-US" sz="4400" b="1" dirty="0" smtClean="0">
                <a:latin typeface="Times New Roman"/>
                <a:cs typeface="Times New Roman"/>
              </a:rPr>
              <a:t>Bandwidth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Bandwidth: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fuzzy set, the bandwidth (or width) is defined as the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between the two unique crossover points: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Bandwidth: |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2</a:t>
            </a:r>
            <a:r>
              <a:rPr lang="en-US" dirty="0" smtClean="0"/>
              <a:t> |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) = 0.5</a:t>
            </a:r>
            <a:endParaRPr lang="en-US" dirty="0" smtClean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Fuzzy terminologies: </a:t>
            </a:r>
            <a:r>
              <a:rPr lang="en-US" sz="4400" b="1" dirty="0" smtClean="0">
                <a:latin typeface="Times New Roman"/>
                <a:cs typeface="Times New Roman"/>
              </a:rPr>
              <a:t>Symmetry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26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Symmetry:</a:t>
            </a:r>
          </a:p>
          <a:p>
            <a:pPr>
              <a:buNone/>
            </a:pPr>
            <a:r>
              <a:rPr lang="en-US" dirty="0" smtClean="0"/>
              <a:t>A fuzzy set A is symmetric if its membership function</a:t>
            </a:r>
          </a:p>
          <a:p>
            <a:pPr>
              <a:buNone/>
            </a:pPr>
            <a:r>
              <a:rPr lang="en-US" dirty="0" smtClean="0"/>
              <a:t>around a certain point x = c, namely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8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 + c)</a:t>
            </a:r>
            <a:r>
              <a:rPr lang="en-US" dirty="0" smtClean="0"/>
              <a:t> = </a:t>
            </a:r>
            <a:r>
              <a:rPr lang="en-US" sz="24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400" baseline="-250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(x - c) </a:t>
            </a:r>
          </a:p>
          <a:p>
            <a:pPr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for all x </a:t>
            </a:r>
            <a:r>
              <a:rPr lang="el-GR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ϵ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 X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464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Fuzzy terminologies: Open and Closed</a:t>
            </a:r>
            <a:endParaRPr lang="en-US" sz="4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5512" y="2858294"/>
            <a:ext cx="47529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1996,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L. A.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Zade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(LAZ) introduced the term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computing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LAZ: We term a computing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computing, if-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Precise result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guaranteed.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action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unambiguous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action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formally defined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(i.e., with mathematical model or algorithm).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of Hard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numerical problems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(e.g., roots of polynomials, integration, etc.).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Searching and sorting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computational geometry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(e.g., shortest tour in a graph, finding closest pair of points given a set of points, etc.).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more……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 Soft computing was proposed by the inventor of fuzzy logic,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Lotfi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Zadeh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He describes it as follows-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200400"/>
          <a:ext cx="75438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/>
              </a:tblGrid>
              <a:tr h="5495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 1: Soft Computing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74642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Soft computing is a collection of methodologies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that aim to exploit the tolerance for imprecision and uncertainty to achieve tractability, robustness, and low solution cost. Its principal constituents are fuzzy logic,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neuro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-computing, and probabilistic reasoning. The role model for soft computing is the human mind.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Characteristics of soft Computing</a:t>
            </a:r>
            <a:endParaRPr lang="en-US" sz="4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require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mathematical modeling of problem solving.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 not yield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precise solution.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(i.e., it can adjust to change of dynamic environment).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some biological inspired methodologies such as genetics, evolution, Ant’s behaviors, particles swarming, human nervous system, etc.).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of Soft Computing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5257800"/>
            <a:ext cx="7467600" cy="1341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 written character recognition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(Artificial Neural Network)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187768" cy="268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04169A54BDD42A816324AA866EDDC" ma:contentTypeVersion="5" ma:contentTypeDescription="Create a new document." ma:contentTypeScope="" ma:versionID="e153283ce7062a72c6d3151a1bd608b0">
  <xsd:schema xmlns:xsd="http://www.w3.org/2001/XMLSchema" xmlns:xs="http://www.w3.org/2001/XMLSchema" xmlns:p="http://schemas.microsoft.com/office/2006/metadata/properties" xmlns:ns2="4eafcf77-80b7-4a8b-80dd-d7b8d8c0d4a0" targetNamespace="http://schemas.microsoft.com/office/2006/metadata/properties" ma:root="true" ma:fieldsID="0376a571638e7b5b881bcae845555492" ns2:_="">
    <xsd:import namespace="4eafcf77-80b7-4a8b-80dd-d7b8d8c0d4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cf77-80b7-4a8b-80dd-d7b8d8c0d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1D604-AA88-49F7-8469-BF0557789294}"/>
</file>

<file path=customXml/itemProps2.xml><?xml version="1.0" encoding="utf-8"?>
<ds:datastoreItem xmlns:ds="http://schemas.openxmlformats.org/officeDocument/2006/customXml" ds:itemID="{3B421A6C-87EC-4C60-9FEA-4C1AF512EA78}"/>
</file>

<file path=customXml/itemProps3.xml><?xml version="1.0" encoding="utf-8"?>
<ds:datastoreItem xmlns:ds="http://schemas.openxmlformats.org/officeDocument/2006/customXml" ds:itemID="{53E5D6D9-ADDE-4F35-AB26-2FF8F1E068FF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1657</Words>
  <Application>Microsoft Office PowerPoint</Application>
  <PresentationFormat>On-screen Show (4:3)</PresentationFormat>
  <Paragraphs>320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Flow</vt:lpstr>
      <vt:lpstr>Introduction to Soft Computing</vt:lpstr>
      <vt:lpstr>Introduction to Soft Computing</vt:lpstr>
      <vt:lpstr>Concept of Computation</vt:lpstr>
      <vt:lpstr>Important characteristics of computing</vt:lpstr>
      <vt:lpstr>Hard Computing</vt:lpstr>
      <vt:lpstr>Example of Hard Computing</vt:lpstr>
      <vt:lpstr>Soft Computing</vt:lpstr>
      <vt:lpstr>Characteristics of soft Computing</vt:lpstr>
      <vt:lpstr>Examples of Soft Computing</vt:lpstr>
      <vt:lpstr>Examples of Soft Computing</vt:lpstr>
      <vt:lpstr>Examples of Soft Computing</vt:lpstr>
      <vt:lpstr>How Soft Computing?</vt:lpstr>
      <vt:lpstr>How Soft Computing?</vt:lpstr>
      <vt:lpstr>How Soft Computing?</vt:lpstr>
      <vt:lpstr>Hard Computing vs. Soft Computing</vt:lpstr>
      <vt:lpstr>Hybrid Computing</vt:lpstr>
      <vt:lpstr>Introduction to Fuzzy Logic</vt:lpstr>
      <vt:lpstr>What is Fuzzy Logic?</vt:lpstr>
      <vt:lpstr>What is fuzzy?</vt:lpstr>
      <vt:lpstr>Example: Fuzzy logic vs. Crisp logic</vt:lpstr>
      <vt:lpstr>Example: Fuzzy logic vs. Crisp logic</vt:lpstr>
      <vt:lpstr>Example: Fuzzy logic vs. Crisp logic</vt:lpstr>
      <vt:lpstr>World is Fuzzy !!!</vt:lpstr>
      <vt:lpstr>Concept of fuzzy system</vt:lpstr>
      <vt:lpstr>Concept of fuzzy set</vt:lpstr>
      <vt:lpstr>Example of fuzzy set</vt:lpstr>
      <vt:lpstr>Fuzzy set vs. Crisp set</vt:lpstr>
      <vt:lpstr>Fuzzy set vs. Crisp set</vt:lpstr>
      <vt:lpstr>Degree of membership</vt:lpstr>
      <vt:lpstr>Example: Course evaluation in a crisp way</vt:lpstr>
      <vt:lpstr>Example: Course evaluation in a crisp way</vt:lpstr>
      <vt:lpstr>Example: Course evaluation in a fuzzy way</vt:lpstr>
      <vt:lpstr>Few examples of fuzzy set</vt:lpstr>
      <vt:lpstr>Some basic terminologies and notations</vt:lpstr>
      <vt:lpstr>Some basic terminologies and notations</vt:lpstr>
      <vt:lpstr>Membership function with discrete membership values</vt:lpstr>
      <vt:lpstr>Membership function with discrete membership values</vt:lpstr>
      <vt:lpstr>Membership function with continuous membership values</vt:lpstr>
      <vt:lpstr>Fuzzy terminologies: Support</vt:lpstr>
      <vt:lpstr>Fuzzy terminologies: Core</vt:lpstr>
      <vt:lpstr>Fuzzy terminologies: Normality</vt:lpstr>
      <vt:lpstr>Fuzzy terminologies: Crossover points</vt:lpstr>
      <vt:lpstr>Fuzzy terminologies: Fuzzy Singleton</vt:lpstr>
      <vt:lpstr>Fuzzy terminologies: α-cut and strong α-cut</vt:lpstr>
      <vt:lpstr>Fuzzy terminologies: Bandwidth</vt:lpstr>
      <vt:lpstr>Fuzzy terminologies: Symmetry</vt:lpstr>
      <vt:lpstr>Fuzzy terminologies: Open and Closed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Computing</dc:title>
  <dc:creator>Sujit Biswas</dc:creator>
  <cp:lastModifiedBy>Sujit Biswas</cp:lastModifiedBy>
  <cp:revision>2</cp:revision>
  <dcterms:created xsi:type="dcterms:W3CDTF">2021-11-15T05:53:49Z</dcterms:created>
  <dcterms:modified xsi:type="dcterms:W3CDTF">2021-11-15T06:06:33Z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0x0101002C804169A54BDD42A816324AA866EDDC</vt:lpwstr>
  </property>
</Properties>
</file>