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Open Sans ExtraBold"/>
      <p:bold r:id="rId19"/>
      <p:boldItalic r:id="rId20"/>
    </p:embeddedFont>
    <p:embeddedFont>
      <p:font typeface="Open Sans Light"/>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ExtraBold-boldItalic.fntdata"/><Relationship Id="rId22" Type="http://schemas.openxmlformats.org/officeDocument/2006/relationships/font" Target="fonts/OpenSansLight-bold.fntdata"/><Relationship Id="rId21" Type="http://schemas.openxmlformats.org/officeDocument/2006/relationships/font" Target="fonts/OpenSansLight-regular.fntdata"/><Relationship Id="rId24" Type="http://schemas.openxmlformats.org/officeDocument/2006/relationships/font" Target="fonts/OpenSansLight-boldItalic.fntdata"/><Relationship Id="rId23" Type="http://schemas.openxmlformats.org/officeDocument/2006/relationships/font" Target="fonts/OpenSans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OpenSansExtraBold-bold.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23230df5a_0_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123230df5a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23230df5a_0_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123230df5a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23230df5a_0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1123230df5a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23230df5a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1123230df5a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23230df5a_0_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1123230df5a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23230df5a_0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123230df5a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11"/>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11"/>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5"/>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3" name="Google Shape;23;p5"/>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4" name="Google Shape;24;p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7"/>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9"/>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9"/>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1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datacamp.com/community/tutorials/introduction-customer-segmentation-python" TargetMode="External"/><Relationship Id="rId4" Type="http://schemas.openxmlformats.org/officeDocument/2006/relationships/hyperlink" Target="https://colab.research.google.com/drive/1TFOaymyi6WyVfvMy88KLPlQ8Y870juPt?usp=sharing" TargetMode="External"/><Relationship Id="rId5" Type="http://schemas.openxmlformats.org/officeDocument/2006/relationships/hyperlink" Target="https://catboost.ai/" TargetMode="External"/><Relationship Id="rId6" Type="http://schemas.openxmlformats.org/officeDocument/2006/relationships/hyperlink" Target="https://docs.google.com/document/d/1ds-pXY8mok3ksSyu4P5i8TN6IDMyu9xx7Ne1twBkKbg/edit" TargetMode="External"/><Relationship Id="rId7" Type="http://schemas.openxmlformats.org/officeDocument/2006/relationships/hyperlink" Target="https://docs.google.com/spreadsheets/d/1CJw594Ec3KFs1Im-Hwrre2gOSHkzfAfKpu_kQS5Jtgg/edit#gid=29982915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537899" y="1895175"/>
            <a:ext cx="3953102" cy="13766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3"/>
          <p:cNvSpPr/>
          <p:nvPr/>
        </p:nvSpPr>
        <p:spPr>
          <a:xfrm>
            <a:off x="537900" y="3315475"/>
            <a:ext cx="5550600" cy="525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Open Sans Light"/>
              <a:buNone/>
            </a:pPr>
            <a:r>
              <a:rPr b="0" i="0" lang="en-US" sz="2000" u="none" cap="none" strike="noStrike">
                <a:solidFill>
                  <a:srgbClr val="FFFFFF"/>
                </a:solidFill>
                <a:latin typeface="Open Sans Light"/>
                <a:ea typeface="Open Sans Light"/>
                <a:cs typeface="Open Sans Light"/>
                <a:sym typeface="Open Sans Light"/>
              </a:rPr>
              <a:t>Data analytics approach</a:t>
            </a:r>
            <a:endParaRPr/>
          </a:p>
        </p:txBody>
      </p:sp>
      <p:pic>
        <p:nvPicPr>
          <p:cNvPr descr="Shape 57" id="57" name="Google Shape;57;p13"/>
          <p:cNvPicPr preferRelativeResize="0"/>
          <p:nvPr/>
        </p:nvPicPr>
        <p:blipFill rotWithShape="1">
          <a:blip r:embed="rId3">
            <a:alphaModFix/>
          </a:blip>
          <a:srcRect b="0" l="0" r="0" t="0"/>
          <a:stretch/>
        </p:blipFill>
        <p:spPr>
          <a:xfrm>
            <a:off x="614100" y="1275524"/>
            <a:ext cx="1982300" cy="238701"/>
          </a:xfrm>
          <a:prstGeom prst="rect">
            <a:avLst/>
          </a:prstGeom>
          <a:noFill/>
          <a:ln>
            <a:noFill/>
          </a:ln>
        </p:spPr>
      </p:pic>
      <p:sp>
        <p:nvSpPr>
          <p:cNvPr id="58" name="Google Shape;58;p13"/>
          <p:cNvSpPr/>
          <p:nvPr/>
        </p:nvSpPr>
        <p:spPr>
          <a:xfrm>
            <a:off x="537900" y="3666599"/>
            <a:ext cx="6249600" cy="398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1200"/>
              <a:buFont typeface="Open Sans Light"/>
              <a:buNone/>
            </a:pPr>
            <a:r>
              <a:rPr lang="en-US" sz="1200">
                <a:solidFill>
                  <a:schemeClr val="lt1"/>
                </a:solidFill>
                <a:latin typeface="Open Sans Light"/>
                <a:ea typeface="Open Sans Light"/>
                <a:cs typeface="Open Sans Light"/>
                <a:sym typeface="Open Sans Light"/>
              </a:rPr>
              <a:t>[KPMG’s Lighthouse &amp; Innovation Team]</a:t>
            </a:r>
            <a:r>
              <a:rPr i="0" lang="en-US" sz="1200" u="none" cap="none" strike="noStrike">
                <a:solidFill>
                  <a:schemeClr val="lt1"/>
                </a:solidFill>
                <a:latin typeface="Open Sans Light"/>
                <a:ea typeface="Open Sans Light"/>
                <a:cs typeface="Open Sans Light"/>
                <a:sym typeface="Open Sans Light"/>
              </a:rPr>
              <a:t>[</a:t>
            </a:r>
            <a:r>
              <a:rPr lang="en-US" sz="1200">
                <a:solidFill>
                  <a:schemeClr val="lt1"/>
                </a:solidFill>
                <a:latin typeface="Open Sans Light"/>
                <a:ea typeface="Open Sans Light"/>
                <a:cs typeface="Open Sans Light"/>
                <a:sym typeface="Open Sans Light"/>
              </a:rPr>
              <a:t>Shitab Tanzim</a:t>
            </a:r>
            <a:r>
              <a:rPr i="0" lang="en-US" sz="1200" u="none" cap="none" strike="noStrike">
                <a:solidFill>
                  <a:schemeClr val="lt1"/>
                </a:solidFill>
                <a:latin typeface="Open Sans Light"/>
                <a:ea typeface="Open Sans Light"/>
                <a:cs typeface="Open Sans Light"/>
                <a:sym typeface="Open Sans Light"/>
              </a:rPr>
              <a:t>]</a:t>
            </a:r>
            <a:endParaRPr sz="1200">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2"/>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Model Development</a:t>
            </a:r>
            <a:endParaRPr/>
          </a:p>
        </p:txBody>
      </p:sp>
      <p:sp>
        <p:nvSpPr>
          <p:cNvPr id="136" name="Google Shape;136;p22"/>
          <p:cNvSpPr/>
          <p:nvPr/>
        </p:nvSpPr>
        <p:spPr>
          <a:xfrm>
            <a:off x="205025" y="1083299"/>
            <a:ext cx="8565600" cy="9201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Build RFM prediction model by Machine Learning.</a:t>
            </a:r>
            <a:endParaRPr/>
          </a:p>
        </p:txBody>
      </p:sp>
      <p:sp>
        <p:nvSpPr>
          <p:cNvPr id="137" name="Google Shape;137;p22"/>
          <p:cNvSpPr/>
          <p:nvPr/>
        </p:nvSpPr>
        <p:spPr>
          <a:xfrm>
            <a:off x="293150" y="2399425"/>
            <a:ext cx="3953100" cy="19839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200">
                <a:latin typeface="Open Sans"/>
                <a:ea typeface="Open Sans"/>
                <a:cs typeface="Open Sans"/>
                <a:sym typeface="Open Sans"/>
              </a:rPr>
              <a:t>-  </a:t>
            </a:r>
            <a:r>
              <a:rPr lang="en-US" sz="1200">
                <a:latin typeface="Open Sans"/>
                <a:ea typeface="Open Sans"/>
                <a:cs typeface="Open Sans"/>
                <a:sym typeface="Open Sans"/>
              </a:rPr>
              <a:t>To predict the RFM </a:t>
            </a:r>
            <a:r>
              <a:rPr lang="en-US" sz="1200">
                <a:latin typeface="Open Sans"/>
                <a:ea typeface="Open Sans"/>
                <a:cs typeface="Open Sans"/>
                <a:sym typeface="Open Sans"/>
              </a:rPr>
              <a:t>score</a:t>
            </a:r>
            <a:r>
              <a:rPr lang="en-US" sz="1200">
                <a:latin typeface="Open Sans"/>
                <a:ea typeface="Open Sans"/>
                <a:cs typeface="Open Sans"/>
                <a:sym typeface="Open Sans"/>
              </a:rPr>
              <a:t> of the New Customers, we are going to </a:t>
            </a:r>
            <a:r>
              <a:rPr lang="en-US" sz="1200">
                <a:latin typeface="Open Sans"/>
                <a:ea typeface="Open Sans"/>
                <a:cs typeface="Open Sans"/>
                <a:sym typeface="Open Sans"/>
              </a:rPr>
              <a:t>build</a:t>
            </a:r>
            <a:r>
              <a:rPr lang="en-US" sz="1200">
                <a:latin typeface="Open Sans"/>
                <a:ea typeface="Open Sans"/>
                <a:cs typeface="Open Sans"/>
                <a:sym typeface="Open Sans"/>
              </a:rPr>
              <a:t> a ML Model. </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rPr lang="en-US" sz="1200">
                <a:latin typeface="Open Sans"/>
                <a:ea typeface="Open Sans"/>
                <a:cs typeface="Open Sans"/>
                <a:sym typeface="Open Sans"/>
              </a:rPr>
              <a:t>-  Age, gender, no. of bike related purchases, and all the other factors explored before will be used as an input variable (X).</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rPr lang="en-US" sz="1200">
                <a:latin typeface="Open Sans"/>
                <a:ea typeface="Open Sans"/>
                <a:cs typeface="Open Sans"/>
                <a:sym typeface="Open Sans"/>
              </a:rPr>
              <a:t>-  RFM score will be used as the output variable (Y) to perform supervised learning.</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t/>
            </a:r>
            <a:endParaRPr sz="1200">
              <a:latin typeface="Open Sans"/>
              <a:ea typeface="Open Sans"/>
              <a:cs typeface="Open Sans"/>
              <a:sym typeface="Open Sans"/>
            </a:endParaRPr>
          </a:p>
        </p:txBody>
      </p:sp>
      <p:pic>
        <p:nvPicPr>
          <p:cNvPr id="138" name="Google Shape;138;p22"/>
          <p:cNvPicPr preferRelativeResize="0"/>
          <p:nvPr/>
        </p:nvPicPr>
        <p:blipFill rotWithShape="1">
          <a:blip r:embed="rId3">
            <a:alphaModFix/>
          </a:blip>
          <a:srcRect b="4278" l="0" r="0" t="0"/>
          <a:stretch/>
        </p:blipFill>
        <p:spPr>
          <a:xfrm>
            <a:off x="4636025" y="2226925"/>
            <a:ext cx="4134600" cy="22236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3"/>
          <p:cNvSpPr/>
          <p:nvPr/>
        </p:nvSpPr>
        <p:spPr>
          <a:xfrm>
            <a:off x="205025" y="263974"/>
            <a:ext cx="8565600" cy="7587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a:p>
        </p:txBody>
      </p:sp>
      <p:sp>
        <p:nvSpPr>
          <p:cNvPr id="145" name="Google Shape;145;p23"/>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Customer to target</a:t>
            </a:r>
            <a:endParaRPr/>
          </a:p>
        </p:txBody>
      </p:sp>
      <p:sp>
        <p:nvSpPr>
          <p:cNvPr id="146" name="Google Shape;146;p23"/>
          <p:cNvSpPr/>
          <p:nvPr/>
        </p:nvSpPr>
        <p:spPr>
          <a:xfrm>
            <a:off x="648500" y="2164725"/>
            <a:ext cx="6307200" cy="23037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200">
                <a:latin typeface="Open Sans"/>
                <a:ea typeface="Open Sans"/>
                <a:cs typeface="Open Sans"/>
                <a:sym typeface="Open Sans"/>
              </a:rPr>
              <a:t>-After predicting the rfm score of the New Customer and sorting based on the same we can get the best customers to target.</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rPr lang="en-US" sz="1200">
                <a:latin typeface="Open Sans"/>
                <a:ea typeface="Open Sans"/>
                <a:cs typeface="Open Sans"/>
                <a:sym typeface="Open Sans"/>
              </a:rPr>
              <a:t>-We can take the top 100 (or how many Sprocket wants) from the sorted table</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rPr lang="en-US" sz="1200">
                <a:latin typeface="Open Sans"/>
                <a:ea typeface="Open Sans"/>
                <a:cs typeface="Open Sans"/>
                <a:sym typeface="Open Sans"/>
              </a:rPr>
              <a:t>-Moreover we can filter the best in each </a:t>
            </a:r>
            <a:r>
              <a:rPr lang="en-US" sz="1200">
                <a:latin typeface="Open Sans"/>
                <a:ea typeface="Open Sans"/>
                <a:cs typeface="Open Sans"/>
                <a:sym typeface="Open Sans"/>
              </a:rPr>
              <a:t>categories (job industry, state, etc.) to further narrow down our target customers.</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rPr lang="en-US" sz="1200">
                <a:latin typeface="Open Sans"/>
                <a:ea typeface="Open Sans"/>
                <a:cs typeface="Open Sans"/>
                <a:sym typeface="Open Sans"/>
              </a:rPr>
              <a:t>- The order of predicted rfm score and the filtering of categories will give us the best results.</a:t>
            </a:r>
            <a:endParaRPr sz="1200">
              <a:latin typeface="Open Sans"/>
              <a:ea typeface="Open Sans"/>
              <a:cs typeface="Open Sans"/>
              <a:sym typeface="Open Sans"/>
            </a:endParaRPr>
          </a:p>
        </p:txBody>
      </p:sp>
      <p:pic>
        <p:nvPicPr>
          <p:cNvPr id="147" name="Google Shape;147;p23"/>
          <p:cNvPicPr preferRelativeResize="0"/>
          <p:nvPr/>
        </p:nvPicPr>
        <p:blipFill>
          <a:blip r:embed="rId3">
            <a:alphaModFix/>
          </a:blip>
          <a:stretch>
            <a:fillRect/>
          </a:stretch>
        </p:blipFill>
        <p:spPr>
          <a:xfrm>
            <a:off x="7859400" y="1797775"/>
            <a:ext cx="689125" cy="2868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a:off x="205025" y="263974"/>
            <a:ext cx="8565600" cy="75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a:p>
        </p:txBody>
      </p:sp>
      <p:sp>
        <p:nvSpPr>
          <p:cNvPr id="154" name="Google Shape;154;p24"/>
          <p:cNvSpPr/>
          <p:nvPr/>
        </p:nvSpPr>
        <p:spPr>
          <a:xfrm>
            <a:off x="205025" y="1083300"/>
            <a:ext cx="8565600" cy="7587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Customer to target</a:t>
            </a:r>
            <a:endParaRPr/>
          </a:p>
        </p:txBody>
      </p:sp>
      <p:sp>
        <p:nvSpPr>
          <p:cNvPr id="155" name="Google Shape;155;p24"/>
          <p:cNvSpPr txBox="1"/>
          <p:nvPr/>
        </p:nvSpPr>
        <p:spPr>
          <a:xfrm>
            <a:off x="205025" y="1842000"/>
            <a:ext cx="342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u="sng">
                <a:latin typeface="Open Sans"/>
                <a:ea typeface="Open Sans"/>
                <a:cs typeface="Open Sans"/>
                <a:sym typeface="Open Sans"/>
              </a:rPr>
              <a:t>Glimpse of the top 15 customers to target: </a:t>
            </a:r>
            <a:endParaRPr sz="1200" u="sng">
              <a:latin typeface="Open Sans"/>
              <a:ea typeface="Open Sans"/>
              <a:cs typeface="Open Sans"/>
              <a:sym typeface="Open Sans"/>
            </a:endParaRPr>
          </a:p>
        </p:txBody>
      </p:sp>
      <p:pic>
        <p:nvPicPr>
          <p:cNvPr id="156" name="Google Shape;156;p24"/>
          <p:cNvPicPr preferRelativeResize="0"/>
          <p:nvPr/>
        </p:nvPicPr>
        <p:blipFill>
          <a:blip r:embed="rId3">
            <a:alphaModFix/>
          </a:blip>
          <a:stretch>
            <a:fillRect/>
          </a:stretch>
        </p:blipFill>
        <p:spPr>
          <a:xfrm>
            <a:off x="530313" y="2418500"/>
            <a:ext cx="8083372" cy="2466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p:nvPr/>
        </p:nvSpPr>
        <p:spPr>
          <a:xfrm flipH="1" rot="10800000">
            <a:off x="-1" y="19"/>
            <a:ext cx="9163206" cy="5147982"/>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5"/>
          <p:cNvSpPr/>
          <p:nvPr/>
        </p:nvSpPr>
        <p:spPr>
          <a:xfrm>
            <a:off x="537899" y="1895175"/>
            <a:ext cx="3953100" cy="779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Appendix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6"/>
          <p:cNvSpPr/>
          <p:nvPr/>
        </p:nvSpPr>
        <p:spPr>
          <a:xfrm>
            <a:off x="205025" y="263974"/>
            <a:ext cx="8565600" cy="75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Appendix</a:t>
            </a:r>
            <a:endParaRPr/>
          </a:p>
        </p:txBody>
      </p:sp>
      <p:sp>
        <p:nvSpPr>
          <p:cNvPr id="169" name="Google Shape;169;p26"/>
          <p:cNvSpPr txBox="1"/>
          <p:nvPr/>
        </p:nvSpPr>
        <p:spPr>
          <a:xfrm>
            <a:off x="255575" y="1963225"/>
            <a:ext cx="8565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US" sz="1200">
                <a:latin typeface="Open Sans"/>
                <a:ea typeface="Open Sans"/>
                <a:cs typeface="Open Sans"/>
                <a:sym typeface="Open Sans"/>
              </a:rPr>
              <a:t>RFM Score: </a:t>
            </a:r>
            <a:r>
              <a:rPr lang="en-US" sz="1200" u="sng">
                <a:solidFill>
                  <a:schemeClr val="hlink"/>
                </a:solidFill>
                <a:latin typeface="Open Sans"/>
                <a:ea typeface="Open Sans"/>
                <a:cs typeface="Open Sans"/>
                <a:sym typeface="Open Sans"/>
                <a:hlinkClick r:id="rId3"/>
              </a:rPr>
              <a:t>https://www.datacamp.com/community/tutorials/introduction-customer-segmentation-python</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US" sz="1200">
                <a:latin typeface="Open Sans"/>
                <a:ea typeface="Open Sans"/>
                <a:cs typeface="Open Sans"/>
                <a:sym typeface="Open Sans"/>
              </a:rPr>
              <a:t>EDA and Model Training: </a:t>
            </a:r>
            <a:r>
              <a:rPr lang="en-US" sz="1200" u="sng">
                <a:solidFill>
                  <a:schemeClr val="hlink"/>
                </a:solidFill>
                <a:latin typeface="Open Sans"/>
                <a:ea typeface="Open Sans"/>
                <a:cs typeface="Open Sans"/>
                <a:sym typeface="Open Sans"/>
                <a:hlinkClick r:id="rId4"/>
              </a:rPr>
              <a:t>https://colab.research.google.com/drive/1TFOaymyi6WyVfvMy88KLPlQ8Y870juPt?usp=sharing</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US" sz="1200">
                <a:latin typeface="Open Sans"/>
                <a:ea typeface="Open Sans"/>
                <a:cs typeface="Open Sans"/>
                <a:sym typeface="Open Sans"/>
              </a:rPr>
              <a:t>Catboost: </a:t>
            </a:r>
            <a:r>
              <a:rPr lang="en-US" sz="1200" u="sng">
                <a:solidFill>
                  <a:schemeClr val="hlink"/>
                </a:solidFill>
                <a:latin typeface="Open Sans"/>
                <a:ea typeface="Open Sans"/>
                <a:cs typeface="Open Sans"/>
                <a:sym typeface="Open Sans"/>
                <a:hlinkClick r:id="rId5"/>
              </a:rPr>
              <a:t>https://catboost.ai/</a:t>
            </a:r>
            <a:r>
              <a:rPr lang="en-US" sz="1200">
                <a:latin typeface="Open Sans"/>
                <a:ea typeface="Open Sans"/>
                <a:cs typeface="Open Sans"/>
                <a:sym typeface="Open Sans"/>
              </a:rPr>
              <a:t> </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US" sz="1200">
                <a:latin typeface="Open Sans"/>
                <a:ea typeface="Open Sans"/>
                <a:cs typeface="Open Sans"/>
                <a:sym typeface="Open Sans"/>
              </a:rPr>
              <a:t>Data Quality Assessment: </a:t>
            </a:r>
            <a:r>
              <a:rPr lang="en-US" sz="1200" u="sng">
                <a:solidFill>
                  <a:schemeClr val="hlink"/>
                </a:solidFill>
                <a:latin typeface="Open Sans"/>
                <a:ea typeface="Open Sans"/>
                <a:cs typeface="Open Sans"/>
                <a:sym typeface="Open Sans"/>
                <a:hlinkClick r:id="rId6"/>
              </a:rPr>
              <a:t>https://docs.google.com/document/d/1ds-pXY8mok3ksSyu4P5i8TN6IDMyu9xx7Ne1twBkKbg/edit</a:t>
            </a:r>
            <a:r>
              <a:rPr lang="en-US" sz="1200">
                <a:latin typeface="Open Sans"/>
                <a:ea typeface="Open Sans"/>
                <a:cs typeface="Open Sans"/>
                <a:sym typeface="Open Sans"/>
              </a:rPr>
              <a:t> </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US" sz="1200">
                <a:latin typeface="Open Sans"/>
                <a:ea typeface="Open Sans"/>
                <a:cs typeface="Open Sans"/>
                <a:sym typeface="Open Sans"/>
              </a:rPr>
              <a:t>Top 100</a:t>
            </a:r>
            <a:r>
              <a:rPr lang="en-US" sz="1200">
                <a:latin typeface="Open Sans"/>
                <a:ea typeface="Open Sans"/>
                <a:cs typeface="Open Sans"/>
                <a:sym typeface="Open Sans"/>
              </a:rPr>
              <a:t> customers: </a:t>
            </a:r>
            <a:r>
              <a:rPr lang="en-US" sz="1200" u="sng">
                <a:solidFill>
                  <a:schemeClr val="hlink"/>
                </a:solidFill>
                <a:latin typeface="Open Sans"/>
                <a:ea typeface="Open Sans"/>
                <a:cs typeface="Open Sans"/>
                <a:sym typeface="Open Sans"/>
                <a:hlinkClick r:id="rId7"/>
              </a:rPr>
              <a:t>https://docs.google.com/spreadsheets/d/1CJw594Ec3KFs1Im-Hwrre2gOSHkzfAfKpu_kQS5Jtgg/edit#gid=299829157</a:t>
            </a:r>
            <a:r>
              <a:rPr lang="en-US" sz="1200">
                <a:latin typeface="Open Sans"/>
                <a:ea typeface="Open Sans"/>
                <a:cs typeface="Open Sans"/>
                <a:sym typeface="Open Sans"/>
              </a:rPr>
              <a:t> </a:t>
            </a:r>
            <a:endParaRPr sz="12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Agenda</a:t>
            </a:r>
            <a:endParaRPr/>
          </a:p>
        </p:txBody>
      </p:sp>
      <p:sp>
        <p:nvSpPr>
          <p:cNvPr id="65" name="Google Shape;65;p14"/>
          <p:cNvSpPr/>
          <p:nvPr/>
        </p:nvSpPr>
        <p:spPr>
          <a:xfrm>
            <a:off x="343874" y="1211200"/>
            <a:ext cx="5459402" cy="1708756"/>
          </a:xfrm>
          <a:prstGeom prst="rect">
            <a:avLst/>
          </a:prstGeom>
          <a:noFill/>
          <a:ln>
            <a:noFill/>
          </a:ln>
        </p:spPr>
        <p:txBody>
          <a:bodyPr anchorCtr="0" anchor="t" bIns="91400" lIns="91400" spcFirstLastPara="1" rIns="91400" wrap="square" tIns="91400">
            <a:noAutofit/>
          </a:bodyPr>
          <a:lstStyle/>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Introduction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Data Exploration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Model Development</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Interpretation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Introduction</a:t>
            </a:r>
            <a:endParaRPr/>
          </a:p>
        </p:txBody>
      </p:sp>
      <p:sp>
        <p:nvSpPr>
          <p:cNvPr id="72" name="Google Shape;72;p15"/>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Recommend Top Customers to Target from New Customer Dataset</a:t>
            </a:r>
            <a:endParaRPr/>
          </a:p>
        </p:txBody>
      </p:sp>
      <p:sp>
        <p:nvSpPr>
          <p:cNvPr id="73" name="Google Shape;73;p15"/>
          <p:cNvSpPr/>
          <p:nvPr/>
        </p:nvSpPr>
        <p:spPr>
          <a:xfrm>
            <a:off x="205025" y="2164725"/>
            <a:ext cx="8074200" cy="1184400"/>
          </a:xfrm>
          <a:prstGeom prst="rect">
            <a:avLst/>
          </a:prstGeom>
          <a:solidFill>
            <a:schemeClr val="lt1"/>
          </a:solid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200" u="sng">
                <a:solidFill>
                  <a:schemeClr val="dk1"/>
                </a:solidFill>
                <a:highlight>
                  <a:schemeClr val="lt1"/>
                </a:highlight>
                <a:latin typeface="Open Sans"/>
                <a:ea typeface="Open Sans"/>
                <a:cs typeface="Open Sans"/>
                <a:sym typeface="Open Sans"/>
              </a:rPr>
              <a:t>Problem</a:t>
            </a:r>
            <a:r>
              <a:rPr lang="en-US" sz="1200">
                <a:solidFill>
                  <a:schemeClr val="dk1"/>
                </a:solidFill>
                <a:highlight>
                  <a:schemeClr val="lt1"/>
                </a:highlight>
                <a:latin typeface="Open Sans"/>
                <a:ea typeface="Open Sans"/>
                <a:cs typeface="Open Sans"/>
                <a:sym typeface="Open Sans"/>
              </a:rPr>
              <a:t>: </a:t>
            </a:r>
            <a:endParaRPr sz="1200">
              <a:solidFill>
                <a:schemeClr val="dk1"/>
              </a:solidFill>
              <a:highlight>
                <a:schemeClr val="lt1"/>
              </a:highlight>
              <a:latin typeface="Open Sans"/>
              <a:ea typeface="Open Sans"/>
              <a:cs typeface="Open Sans"/>
              <a:sym typeface="Open Sans"/>
            </a:endParaRPr>
          </a:p>
          <a:p>
            <a:pPr indent="457200" lvl="0" marL="0" marR="0" rtl="0" algn="l">
              <a:lnSpc>
                <a:spcPct val="115000"/>
              </a:lnSpc>
              <a:spcBef>
                <a:spcPts val="0"/>
              </a:spcBef>
              <a:spcAft>
                <a:spcPts val="0"/>
              </a:spcAft>
              <a:buClr>
                <a:srgbClr val="000000"/>
              </a:buClr>
              <a:buSzPts val="1500"/>
              <a:buFont typeface="Open Sans"/>
              <a:buNone/>
            </a:pPr>
            <a:r>
              <a:rPr lang="en-US" sz="1200">
                <a:solidFill>
                  <a:schemeClr val="dk1"/>
                </a:solidFill>
                <a:highlight>
                  <a:schemeClr val="lt1"/>
                </a:highlight>
                <a:latin typeface="Open Sans"/>
                <a:ea typeface="Open Sans"/>
                <a:cs typeface="Open Sans"/>
                <a:sym typeface="Open Sans"/>
              </a:rPr>
              <a:t>Sprocket Central Pty Ltd is a long-standing KPMG client who specialises in high-quality bikes and accessible cycling accessories to riders. Their marketing team is looking to boost business by analysing their existing customer dataset to determine customer trends and behaviour. They have given us a new list of 1000 potential customers with their demographics and attributes with no prior transaction history with the organisation. </a:t>
            </a:r>
            <a:endParaRPr sz="1200">
              <a:solidFill>
                <a:schemeClr val="dk1"/>
              </a:solidFill>
              <a:highlight>
                <a:schemeClr val="lt1"/>
              </a:highlight>
              <a:latin typeface="Open Sans"/>
              <a:ea typeface="Open Sans"/>
              <a:cs typeface="Open Sans"/>
              <a:sym typeface="Open Sans"/>
            </a:endParaRPr>
          </a:p>
        </p:txBody>
      </p:sp>
      <p:sp>
        <p:nvSpPr>
          <p:cNvPr id="74" name="Google Shape;74;p15"/>
          <p:cNvSpPr txBox="1"/>
          <p:nvPr/>
        </p:nvSpPr>
        <p:spPr>
          <a:xfrm>
            <a:off x="240125" y="3580000"/>
            <a:ext cx="8004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u="sng">
                <a:latin typeface="Open Sans"/>
                <a:ea typeface="Open Sans"/>
                <a:cs typeface="Open Sans"/>
                <a:sym typeface="Open Sans"/>
              </a:rPr>
              <a:t>Action</a:t>
            </a:r>
            <a:r>
              <a:rPr lang="en-US" sz="1200">
                <a:latin typeface="Open Sans"/>
                <a:ea typeface="Open Sans"/>
                <a:cs typeface="Open Sans"/>
                <a:sym typeface="Open Sans"/>
              </a:rPr>
              <a:t>:</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US" sz="1200">
                <a:latin typeface="Open Sans"/>
                <a:ea typeface="Open Sans"/>
                <a:cs typeface="Open Sans"/>
                <a:sym typeface="Open Sans"/>
              </a:rPr>
              <a:t>Analysis of the Transaction, Customer Demographic and Address dataset provided by Sprocket.</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US" sz="1200">
                <a:latin typeface="Open Sans"/>
                <a:ea typeface="Open Sans"/>
                <a:cs typeface="Open Sans"/>
                <a:sym typeface="Open Sans"/>
              </a:rPr>
              <a:t>Find trends in sales volume by factors such as age, bike related purchase, job industry, wealth segment, car and property ownership,and state.</a:t>
            </a:r>
            <a:endParaRPr sz="1200">
              <a:latin typeface="Open Sans"/>
              <a:ea typeface="Open Sans"/>
              <a:cs typeface="Open Sans"/>
              <a:sym typeface="Open Sans"/>
            </a:endParaRPr>
          </a:p>
          <a:p>
            <a:pPr indent="-304800" lvl="0" marL="457200" rtl="0" algn="l">
              <a:spcBef>
                <a:spcPts val="0"/>
              </a:spcBef>
              <a:spcAft>
                <a:spcPts val="0"/>
              </a:spcAft>
              <a:buSzPts val="1200"/>
              <a:buFont typeface="Open Sans"/>
              <a:buAutoNum type="arabicPeriod"/>
            </a:pPr>
            <a:r>
              <a:rPr lang="en-US" sz="1200">
                <a:latin typeface="Open Sans"/>
                <a:ea typeface="Open Sans"/>
                <a:cs typeface="Open Sans"/>
                <a:sym typeface="Open Sans"/>
              </a:rPr>
              <a:t>Calculate RFM score to recognise customer value.</a:t>
            </a:r>
            <a:endParaRPr sz="12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81" name="Google Shape;81;p16"/>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Age</a:t>
            </a:r>
            <a:endParaRPr b="1" sz="2000">
              <a:latin typeface="Open Sans"/>
              <a:ea typeface="Open Sans"/>
              <a:cs typeface="Open Sans"/>
              <a:sym typeface="Open Sans"/>
            </a:endParaRPr>
          </a:p>
        </p:txBody>
      </p:sp>
      <p:sp>
        <p:nvSpPr>
          <p:cNvPr id="82" name="Google Shape;82;p16"/>
          <p:cNvSpPr/>
          <p:nvPr/>
        </p:nvSpPr>
        <p:spPr>
          <a:xfrm>
            <a:off x="302025" y="2164725"/>
            <a:ext cx="3828900" cy="21615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200" u="sng">
                <a:latin typeface="Open Sans"/>
                <a:ea typeface="Open Sans"/>
                <a:cs typeface="Open Sans"/>
                <a:sym typeface="Open Sans"/>
              </a:rPr>
              <a:t>Insights</a:t>
            </a:r>
            <a:r>
              <a:rPr lang="en-US" sz="1200">
                <a:latin typeface="Open Sans"/>
                <a:ea typeface="Open Sans"/>
                <a:cs typeface="Open Sans"/>
                <a:sym typeface="Open Sans"/>
              </a:rPr>
              <a:t>:</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Customer with age between 40 and 50 years contribute to 34.45% of the  sales.</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Almost same sales came from 20-30, 30-40 and 50-60 age category.</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Negligible</a:t>
            </a:r>
            <a:r>
              <a:rPr lang="en-US" sz="1200">
                <a:latin typeface="Open Sans"/>
                <a:ea typeface="Open Sans"/>
                <a:cs typeface="Open Sans"/>
                <a:sym typeface="Open Sans"/>
              </a:rPr>
              <a:t> sales from customer below 20 and above 70 years of age.</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t/>
            </a:r>
            <a:endParaRPr sz="1200">
              <a:latin typeface="Open Sans"/>
              <a:ea typeface="Open Sans"/>
              <a:cs typeface="Open Sans"/>
              <a:sym typeface="Open Sans"/>
            </a:endParaRPr>
          </a:p>
        </p:txBody>
      </p:sp>
      <p:pic>
        <p:nvPicPr>
          <p:cNvPr id="83" name="Google Shape;83;p16"/>
          <p:cNvPicPr preferRelativeResize="0"/>
          <p:nvPr/>
        </p:nvPicPr>
        <p:blipFill>
          <a:blip r:embed="rId3">
            <a:alphaModFix/>
          </a:blip>
          <a:stretch>
            <a:fillRect/>
          </a:stretch>
        </p:blipFill>
        <p:spPr>
          <a:xfrm>
            <a:off x="4385425" y="2164735"/>
            <a:ext cx="4499575" cy="24917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7"/>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90" name="Google Shape;90;p17"/>
          <p:cNvSpPr/>
          <p:nvPr/>
        </p:nvSpPr>
        <p:spPr>
          <a:xfrm>
            <a:off x="205025" y="1083299"/>
            <a:ext cx="8565600" cy="9201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Industry</a:t>
            </a:r>
            <a:endParaRPr b="1" sz="2000">
              <a:latin typeface="Open Sans"/>
              <a:ea typeface="Open Sans"/>
              <a:cs typeface="Open Sans"/>
              <a:sym typeface="Open Sans"/>
            </a:endParaRPr>
          </a:p>
        </p:txBody>
      </p:sp>
      <p:sp>
        <p:nvSpPr>
          <p:cNvPr id="91" name="Google Shape;91;p17"/>
          <p:cNvSpPr/>
          <p:nvPr/>
        </p:nvSpPr>
        <p:spPr>
          <a:xfrm>
            <a:off x="302025" y="2164725"/>
            <a:ext cx="3828900" cy="21615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200" u="sng">
                <a:latin typeface="Open Sans"/>
                <a:ea typeface="Open Sans"/>
                <a:cs typeface="Open Sans"/>
                <a:sym typeface="Open Sans"/>
              </a:rPr>
              <a:t>Insights</a:t>
            </a:r>
            <a:r>
              <a:rPr lang="en-US" sz="1200">
                <a:latin typeface="Open Sans"/>
                <a:ea typeface="Open Sans"/>
                <a:cs typeface="Open Sans"/>
                <a:sym typeface="Open Sans"/>
              </a:rPr>
              <a:t>:</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Customer from Financial Service and Manufacturing contributed most; with 23.79% and 24.42% of the sales.</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Health sector follows with 18.73% of the sales.</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More than 2/3rd of the sales came from these 3 industry.</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t/>
            </a:r>
            <a:endParaRPr sz="1200">
              <a:latin typeface="Open Sans"/>
              <a:ea typeface="Open Sans"/>
              <a:cs typeface="Open Sans"/>
              <a:sym typeface="Open Sans"/>
            </a:endParaRPr>
          </a:p>
        </p:txBody>
      </p:sp>
      <p:pic>
        <p:nvPicPr>
          <p:cNvPr id="92" name="Google Shape;92;p17"/>
          <p:cNvPicPr preferRelativeResize="0"/>
          <p:nvPr/>
        </p:nvPicPr>
        <p:blipFill>
          <a:blip r:embed="rId3">
            <a:alphaModFix/>
          </a:blip>
          <a:stretch>
            <a:fillRect/>
          </a:stretch>
        </p:blipFill>
        <p:spPr>
          <a:xfrm>
            <a:off x="4283325" y="2231125"/>
            <a:ext cx="4564550" cy="291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99" name="Google Shape;99;p18"/>
          <p:cNvSpPr/>
          <p:nvPr/>
        </p:nvSpPr>
        <p:spPr>
          <a:xfrm>
            <a:off x="205025" y="1083299"/>
            <a:ext cx="8565600" cy="9201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Wealth Segment</a:t>
            </a:r>
            <a:endParaRPr b="1" sz="2000">
              <a:latin typeface="Open Sans"/>
              <a:ea typeface="Open Sans"/>
              <a:cs typeface="Open Sans"/>
              <a:sym typeface="Open Sans"/>
            </a:endParaRPr>
          </a:p>
        </p:txBody>
      </p:sp>
      <p:sp>
        <p:nvSpPr>
          <p:cNvPr id="100" name="Google Shape;100;p18"/>
          <p:cNvSpPr/>
          <p:nvPr/>
        </p:nvSpPr>
        <p:spPr>
          <a:xfrm>
            <a:off x="302025" y="2164725"/>
            <a:ext cx="3633300" cy="21615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200" u="sng">
                <a:latin typeface="Open Sans"/>
                <a:ea typeface="Open Sans"/>
                <a:cs typeface="Open Sans"/>
                <a:sym typeface="Open Sans"/>
              </a:rPr>
              <a:t>Insights</a:t>
            </a:r>
            <a:r>
              <a:rPr lang="en-US" sz="1200">
                <a:latin typeface="Open Sans"/>
                <a:ea typeface="Open Sans"/>
                <a:cs typeface="Open Sans"/>
                <a:sym typeface="Open Sans"/>
              </a:rPr>
              <a:t>:</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Half of the sales came from Mass Customers</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High Net Worth</a:t>
            </a:r>
            <a:r>
              <a:rPr lang="en-US" sz="1200">
                <a:latin typeface="Open Sans"/>
                <a:ea typeface="Open Sans"/>
                <a:cs typeface="Open Sans"/>
                <a:sym typeface="Open Sans"/>
              </a:rPr>
              <a:t> and Affluent Customers contributed nearly equal.</a:t>
            </a:r>
            <a:endParaRPr sz="1200">
              <a:latin typeface="Open Sans"/>
              <a:ea typeface="Open Sans"/>
              <a:cs typeface="Open Sans"/>
              <a:sym typeface="Open Sans"/>
            </a:endParaRPr>
          </a:p>
        </p:txBody>
      </p:sp>
      <p:pic>
        <p:nvPicPr>
          <p:cNvPr id="101" name="Google Shape;101;p18"/>
          <p:cNvPicPr preferRelativeResize="0"/>
          <p:nvPr/>
        </p:nvPicPr>
        <p:blipFill>
          <a:blip r:embed="rId3">
            <a:alphaModFix/>
          </a:blip>
          <a:stretch>
            <a:fillRect/>
          </a:stretch>
        </p:blipFill>
        <p:spPr>
          <a:xfrm>
            <a:off x="5207200" y="1941224"/>
            <a:ext cx="3275101" cy="2835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9"/>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108" name="Google Shape;108;p19"/>
          <p:cNvSpPr/>
          <p:nvPr/>
        </p:nvSpPr>
        <p:spPr>
          <a:xfrm>
            <a:off x="205025" y="1083299"/>
            <a:ext cx="8565600" cy="9201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Property Value and Car Ownership</a:t>
            </a:r>
            <a:endParaRPr b="1" sz="2000">
              <a:latin typeface="Open Sans"/>
              <a:ea typeface="Open Sans"/>
              <a:cs typeface="Open Sans"/>
              <a:sym typeface="Open Sans"/>
            </a:endParaRPr>
          </a:p>
        </p:txBody>
      </p:sp>
      <p:sp>
        <p:nvSpPr>
          <p:cNvPr id="109" name="Google Shape;109;p19"/>
          <p:cNvSpPr/>
          <p:nvPr/>
        </p:nvSpPr>
        <p:spPr>
          <a:xfrm>
            <a:off x="302025" y="2164725"/>
            <a:ext cx="3011400" cy="21615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200" u="sng">
                <a:latin typeface="Open Sans"/>
                <a:ea typeface="Open Sans"/>
                <a:cs typeface="Open Sans"/>
                <a:sym typeface="Open Sans"/>
              </a:rPr>
              <a:t>Insights</a:t>
            </a:r>
            <a:r>
              <a:rPr lang="en-US" sz="1200">
                <a:latin typeface="Open Sans"/>
                <a:ea typeface="Open Sans"/>
                <a:cs typeface="Open Sans"/>
                <a:sym typeface="Open Sans"/>
              </a:rPr>
              <a:t>:</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Most sales came from customer with property value between 7 and 10</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Almost 60% sales came from these customers</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Customer who owns a car are slightly more profitable.</a:t>
            </a:r>
            <a:endParaRPr sz="12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t/>
            </a:r>
            <a:endParaRPr sz="1200">
              <a:latin typeface="Open Sans"/>
              <a:ea typeface="Open Sans"/>
              <a:cs typeface="Open Sans"/>
              <a:sym typeface="Open Sans"/>
            </a:endParaRPr>
          </a:p>
        </p:txBody>
      </p:sp>
      <p:pic>
        <p:nvPicPr>
          <p:cNvPr id="110" name="Google Shape;110;p19"/>
          <p:cNvPicPr preferRelativeResize="0"/>
          <p:nvPr/>
        </p:nvPicPr>
        <p:blipFill>
          <a:blip r:embed="rId3">
            <a:alphaModFix/>
          </a:blip>
          <a:stretch>
            <a:fillRect/>
          </a:stretch>
        </p:blipFill>
        <p:spPr>
          <a:xfrm>
            <a:off x="3594100" y="2155800"/>
            <a:ext cx="5397500" cy="257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0"/>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117" name="Google Shape;117;p20"/>
          <p:cNvSpPr/>
          <p:nvPr/>
        </p:nvSpPr>
        <p:spPr>
          <a:xfrm>
            <a:off x="205025" y="1083299"/>
            <a:ext cx="8565600" cy="9201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State</a:t>
            </a:r>
            <a:endParaRPr b="1" sz="2000">
              <a:latin typeface="Open Sans"/>
              <a:ea typeface="Open Sans"/>
              <a:cs typeface="Open Sans"/>
              <a:sym typeface="Open Sans"/>
            </a:endParaRPr>
          </a:p>
        </p:txBody>
      </p:sp>
      <p:sp>
        <p:nvSpPr>
          <p:cNvPr id="118" name="Google Shape;118;p20"/>
          <p:cNvSpPr/>
          <p:nvPr/>
        </p:nvSpPr>
        <p:spPr>
          <a:xfrm>
            <a:off x="302025" y="2164725"/>
            <a:ext cx="4237500" cy="21615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200" u="sng">
                <a:latin typeface="Open Sans"/>
                <a:ea typeface="Open Sans"/>
                <a:cs typeface="Open Sans"/>
                <a:sym typeface="Open Sans"/>
              </a:rPr>
              <a:t>Insights</a:t>
            </a:r>
            <a:r>
              <a:rPr lang="en-US" sz="1200">
                <a:latin typeface="Open Sans"/>
                <a:ea typeface="Open Sans"/>
                <a:cs typeface="Open Sans"/>
                <a:sym typeface="Open Sans"/>
              </a:rPr>
              <a:t>:</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More </a:t>
            </a:r>
            <a:r>
              <a:rPr lang="en-US" sz="1200">
                <a:latin typeface="Open Sans"/>
                <a:ea typeface="Open Sans"/>
                <a:cs typeface="Open Sans"/>
                <a:sym typeface="Open Sans"/>
              </a:rPr>
              <a:t>than</a:t>
            </a:r>
            <a:r>
              <a:rPr lang="en-US" sz="1200">
                <a:latin typeface="Open Sans"/>
                <a:ea typeface="Open Sans"/>
                <a:cs typeface="Open Sans"/>
                <a:sym typeface="Open Sans"/>
              </a:rPr>
              <a:t> half of the sales are from New South Wales.</a:t>
            </a:r>
            <a:endParaRPr sz="1200">
              <a:latin typeface="Open Sans"/>
              <a:ea typeface="Open Sans"/>
              <a:cs typeface="Open Sans"/>
              <a:sym typeface="Open Sans"/>
            </a:endParaRPr>
          </a:p>
          <a:p>
            <a:pPr indent="-304800" lvl="0" marL="457200" marR="0" rtl="0" algn="l">
              <a:lnSpc>
                <a:spcPct val="115000"/>
              </a:lnSpc>
              <a:spcBef>
                <a:spcPts val="0"/>
              </a:spcBef>
              <a:spcAft>
                <a:spcPts val="0"/>
              </a:spcAft>
              <a:buSzPts val="1200"/>
              <a:buFont typeface="Open Sans"/>
              <a:buAutoNum type="arabicPeriod"/>
            </a:pPr>
            <a:r>
              <a:rPr lang="en-US" sz="1200">
                <a:latin typeface="Open Sans"/>
                <a:ea typeface="Open Sans"/>
                <a:cs typeface="Open Sans"/>
                <a:sym typeface="Open Sans"/>
              </a:rPr>
              <a:t>According to Australian </a:t>
            </a:r>
            <a:r>
              <a:rPr lang="en-US" sz="1200">
                <a:latin typeface="Open Sans"/>
                <a:ea typeface="Open Sans"/>
                <a:cs typeface="Open Sans"/>
                <a:sym typeface="Open Sans"/>
              </a:rPr>
              <a:t>Bureau</a:t>
            </a:r>
            <a:r>
              <a:rPr lang="en-US" sz="1200">
                <a:latin typeface="Open Sans"/>
                <a:ea typeface="Open Sans"/>
                <a:cs typeface="Open Sans"/>
                <a:sym typeface="Open Sans"/>
              </a:rPr>
              <a:t> of Statistics population of NSW, VIC, and QLD are 8M, 6.6M, and 5.2M. Therefore, population is not the main factor in sales per state.</a:t>
            </a:r>
            <a:endParaRPr sz="1200">
              <a:latin typeface="Open Sans"/>
              <a:ea typeface="Open Sans"/>
              <a:cs typeface="Open Sans"/>
              <a:sym typeface="Open Sans"/>
            </a:endParaRPr>
          </a:p>
        </p:txBody>
      </p:sp>
      <p:pic>
        <p:nvPicPr>
          <p:cNvPr id="119" name="Google Shape;119;p20"/>
          <p:cNvPicPr preferRelativeResize="0"/>
          <p:nvPr/>
        </p:nvPicPr>
        <p:blipFill>
          <a:blip r:embed="rId3">
            <a:alphaModFix/>
          </a:blip>
          <a:stretch>
            <a:fillRect/>
          </a:stretch>
        </p:blipFill>
        <p:spPr>
          <a:xfrm>
            <a:off x="5455950" y="1905674"/>
            <a:ext cx="2676225" cy="2835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1"/>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Model Development</a:t>
            </a:r>
            <a:endParaRPr/>
          </a:p>
        </p:txBody>
      </p:sp>
      <p:sp>
        <p:nvSpPr>
          <p:cNvPr id="126" name="Google Shape;126;p21"/>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RFM Scoring System</a:t>
            </a:r>
            <a:endParaRPr/>
          </a:p>
        </p:txBody>
      </p:sp>
      <p:sp>
        <p:nvSpPr>
          <p:cNvPr id="127" name="Google Shape;127;p21"/>
          <p:cNvSpPr/>
          <p:nvPr/>
        </p:nvSpPr>
        <p:spPr>
          <a:xfrm>
            <a:off x="343775" y="1862675"/>
            <a:ext cx="8288100" cy="7224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200">
                <a:solidFill>
                  <a:schemeClr val="dk1"/>
                </a:solidFill>
                <a:highlight>
                  <a:schemeClr val="lt1"/>
                </a:highlight>
                <a:latin typeface="Open Sans"/>
                <a:ea typeface="Open Sans"/>
                <a:cs typeface="Open Sans"/>
                <a:sym typeface="Open Sans"/>
              </a:rPr>
              <a:t>RFM stands for Recency, Frequency, and Monetary value, each corresponding to some key customer trait.  The RFM score is a numerical score that helps you recognize all types of customers, from the best to the worst.</a:t>
            </a:r>
            <a:endParaRPr sz="1200">
              <a:solidFill>
                <a:schemeClr val="dk1"/>
              </a:solidFill>
              <a:highlight>
                <a:schemeClr val="lt1"/>
              </a:highlight>
              <a:latin typeface="Open Sans"/>
              <a:ea typeface="Open Sans"/>
              <a:cs typeface="Open Sans"/>
              <a:sym typeface="Open Sans"/>
            </a:endParaRPr>
          </a:p>
        </p:txBody>
      </p:sp>
      <p:pic>
        <p:nvPicPr>
          <p:cNvPr id="128" name="Google Shape;128;p21"/>
          <p:cNvPicPr preferRelativeResize="0"/>
          <p:nvPr/>
        </p:nvPicPr>
        <p:blipFill>
          <a:blip r:embed="rId3">
            <a:alphaModFix/>
          </a:blip>
          <a:stretch>
            <a:fillRect/>
          </a:stretch>
        </p:blipFill>
        <p:spPr>
          <a:xfrm>
            <a:off x="3966700" y="2721751"/>
            <a:ext cx="4665174" cy="1891552"/>
          </a:xfrm>
          <a:prstGeom prst="rect">
            <a:avLst/>
          </a:prstGeom>
          <a:noFill/>
          <a:ln cap="flat" cmpd="sng" w="19050">
            <a:solidFill>
              <a:schemeClr val="dk2"/>
            </a:solidFill>
            <a:prstDash val="solid"/>
            <a:round/>
            <a:headEnd len="sm" w="sm" type="none"/>
            <a:tailEnd len="sm" w="sm" type="none"/>
          </a:ln>
        </p:spPr>
      </p:pic>
      <p:sp>
        <p:nvSpPr>
          <p:cNvPr id="129" name="Google Shape;129;p21"/>
          <p:cNvSpPr txBox="1"/>
          <p:nvPr/>
        </p:nvSpPr>
        <p:spPr>
          <a:xfrm>
            <a:off x="343775" y="3006025"/>
            <a:ext cx="3183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Open Sans"/>
                <a:ea typeface="Open Sans"/>
                <a:cs typeface="Open Sans"/>
                <a:sym typeface="Open Sans"/>
              </a:rPr>
              <a:t>Predicting the RFM score of New Customers based on their demographic can give us an idea about how valuable these customers can be.</a:t>
            </a:r>
            <a:endParaRPr sz="1200">
              <a:latin typeface="Open Sans"/>
              <a:ea typeface="Open Sans"/>
              <a:cs typeface="Open Sans"/>
              <a:sym typeface="Open Sans"/>
            </a:endParaRPr>
          </a:p>
          <a:p>
            <a:pPr indent="0" lvl="0" marL="0" rtl="0" algn="l">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