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1"/>
  </p:notesMasterIdLst>
  <p:sldIdLst>
    <p:sldId id="256" r:id="rId2"/>
    <p:sldId id="257" r:id="rId3"/>
    <p:sldId id="258" r:id="rId4"/>
    <p:sldId id="259" r:id="rId5"/>
    <p:sldId id="260" r:id="rId6"/>
    <p:sldId id="261" r:id="rId7"/>
    <p:sldId id="262" r:id="rId8"/>
    <p:sldId id="263" r:id="rId9"/>
    <p:sldId id="275" r:id="rId10"/>
    <p:sldId id="266" r:id="rId11"/>
    <p:sldId id="265" r:id="rId12"/>
    <p:sldId id="267" r:id="rId13"/>
    <p:sldId id="268" r:id="rId14"/>
    <p:sldId id="270" r:id="rId15"/>
    <p:sldId id="269"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7A0C"/>
    <a:srgbClr val="CEF8DE"/>
    <a:srgbClr val="FBCBDA"/>
    <a:srgbClr val="F5D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100" d="100"/>
          <a:sy n="100" d="100"/>
        </p:scale>
        <p:origin x="-21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80B29-03A4-4798-8713-B66DF7F57E7A}" type="datetimeFigureOut">
              <a:rPr lang="en-IN" smtClean="0"/>
              <a:t>18-04-2023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9F7C0-C64B-4186-A71E-5DFBBC53804C}" type="slidenum">
              <a:rPr lang="en-IN" smtClean="0"/>
              <a:t>‹#›</a:t>
            </a:fld>
            <a:endParaRPr lang="en-IN"/>
          </a:p>
        </p:txBody>
      </p:sp>
    </p:spTree>
    <p:extLst>
      <p:ext uri="{BB962C8B-B14F-4D97-AF65-F5344CB8AC3E}">
        <p14:creationId xmlns:p14="http://schemas.microsoft.com/office/powerpoint/2010/main" val="328956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79F7C0-C64B-4186-A71E-5DFBBC53804C}" type="slidenum">
              <a:rPr lang="en-IN" smtClean="0"/>
              <a:t>11</a:t>
            </a:fld>
            <a:endParaRPr lang="en-IN"/>
          </a:p>
        </p:txBody>
      </p:sp>
    </p:spTree>
    <p:extLst>
      <p:ext uri="{BB962C8B-B14F-4D97-AF65-F5344CB8AC3E}">
        <p14:creationId xmlns:p14="http://schemas.microsoft.com/office/powerpoint/2010/main" val="131840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4/18/2023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4/18/2023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 y="2438400"/>
            <a:ext cx="8458200" cy="1752600"/>
          </a:xfrm>
        </p:spPr>
        <p:txBody>
          <a:bodyPr>
            <a:normAutofit/>
          </a:bodyPr>
          <a:lstStyle/>
          <a:p>
            <a:pPr algn="l">
              <a:tabLst>
                <a:tab pos="355600" algn="l"/>
              </a:tabLst>
            </a:pPr>
            <a:r>
              <a:rPr lang="en-US" sz="3600" b="1" dirty="0">
                <a:solidFill>
                  <a:schemeClr val="tx1"/>
                </a:solidFill>
              </a:rPr>
              <a:t>TELECOM CUSTOMER CHURN PREDICTION</a:t>
            </a:r>
            <a:endParaRPr lang="en-IN" sz="3600" b="1" dirty="0">
              <a:solidFill>
                <a:schemeClr val="tx1"/>
              </a:solidFill>
            </a:endParaRPr>
          </a:p>
        </p:txBody>
      </p:sp>
      <p:sp>
        <p:nvSpPr>
          <p:cNvPr id="4" name="TextBox 3"/>
          <p:cNvSpPr txBox="1"/>
          <p:nvPr/>
        </p:nvSpPr>
        <p:spPr>
          <a:xfrm>
            <a:off x="685800" y="5105400"/>
            <a:ext cx="2977097" cy="1200329"/>
          </a:xfrm>
          <a:prstGeom prst="rect">
            <a:avLst/>
          </a:prstGeom>
          <a:noFill/>
        </p:spPr>
        <p:txBody>
          <a:bodyPr wrap="none" rtlCol="0">
            <a:spAutoFit/>
          </a:bodyPr>
          <a:lstStyle/>
          <a:p>
            <a:r>
              <a:rPr lang="en-US" sz="2400" dirty="0">
                <a:latin typeface="Arial" pitchFamily="34" charset="0"/>
                <a:cs typeface="Arial" pitchFamily="34" charset="0"/>
              </a:rPr>
              <a:t>Shital Jadhav</a:t>
            </a:r>
          </a:p>
          <a:p>
            <a:r>
              <a:rPr lang="en-IN" sz="2400" dirty="0">
                <a:latin typeface="Arial" pitchFamily="34" charset="0"/>
                <a:cs typeface="Arial" pitchFamily="34" charset="0"/>
              </a:rPr>
              <a:t>Harsimranjeet Singh</a:t>
            </a:r>
            <a:endParaRPr lang="en-US" sz="2400" dirty="0">
              <a:latin typeface="Arial" pitchFamily="34" charset="0"/>
              <a:cs typeface="Arial" pitchFamily="34" charset="0"/>
            </a:endParaRPr>
          </a:p>
          <a:p>
            <a:r>
              <a:rPr lang="en-US" sz="2400" dirty="0">
                <a:latin typeface="Arial" pitchFamily="34" charset="0"/>
                <a:cs typeface="Arial" pitchFamily="34" charset="0"/>
              </a:rPr>
              <a:t>Rahul Deshpande</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32322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49680"/>
            <a:ext cx="6858000" cy="5215790"/>
          </a:xfrm>
          <a:prstGeom prst="rect">
            <a:avLst/>
          </a:prstGeom>
        </p:spPr>
      </p:pic>
    </p:spTree>
    <p:extLst>
      <p:ext uri="{BB962C8B-B14F-4D97-AF65-F5344CB8AC3E}">
        <p14:creationId xmlns:p14="http://schemas.microsoft.com/office/powerpoint/2010/main" val="245649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707886"/>
          </a:xfrm>
          <a:prstGeom prst="rect">
            <a:avLst/>
          </a:prstGeom>
        </p:spPr>
        <p:txBody>
          <a:bodyPr wrap="square">
            <a:spAutoFit/>
          </a:bodyPr>
          <a:lstStyle/>
          <a:p>
            <a:r>
              <a:rPr lang="en-IN" sz="4000" dirty="0">
                <a:latin typeface="Times New Roman" pitchFamily="18" charset="0"/>
                <a:cs typeface="Times New Roman" pitchFamily="18" charset="0"/>
              </a:rPr>
              <a:t>EDA </a:t>
            </a:r>
            <a:r>
              <a:rPr lang="en-IN" dirty="0">
                <a:latin typeface="Times New Roman" pitchFamily="18" charset="0"/>
                <a:cs typeface="Times New Roman" pitchFamily="18" charset="0"/>
              </a:rPr>
              <a:t>(Bivariant Analysis)</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86000"/>
            <a:ext cx="7772400" cy="3425965"/>
          </a:xfrm>
          <a:prstGeom prst="rect">
            <a:avLst/>
          </a:prstGeom>
        </p:spPr>
      </p:pic>
      <p:sp>
        <p:nvSpPr>
          <p:cNvPr id="4" name="Rectangle 3"/>
          <p:cNvSpPr/>
          <p:nvPr/>
        </p:nvSpPr>
        <p:spPr>
          <a:xfrm>
            <a:off x="838200" y="1916668"/>
            <a:ext cx="2809423" cy="369332"/>
          </a:xfrm>
          <a:prstGeom prst="rect">
            <a:avLst/>
          </a:prstGeom>
        </p:spPr>
        <p:txBody>
          <a:bodyPr wrap="none">
            <a:spAutoFit/>
          </a:bodyPr>
          <a:lstStyle/>
          <a:p>
            <a:r>
              <a:rPr lang="en-IN" dirty="0">
                <a:latin typeface="Times New Roman" pitchFamily="18" charset="0"/>
                <a:cs typeface="Times New Roman" pitchFamily="18" charset="0"/>
              </a:rPr>
              <a:t>Maximum recharge amount:</a:t>
            </a:r>
          </a:p>
        </p:txBody>
      </p:sp>
    </p:spTree>
    <p:extLst>
      <p:ext uri="{BB962C8B-B14F-4D97-AF65-F5344CB8AC3E}">
        <p14:creationId xmlns:p14="http://schemas.microsoft.com/office/powerpoint/2010/main" val="405078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838200"/>
            <a:ext cx="3828869" cy="707886"/>
          </a:xfrm>
          <a:prstGeom prst="rect">
            <a:avLst/>
          </a:prstGeom>
        </p:spPr>
        <p:txBody>
          <a:bodyPr wrap="none">
            <a:spAutoFit/>
          </a:bodyPr>
          <a:lstStyle/>
          <a:p>
            <a:r>
              <a:rPr lang="en-IN" sz="4000" dirty="0">
                <a:latin typeface="Times New Roman" pitchFamily="18" charset="0"/>
                <a:cs typeface="Times New Roman" pitchFamily="18" charset="0"/>
              </a:rPr>
              <a:t>EDA -</a:t>
            </a:r>
            <a:r>
              <a:rPr lang="en-IN" sz="4000" dirty="0"/>
              <a:t> </a:t>
            </a:r>
            <a:r>
              <a:rPr lang="en-IN" sz="2800" dirty="0">
                <a:latin typeface="Times New Roman" pitchFamily="18" charset="0"/>
                <a:cs typeface="Times New Roman" pitchFamily="18" charset="0"/>
              </a:rPr>
              <a:t>INFERENCES</a:t>
            </a:r>
          </a:p>
        </p:txBody>
      </p:sp>
      <p:sp>
        <p:nvSpPr>
          <p:cNvPr id="11" name="Rectangle 10"/>
          <p:cNvSpPr/>
          <p:nvPr/>
        </p:nvSpPr>
        <p:spPr>
          <a:xfrm>
            <a:off x="1314269" y="1544726"/>
            <a:ext cx="7315200" cy="4832092"/>
          </a:xfrm>
          <a:prstGeom prst="rect">
            <a:avLst/>
          </a:prstGeom>
        </p:spPr>
        <p:txBody>
          <a:bodyPr wrap="square">
            <a:spAutoFit/>
          </a:bodyPr>
          <a:lstStyle/>
          <a:p>
            <a:pPr marL="285750" indent="-285750">
              <a:buFont typeface="Wingdings" pitchFamily="2" charset="2"/>
              <a:buChar char="Ø"/>
            </a:pPr>
            <a:r>
              <a:rPr lang="en-IN" sz="1600" dirty="0">
                <a:latin typeface="Times New Roman" pitchFamily="18" charset="0"/>
                <a:cs typeface="Times New Roman" pitchFamily="18" charset="0"/>
              </a:rPr>
              <a:t>Decrease_rech_num_actionphase:</a:t>
            </a:r>
          </a:p>
          <a:p>
            <a:pPr marL="266700"/>
            <a:r>
              <a:rPr lang="en-IN" sz="1400" dirty="0">
                <a:latin typeface="Times New Roman" pitchFamily="18" charset="0"/>
                <a:cs typeface="Times New Roman" pitchFamily="18" charset="0"/>
              </a:rPr>
              <a:t>The churn rate is more for the customers, whose number recharge in the action phase is lesser than the amount in good phase.</a:t>
            </a:r>
          </a:p>
          <a:p>
            <a:pPr marL="285750" indent="-285750">
              <a:buFont typeface="Wingdings" pitchFamily="2" charset="2"/>
              <a:buChar char="Ø"/>
            </a:pPr>
            <a:r>
              <a:rPr lang="en-IN" sz="1600" dirty="0">
                <a:latin typeface="Times New Roman" pitchFamily="18" charset="0"/>
                <a:cs typeface="Times New Roman" pitchFamily="18" charset="0"/>
              </a:rPr>
              <a:t>Decrease_vbc_action:</a:t>
            </a:r>
          </a:p>
          <a:p>
            <a:pPr marL="266700"/>
            <a:r>
              <a:rPr lang="en-IN" sz="1400" dirty="0">
                <a:latin typeface="Times New Roman" pitchFamily="18" charset="0"/>
                <a:cs typeface="Times New Roman" pitchFamily="18" charset="0"/>
              </a:rPr>
              <a:t>The churn rate is more for the customers, whose volume based cost in action month is increased. That means the customers do not do the monthly recharge more when they are in the action phase.</a:t>
            </a:r>
          </a:p>
          <a:p>
            <a:pPr marL="285750" indent="-285750">
              <a:buFont typeface="Wingdings" pitchFamily="2" charset="2"/>
              <a:buChar char="Ø"/>
            </a:pPr>
            <a:r>
              <a:rPr lang="en-IN" sz="1600" dirty="0">
                <a:latin typeface="Times New Roman" pitchFamily="18" charset="0"/>
                <a:cs typeface="Times New Roman" pitchFamily="18" charset="0"/>
              </a:rPr>
              <a:t>Last_day_rech_amt: </a:t>
            </a:r>
          </a:p>
          <a:p>
            <a:pPr marL="266700"/>
            <a:r>
              <a:rPr lang="en-IN" sz="1400" dirty="0">
                <a:latin typeface="Times New Roman" pitchFamily="18" charset="0"/>
                <a:cs typeface="Times New Roman" pitchFamily="18" charset="0"/>
              </a:rPr>
              <a:t>Noticeable drop in the last day recharge amount in the 8th month (action phase) for churned customers.</a:t>
            </a:r>
          </a:p>
          <a:p>
            <a:pPr marL="285750" indent="-285750">
              <a:buFont typeface="Wingdings" pitchFamily="2" charset="2"/>
              <a:buChar char="Ø"/>
            </a:pPr>
            <a:r>
              <a:rPr lang="en-IN" sz="1600" dirty="0">
                <a:latin typeface="Times New Roman" pitchFamily="18" charset="0"/>
                <a:cs typeface="Times New Roman" pitchFamily="18" charset="0"/>
              </a:rPr>
              <a:t>Volume of data usage:</a:t>
            </a:r>
          </a:p>
          <a:p>
            <a:pPr marL="266700"/>
            <a:r>
              <a:rPr lang="en-IN" sz="1400" dirty="0">
                <a:latin typeface="Times New Roman" pitchFamily="18" charset="0"/>
                <a:cs typeface="Times New Roman" pitchFamily="18" charset="0"/>
              </a:rPr>
              <a:t>i. Drop in volume of 2G and 3G data usage substantially in the 8th month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t>
            </a:r>
          </a:p>
          <a:p>
            <a:pPr marL="266700"/>
            <a:r>
              <a:rPr lang="en-IN" sz="1400" dirty="0">
                <a:latin typeface="Times New Roman" pitchFamily="18" charset="0"/>
                <a:cs typeface="Times New Roman" pitchFamily="18" charset="0"/>
              </a:rPr>
              <a:t>    action phase for churned customers.</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ii. Usage of 3G data is comparatively lesser than that of 2G data, though the </a:t>
            </a:r>
          </a:p>
          <a:p>
            <a:pPr marL="266700"/>
            <a:r>
              <a:rPr lang="en-IN" sz="1400" dirty="0">
                <a:latin typeface="Times New Roman" pitchFamily="18" charset="0"/>
                <a:cs typeface="Times New Roman" pitchFamily="18" charset="0"/>
              </a:rPr>
              <a:t>    drop seems to follow similar pattern0</a:t>
            </a:r>
          </a:p>
          <a:p>
            <a:pPr marL="285750" indent="-285750">
              <a:buFont typeface="Wingdings" pitchFamily="2" charset="2"/>
              <a:buChar char="Ø"/>
            </a:pPr>
            <a:r>
              <a:rPr lang="en-IN" sz="1600" dirty="0">
                <a:latin typeface="Times New Roman" pitchFamily="18" charset="0"/>
                <a:cs typeface="Times New Roman" pitchFamily="18" charset="0"/>
              </a:rPr>
              <a:t>'monthly_2g' and 'monthly_3g' usage:</a:t>
            </a:r>
          </a:p>
          <a:p>
            <a:pPr marL="285750" indent="-285750">
              <a:buFont typeface="Wingdings" pitchFamily="2" charset="2"/>
              <a:buChar char="Ø"/>
            </a:pPr>
            <a:r>
              <a:rPr lang="en-IN" sz="1400" dirty="0">
                <a:latin typeface="Times New Roman" pitchFamily="18" charset="0"/>
                <a:cs typeface="Times New Roman" pitchFamily="18" charset="0"/>
              </a:rPr>
              <a:t>Drop in monthly 2G and 3G subscriptions for churned customers in 8th Month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action phase.</a:t>
            </a:r>
          </a:p>
          <a:p>
            <a:pPr marL="285750" indent="-285750">
              <a:buFont typeface="Wingdings" pitchFamily="2" charset="2"/>
              <a:buChar char="Ø"/>
            </a:pPr>
            <a:r>
              <a:rPr lang="en-IN" sz="1600" dirty="0">
                <a:latin typeface="Times New Roman" pitchFamily="18" charset="0"/>
                <a:cs typeface="Times New Roman" pitchFamily="18" charset="0"/>
              </a:rPr>
              <a:t>2G (sachet_2g') and 3G('sachet_3g'):</a:t>
            </a:r>
            <a:r>
              <a:rPr lang="en-IN" sz="1400" dirty="0">
                <a:latin typeface="Times New Roman" pitchFamily="18" charset="0"/>
                <a:cs typeface="Times New Roman" pitchFamily="18" charset="0"/>
              </a:rPr>
              <a:t>'sachet_2g' and 'sachet_3g' schemes we largely used in the good phase( 6th and 7th months) and then the trend shows a sudden drop in the usage as we approach the 8th month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action phase for churned customers.</a:t>
            </a:r>
          </a:p>
          <a:p>
            <a:pPr marL="285750" indent="-285750">
              <a:buFont typeface="Wingdings" pitchFamily="2" charset="2"/>
              <a:buChar char="Ø"/>
            </a:pP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6536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95450"/>
            <a:ext cx="7696200" cy="2492990"/>
          </a:xfrm>
          <a:prstGeom prst="rect">
            <a:avLst/>
          </a:prstGeom>
        </p:spPr>
        <p:txBody>
          <a:bodyPr wrap="square">
            <a:spAutoFit/>
          </a:bodyPr>
          <a:lstStyle/>
          <a:p>
            <a:pPr marL="285750" indent="-285750">
              <a:buFont typeface="Wingdings" pitchFamily="2" charset="2"/>
              <a:buChar char="Ø"/>
            </a:pPr>
            <a:r>
              <a:rPr lang="en-IN" sz="1600" dirty="0" smtClean="0">
                <a:latin typeface="Times New Roman" pitchFamily="18" charset="0"/>
                <a:cs typeface="Times New Roman" pitchFamily="18" charset="0"/>
              </a:rPr>
              <a:t>Maximum </a:t>
            </a:r>
            <a:r>
              <a:rPr lang="en-IN" sz="1600" dirty="0">
                <a:latin typeface="Times New Roman" pitchFamily="18" charset="0"/>
                <a:cs typeface="Times New Roman" pitchFamily="18" charset="0"/>
              </a:rPr>
              <a:t>recharge amount:</a:t>
            </a:r>
          </a:p>
          <a:p>
            <a:r>
              <a:rPr lang="en-IN" sz="1400" dirty="0"/>
              <a:t>     </a:t>
            </a:r>
            <a:r>
              <a:rPr lang="en-IN" sz="1400" dirty="0">
                <a:latin typeface="Times New Roman" pitchFamily="18" charset="0"/>
                <a:cs typeface="Times New Roman" pitchFamily="18" charset="0"/>
              </a:rPr>
              <a:t>Users who had the max recharge amount less than 200 churned more</a:t>
            </a:r>
            <a:r>
              <a:rPr lang="en-IN" sz="1400" dirty="0" smtClean="0">
                <a:latin typeface="Times New Roman" pitchFamily="18" charset="0"/>
                <a:cs typeface="Times New Roman" pitchFamily="18" charset="0"/>
              </a:rPr>
              <a:t>.</a:t>
            </a:r>
          </a:p>
          <a:p>
            <a:pPr marL="285750" indent="-285750">
              <a:buFont typeface="Wingdings" pitchFamily="2" charset="2"/>
              <a:buChar char="Ø"/>
            </a:pPr>
            <a:r>
              <a:rPr lang="en-IN" sz="1400" dirty="0">
                <a:latin typeface="Times New Roman" pitchFamily="18" charset="0"/>
                <a:cs typeface="Times New Roman" pitchFamily="18" charset="0"/>
              </a:rPr>
              <a:t>AON(Age on Network)/Tenure: </a:t>
            </a:r>
          </a:p>
          <a:p>
            <a:r>
              <a:rPr lang="en-IN" sz="1400" dirty="0">
                <a:latin typeface="Times New Roman" pitchFamily="18" charset="0"/>
                <a:cs typeface="Times New Roman" pitchFamily="18" charset="0"/>
              </a:rPr>
              <a:t>      As the number of years on network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AON) increases, the number of people churned out (i.e. </a:t>
            </a:r>
          </a:p>
          <a:p>
            <a:r>
              <a:rPr lang="en-IN" sz="1400" dirty="0">
                <a:latin typeface="Times New Roman" pitchFamily="18" charset="0"/>
                <a:cs typeface="Times New Roman" pitchFamily="18" charset="0"/>
              </a:rPr>
              <a:t>     churn: 1) are reduced. Churn rate high in 0 - 2 years</a:t>
            </a:r>
            <a:r>
              <a:rPr lang="en-IN" sz="1400" dirty="0" smtClean="0">
                <a:latin typeface="Times New Roman" pitchFamily="18" charset="0"/>
                <a:cs typeface="Times New Roman" pitchFamily="18" charset="0"/>
              </a:rPr>
              <a:t>.</a:t>
            </a:r>
          </a:p>
          <a:p>
            <a:pPr marL="285750" indent="-285750">
              <a:buFont typeface="Wingdings" pitchFamily="2" charset="2"/>
              <a:buChar char="Ø"/>
            </a:pP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average revenue per customer(ARPU) (churn and not churn) in the action </a:t>
            </a:r>
            <a:r>
              <a:rPr lang="en-IN" sz="1400" dirty="0" smtClean="0">
                <a:latin typeface="Times New Roman" pitchFamily="18" charset="0"/>
                <a:cs typeface="Times New Roman" pitchFamily="18" charset="0"/>
              </a:rPr>
              <a:t>phase</a:t>
            </a:r>
          </a:p>
          <a:p>
            <a:pPr marL="285750" indent="-285750">
              <a:buFont typeface="Wingdings" pitchFamily="2" charset="2"/>
              <a:buChar char="Ø"/>
            </a:pPr>
            <a:r>
              <a:rPr lang="en-IN" sz="1400" dirty="0">
                <a:latin typeface="Times New Roman" pitchFamily="18" charset="0"/>
                <a:cs typeface="Times New Roman" pitchFamily="18" charset="0"/>
              </a:rPr>
              <a:t>ARPU for the churned customers is mostly densed on lower range than ARPU for the not churned customers. The higher ARPU customers are less likely to be churned.</a:t>
            </a:r>
          </a:p>
          <a:p>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
        <p:nvSpPr>
          <p:cNvPr id="4" name="TextBox 3"/>
          <p:cNvSpPr txBox="1"/>
          <p:nvPr/>
        </p:nvSpPr>
        <p:spPr>
          <a:xfrm>
            <a:off x="1117228" y="838200"/>
            <a:ext cx="3733800" cy="984885"/>
          </a:xfrm>
          <a:prstGeom prst="rect">
            <a:avLst/>
          </a:prstGeom>
          <a:noFill/>
        </p:spPr>
        <p:txBody>
          <a:bodyPr wrap="square" rtlCol="0">
            <a:spAutoFit/>
          </a:bodyPr>
          <a:lstStyle/>
          <a:p>
            <a:r>
              <a:rPr lang="en-IN" sz="4000" dirty="0">
                <a:latin typeface="Times New Roman" pitchFamily="18" charset="0"/>
                <a:cs typeface="Times New Roman" pitchFamily="18" charset="0"/>
              </a:rPr>
              <a:t>EDA</a:t>
            </a:r>
            <a:r>
              <a:rPr lang="en-IN" sz="2800" dirty="0">
                <a:latin typeface="Times New Roman" pitchFamily="18" charset="0"/>
                <a:cs typeface="Times New Roman" pitchFamily="18" charset="0"/>
              </a:rPr>
              <a:t> - INFERENCES</a:t>
            </a:r>
          </a:p>
          <a:p>
            <a:endParaRPr lang="en-IN" dirty="0"/>
          </a:p>
        </p:txBody>
      </p:sp>
    </p:spTree>
    <p:extLst>
      <p:ext uri="{BB962C8B-B14F-4D97-AF65-F5344CB8AC3E}">
        <p14:creationId xmlns:p14="http://schemas.microsoft.com/office/powerpoint/2010/main" val="253686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762000"/>
            <a:ext cx="7467600" cy="707886"/>
          </a:xfrm>
          <a:prstGeom prst="rect">
            <a:avLst/>
          </a:prstGeom>
        </p:spPr>
        <p:txBody>
          <a:bodyPr wrap="square">
            <a:spAutoFit/>
          </a:bodyPr>
          <a:lstStyle/>
          <a:p>
            <a:r>
              <a:rPr lang="en-IN" sz="4000" dirty="0">
                <a:latin typeface="Times New Roman" pitchFamily="18" charset="0"/>
                <a:cs typeface="Times New Roman" pitchFamily="18" charset="0"/>
              </a:rPr>
              <a:t>Handling Imbalanced Dataset:</a:t>
            </a:r>
          </a:p>
        </p:txBody>
      </p:sp>
      <p:sp>
        <p:nvSpPr>
          <p:cNvPr id="3" name="TextBox 2"/>
          <p:cNvSpPr txBox="1"/>
          <p:nvPr/>
        </p:nvSpPr>
        <p:spPr>
          <a:xfrm>
            <a:off x="1405011" y="1600200"/>
            <a:ext cx="7086600" cy="4339650"/>
          </a:xfrm>
          <a:prstGeom prst="rect">
            <a:avLst/>
          </a:prstGeom>
          <a:noFill/>
        </p:spPr>
        <p:txBody>
          <a:bodyPr wrap="square" rtlCol="0">
            <a:spAutoFit/>
          </a:bodyPr>
          <a:lstStyle/>
          <a:p>
            <a:pPr marL="285750" indent="-285750" algn="just">
              <a:buFont typeface="Wingdings" pitchFamily="2" charset="2"/>
              <a:buChar char="Ø"/>
            </a:pPr>
            <a:r>
              <a:rPr lang="en-IN" sz="1600" dirty="0">
                <a:latin typeface="Times New Roman" pitchFamily="18" charset="0"/>
                <a:cs typeface="Times New Roman" pitchFamily="18" charset="0"/>
              </a:rPr>
              <a:t>Churn rate is less than 10% of the overall data available. This indicates that we would need to handle the class imbalance in this classification problem.</a:t>
            </a:r>
          </a:p>
          <a:p>
            <a:pPr marL="285750" indent="-285750" algn="just">
              <a:buFont typeface="Wingdings" pitchFamily="2" charset="2"/>
              <a:buChar char="Ø"/>
            </a:pPr>
            <a:r>
              <a:rPr lang="en-IN" sz="1600" dirty="0">
                <a:latin typeface="Times New Roman" pitchFamily="18" charset="0"/>
                <a:cs typeface="Times New Roman" pitchFamily="18" charset="0"/>
              </a:rPr>
              <a:t>We can handle imbalanced classes by balancing the classes by increasing minority or decreasing majority. These are following few techniques.</a:t>
            </a:r>
          </a:p>
          <a:p>
            <a:pPr marL="447675" indent="-180975">
              <a:buFont typeface="+mj-lt"/>
              <a:buAutoNum type="romanUcPeriod"/>
            </a:pPr>
            <a:r>
              <a:rPr lang="en-IN" sz="1600" dirty="0">
                <a:latin typeface="Times New Roman" pitchFamily="18" charset="0"/>
                <a:cs typeface="Times New Roman" pitchFamily="18" charset="0"/>
              </a:rPr>
              <a:t>Random Under-Sampling</a:t>
            </a:r>
          </a:p>
          <a:p>
            <a:pPr marL="400050" indent="-133350">
              <a:buFont typeface="+mj-lt"/>
              <a:buAutoNum type="romanUcPeriod"/>
            </a:pPr>
            <a:r>
              <a:rPr lang="en-IN" sz="1600" dirty="0">
                <a:latin typeface="Times New Roman" pitchFamily="18" charset="0"/>
                <a:cs typeface="Times New Roman" pitchFamily="18" charset="0"/>
              </a:rPr>
              <a:t>Random Over-Sampling</a:t>
            </a:r>
          </a:p>
          <a:p>
            <a:pPr marL="400050" indent="-133350">
              <a:buFont typeface="+mj-lt"/>
              <a:buAutoNum type="romanUcPeriod"/>
            </a:pPr>
            <a:r>
              <a:rPr lang="en-IN" sz="1600" dirty="0">
                <a:latin typeface="Times New Roman" pitchFamily="18" charset="0"/>
                <a:cs typeface="Times New Roman" pitchFamily="18" charset="0"/>
              </a:rPr>
              <a:t>SMOTE - Synthetic Minority Oversampling Technique</a:t>
            </a:r>
          </a:p>
          <a:p>
            <a:pPr marL="400050" indent="-133350">
              <a:buFont typeface="+mj-lt"/>
              <a:buAutoNum type="romanUcPeriod"/>
            </a:pPr>
            <a:r>
              <a:rPr lang="en-IN" sz="1600" dirty="0">
                <a:latin typeface="Times New Roman" pitchFamily="18" charset="0"/>
                <a:cs typeface="Times New Roman" pitchFamily="18" charset="0"/>
              </a:rPr>
              <a:t>ADASYN - Adaptive Synthetic Sampling Method</a:t>
            </a:r>
          </a:p>
          <a:p>
            <a:pPr marL="400050" indent="-133350">
              <a:buFont typeface="+mj-lt"/>
              <a:buAutoNum type="romanUcPeriod"/>
            </a:pPr>
            <a:r>
              <a:rPr lang="en-IN" sz="1600" dirty="0" err="1">
                <a:latin typeface="Times New Roman" pitchFamily="18" charset="0"/>
                <a:cs typeface="Times New Roman" pitchFamily="18" charset="0"/>
              </a:rPr>
              <a:t>SMOTETomek</a:t>
            </a:r>
            <a:r>
              <a:rPr lang="en-IN" sz="1600" dirty="0">
                <a:latin typeface="Times New Roman" pitchFamily="18" charset="0"/>
                <a:cs typeface="Times New Roman" pitchFamily="18" charset="0"/>
              </a:rPr>
              <a:t> - Over-sampling followed by under-sampling</a:t>
            </a:r>
          </a:p>
          <a:p>
            <a:pPr marL="542925" indent="-276225">
              <a:buFont typeface="+mj-lt"/>
              <a:buAutoNum type="romanUcPeriod"/>
            </a:pPr>
            <a:r>
              <a:rPr lang="en-IN" sz="1600" dirty="0" err="1">
                <a:latin typeface="Times New Roman" pitchFamily="18" charset="0"/>
                <a:cs typeface="Times New Roman" pitchFamily="18" charset="0"/>
              </a:rPr>
              <a:t>Tomek</a:t>
            </a:r>
            <a:r>
              <a:rPr lang="en-IN" sz="1600" dirty="0">
                <a:latin typeface="Times New Roman" pitchFamily="18" charset="0"/>
                <a:cs typeface="Times New Roman" pitchFamily="18" charset="0"/>
              </a:rPr>
              <a:t> link:  is established based on a distance between instances from two different classes which are further used for removing majority class instance.</a:t>
            </a:r>
          </a:p>
          <a:p>
            <a:pPr marL="266700"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w</a:t>
            </a:r>
            <a:r>
              <a:rPr lang="en-IN" sz="1600" dirty="0" smtClean="0">
                <a:latin typeface="Times New Roman" pitchFamily="18" charset="0"/>
                <a:cs typeface="Times New Roman" pitchFamily="18" charset="0"/>
              </a:rPr>
              <a:t>e </a:t>
            </a:r>
            <a:r>
              <a:rPr lang="en-IN" sz="1600" dirty="0">
                <a:latin typeface="Times New Roman" pitchFamily="18" charset="0"/>
                <a:cs typeface="Times New Roman" pitchFamily="18" charset="0"/>
              </a:rPr>
              <a:t>ran three different algorithm (Logistic Regression, Decision tree, Random forest)with above techniques to handle imbalanced classes.</a:t>
            </a:r>
            <a:r>
              <a:rPr lang="en-IN" dirty="0">
                <a:latin typeface="Times New Roman" pitchFamily="18" charset="0"/>
                <a:cs typeface="Times New Roman" pitchFamily="18" charset="0"/>
              </a:rPr>
              <a:t> </a:t>
            </a:r>
          </a:p>
          <a:p>
            <a:pPr algn="just"/>
            <a:r>
              <a:rPr lang="en-IN" sz="1600" dirty="0">
                <a:latin typeface="Times New Roman" pitchFamily="18" charset="0"/>
                <a:cs typeface="Times New Roman" pitchFamily="18" charset="0"/>
              </a:rPr>
              <a:t>W</a:t>
            </a:r>
            <a:r>
              <a:rPr lang="en-IN" sz="1600" dirty="0" smtClean="0">
                <a:latin typeface="Times New Roman" pitchFamily="18" charset="0"/>
                <a:cs typeface="Times New Roman" pitchFamily="18" charset="0"/>
              </a:rPr>
              <a:t>e  </a:t>
            </a:r>
            <a:r>
              <a:rPr lang="en-IN" sz="1600" dirty="0">
                <a:latin typeface="Times New Roman" pitchFamily="18" charset="0"/>
                <a:cs typeface="Times New Roman" pitchFamily="18" charset="0"/>
              </a:rPr>
              <a:t>pick up </a:t>
            </a:r>
            <a:r>
              <a:rPr lang="en-IN" sz="1600" b="1" dirty="0">
                <a:latin typeface="Times New Roman" pitchFamily="18" charset="0"/>
                <a:cs typeface="Times New Roman" pitchFamily="18" charset="0"/>
              </a:rPr>
              <a:t>Logistic Regression with </a:t>
            </a:r>
            <a:r>
              <a:rPr lang="en-IN" sz="1600" b="1" dirty="0" smtClean="0">
                <a:latin typeface="Times New Roman" pitchFamily="18" charset="0"/>
                <a:cs typeface="Times New Roman" pitchFamily="18" charset="0"/>
              </a:rPr>
              <a:t>Over-Sampling </a:t>
            </a:r>
            <a:r>
              <a:rPr lang="en-IN" sz="1600" b="1" dirty="0">
                <a:latin typeface="Times New Roman" pitchFamily="18" charset="0"/>
                <a:cs typeface="Times New Roman" pitchFamily="18" charset="0"/>
              </a:rPr>
              <a:t>method as best performing </a:t>
            </a:r>
            <a:r>
              <a:rPr lang="en-IN" sz="1600" b="1" dirty="0" smtClean="0">
                <a:latin typeface="Times New Roman" pitchFamily="18" charset="0"/>
                <a:cs typeface="Times New Roman" pitchFamily="18" charset="0"/>
              </a:rPr>
              <a:t>model</a:t>
            </a:r>
            <a:r>
              <a:rPr lang="en-IN" sz="1600" dirty="0" smtClean="0">
                <a:latin typeface="Times New Roman" pitchFamily="18" charset="0"/>
                <a:cs typeface="Times New Roman" pitchFamily="18" charset="0"/>
              </a:rPr>
              <a:t> (based on Highest </a:t>
            </a:r>
            <a:r>
              <a:rPr lang="en-IN" sz="1600" dirty="0">
                <a:latin typeface="Times New Roman" pitchFamily="18" charset="0"/>
                <a:cs typeface="Times New Roman" pitchFamily="18" charset="0"/>
              </a:rPr>
              <a:t>Recall value </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347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762000"/>
            <a:ext cx="4594719" cy="707886"/>
          </a:xfrm>
          <a:prstGeom prst="rect">
            <a:avLst/>
          </a:prstGeom>
        </p:spPr>
        <p:txBody>
          <a:bodyPr wrap="none">
            <a:spAutoFit/>
          </a:bodyPr>
          <a:lstStyle/>
          <a:p>
            <a:r>
              <a:rPr lang="en-IN" sz="4000" dirty="0">
                <a:latin typeface="Times New Roman" pitchFamily="18" charset="0"/>
                <a:cs typeface="Times New Roman" pitchFamily="18" charset="0"/>
              </a:rPr>
              <a:t>MODEL BUILDING</a:t>
            </a:r>
          </a:p>
        </p:txBody>
      </p:sp>
      <p:sp>
        <p:nvSpPr>
          <p:cNvPr id="3" name="Rectangle 2"/>
          <p:cNvSpPr/>
          <p:nvPr/>
        </p:nvSpPr>
        <p:spPr>
          <a:xfrm>
            <a:off x="609600" y="1469886"/>
            <a:ext cx="8001000" cy="5016758"/>
          </a:xfrm>
          <a:prstGeom prst="rect">
            <a:avLst/>
          </a:prstGeom>
        </p:spPr>
        <p:txBody>
          <a:bodyPr wrap="square">
            <a:spAutoFit/>
          </a:bodyPr>
          <a:lstStyle/>
          <a:p>
            <a:pPr>
              <a:buFont typeface="Wingdings" panose="05000000000000000000" pitchFamily="2" charset="2"/>
              <a:buChar char="Ø"/>
            </a:pPr>
            <a:r>
              <a:rPr lang="en-IN" dirty="0">
                <a:latin typeface="Times New Roman" pitchFamily="18" charset="0"/>
                <a:cs typeface="Times New Roman" pitchFamily="18" charset="0"/>
              </a:rPr>
              <a:t>Splitting data into train and test set (70:30 ratio)</a:t>
            </a:r>
          </a:p>
          <a:p>
            <a:pPr>
              <a:buFont typeface="Wingdings" panose="05000000000000000000" pitchFamily="2" charset="2"/>
              <a:buChar char="Ø"/>
            </a:pPr>
            <a:r>
              <a:rPr lang="en-IN" dirty="0">
                <a:latin typeface="Times New Roman" pitchFamily="18" charset="0"/>
                <a:cs typeface="Times New Roman" pitchFamily="18" charset="0"/>
              </a:rPr>
              <a:t>Use RFE to choose top 25 feature variables for model building</a:t>
            </a:r>
          </a:p>
          <a:p>
            <a:pPr>
              <a:buFont typeface="Wingdings" panose="05000000000000000000" pitchFamily="2" charset="2"/>
              <a:buChar char="Ø"/>
            </a:pPr>
            <a:r>
              <a:rPr lang="en-IN" dirty="0">
                <a:latin typeface="Times New Roman" pitchFamily="18" charset="0"/>
                <a:cs typeface="Times New Roman" pitchFamily="18" charset="0"/>
              </a:rPr>
              <a:t>Repeated model building by removing variable whose p-value is more than 0.05 </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and </a:t>
            </a:r>
            <a:r>
              <a:rPr lang="en-IN" dirty="0">
                <a:latin typeface="Times New Roman" pitchFamily="18" charset="0"/>
                <a:cs typeface="Times New Roman" pitchFamily="18" charset="0"/>
              </a:rPr>
              <a:t>VIF value greater than 5</a:t>
            </a:r>
          </a:p>
          <a:p>
            <a:pPr>
              <a:buFont typeface="Wingdings" panose="05000000000000000000" pitchFamily="2" charset="2"/>
              <a:buChar char="Ø"/>
            </a:pPr>
            <a:r>
              <a:rPr lang="en-IN" dirty="0">
                <a:latin typeface="Times New Roman" pitchFamily="18" charset="0"/>
                <a:cs typeface="Times New Roman" pitchFamily="18" charset="0"/>
              </a:rPr>
              <a:t>Balancing all metrics, </a:t>
            </a:r>
            <a:r>
              <a:rPr lang="en-IN" dirty="0" smtClean="0">
                <a:latin typeface="Times New Roman" pitchFamily="18" charset="0"/>
                <a:cs typeface="Times New Roman" pitchFamily="18" charset="0"/>
              </a:rPr>
              <a:t>0.55 </a:t>
            </a:r>
            <a:r>
              <a:rPr lang="en-IN" dirty="0">
                <a:latin typeface="Times New Roman" pitchFamily="18" charset="0"/>
                <a:cs typeface="Times New Roman" pitchFamily="18" charset="0"/>
              </a:rPr>
              <a:t>is taken as optimal cut off point </a:t>
            </a:r>
          </a:p>
          <a:p>
            <a:pPr>
              <a:buFont typeface="Wingdings" panose="05000000000000000000" pitchFamily="2" charset="2"/>
              <a:buChar char="Ø"/>
            </a:pPr>
            <a:r>
              <a:rPr lang="en-IN" dirty="0">
                <a:latin typeface="Times New Roman" pitchFamily="18" charset="0"/>
                <a:cs typeface="Times New Roman" pitchFamily="18" charset="0"/>
              </a:rPr>
              <a:t>With </a:t>
            </a:r>
            <a:r>
              <a:rPr lang="en-IN" dirty="0" smtClean="0">
                <a:latin typeface="Times New Roman" pitchFamily="18" charset="0"/>
                <a:cs typeface="Times New Roman" pitchFamily="18" charset="0"/>
              </a:rPr>
              <a:t>0.55 </a:t>
            </a:r>
            <a:r>
              <a:rPr lang="en-IN" dirty="0">
                <a:latin typeface="Times New Roman" pitchFamily="18" charset="0"/>
                <a:cs typeface="Times New Roman" pitchFamily="18" charset="0"/>
              </a:rPr>
              <a:t>as cut off point, below are </a:t>
            </a:r>
            <a:r>
              <a:rPr lang="en-IN" dirty="0" smtClean="0">
                <a:latin typeface="Times New Roman" pitchFamily="18" charset="0"/>
                <a:cs typeface="Times New Roman" pitchFamily="18" charset="0"/>
              </a:rPr>
              <a:t>performance evaluation </a:t>
            </a:r>
            <a:r>
              <a:rPr lang="en-IN" dirty="0">
                <a:latin typeface="Times New Roman" pitchFamily="18" charset="0"/>
                <a:cs typeface="Times New Roman" pitchFamily="18" charset="0"/>
              </a:rPr>
              <a:t>metrics for train &amp; </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test </a:t>
            </a:r>
            <a:r>
              <a:rPr lang="en-IN" dirty="0">
                <a:latin typeface="Times New Roman" pitchFamily="18" charset="0"/>
                <a:cs typeface="Times New Roman" pitchFamily="18" charset="0"/>
              </a:rPr>
              <a:t>data set.</a:t>
            </a:r>
          </a:p>
          <a:p>
            <a:pPr>
              <a:buFont typeface="Wingdings" panose="05000000000000000000" pitchFamily="2" charset="2"/>
              <a:buChar char="Ø"/>
            </a:pPr>
            <a:r>
              <a:rPr lang="en-IN" dirty="0">
                <a:latin typeface="Times New Roman" pitchFamily="18" charset="0"/>
                <a:cs typeface="Times New Roman" pitchFamily="18" charset="0"/>
              </a:rPr>
              <a:t>Final model is built and with probability threshold value of </a:t>
            </a:r>
            <a:r>
              <a:rPr lang="en-IN" dirty="0" smtClean="0">
                <a:latin typeface="Times New Roman" pitchFamily="18" charset="0"/>
                <a:cs typeface="Times New Roman" pitchFamily="18" charset="0"/>
              </a:rPr>
              <a:t>0.55</a:t>
            </a:r>
            <a:endParaRPr lang="en-IN" dirty="0">
              <a:latin typeface="Times New Roman" pitchFamily="18" charset="0"/>
              <a:cs typeface="Times New Roman" pitchFamily="18" charset="0"/>
            </a:endParaRPr>
          </a:p>
          <a:p>
            <a:pPr marL="180975"/>
            <a:endParaRPr lang="en-IN" sz="1600" b="1" dirty="0">
              <a:latin typeface="Times New Roman" pitchFamily="18" charset="0"/>
              <a:cs typeface="Times New Roman" pitchFamily="18" charset="0"/>
            </a:endParaRPr>
          </a:p>
          <a:p>
            <a:pPr marL="180975"/>
            <a:r>
              <a:rPr lang="en-IN" sz="1600" b="1" dirty="0">
                <a:latin typeface="Times New Roman" pitchFamily="18" charset="0"/>
                <a:cs typeface="Times New Roman" pitchFamily="18" charset="0"/>
              </a:rPr>
              <a:t>    Train set                                        </a:t>
            </a:r>
            <a:r>
              <a:rPr lang="en-IN" sz="1600" b="1" dirty="0" smtClean="0">
                <a:latin typeface="Times New Roman" pitchFamily="18" charset="0"/>
                <a:cs typeface="Times New Roman" pitchFamily="18" charset="0"/>
              </a:rPr>
              <a:t>    </a:t>
            </a:r>
            <a:r>
              <a:rPr lang="en-IN" sz="1600" b="1" dirty="0">
                <a:latin typeface="Times New Roman" pitchFamily="18" charset="0"/>
                <a:cs typeface="Times New Roman" pitchFamily="18" charset="0"/>
              </a:rPr>
              <a:t>Test set</a:t>
            </a:r>
          </a:p>
          <a:p>
            <a:pPr marL="180975"/>
            <a:r>
              <a:rPr lang="en-IN" sz="1600" dirty="0">
                <a:latin typeface="Times New Roman" pitchFamily="18" charset="0"/>
                <a:cs typeface="Times New Roman" pitchFamily="18" charset="0"/>
              </a:rPr>
              <a:t>Accuracy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                             </a:t>
            </a:r>
            <a:r>
              <a:rPr lang="en-IN" sz="1600" dirty="0">
                <a:latin typeface="Times New Roman" pitchFamily="18" charset="0"/>
                <a:cs typeface="Times New Roman" pitchFamily="18" charset="0"/>
              </a:rPr>
              <a:t>Accuracy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IN" sz="1600" dirty="0" smtClean="0">
                <a:latin typeface="Times New Roman" pitchFamily="18" charset="0"/>
                <a:cs typeface="Times New Roman" pitchFamily="18" charset="0"/>
              </a:rPr>
              <a:t>Sensitivity/Recall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               </a:t>
            </a:r>
            <a:r>
              <a:rPr lang="en-IN" sz="1600" dirty="0">
                <a:latin typeface="Times New Roman" pitchFamily="18" charset="0"/>
                <a:cs typeface="Times New Roman" pitchFamily="18" charset="0"/>
              </a:rPr>
              <a:t>Sensitivity/Recall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Specificity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                          </a:t>
            </a:r>
            <a:r>
              <a:rPr lang="en-IN" sz="1600" dirty="0">
                <a:latin typeface="Times New Roman" pitchFamily="18" charset="0"/>
                <a:cs typeface="Times New Roman" pitchFamily="18" charset="0"/>
              </a:rPr>
              <a:t>Specificity </a:t>
            </a:r>
            <a:r>
              <a:rPr lang="en-IN" sz="1600">
                <a:latin typeface="Times New Roman" pitchFamily="18" charset="0"/>
                <a:cs typeface="Times New Roman" pitchFamily="18" charset="0"/>
              </a:rPr>
              <a:t>= </a:t>
            </a:r>
            <a:r>
              <a:rPr lang="en-IN" sz="1600" smtClean="0">
                <a:latin typeface="Times New Roman" pitchFamily="18" charset="0"/>
                <a:cs typeface="Times New Roman" pitchFamily="18" charset="0"/>
              </a:rPr>
              <a:t>0.77</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IN"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180975"/>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marL="180975"/>
            <a:endParaRPr lang="en-IN" sz="1600" dirty="0">
              <a:latin typeface="Times New Roman" pitchFamily="18" charset="0"/>
              <a:cs typeface="Times New Roman" pitchFamily="18" charset="0"/>
            </a:endParaRPr>
          </a:p>
          <a:p>
            <a:pPr marL="180975"/>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24909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858619"/>
            <a:ext cx="8058745" cy="646331"/>
          </a:xfrm>
          <a:prstGeom prst="rect">
            <a:avLst/>
          </a:prstGeom>
        </p:spPr>
        <p:txBody>
          <a:bodyPr wrap="none">
            <a:spAutoFit/>
          </a:bodyPr>
          <a:lstStyle/>
          <a:p>
            <a:r>
              <a:rPr lang="en-IN" sz="3600" dirty="0">
                <a:latin typeface="Times New Roman" pitchFamily="18" charset="0"/>
                <a:cs typeface="Times New Roman" pitchFamily="18" charset="0"/>
              </a:rPr>
              <a:t>CONCLUSION &amp; RECOMMEDATIONS</a:t>
            </a:r>
          </a:p>
        </p:txBody>
      </p:sp>
      <p:sp>
        <p:nvSpPr>
          <p:cNvPr id="3" name="Rectangle 2"/>
          <p:cNvSpPr/>
          <p:nvPr/>
        </p:nvSpPr>
        <p:spPr>
          <a:xfrm>
            <a:off x="1219200" y="1620248"/>
            <a:ext cx="4572000" cy="369332"/>
          </a:xfrm>
          <a:prstGeom prst="rect">
            <a:avLst/>
          </a:prstGeom>
        </p:spPr>
        <p:txBody>
          <a:bodyPr>
            <a:spAutoFit/>
          </a:bodyPr>
          <a:lstStyle/>
          <a:p>
            <a:r>
              <a:rPr lang="en-IN" dirty="0">
                <a:latin typeface="Times New Roman" pitchFamily="18" charset="0"/>
                <a:cs typeface="Times New Roman" pitchFamily="18" charset="0"/>
              </a:rPr>
              <a:t>Top 15 Features Based on Feature Importance:</a:t>
            </a:r>
          </a:p>
        </p:txBody>
      </p:sp>
      <p:sp>
        <p:nvSpPr>
          <p:cNvPr id="5" name="Rectangle 2"/>
          <p:cNvSpPr>
            <a:spLocks noChangeArrowheads="1"/>
          </p:cNvSpPr>
          <p:nvPr/>
        </p:nvSpPr>
        <p:spPr bwMode="auto">
          <a:xfrm>
            <a:off x="1242646" y="2104879"/>
            <a:ext cx="365760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roam_og_mou_8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arpu_8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gd_ph_sachet_3g</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loc_og_t2c_mou_8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isd_og_mou_8</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gd_ph_monthly_2g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vol_3g_mb_8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offnet_mou_8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spl_og_mou_8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std_ic_t2m_mou_8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loc_og_t2t_mou_8</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 sachet_3g_8 </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loc_og_t2m_mou_8</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 loc_ic_t2f_mou_8</a:t>
            </a:r>
          </a:p>
          <a:p>
            <a:pPr marL="342900" lvl="0" indent="-342900" fontAlgn="base">
              <a:spcBef>
                <a:spcPct val="0"/>
              </a:spcBef>
              <a:spcAft>
                <a:spcPct val="0"/>
              </a:spcAft>
              <a:buAutoNum type="arabicPeriod"/>
            </a:pPr>
            <a:r>
              <a:rPr lang="en-IN" sz="1600" dirty="0" smtClean="0">
                <a:latin typeface="Times New Roman" pitchFamily="18" charset="0"/>
                <a:cs typeface="Times New Roman" pitchFamily="18" charset="0"/>
              </a:rPr>
              <a:t>last_day_rech_amt_8</a:t>
            </a:r>
            <a:endParaRPr lang="en-US" sz="1600" dirty="0">
              <a:solidFill>
                <a:srgbClr val="000000"/>
              </a:solidFill>
              <a:latin typeface="Times New Roman" pitchFamily="18" charset="0"/>
              <a:cs typeface="Times New Roman" pitchFamily="18" charset="0"/>
            </a:endParaRPr>
          </a:p>
        </p:txBody>
      </p:sp>
      <p:sp>
        <p:nvSpPr>
          <p:cNvPr id="4" name="TextBox 3"/>
          <p:cNvSpPr txBox="1"/>
          <p:nvPr/>
        </p:nvSpPr>
        <p:spPr>
          <a:xfrm>
            <a:off x="800328" y="5791200"/>
            <a:ext cx="7629297" cy="584775"/>
          </a:xfrm>
          <a:prstGeom prst="rect">
            <a:avLst/>
          </a:prstGeom>
          <a:noFill/>
        </p:spPr>
        <p:txBody>
          <a:bodyPr wrap="square" rtlCol="0">
            <a:spAutoFit/>
          </a:bodyPr>
          <a:lstStyle/>
          <a:p>
            <a:r>
              <a:rPr lang="en-US" sz="1600" dirty="0">
                <a:latin typeface="Times New Roman" pitchFamily="18" charset="0"/>
                <a:cs typeface="Times New Roman" pitchFamily="18" charset="0"/>
              </a:rPr>
              <a:t>From above </a:t>
            </a:r>
            <a:r>
              <a:rPr lang="en-US" sz="1600" dirty="0" smtClean="0">
                <a:latin typeface="Times New Roman" pitchFamily="18" charset="0"/>
                <a:cs typeface="Times New Roman" pitchFamily="18" charset="0"/>
              </a:rPr>
              <a:t>features of importance we </a:t>
            </a:r>
            <a:r>
              <a:rPr lang="en-US" sz="1600" dirty="0">
                <a:latin typeface="Times New Roman" pitchFamily="18" charset="0"/>
                <a:cs typeface="Times New Roman" pitchFamily="18" charset="0"/>
              </a:rPr>
              <a:t>can conclude </a:t>
            </a:r>
            <a:r>
              <a:rPr lang="en-US" sz="1600" dirty="0" smtClean="0">
                <a:latin typeface="Times New Roman" pitchFamily="18" charset="0"/>
                <a:cs typeface="Times New Roman" pitchFamily="18" charset="0"/>
              </a:rPr>
              <a:t>that, </a:t>
            </a:r>
            <a:r>
              <a:rPr lang="en-US" sz="1600" dirty="0">
                <a:latin typeface="Times New Roman" pitchFamily="18" charset="0"/>
                <a:cs typeface="Times New Roman" pitchFamily="18" charset="0"/>
              </a:rPr>
              <a:t>the maximum features are from action </a:t>
            </a:r>
            <a:r>
              <a:rPr lang="en-US" sz="1600" dirty="0" smtClean="0">
                <a:latin typeface="Times New Roman" pitchFamily="18" charset="0"/>
                <a:cs typeface="Times New Roman" pitchFamily="18" charset="0"/>
              </a:rPr>
              <a:t>phase minutes of </a:t>
            </a:r>
            <a:r>
              <a:rPr lang="en-US" sz="1600" dirty="0" smtClean="0">
                <a:latin typeface="Times New Roman" pitchFamily="18" charset="0"/>
                <a:cs typeface="Times New Roman" pitchFamily="18" charset="0"/>
              </a:rPr>
              <a:t>usage (</a:t>
            </a:r>
            <a:r>
              <a:rPr lang="en-US" sz="1600" dirty="0" err="1" smtClean="0">
                <a:latin typeface="Times New Roman" pitchFamily="18" charset="0"/>
                <a:cs typeface="Times New Roman" pitchFamily="18" charset="0"/>
              </a:rPr>
              <a:t>mou</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1792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56705"/>
            <a:ext cx="7848600" cy="2862322"/>
          </a:xfrm>
          <a:prstGeom prst="rect">
            <a:avLst/>
          </a:prstGeom>
        </p:spPr>
        <p:txBody>
          <a:bodyPr wrap="square">
            <a:spAutoFit/>
          </a:bodyPr>
          <a:lstStyle/>
          <a:p>
            <a:pPr marL="400050" indent="-400050">
              <a:buFontTx/>
              <a:buAutoNum type="romanLcPeriod"/>
            </a:pPr>
            <a:r>
              <a:rPr lang="en-IN" dirty="0">
                <a:latin typeface="Times New Roman" pitchFamily="18" charset="0"/>
                <a:cs typeface="Times New Roman" pitchFamily="18" charset="0"/>
              </a:rPr>
              <a:t>Minutes of usage is one of the most important feature in churn prediction in action phase(</a:t>
            </a:r>
            <a:r>
              <a:rPr lang="en-IN" dirty="0" err="1">
                <a:latin typeface="Times New Roman" pitchFamily="18" charset="0"/>
                <a:cs typeface="Times New Roman" pitchFamily="18" charset="0"/>
              </a:rPr>
              <a:t>i.e</a:t>
            </a:r>
            <a:r>
              <a:rPr lang="en-IN" dirty="0">
                <a:latin typeface="Times New Roman" pitchFamily="18" charset="0"/>
                <a:cs typeface="Times New Roman" pitchFamily="18" charset="0"/>
              </a:rPr>
              <a:t> 8</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month</a:t>
            </a:r>
            <a:r>
              <a:rPr lang="en-IN" dirty="0">
                <a:latin typeface="Times New Roman" pitchFamily="18" charset="0"/>
                <a:cs typeface="Times New Roman" pitchFamily="18" charset="0"/>
              </a:rPr>
              <a:t>). Minutes of usage (Voice) in the action month is a very good indicator for customer churn. As the MOU in 8th month decreases, the chances of the customer churning out increases. </a:t>
            </a:r>
            <a:endParaRPr lang="en-IN" dirty="0">
              <a:latin typeface="Times New Roman" pitchFamily="18" charset="0"/>
              <a:cs typeface="Times New Roman" pitchFamily="18" charset="0"/>
            </a:endParaRPr>
          </a:p>
          <a:p>
            <a:pPr marL="400050" indent="-400050" algn="just">
              <a:buAutoNum type="romanLcPeriod"/>
            </a:pPr>
            <a:r>
              <a:rPr lang="en-IN" dirty="0" smtClean="0">
                <a:latin typeface="Times New Roman" pitchFamily="18" charset="0"/>
                <a:cs typeface="Times New Roman" pitchFamily="18" charset="0"/>
              </a:rPr>
              <a:t>Drop </a:t>
            </a:r>
            <a:r>
              <a:rPr lang="en-IN" dirty="0">
                <a:latin typeface="Times New Roman" pitchFamily="18" charset="0"/>
                <a:cs typeface="Times New Roman" pitchFamily="18" charset="0"/>
              </a:rPr>
              <a:t>in Last day recharge amount in the action month(8th month) is an important indicator for churn of high value customers.</a:t>
            </a:r>
          </a:p>
          <a:p>
            <a:pPr marL="400050" indent="-400050" algn="just">
              <a:buAutoNum type="romanLcPeriod"/>
            </a:pPr>
            <a:r>
              <a:rPr lang="en-IN" dirty="0">
                <a:latin typeface="Times New Roman" pitchFamily="18" charset="0"/>
                <a:cs typeface="Times New Roman" pitchFamily="18" charset="0"/>
              </a:rPr>
              <a:t>Churn customers seems to have a relatively High ARPU (Average Revenue Per User) in the good phase, indicating that a sudden downturn in the ARPU from good to action phase is a major indicator of the customer churn</a:t>
            </a:r>
            <a:r>
              <a:rPr lang="en-IN" dirty="0" smtClean="0">
                <a:latin typeface="Times New Roman" pitchFamily="18" charset="0"/>
                <a:cs typeface="Times New Roman" pitchFamily="18" charset="0"/>
              </a:rPr>
              <a:t>.</a:t>
            </a:r>
          </a:p>
          <a:p>
            <a:pPr marL="400050" indent="-400050" algn="just">
              <a:buAutoNum type="romanLcPeriod"/>
            </a:pPr>
            <a:endParaRPr lang="en-IN"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45A86421-9227-BB57-A01C-0F3B97A7762C}"/>
              </a:ext>
            </a:extLst>
          </p:cNvPr>
          <p:cNvSpPr txBox="1"/>
          <p:nvPr/>
        </p:nvSpPr>
        <p:spPr>
          <a:xfrm>
            <a:off x="944440" y="533400"/>
            <a:ext cx="4621236" cy="707886"/>
          </a:xfrm>
          <a:prstGeom prst="rect">
            <a:avLst/>
          </a:prstGeom>
          <a:noFill/>
        </p:spPr>
        <p:txBody>
          <a:bodyPr wrap="square">
            <a:spAutoFit/>
          </a:bodyPr>
          <a:lstStyle/>
          <a:p>
            <a:r>
              <a:rPr lang="en-IN" sz="4000" dirty="0">
                <a:latin typeface="Times New Roman" pitchFamily="18" charset="0"/>
                <a:cs typeface="Times New Roman" pitchFamily="18" charset="0"/>
              </a:rPr>
              <a:t>Feature Analysis:</a:t>
            </a:r>
            <a:endParaRPr lang="en-IN" sz="4000" b="1" dirty="0"/>
          </a:p>
        </p:txBody>
      </p:sp>
    </p:spTree>
    <p:extLst>
      <p:ext uri="{BB962C8B-B14F-4D97-AF65-F5344CB8AC3E}">
        <p14:creationId xmlns:p14="http://schemas.microsoft.com/office/powerpoint/2010/main" val="115401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558981"/>
            <a:ext cx="7772400" cy="3416320"/>
          </a:xfrm>
          <a:prstGeom prst="rect">
            <a:avLst/>
          </a:prstGeom>
        </p:spPr>
        <p:txBody>
          <a:bodyPr wrap="square">
            <a:spAutoFit/>
          </a:bodyPr>
          <a:lstStyle/>
          <a:p>
            <a:pPr marL="400050" indent="-400050">
              <a:buFont typeface="+mj-lt"/>
              <a:buAutoNum type="romanLcPeriod"/>
            </a:pPr>
            <a:r>
              <a:rPr lang="en-IN" dirty="0">
                <a:latin typeface="Times New Roman" pitchFamily="18" charset="0"/>
                <a:cs typeface="Times New Roman" pitchFamily="18" charset="0"/>
              </a:rPr>
              <a:t>To recently joined customers (Tenure: 0-2 years) can be provided add on incentives for certain period.</a:t>
            </a:r>
          </a:p>
          <a:p>
            <a:pPr marL="400050" indent="-400050">
              <a:buFont typeface="+mj-lt"/>
              <a:buAutoNum type="romanLcPeriod"/>
            </a:pPr>
            <a:r>
              <a:rPr lang="en-IN" dirty="0">
                <a:latin typeface="Times New Roman" pitchFamily="18" charset="0"/>
                <a:cs typeface="Times New Roman" pitchFamily="18" charset="0"/>
              </a:rPr>
              <a:t>Provide incentives on recharge of data or voice to high value customers in the action phase to increase customer retention.</a:t>
            </a:r>
          </a:p>
          <a:p>
            <a:pPr marL="400050" indent="-400050">
              <a:buFont typeface="+mj-lt"/>
              <a:buAutoNum type="romanLcPeriod"/>
            </a:pPr>
            <a:r>
              <a:rPr lang="en-IN" dirty="0">
                <a:latin typeface="Times New Roman" pitchFamily="18" charset="0"/>
                <a:cs typeface="Times New Roman" pitchFamily="18" charset="0"/>
              </a:rPr>
              <a:t>Incentives based on usage can be provided to Customer having high ARPU in good phase to drive up the ARPU in action phase and retain the customer.</a:t>
            </a:r>
          </a:p>
          <a:p>
            <a:pPr marL="400050" indent="-400050">
              <a:buFont typeface="+mj-lt"/>
              <a:buAutoNum type="romanLcPeriod"/>
            </a:pPr>
            <a:r>
              <a:rPr lang="en-IN" dirty="0">
                <a:latin typeface="Times New Roman" pitchFamily="18" charset="0"/>
                <a:cs typeface="Times New Roman" pitchFamily="18" charset="0"/>
              </a:rPr>
              <a:t> Can provide free or discounted local onnet and mobile usage voice minutes during the action phase.</a:t>
            </a:r>
          </a:p>
          <a:p>
            <a:pPr marL="400050" indent="-400050">
              <a:buFont typeface="+mj-lt"/>
              <a:buAutoNum type="romanLcPeriod"/>
            </a:pPr>
            <a:r>
              <a:rPr lang="en-IN" dirty="0">
                <a:latin typeface="Times New Roman" pitchFamily="18" charset="0"/>
                <a:cs typeface="Times New Roman" pitchFamily="18" charset="0"/>
              </a:rPr>
              <a:t>To retain customers, we need higher recall. As giving an offer to an user not going to churn will cost less as compared to loosing a customer and bring new customer, we need to have high rate of correctly identifying the true positives, hence recall.</a:t>
            </a:r>
          </a:p>
        </p:txBody>
      </p:sp>
      <p:sp>
        <p:nvSpPr>
          <p:cNvPr id="4" name="TextBox 3">
            <a:extLst>
              <a:ext uri="{FF2B5EF4-FFF2-40B4-BE49-F238E27FC236}">
                <a16:creationId xmlns="" xmlns:a16="http://schemas.microsoft.com/office/drawing/2014/main" id="{52747ED2-A47B-8DBC-E72E-13987CA3842C}"/>
              </a:ext>
            </a:extLst>
          </p:cNvPr>
          <p:cNvSpPr txBox="1"/>
          <p:nvPr/>
        </p:nvSpPr>
        <p:spPr>
          <a:xfrm>
            <a:off x="914400" y="851095"/>
            <a:ext cx="6400800" cy="707886"/>
          </a:xfrm>
          <a:prstGeom prst="rect">
            <a:avLst/>
          </a:prstGeom>
          <a:noFill/>
        </p:spPr>
        <p:txBody>
          <a:bodyPr wrap="square">
            <a:spAutoFit/>
          </a:bodyPr>
          <a:lstStyle/>
          <a:p>
            <a:r>
              <a:rPr lang="en-IN" sz="4000" dirty="0">
                <a:latin typeface="Times New Roman" pitchFamily="18" charset="0"/>
                <a:cs typeface="Times New Roman" pitchFamily="18" charset="0"/>
              </a:rPr>
              <a:t>Business Recommendations:</a:t>
            </a:r>
          </a:p>
        </p:txBody>
      </p:sp>
    </p:spTree>
    <p:extLst>
      <p:ext uri="{BB962C8B-B14F-4D97-AF65-F5344CB8AC3E}">
        <p14:creationId xmlns:p14="http://schemas.microsoft.com/office/powerpoint/2010/main" val="12983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7024744" cy="1143000"/>
          </a:xfrm>
        </p:spPr>
        <p:txBody>
          <a:bodyPr>
            <a:normAutofit/>
          </a:bodyPr>
          <a:lstStyle/>
          <a:p>
            <a:r>
              <a:rPr lang="en-US" sz="4600" dirty="0">
                <a:solidFill>
                  <a:schemeClr val="tx1"/>
                </a:solidFill>
                <a:latin typeface="Times New Roman" pitchFamily="18" charset="0"/>
                <a:cs typeface="Times New Roman" pitchFamily="18" charset="0"/>
              </a:rPr>
              <a:t>Thank You</a:t>
            </a:r>
            <a:endParaRPr lang="en-IN" sz="4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0704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chor="t">
            <a:noAutofit/>
          </a:bodyPr>
          <a:lstStyle/>
          <a:p>
            <a:r>
              <a:rPr lang="en-IN" sz="4600" dirty="0">
                <a:solidFill>
                  <a:schemeClr val="tx1"/>
                </a:solidFill>
                <a:latin typeface="Times New Roman" pitchFamily="18" charset="0"/>
                <a:cs typeface="Times New Roman" pitchFamily="18" charset="0"/>
              </a:rPr>
              <a:t>PROBLEM</a:t>
            </a:r>
            <a:r>
              <a:rPr lang="en-IN" sz="4400" dirty="0">
                <a:solidFill>
                  <a:schemeClr val="tx1"/>
                </a:solidFill>
                <a:latin typeface="Times New Roman" pitchFamily="18" charset="0"/>
                <a:cs typeface="Times New Roman" pitchFamily="18" charset="0"/>
              </a:rPr>
              <a:t> </a:t>
            </a:r>
            <a:r>
              <a:rPr lang="en-IN" sz="4600" dirty="0">
                <a:solidFill>
                  <a:schemeClr val="tx1"/>
                </a:solidFill>
                <a:latin typeface="Times New Roman" pitchFamily="18" charset="0"/>
                <a:cs typeface="Times New Roman" pitchFamily="18" charset="0"/>
              </a:rPr>
              <a:t>STATEMENT</a:t>
            </a:r>
          </a:p>
        </p:txBody>
      </p:sp>
      <p:sp>
        <p:nvSpPr>
          <p:cNvPr id="3" name="Content Placeholder 2"/>
          <p:cNvSpPr>
            <a:spLocks noGrp="1"/>
          </p:cNvSpPr>
          <p:nvPr>
            <p:ph idx="1"/>
          </p:nvPr>
        </p:nvSpPr>
        <p:spPr>
          <a:xfrm>
            <a:off x="1043490" y="2133600"/>
            <a:ext cx="7109910" cy="3508977"/>
          </a:xfrm>
        </p:spPr>
        <p:txBody>
          <a:bodyPr>
            <a:normAutofit/>
          </a:bodyPr>
          <a:lstStyle/>
          <a:p>
            <a:pPr marL="68580" indent="0" algn="just">
              <a:buNone/>
            </a:pPr>
            <a:r>
              <a:rPr lang="en-IN" sz="1800" dirty="0">
                <a:solidFill>
                  <a:schemeClr val="tx1"/>
                </a:solidFill>
                <a:latin typeface="Times New Roman" pitchFamily="18" charset="0"/>
                <a:cs typeface="Times New Roman" pitchFamily="18"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IN" sz="1800" b="1" dirty="0">
                <a:solidFill>
                  <a:schemeClr val="tx1"/>
                </a:solidFill>
                <a:latin typeface="Times New Roman" pitchFamily="18" charset="0"/>
                <a:cs typeface="Times New Roman" pitchFamily="18" charset="0"/>
              </a:rPr>
              <a:t>customer retention</a:t>
            </a:r>
            <a:r>
              <a:rPr lang="en-IN" sz="1800" dirty="0">
                <a:solidFill>
                  <a:schemeClr val="tx1"/>
                </a:solidFill>
                <a:latin typeface="Times New Roman" pitchFamily="18" charset="0"/>
                <a:cs typeface="Times New Roman" pitchFamily="18" charset="0"/>
              </a:rPr>
              <a:t> has now become even more important than customer acquisition.</a:t>
            </a:r>
          </a:p>
        </p:txBody>
      </p:sp>
    </p:spTree>
    <p:extLst>
      <p:ext uri="{BB962C8B-B14F-4D97-AF65-F5344CB8AC3E}">
        <p14:creationId xmlns:p14="http://schemas.microsoft.com/office/powerpoint/2010/main" val="162835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685800"/>
            <a:ext cx="7024744" cy="1143000"/>
          </a:xfrm>
        </p:spPr>
        <p:txBody>
          <a:bodyPr>
            <a:normAutofit/>
          </a:bodyPr>
          <a:lstStyle/>
          <a:p>
            <a:r>
              <a:rPr lang="en-IN" sz="4600" dirty="0">
                <a:solidFill>
                  <a:schemeClr val="tx1"/>
                </a:solidFill>
                <a:latin typeface="Times New Roman" pitchFamily="18" charset="0"/>
                <a:cs typeface="Times New Roman" pitchFamily="18" charset="0"/>
              </a:rPr>
              <a:t>BUSINESS OBJECTIVES</a:t>
            </a:r>
          </a:p>
        </p:txBody>
      </p:sp>
      <p:sp>
        <p:nvSpPr>
          <p:cNvPr id="3" name="Content Placeholder 2"/>
          <p:cNvSpPr>
            <a:spLocks noGrp="1"/>
          </p:cNvSpPr>
          <p:nvPr>
            <p:ph idx="1"/>
          </p:nvPr>
        </p:nvSpPr>
        <p:spPr>
          <a:xfrm>
            <a:off x="1043492" y="2057400"/>
            <a:ext cx="6777317" cy="3508977"/>
          </a:xfrm>
        </p:spPr>
        <p:txBody>
          <a:bodyPr>
            <a:noAutofit/>
          </a:bodyPr>
          <a:lstStyle/>
          <a:p>
            <a:pPr marL="68580" indent="0" algn="just">
              <a:buNone/>
            </a:pPr>
            <a:r>
              <a:rPr lang="en-IN" sz="1800" dirty="0">
                <a:solidFill>
                  <a:schemeClr val="tx1"/>
                </a:solidFill>
                <a:latin typeface="Times New Roman" pitchFamily="18" charset="0"/>
                <a:cs typeface="Times New Roman" pitchFamily="18" charset="0"/>
              </a:rPr>
              <a:t>In this project, our business objective is to analyse customer-level data of a leading telecom firm, build predictive models to identify customers at high risk of churn and identify the main indicators of churn. Thus, our focus would be on</a:t>
            </a:r>
          </a:p>
          <a:p>
            <a:pPr marL="68580" indent="0">
              <a:buNone/>
            </a:pP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(i) Retaining high profitable customers.</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(ii) Predicting which customers are at high risk of churn (in order to devise customer retention strategies accordingly).</a:t>
            </a:r>
            <a:endParaRPr lang="en-IN" sz="1800"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5236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001000" cy="1143000"/>
          </a:xfrm>
        </p:spPr>
        <p:txBody>
          <a:bodyPr anchor="t">
            <a:noAutofit/>
          </a:bodyPr>
          <a:lstStyle/>
          <a:p>
            <a:r>
              <a:rPr lang="en-IN" dirty="0">
                <a:solidFill>
                  <a:schemeClr val="tx1"/>
                </a:solidFill>
                <a:latin typeface="Times New Roman" pitchFamily="18" charset="0"/>
                <a:cs typeface="Times New Roman" pitchFamily="18" charset="0"/>
              </a:rPr>
              <a:t>STEPS TO REACH OBJECTIVES</a:t>
            </a:r>
          </a:p>
        </p:txBody>
      </p:sp>
      <p:sp>
        <p:nvSpPr>
          <p:cNvPr id="3" name="Content Placeholder 2"/>
          <p:cNvSpPr>
            <a:spLocks noGrp="1"/>
          </p:cNvSpPr>
          <p:nvPr>
            <p:ph idx="1"/>
          </p:nvPr>
        </p:nvSpPr>
        <p:spPr>
          <a:xfrm>
            <a:off x="1452283" y="1676400"/>
            <a:ext cx="6777317" cy="4572000"/>
          </a:xfrm>
        </p:spPr>
        <p:txBody>
          <a:bodyPr>
            <a:normAutofit fontScale="40000" lnSpcReduction="20000"/>
          </a:bodyPr>
          <a:lstStyle/>
          <a:p>
            <a:pPr>
              <a:buFont typeface="Wingdings" panose="05000000000000000000" pitchFamily="2" charset="2"/>
              <a:buChar char="Ø"/>
            </a:pPr>
            <a:r>
              <a:rPr lang="en-US" sz="4400" dirty="0">
                <a:solidFill>
                  <a:schemeClr val="tx1"/>
                </a:solidFill>
                <a:latin typeface="Times New Roman" pitchFamily="18" charset="0"/>
                <a:cs typeface="Times New Roman" pitchFamily="18" charset="0"/>
              </a:rPr>
              <a:t>Importing and inspecting data</a:t>
            </a:r>
            <a:endParaRPr lang="en-IN" sz="4400"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Data Cleaning and preparation</a:t>
            </a:r>
          </a:p>
          <a:p>
            <a:pPr lvl="1">
              <a:buFont typeface="Wingdings" panose="05000000000000000000" pitchFamily="2" charset="2"/>
              <a:buChar char="Ø"/>
            </a:pPr>
            <a:r>
              <a:rPr lang="en-IN" sz="4400" dirty="0">
                <a:solidFill>
                  <a:schemeClr val="tx1"/>
                </a:solidFill>
                <a:latin typeface="Times New Roman" pitchFamily="18" charset="0"/>
                <a:cs typeface="Times New Roman" pitchFamily="18" charset="0"/>
              </a:rPr>
              <a:t>1. Filtering the high-value customers</a:t>
            </a:r>
          </a:p>
          <a:p>
            <a:pPr lvl="1">
              <a:buFont typeface="Wingdings" panose="05000000000000000000" pitchFamily="2" charset="2"/>
              <a:buChar char="Ø"/>
            </a:pPr>
            <a:r>
              <a:rPr lang="en-IN" sz="4500" dirty="0">
                <a:solidFill>
                  <a:schemeClr val="tx1"/>
                </a:solidFill>
                <a:latin typeface="Times New Roman" pitchFamily="18" charset="0"/>
                <a:cs typeface="Times New Roman" pitchFamily="18" charset="0"/>
              </a:rPr>
              <a:t>2. Deriving Churn column </a:t>
            </a:r>
          </a:p>
          <a:p>
            <a:pPr lvl="1">
              <a:buFont typeface="Wingdings" panose="05000000000000000000" pitchFamily="2" charset="2"/>
              <a:buChar char="Ø"/>
            </a:pPr>
            <a:r>
              <a:rPr lang="en-IN" sz="4400" dirty="0">
                <a:solidFill>
                  <a:schemeClr val="tx1"/>
                </a:solidFill>
                <a:latin typeface="Times New Roman" pitchFamily="18" charset="0"/>
                <a:cs typeface="Times New Roman" pitchFamily="18" charset="0"/>
              </a:rPr>
              <a:t>3. Dropping columns with more than 40% null values</a:t>
            </a:r>
          </a:p>
          <a:p>
            <a:pPr lvl="1">
              <a:buFont typeface="Wingdings" panose="05000000000000000000" pitchFamily="2" charset="2"/>
              <a:buChar char="Ø"/>
            </a:pPr>
            <a:r>
              <a:rPr lang="en-IN" sz="4400" dirty="0">
                <a:solidFill>
                  <a:schemeClr val="tx1"/>
                </a:solidFill>
                <a:latin typeface="Times New Roman" pitchFamily="18" charset="0"/>
                <a:cs typeface="Times New Roman" pitchFamily="18" charset="0"/>
              </a:rPr>
              <a:t>4.Check for Duplicates</a:t>
            </a:r>
          </a:p>
          <a:p>
            <a:pPr lvl="1">
              <a:buFont typeface="Wingdings" panose="05000000000000000000" pitchFamily="2" charset="2"/>
              <a:buChar char="Ø"/>
            </a:pPr>
            <a:r>
              <a:rPr lang="en-US" sz="4400" dirty="0">
                <a:solidFill>
                  <a:schemeClr val="tx1"/>
                </a:solidFill>
                <a:latin typeface="Times New Roman" pitchFamily="18" charset="0"/>
                <a:cs typeface="Times New Roman" pitchFamily="18" charset="0"/>
              </a:rPr>
              <a:t>5.Handling outlier</a:t>
            </a:r>
          </a:p>
          <a:p>
            <a:pPr lvl="1">
              <a:buFont typeface="Wingdings" panose="05000000000000000000" pitchFamily="2" charset="2"/>
              <a:buChar char="Ø"/>
            </a:pPr>
            <a:r>
              <a:rPr lang="en-IN" sz="4500" dirty="0">
                <a:solidFill>
                  <a:schemeClr val="tx1"/>
                </a:solidFill>
                <a:latin typeface="Times New Roman" pitchFamily="18" charset="0"/>
                <a:cs typeface="Times New Roman" pitchFamily="18" charset="0"/>
              </a:rPr>
              <a:t>6.Checking the Correlation between independent variables (multicollinearity)</a:t>
            </a: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EDA</a:t>
            </a: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Dummy variables creation</a:t>
            </a:r>
          </a:p>
          <a:p>
            <a:pPr>
              <a:buFont typeface="Wingdings" panose="05000000000000000000" pitchFamily="2" charset="2"/>
              <a:buChar char="Ø"/>
            </a:pPr>
            <a:r>
              <a:rPr lang="en-US" sz="4400" dirty="0">
                <a:solidFill>
                  <a:schemeClr val="tx1"/>
                </a:solidFill>
                <a:latin typeface="Times New Roman" pitchFamily="18" charset="0"/>
                <a:cs typeface="Times New Roman" pitchFamily="18" charset="0"/>
              </a:rPr>
              <a:t>Feature scaling</a:t>
            </a: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Dealing with class imbalance </a:t>
            </a: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 Model Building &amp; Evaluation</a:t>
            </a:r>
          </a:p>
          <a:p>
            <a:pPr>
              <a:buFont typeface="Wingdings" panose="05000000000000000000" pitchFamily="2" charset="2"/>
              <a:buChar char="Ø"/>
            </a:pPr>
            <a:r>
              <a:rPr lang="en-IN" sz="4400" dirty="0">
                <a:solidFill>
                  <a:schemeClr val="tx1"/>
                </a:solidFill>
                <a:latin typeface="Times New Roman" pitchFamily="18" charset="0"/>
                <a:cs typeface="Times New Roman" pitchFamily="18" charset="0"/>
              </a:rPr>
              <a:t>Conclusion &amp; Recommendations</a:t>
            </a:r>
          </a:p>
          <a:p>
            <a:endParaRPr lang="en-IN" dirty="0"/>
          </a:p>
        </p:txBody>
      </p:sp>
    </p:spTree>
    <p:extLst>
      <p:ext uri="{BB962C8B-B14F-4D97-AF65-F5344CB8AC3E}">
        <p14:creationId xmlns:p14="http://schemas.microsoft.com/office/powerpoint/2010/main" val="107137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024744" cy="877336"/>
          </a:xfrm>
        </p:spPr>
        <p:txBody>
          <a:bodyPr anchor="t">
            <a:normAutofit/>
          </a:bodyPr>
          <a:lstStyle/>
          <a:p>
            <a:r>
              <a:rPr lang="en-IN" sz="4600" dirty="0">
                <a:solidFill>
                  <a:schemeClr val="tx1"/>
                </a:solidFill>
                <a:latin typeface="Times New Roman" pitchFamily="18" charset="0"/>
                <a:cs typeface="Times New Roman" pitchFamily="18" charset="0"/>
              </a:rPr>
              <a:t>EDA </a:t>
            </a:r>
            <a:r>
              <a:rPr lang="en-IN" sz="2200" dirty="0">
                <a:solidFill>
                  <a:schemeClr val="tx1"/>
                </a:solidFill>
                <a:latin typeface="Times New Roman" pitchFamily="18" charset="0"/>
                <a:cs typeface="Times New Roman" pitchFamily="18" charset="0"/>
              </a:rPr>
              <a:t>(Univariant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6909"/>
            <a:ext cx="3276600" cy="21652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1536908"/>
            <a:ext cx="3581401" cy="23492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886200"/>
            <a:ext cx="6324601" cy="2362200"/>
          </a:xfrm>
          <a:prstGeom prst="rect">
            <a:avLst/>
          </a:prstGeom>
        </p:spPr>
      </p:pic>
    </p:spTree>
    <p:extLst>
      <p:ext uri="{BB962C8B-B14F-4D97-AF65-F5344CB8AC3E}">
        <p14:creationId xmlns:p14="http://schemas.microsoft.com/office/powerpoint/2010/main" val="379418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54397"/>
            <a:ext cx="7772400" cy="22984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05200"/>
            <a:ext cx="7772400" cy="2298108"/>
          </a:xfrm>
          <a:prstGeom prst="rect">
            <a:avLst/>
          </a:prstGeom>
        </p:spPr>
      </p:pic>
    </p:spTree>
    <p:extLst>
      <p:ext uri="{BB962C8B-B14F-4D97-AF65-F5344CB8AC3E}">
        <p14:creationId xmlns:p14="http://schemas.microsoft.com/office/powerpoint/2010/main" val="265401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914400"/>
            <a:ext cx="7696201" cy="5334000"/>
          </a:xfrm>
          <a:prstGeom prst="rect">
            <a:avLst/>
          </a:prstGeom>
        </p:spPr>
      </p:pic>
    </p:spTree>
    <p:extLst>
      <p:ext uri="{BB962C8B-B14F-4D97-AF65-F5344CB8AC3E}">
        <p14:creationId xmlns:p14="http://schemas.microsoft.com/office/powerpoint/2010/main" val="11919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763" y="927323"/>
            <a:ext cx="7724474" cy="5549677"/>
          </a:xfrm>
          <a:prstGeom prst="rect">
            <a:avLst/>
          </a:prstGeom>
        </p:spPr>
      </p:pic>
    </p:spTree>
    <p:extLst>
      <p:ext uri="{BB962C8B-B14F-4D97-AF65-F5344CB8AC3E}">
        <p14:creationId xmlns:p14="http://schemas.microsoft.com/office/powerpoint/2010/main" val="234754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76400"/>
            <a:ext cx="5231746" cy="3301588"/>
          </a:xfrm>
          <a:prstGeom prst="rect">
            <a:avLst/>
          </a:prstGeom>
        </p:spPr>
      </p:pic>
    </p:spTree>
    <p:extLst>
      <p:ext uri="{BB962C8B-B14F-4D97-AF65-F5344CB8AC3E}">
        <p14:creationId xmlns:p14="http://schemas.microsoft.com/office/powerpoint/2010/main" val="193365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341</TotalTime>
  <Words>929</Words>
  <Application>Microsoft Office PowerPoint</Application>
  <PresentationFormat>On-screen Show (4:3)</PresentationFormat>
  <Paragraphs>107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Austin</vt:lpstr>
      <vt:lpstr>PowerPoint Presentation</vt:lpstr>
      <vt:lpstr>PROBLEM STATEMENT</vt:lpstr>
      <vt:lpstr>BUSINESS OBJECTIVES</vt:lpstr>
      <vt:lpstr>STEPS TO REACH OBJECTIVES</vt:lpstr>
      <vt:lpstr>EDA (Univariant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68</cp:revision>
  <dcterms:created xsi:type="dcterms:W3CDTF">2006-08-16T00:00:00Z</dcterms:created>
  <dcterms:modified xsi:type="dcterms:W3CDTF">2023-04-17T18:47:56Z</dcterms:modified>
</cp:coreProperties>
</file>