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57" r:id="rId3"/>
    <p:sldId id="267" r:id="rId4"/>
    <p:sldId id="268" r:id="rId5"/>
    <p:sldId id="258" r:id="rId6"/>
    <p:sldId id="269" r:id="rId7"/>
    <p:sldId id="270" r:id="rId8"/>
    <p:sldId id="271" r:id="rId9"/>
    <p:sldId id="27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E3D80-FF46-4720-8AD8-F899C6C8477C}" type="datetimeFigureOut">
              <a:rPr lang="en-IN" smtClean="0"/>
              <a:t>26-02-2023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F44E3-01C0-44F5-B1C1-CE1A8F6C8577}" type="slidenum">
              <a:rPr lang="en-IN" smtClean="0"/>
              <a:t>‹#›</a:t>
            </a:fld>
            <a:endParaRPr lang="en-IN"/>
          </a:p>
        </p:txBody>
      </p:sp>
    </p:spTree>
    <p:extLst>
      <p:ext uri="{BB962C8B-B14F-4D97-AF65-F5344CB8AC3E}">
        <p14:creationId xmlns:p14="http://schemas.microsoft.com/office/powerpoint/2010/main" val="131871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4F44E3-01C0-44F5-B1C1-CE1A8F6C8577}" type="slidenum">
              <a:rPr lang="en-IN" smtClean="0"/>
              <a:t>9</a:t>
            </a:fld>
            <a:endParaRPr lang="en-IN"/>
          </a:p>
        </p:txBody>
      </p:sp>
    </p:spTree>
    <p:extLst>
      <p:ext uri="{BB962C8B-B14F-4D97-AF65-F5344CB8AC3E}">
        <p14:creationId xmlns:p14="http://schemas.microsoft.com/office/powerpoint/2010/main" val="121684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B03993-3559-4D11-8B18-F8F4B5E79A47}"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51644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03993-3559-4D11-8B18-F8F4B5E79A47}"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72671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03993-3559-4D11-8B18-F8F4B5E79A47}"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F1C931-6E94-42AF-8F5E-9C2E55A4F95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6573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B03993-3559-4D11-8B18-F8F4B5E79A47}"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3948025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B03993-3559-4D11-8B18-F8F4B5E79A47}"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1C931-6E94-42AF-8F5E-9C2E55A4F95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032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B03993-3559-4D11-8B18-F8F4B5E79A47}"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127502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03993-3559-4D11-8B18-F8F4B5E79A47}"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297105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03993-3559-4D11-8B18-F8F4B5E79A47}"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337523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03993-3559-4D11-8B18-F8F4B5E79A47}"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403359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03993-3559-4D11-8B18-F8F4B5E79A47}"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401539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B03993-3559-4D11-8B18-F8F4B5E79A47}"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415633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B03993-3559-4D11-8B18-F8F4B5E79A47}"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261307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B03993-3559-4D11-8B18-F8F4B5E79A47}"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314073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03993-3559-4D11-8B18-F8F4B5E79A47}"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398301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B03993-3559-4D11-8B18-F8F4B5E79A47}"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86602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B03993-3559-4D11-8B18-F8F4B5E79A47}"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F1C931-6E94-42AF-8F5E-9C2E55A4F95B}" type="slidenum">
              <a:rPr lang="en-IN" smtClean="0"/>
              <a:t>‹#›</a:t>
            </a:fld>
            <a:endParaRPr lang="en-IN"/>
          </a:p>
        </p:txBody>
      </p:sp>
    </p:spTree>
    <p:extLst>
      <p:ext uri="{BB962C8B-B14F-4D97-AF65-F5344CB8AC3E}">
        <p14:creationId xmlns:p14="http://schemas.microsoft.com/office/powerpoint/2010/main" val="2379032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B03993-3559-4D11-8B18-F8F4B5E79A47}" type="datetimeFigureOut">
              <a:rPr lang="en-IN" smtClean="0"/>
              <a:t>26-02-2023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F1C931-6E94-42AF-8F5E-9C2E55A4F95B}" type="slidenum">
              <a:rPr lang="en-IN" smtClean="0"/>
              <a:t>‹#›</a:t>
            </a:fld>
            <a:endParaRPr lang="en-IN"/>
          </a:p>
        </p:txBody>
      </p:sp>
    </p:spTree>
    <p:extLst>
      <p:ext uri="{BB962C8B-B14F-4D97-AF65-F5344CB8AC3E}">
        <p14:creationId xmlns:p14="http://schemas.microsoft.com/office/powerpoint/2010/main" val="34233806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5F165FD-E637-6B60-AB45-40C46A4F2B01}"/>
              </a:ext>
            </a:extLst>
          </p:cNvPr>
          <p:cNvSpPr>
            <a:spLocks noGrp="1"/>
          </p:cNvSpPr>
          <p:nvPr>
            <p:ph type="title"/>
          </p:nvPr>
        </p:nvSpPr>
        <p:spPr>
          <a:xfrm>
            <a:off x="1854946" y="4028432"/>
            <a:ext cx="8975613" cy="1447808"/>
          </a:xfrm>
        </p:spPr>
        <p:txBody>
          <a:bodyPr>
            <a:normAutofit/>
          </a:bodyPr>
          <a:lstStyle/>
          <a:p>
            <a:r>
              <a:rPr lang="en-IN" sz="4400" b="1" dirty="0"/>
              <a:t>LEAD SCORING CASE STUDY</a:t>
            </a:r>
          </a:p>
        </p:txBody>
      </p:sp>
      <p:sp>
        <p:nvSpPr>
          <p:cNvPr id="10" name="Text Placeholder 9">
            <a:extLst>
              <a:ext uri="{FF2B5EF4-FFF2-40B4-BE49-F238E27FC236}">
                <a16:creationId xmlns:a16="http://schemas.microsoft.com/office/drawing/2014/main" id="{1808F74D-C6C9-DC9E-0CA2-8B23FB6BDF02}"/>
              </a:ext>
            </a:extLst>
          </p:cNvPr>
          <p:cNvSpPr>
            <a:spLocks noGrp="1"/>
          </p:cNvSpPr>
          <p:nvPr>
            <p:ph type="body" sz="half" idx="2"/>
          </p:nvPr>
        </p:nvSpPr>
        <p:spPr>
          <a:xfrm>
            <a:off x="2834640" y="6048058"/>
            <a:ext cx="9357360" cy="505142"/>
          </a:xfrm>
        </p:spPr>
        <p:txBody>
          <a:bodyPr>
            <a:normAutofit fontScale="92500"/>
          </a:bodyPr>
          <a:lstStyle/>
          <a:p>
            <a:r>
              <a:rPr lang="en-IN" sz="2400" dirty="0"/>
              <a:t>MEENAKSHI.S, SHITAL PRASHANT JADHAV, RAHUL JALODHAR PATRA</a:t>
            </a:r>
          </a:p>
          <a:p>
            <a:endParaRPr lang="en-IN" sz="2400" dirty="0"/>
          </a:p>
        </p:txBody>
      </p:sp>
    </p:spTree>
    <p:extLst>
      <p:ext uri="{BB962C8B-B14F-4D97-AF65-F5344CB8AC3E}">
        <p14:creationId xmlns:p14="http://schemas.microsoft.com/office/powerpoint/2010/main" val="317574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898B-62B2-0227-F07E-8212D66555A8}"/>
              </a:ext>
            </a:extLst>
          </p:cNvPr>
          <p:cNvSpPr>
            <a:spLocks noGrp="1"/>
          </p:cNvSpPr>
          <p:nvPr>
            <p:ph type="title"/>
          </p:nvPr>
        </p:nvSpPr>
        <p:spPr>
          <a:xfrm>
            <a:off x="1790285" y="624110"/>
            <a:ext cx="8911687" cy="1280890"/>
          </a:xfrm>
        </p:spPr>
        <p:txBody>
          <a:bodyPr/>
          <a:lstStyle/>
          <a:p>
            <a:r>
              <a:rPr lang="en-IN" dirty="0"/>
              <a:t>CONCLUSION &amp; RECOMMEDATIONS</a:t>
            </a:r>
          </a:p>
        </p:txBody>
      </p:sp>
      <p:sp>
        <p:nvSpPr>
          <p:cNvPr id="3" name="Content Placeholder 2">
            <a:extLst>
              <a:ext uri="{FF2B5EF4-FFF2-40B4-BE49-F238E27FC236}">
                <a16:creationId xmlns:a16="http://schemas.microsoft.com/office/drawing/2014/main" id="{CDFEA010-FBD5-8E88-5339-B4FE00B14A82}"/>
              </a:ext>
            </a:extLst>
          </p:cNvPr>
          <p:cNvSpPr>
            <a:spLocks noGrp="1"/>
          </p:cNvSpPr>
          <p:nvPr>
            <p:ph idx="1"/>
          </p:nvPr>
        </p:nvSpPr>
        <p:spPr>
          <a:xfrm>
            <a:off x="1054608" y="1264555"/>
            <a:ext cx="10680192" cy="4704080"/>
          </a:xfrm>
        </p:spPr>
        <p:txBody>
          <a:bodyPr>
            <a:noAutofit/>
          </a:bodyPr>
          <a:lstStyle/>
          <a:p>
            <a:pPr>
              <a:lnSpc>
                <a:spcPct val="100000"/>
              </a:lnSpc>
              <a:spcBef>
                <a:spcPts val="600"/>
              </a:spcBef>
              <a:spcAft>
                <a:spcPts val="0"/>
              </a:spcAft>
              <a:buFont typeface="Wingdings" panose="05000000000000000000" pitchFamily="2" charset="2"/>
              <a:buChar char="Ø"/>
            </a:pPr>
            <a:r>
              <a:rPr lang="en-IN" dirty="0"/>
              <a:t>Below are variables that impact to positive conversation rate,</a:t>
            </a:r>
          </a:p>
          <a:p>
            <a:pPr lvl="1">
              <a:spcBef>
                <a:spcPts val="600"/>
              </a:spcBef>
              <a:buFont typeface="Wingdings" panose="05000000000000000000" pitchFamily="2" charset="2"/>
              <a:buChar char="Ø"/>
            </a:pPr>
            <a:r>
              <a:rPr lang="en-IN" dirty="0"/>
              <a:t>Total Visits</a:t>
            </a:r>
          </a:p>
          <a:p>
            <a:pPr lvl="1">
              <a:spcBef>
                <a:spcPts val="600"/>
              </a:spcBef>
              <a:buFont typeface="Wingdings" panose="05000000000000000000" pitchFamily="2" charset="2"/>
              <a:buChar char="Ø"/>
            </a:pPr>
            <a:r>
              <a:rPr lang="en-IN" dirty="0"/>
              <a:t>Total Time spent on website</a:t>
            </a:r>
          </a:p>
          <a:p>
            <a:pPr lvl="1">
              <a:spcBef>
                <a:spcPts val="600"/>
              </a:spcBef>
              <a:buFont typeface="Wingdings" panose="05000000000000000000" pitchFamily="2" charset="2"/>
              <a:buChar char="Ø"/>
            </a:pPr>
            <a:r>
              <a:rPr lang="en-IN" dirty="0"/>
              <a:t>Lead origin - Lead Add form</a:t>
            </a:r>
          </a:p>
          <a:p>
            <a:pPr lvl="1">
              <a:spcBef>
                <a:spcPts val="600"/>
              </a:spcBef>
              <a:buFont typeface="Wingdings" panose="05000000000000000000" pitchFamily="2" charset="2"/>
              <a:buChar char="Ø"/>
            </a:pPr>
            <a:r>
              <a:rPr lang="en-IN" dirty="0"/>
              <a:t>Lead Source</a:t>
            </a:r>
          </a:p>
          <a:p>
            <a:pPr lvl="2">
              <a:spcBef>
                <a:spcPts val="600"/>
              </a:spcBef>
              <a:buFont typeface="Wingdings" panose="05000000000000000000" pitchFamily="2" charset="2"/>
              <a:buChar char="Ø"/>
            </a:pPr>
            <a:r>
              <a:rPr lang="en-IN" dirty="0"/>
              <a:t>Olark Chat</a:t>
            </a:r>
          </a:p>
          <a:p>
            <a:pPr lvl="2">
              <a:spcBef>
                <a:spcPts val="600"/>
              </a:spcBef>
              <a:buFont typeface="Wingdings" panose="05000000000000000000" pitchFamily="2" charset="2"/>
              <a:buChar char="Ø"/>
            </a:pPr>
            <a:r>
              <a:rPr lang="en-IN" dirty="0" err="1"/>
              <a:t>Welingak</a:t>
            </a:r>
            <a:r>
              <a:rPr lang="en-IN" dirty="0"/>
              <a:t> website</a:t>
            </a:r>
          </a:p>
          <a:p>
            <a:pPr lvl="1">
              <a:spcBef>
                <a:spcPts val="600"/>
              </a:spcBef>
              <a:buFont typeface="Wingdings" panose="05000000000000000000" pitchFamily="2" charset="2"/>
              <a:buChar char="Ø"/>
            </a:pPr>
            <a:r>
              <a:rPr lang="en-IN" dirty="0"/>
              <a:t>Current occupation – Working professional</a:t>
            </a:r>
          </a:p>
          <a:p>
            <a:pPr lvl="1">
              <a:spcBef>
                <a:spcPts val="600"/>
              </a:spcBef>
              <a:buFont typeface="Wingdings" panose="05000000000000000000" pitchFamily="2" charset="2"/>
              <a:buChar char="Ø"/>
            </a:pPr>
            <a:r>
              <a:rPr lang="en-IN" dirty="0"/>
              <a:t>Tags</a:t>
            </a:r>
          </a:p>
          <a:p>
            <a:pPr lvl="2">
              <a:spcBef>
                <a:spcPts val="600"/>
              </a:spcBef>
              <a:buFont typeface="Wingdings" panose="05000000000000000000" pitchFamily="2" charset="2"/>
              <a:buChar char="Ø"/>
            </a:pPr>
            <a:r>
              <a:rPr lang="en-IN" dirty="0"/>
              <a:t>Closed By Horizon</a:t>
            </a:r>
          </a:p>
          <a:p>
            <a:pPr lvl="2">
              <a:spcBef>
                <a:spcPts val="600"/>
              </a:spcBef>
              <a:buFont typeface="Wingdings" panose="05000000000000000000" pitchFamily="2" charset="2"/>
              <a:buChar char="Ø"/>
            </a:pPr>
            <a:r>
              <a:rPr lang="en-IN" dirty="0"/>
              <a:t>Busy</a:t>
            </a:r>
          </a:p>
          <a:p>
            <a:pPr lvl="2">
              <a:spcBef>
                <a:spcPts val="600"/>
              </a:spcBef>
              <a:buFont typeface="Wingdings" panose="05000000000000000000" pitchFamily="2" charset="2"/>
              <a:buChar char="Ø"/>
            </a:pPr>
            <a:r>
              <a:rPr lang="en-IN" dirty="0"/>
              <a:t>Lost to EINS</a:t>
            </a:r>
          </a:p>
          <a:p>
            <a:pPr lvl="2">
              <a:spcBef>
                <a:spcPts val="600"/>
              </a:spcBef>
              <a:buFont typeface="Wingdings" panose="05000000000000000000" pitchFamily="2" charset="2"/>
              <a:buChar char="Ø"/>
            </a:pPr>
            <a:r>
              <a:rPr lang="en-IN" dirty="0"/>
              <a:t>Will revert after reading email</a:t>
            </a:r>
          </a:p>
          <a:p>
            <a:pPr lvl="1">
              <a:spcBef>
                <a:spcPts val="600"/>
              </a:spcBef>
              <a:buFont typeface="Wingdings" panose="05000000000000000000" pitchFamily="2" charset="2"/>
              <a:buChar char="Ø"/>
            </a:pPr>
            <a:r>
              <a:rPr lang="en-IN" dirty="0"/>
              <a:t>Last notable activity – SMS sent</a:t>
            </a:r>
          </a:p>
          <a:p>
            <a:pPr marL="457200" lvl="1" indent="0">
              <a:spcBef>
                <a:spcPts val="600"/>
              </a:spcBef>
              <a:buNone/>
            </a:pPr>
            <a:r>
              <a:rPr lang="en-IN" b="1" dirty="0"/>
              <a:t>With the above information, X Education can improve their sales and increase profit by targeting potential leads.</a:t>
            </a:r>
          </a:p>
          <a:p>
            <a:pPr marL="457200" lvl="1" indent="0">
              <a:spcBef>
                <a:spcPts val="600"/>
              </a:spcBef>
              <a:buNone/>
            </a:pPr>
            <a:r>
              <a:rPr lang="en-IN" b="1" dirty="0"/>
              <a:t>Higher conversion rate with optimal use of resources can be achieved with different threshold value strategies based on company’s targets.</a:t>
            </a:r>
          </a:p>
          <a:p>
            <a:pPr>
              <a:lnSpc>
                <a:spcPct val="100000"/>
              </a:lnSpc>
              <a:spcBef>
                <a:spcPts val="600"/>
              </a:spcBef>
              <a:spcAft>
                <a:spcPts val="0"/>
              </a:spcAft>
            </a:pPr>
            <a:endParaRPr lang="en-IN" sz="1800" dirty="0"/>
          </a:p>
        </p:txBody>
      </p:sp>
    </p:spTree>
    <p:extLst>
      <p:ext uri="{BB962C8B-B14F-4D97-AF65-F5344CB8AC3E}">
        <p14:creationId xmlns:p14="http://schemas.microsoft.com/office/powerpoint/2010/main" val="33205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B7-F544-2FA4-E904-8BB2D0F6CA2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FFAFE0A-6455-E8A8-E632-79DF1250A858}"/>
              </a:ext>
            </a:extLst>
          </p:cNvPr>
          <p:cNvSpPr>
            <a:spLocks noGrp="1"/>
          </p:cNvSpPr>
          <p:nvPr>
            <p:ph idx="1"/>
          </p:nvPr>
        </p:nvSpPr>
        <p:spPr/>
        <p:txBody>
          <a:bodyPr/>
          <a:lstStyle/>
          <a:p>
            <a:pPr>
              <a:buFont typeface="Wingdings" panose="05000000000000000000" pitchFamily="2" charset="2"/>
              <a:buChar char="Ø"/>
            </a:pPr>
            <a:r>
              <a:rPr lang="en-IN" dirty="0"/>
              <a:t>X Education sells online courses to industry professionals.</a:t>
            </a:r>
          </a:p>
          <a:p>
            <a:pPr>
              <a:buFont typeface="Wingdings" panose="05000000000000000000" pitchFamily="2" charset="2"/>
              <a:buChar char="Ø"/>
            </a:pPr>
            <a:r>
              <a:rPr lang="en-IN" dirty="0"/>
              <a:t>X Education gets a lot of leads, its lead conversion rate is very poor. For example, if, say, they acquire 100 leads in a day, only about 30 of them are converted.</a:t>
            </a:r>
          </a:p>
          <a:p>
            <a:pPr>
              <a:buFont typeface="Wingdings" panose="05000000000000000000" pitchFamily="2" charset="2"/>
              <a:buChar char="Ø"/>
            </a:pPr>
            <a:r>
              <a:rPr lang="en-IN" dirty="0"/>
              <a:t>To make this process more efficient, the company wishes to identify the most potential leads, also known as ‘Hot Leads’.</a:t>
            </a:r>
          </a:p>
          <a:p>
            <a:pPr>
              <a:buFont typeface="Wingdings" panose="05000000000000000000" pitchFamily="2" charset="2"/>
              <a:buChar char="Ø"/>
            </a:pPr>
            <a:r>
              <a:rPr lang="en-IN" dirty="0"/>
              <a:t>If they successfully identify this set of leads ,the lead conversion rate should go up as the sales team will now be focusing more on communicating with the potential leads rather than making calls to everyone.</a:t>
            </a:r>
          </a:p>
        </p:txBody>
      </p:sp>
    </p:spTree>
    <p:extLst>
      <p:ext uri="{BB962C8B-B14F-4D97-AF65-F5344CB8AC3E}">
        <p14:creationId xmlns:p14="http://schemas.microsoft.com/office/powerpoint/2010/main" val="166790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B7-F544-2FA4-E904-8BB2D0F6CA25}"/>
              </a:ext>
            </a:extLst>
          </p:cNvPr>
          <p:cNvSpPr>
            <a:spLocks noGrp="1"/>
          </p:cNvSpPr>
          <p:nvPr>
            <p:ph type="title"/>
          </p:nvPr>
        </p:nvSpPr>
        <p:spPr/>
        <p:txBody>
          <a:bodyPr/>
          <a:lstStyle/>
          <a:p>
            <a:r>
              <a:rPr lang="en-IN" dirty="0"/>
              <a:t>BUSINESS OBJECTIVES</a:t>
            </a:r>
          </a:p>
        </p:txBody>
      </p:sp>
      <p:sp>
        <p:nvSpPr>
          <p:cNvPr id="3" name="Content Placeholder 2">
            <a:extLst>
              <a:ext uri="{FF2B5EF4-FFF2-40B4-BE49-F238E27FC236}">
                <a16:creationId xmlns:a16="http://schemas.microsoft.com/office/drawing/2014/main" id="{AFFAFE0A-6455-E8A8-E632-79DF1250A858}"/>
              </a:ext>
            </a:extLst>
          </p:cNvPr>
          <p:cNvSpPr>
            <a:spLocks noGrp="1"/>
          </p:cNvSpPr>
          <p:nvPr>
            <p:ph idx="1"/>
          </p:nvPr>
        </p:nvSpPr>
        <p:spPr/>
        <p:txBody>
          <a:bodyPr/>
          <a:lstStyle/>
          <a:p>
            <a:pPr>
              <a:buFont typeface="Wingdings" panose="05000000000000000000" pitchFamily="2" charset="2"/>
              <a:buChar char="Ø"/>
            </a:pPr>
            <a:r>
              <a:rPr lang="en-IN" dirty="0"/>
              <a:t>Create a Logistic Regression model to predict the Lead Conversion probabilities. </a:t>
            </a:r>
          </a:p>
          <a:p>
            <a:pPr>
              <a:buFont typeface="Wingdings" panose="05000000000000000000" pitchFamily="2" charset="2"/>
              <a:buChar char="Ø"/>
            </a:pPr>
            <a:r>
              <a:rPr lang="en-IN" dirty="0"/>
              <a:t>Decide on a probability threshold value above which a lead will be predicted as converted, where as not converted if it is below it. </a:t>
            </a:r>
          </a:p>
          <a:p>
            <a:pPr>
              <a:buFont typeface="Wingdings" panose="05000000000000000000" pitchFamily="2" charset="2"/>
              <a:buChar char="Ø"/>
            </a:pPr>
            <a:r>
              <a:rPr lang="en-IN" dirty="0"/>
              <a:t>Assign a lead score value between 0 and 100 to each of the leads which can be used by the company to target potential leads.</a:t>
            </a:r>
          </a:p>
        </p:txBody>
      </p:sp>
    </p:spTree>
    <p:extLst>
      <p:ext uri="{BB962C8B-B14F-4D97-AF65-F5344CB8AC3E}">
        <p14:creationId xmlns:p14="http://schemas.microsoft.com/office/powerpoint/2010/main" val="52745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B7-F544-2FA4-E904-8BB2D0F6CA25}"/>
              </a:ext>
            </a:extLst>
          </p:cNvPr>
          <p:cNvSpPr>
            <a:spLocks noGrp="1"/>
          </p:cNvSpPr>
          <p:nvPr>
            <p:ph type="title"/>
          </p:nvPr>
        </p:nvSpPr>
        <p:spPr/>
        <p:txBody>
          <a:bodyPr/>
          <a:lstStyle/>
          <a:p>
            <a:r>
              <a:rPr lang="en-IN" dirty="0"/>
              <a:t>STEPS TO REACH OBJECTIVES</a:t>
            </a:r>
          </a:p>
        </p:txBody>
      </p:sp>
      <p:sp>
        <p:nvSpPr>
          <p:cNvPr id="3" name="Content Placeholder 2">
            <a:extLst>
              <a:ext uri="{FF2B5EF4-FFF2-40B4-BE49-F238E27FC236}">
                <a16:creationId xmlns:a16="http://schemas.microsoft.com/office/drawing/2014/main" id="{AFFAFE0A-6455-E8A8-E632-79DF1250A858}"/>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t>Data Cleaning and preparation</a:t>
            </a:r>
          </a:p>
          <a:p>
            <a:pPr lvl="1">
              <a:buFont typeface="Wingdings" panose="05000000000000000000" pitchFamily="2" charset="2"/>
              <a:buChar char="Ø"/>
            </a:pPr>
            <a:r>
              <a:rPr lang="en-IN" dirty="0"/>
              <a:t>1. Check for Duplicates</a:t>
            </a:r>
          </a:p>
          <a:p>
            <a:pPr lvl="1">
              <a:buFont typeface="Wingdings" panose="05000000000000000000" pitchFamily="2" charset="2"/>
              <a:buChar char="Ø"/>
            </a:pPr>
            <a:r>
              <a:rPr lang="en-IN" dirty="0"/>
              <a:t>2. To convert the "Select" into the </a:t>
            </a:r>
            <a:r>
              <a:rPr lang="en-IN" dirty="0" err="1"/>
              <a:t>NaN</a:t>
            </a:r>
            <a:endParaRPr lang="en-IN" dirty="0"/>
          </a:p>
          <a:p>
            <a:pPr lvl="1">
              <a:buFont typeface="Wingdings" panose="05000000000000000000" pitchFamily="2" charset="2"/>
              <a:buChar char="Ø"/>
            </a:pPr>
            <a:r>
              <a:rPr lang="en-IN" dirty="0"/>
              <a:t>3. Dropping columns with more than 70% null values</a:t>
            </a:r>
          </a:p>
          <a:p>
            <a:pPr lvl="1">
              <a:buFont typeface="Wingdings" panose="05000000000000000000" pitchFamily="2" charset="2"/>
              <a:buChar char="Ø"/>
            </a:pPr>
            <a:r>
              <a:rPr lang="en-IN" dirty="0"/>
              <a:t>4. Handling of Missing Value</a:t>
            </a:r>
          </a:p>
          <a:p>
            <a:pPr lvl="1">
              <a:buFont typeface="Wingdings" panose="05000000000000000000" pitchFamily="2" charset="2"/>
              <a:buChar char="Ø"/>
            </a:pPr>
            <a:r>
              <a:rPr lang="en-IN" dirty="0"/>
              <a:t>5. Categorical variables encoding</a:t>
            </a:r>
          </a:p>
          <a:p>
            <a:pPr>
              <a:buFont typeface="Wingdings" panose="05000000000000000000" pitchFamily="2" charset="2"/>
              <a:buChar char="Ø"/>
            </a:pPr>
            <a:r>
              <a:rPr lang="en-IN" dirty="0"/>
              <a:t>EDA</a:t>
            </a:r>
          </a:p>
          <a:p>
            <a:pPr>
              <a:buFont typeface="Wingdings" panose="05000000000000000000" pitchFamily="2" charset="2"/>
              <a:buChar char="Ø"/>
            </a:pPr>
            <a:r>
              <a:rPr lang="en-IN" dirty="0"/>
              <a:t>Feature scaling &amp; Dummy variables creation</a:t>
            </a:r>
          </a:p>
          <a:p>
            <a:pPr>
              <a:buFont typeface="Wingdings" panose="05000000000000000000" pitchFamily="2" charset="2"/>
              <a:buChar char="Ø"/>
            </a:pPr>
            <a:r>
              <a:rPr lang="en-IN" dirty="0"/>
              <a:t> Model Building &amp; Evaluation</a:t>
            </a:r>
          </a:p>
          <a:p>
            <a:pPr>
              <a:buFont typeface="Wingdings" panose="05000000000000000000" pitchFamily="2" charset="2"/>
              <a:buChar char="Ø"/>
            </a:pPr>
            <a:r>
              <a:rPr lang="en-IN" dirty="0"/>
              <a:t>Conclusion &amp; Recommendations</a:t>
            </a:r>
          </a:p>
        </p:txBody>
      </p:sp>
    </p:spTree>
    <p:extLst>
      <p:ext uri="{BB962C8B-B14F-4D97-AF65-F5344CB8AC3E}">
        <p14:creationId xmlns:p14="http://schemas.microsoft.com/office/powerpoint/2010/main" val="19060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7C3D-2156-B49C-E1D5-AE082E737503}"/>
              </a:ext>
            </a:extLst>
          </p:cNvPr>
          <p:cNvSpPr>
            <a:spLocks noGrp="1"/>
          </p:cNvSpPr>
          <p:nvPr>
            <p:ph type="title"/>
          </p:nvPr>
        </p:nvSpPr>
        <p:spPr/>
        <p:txBody>
          <a:bodyPr/>
          <a:lstStyle/>
          <a:p>
            <a:r>
              <a:rPr lang="en-IN" dirty="0"/>
              <a:t>EDA</a:t>
            </a:r>
          </a:p>
        </p:txBody>
      </p:sp>
      <p:pic>
        <p:nvPicPr>
          <p:cNvPr id="6" name="Picture 5">
            <a:extLst>
              <a:ext uri="{FF2B5EF4-FFF2-40B4-BE49-F238E27FC236}">
                <a16:creationId xmlns:a16="http://schemas.microsoft.com/office/drawing/2014/main" id="{A5412536-C27F-7163-73BD-83A4F5AE810B}"/>
              </a:ext>
            </a:extLst>
          </p:cNvPr>
          <p:cNvPicPr>
            <a:picLocks noChangeAspect="1"/>
          </p:cNvPicPr>
          <p:nvPr/>
        </p:nvPicPr>
        <p:blipFill>
          <a:blip r:embed="rId2"/>
          <a:stretch>
            <a:fillRect/>
          </a:stretch>
        </p:blipFill>
        <p:spPr>
          <a:xfrm>
            <a:off x="863428" y="1338518"/>
            <a:ext cx="3458991" cy="2725102"/>
          </a:xfrm>
          <a:prstGeom prst="rect">
            <a:avLst/>
          </a:prstGeom>
        </p:spPr>
      </p:pic>
      <p:pic>
        <p:nvPicPr>
          <p:cNvPr id="8" name="Picture 7">
            <a:extLst>
              <a:ext uri="{FF2B5EF4-FFF2-40B4-BE49-F238E27FC236}">
                <a16:creationId xmlns:a16="http://schemas.microsoft.com/office/drawing/2014/main" id="{0D37C7E5-C78D-D164-2AEB-C6B8C9884F7E}"/>
              </a:ext>
            </a:extLst>
          </p:cNvPr>
          <p:cNvPicPr>
            <a:picLocks noChangeAspect="1"/>
          </p:cNvPicPr>
          <p:nvPr/>
        </p:nvPicPr>
        <p:blipFill>
          <a:blip r:embed="rId3"/>
          <a:stretch>
            <a:fillRect/>
          </a:stretch>
        </p:blipFill>
        <p:spPr>
          <a:xfrm>
            <a:off x="4322419" y="1338518"/>
            <a:ext cx="3103179" cy="2725102"/>
          </a:xfrm>
          <a:prstGeom prst="rect">
            <a:avLst/>
          </a:prstGeom>
        </p:spPr>
      </p:pic>
      <p:pic>
        <p:nvPicPr>
          <p:cNvPr id="11" name="Picture 10">
            <a:extLst>
              <a:ext uri="{FF2B5EF4-FFF2-40B4-BE49-F238E27FC236}">
                <a16:creationId xmlns:a16="http://schemas.microsoft.com/office/drawing/2014/main" id="{B530DB9D-3F37-8421-3562-74D379AAEF6E}"/>
              </a:ext>
            </a:extLst>
          </p:cNvPr>
          <p:cNvPicPr>
            <a:picLocks noChangeAspect="1"/>
          </p:cNvPicPr>
          <p:nvPr/>
        </p:nvPicPr>
        <p:blipFill>
          <a:blip r:embed="rId4"/>
          <a:stretch>
            <a:fillRect/>
          </a:stretch>
        </p:blipFill>
        <p:spPr>
          <a:xfrm>
            <a:off x="7425598" y="1338518"/>
            <a:ext cx="4539408" cy="2725102"/>
          </a:xfrm>
          <a:prstGeom prst="rect">
            <a:avLst/>
          </a:prstGeom>
        </p:spPr>
      </p:pic>
      <p:pic>
        <p:nvPicPr>
          <p:cNvPr id="15" name="Picture 14">
            <a:extLst>
              <a:ext uri="{FF2B5EF4-FFF2-40B4-BE49-F238E27FC236}">
                <a16:creationId xmlns:a16="http://schemas.microsoft.com/office/drawing/2014/main" id="{8786C6C1-1B2B-8A05-F3DA-253D9CB0E9F0}"/>
              </a:ext>
            </a:extLst>
          </p:cNvPr>
          <p:cNvPicPr>
            <a:picLocks noChangeAspect="1"/>
          </p:cNvPicPr>
          <p:nvPr/>
        </p:nvPicPr>
        <p:blipFill>
          <a:blip r:embed="rId5"/>
          <a:stretch>
            <a:fillRect/>
          </a:stretch>
        </p:blipFill>
        <p:spPr>
          <a:xfrm>
            <a:off x="863429" y="4063620"/>
            <a:ext cx="3627292" cy="2367660"/>
          </a:xfrm>
          <a:prstGeom prst="rect">
            <a:avLst/>
          </a:prstGeom>
        </p:spPr>
      </p:pic>
      <p:pic>
        <p:nvPicPr>
          <p:cNvPr id="19" name="Picture 18">
            <a:extLst>
              <a:ext uri="{FF2B5EF4-FFF2-40B4-BE49-F238E27FC236}">
                <a16:creationId xmlns:a16="http://schemas.microsoft.com/office/drawing/2014/main" id="{4E7C60A6-D00D-EF9E-7E25-D9FFECA6CC4B}"/>
              </a:ext>
            </a:extLst>
          </p:cNvPr>
          <p:cNvPicPr>
            <a:picLocks noChangeAspect="1"/>
          </p:cNvPicPr>
          <p:nvPr/>
        </p:nvPicPr>
        <p:blipFill>
          <a:blip r:embed="rId6"/>
          <a:stretch>
            <a:fillRect/>
          </a:stretch>
        </p:blipFill>
        <p:spPr>
          <a:xfrm>
            <a:off x="4406629" y="4063620"/>
            <a:ext cx="3458991" cy="2660425"/>
          </a:xfrm>
          <a:prstGeom prst="rect">
            <a:avLst/>
          </a:prstGeom>
        </p:spPr>
      </p:pic>
      <p:pic>
        <p:nvPicPr>
          <p:cNvPr id="21" name="Picture 20">
            <a:extLst>
              <a:ext uri="{FF2B5EF4-FFF2-40B4-BE49-F238E27FC236}">
                <a16:creationId xmlns:a16="http://schemas.microsoft.com/office/drawing/2014/main" id="{30368F96-62ED-E96D-F22E-42A58978BB34}"/>
              </a:ext>
            </a:extLst>
          </p:cNvPr>
          <p:cNvPicPr>
            <a:picLocks noChangeAspect="1"/>
          </p:cNvPicPr>
          <p:nvPr/>
        </p:nvPicPr>
        <p:blipFill>
          <a:blip r:embed="rId7"/>
          <a:stretch>
            <a:fillRect/>
          </a:stretch>
        </p:blipFill>
        <p:spPr>
          <a:xfrm>
            <a:off x="8033920" y="4061408"/>
            <a:ext cx="3931085" cy="2562912"/>
          </a:xfrm>
          <a:prstGeom prst="rect">
            <a:avLst/>
          </a:prstGeom>
        </p:spPr>
      </p:pic>
    </p:spTree>
    <p:extLst>
      <p:ext uri="{BB962C8B-B14F-4D97-AF65-F5344CB8AC3E}">
        <p14:creationId xmlns:p14="http://schemas.microsoft.com/office/powerpoint/2010/main" val="212445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122396-5605-A551-E715-5765510BA642}"/>
              </a:ext>
            </a:extLst>
          </p:cNvPr>
          <p:cNvPicPr>
            <a:picLocks noChangeAspect="1"/>
          </p:cNvPicPr>
          <p:nvPr/>
        </p:nvPicPr>
        <p:blipFill>
          <a:blip r:embed="rId2"/>
          <a:stretch>
            <a:fillRect/>
          </a:stretch>
        </p:blipFill>
        <p:spPr>
          <a:xfrm>
            <a:off x="1629410" y="128270"/>
            <a:ext cx="2945007" cy="3072130"/>
          </a:xfrm>
          <a:prstGeom prst="rect">
            <a:avLst/>
          </a:prstGeom>
        </p:spPr>
      </p:pic>
      <p:pic>
        <p:nvPicPr>
          <p:cNvPr id="10" name="Picture 9">
            <a:extLst>
              <a:ext uri="{FF2B5EF4-FFF2-40B4-BE49-F238E27FC236}">
                <a16:creationId xmlns:a16="http://schemas.microsoft.com/office/drawing/2014/main" id="{30E42126-B8CA-FC70-20CE-31D7636DE1BF}"/>
              </a:ext>
            </a:extLst>
          </p:cNvPr>
          <p:cNvPicPr>
            <a:picLocks noChangeAspect="1"/>
          </p:cNvPicPr>
          <p:nvPr/>
        </p:nvPicPr>
        <p:blipFill>
          <a:blip r:embed="rId3"/>
          <a:stretch>
            <a:fillRect/>
          </a:stretch>
        </p:blipFill>
        <p:spPr>
          <a:xfrm>
            <a:off x="4574417" y="132969"/>
            <a:ext cx="3424255" cy="3067431"/>
          </a:xfrm>
          <a:prstGeom prst="rect">
            <a:avLst/>
          </a:prstGeom>
        </p:spPr>
      </p:pic>
      <p:pic>
        <p:nvPicPr>
          <p:cNvPr id="13" name="Picture 12">
            <a:extLst>
              <a:ext uri="{FF2B5EF4-FFF2-40B4-BE49-F238E27FC236}">
                <a16:creationId xmlns:a16="http://schemas.microsoft.com/office/drawing/2014/main" id="{157A757B-75B3-62AA-80E9-A339CDBFDA76}"/>
              </a:ext>
            </a:extLst>
          </p:cNvPr>
          <p:cNvPicPr>
            <a:picLocks noChangeAspect="1"/>
          </p:cNvPicPr>
          <p:nvPr/>
        </p:nvPicPr>
        <p:blipFill>
          <a:blip r:embed="rId4"/>
          <a:stretch>
            <a:fillRect/>
          </a:stretch>
        </p:blipFill>
        <p:spPr>
          <a:xfrm>
            <a:off x="7998672" y="128270"/>
            <a:ext cx="3238288" cy="3346051"/>
          </a:xfrm>
          <a:prstGeom prst="rect">
            <a:avLst/>
          </a:prstGeom>
        </p:spPr>
      </p:pic>
      <p:pic>
        <p:nvPicPr>
          <p:cNvPr id="16" name="Picture 15">
            <a:extLst>
              <a:ext uri="{FF2B5EF4-FFF2-40B4-BE49-F238E27FC236}">
                <a16:creationId xmlns:a16="http://schemas.microsoft.com/office/drawing/2014/main" id="{5F466C7F-2912-11E1-B594-580FE29AE90D}"/>
              </a:ext>
            </a:extLst>
          </p:cNvPr>
          <p:cNvPicPr>
            <a:picLocks noChangeAspect="1"/>
          </p:cNvPicPr>
          <p:nvPr/>
        </p:nvPicPr>
        <p:blipFill>
          <a:blip r:embed="rId5"/>
          <a:stretch>
            <a:fillRect/>
          </a:stretch>
        </p:blipFill>
        <p:spPr>
          <a:xfrm>
            <a:off x="2631083" y="3298683"/>
            <a:ext cx="7092037" cy="3426348"/>
          </a:xfrm>
          <a:prstGeom prst="rect">
            <a:avLst/>
          </a:prstGeom>
        </p:spPr>
      </p:pic>
    </p:spTree>
    <p:extLst>
      <p:ext uri="{BB962C8B-B14F-4D97-AF65-F5344CB8AC3E}">
        <p14:creationId xmlns:p14="http://schemas.microsoft.com/office/powerpoint/2010/main" val="333629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B7-F544-2FA4-E904-8BB2D0F6CA25}"/>
              </a:ext>
            </a:extLst>
          </p:cNvPr>
          <p:cNvSpPr>
            <a:spLocks noGrp="1"/>
          </p:cNvSpPr>
          <p:nvPr>
            <p:ph type="title"/>
          </p:nvPr>
        </p:nvSpPr>
        <p:spPr/>
        <p:txBody>
          <a:bodyPr/>
          <a:lstStyle/>
          <a:p>
            <a:r>
              <a:rPr lang="en-IN" dirty="0"/>
              <a:t>EDA - INFERENCES</a:t>
            </a:r>
          </a:p>
        </p:txBody>
      </p:sp>
      <p:sp>
        <p:nvSpPr>
          <p:cNvPr id="3" name="Content Placeholder 2">
            <a:extLst>
              <a:ext uri="{FF2B5EF4-FFF2-40B4-BE49-F238E27FC236}">
                <a16:creationId xmlns:a16="http://schemas.microsoft.com/office/drawing/2014/main" id="{AFFAFE0A-6455-E8A8-E632-79DF1250A858}"/>
              </a:ext>
            </a:extLst>
          </p:cNvPr>
          <p:cNvSpPr>
            <a:spLocks noGrp="1"/>
          </p:cNvSpPr>
          <p:nvPr>
            <p:ph idx="1"/>
          </p:nvPr>
        </p:nvSpPr>
        <p:spPr>
          <a:xfrm>
            <a:off x="1899920" y="1493520"/>
            <a:ext cx="9794240" cy="4740370"/>
          </a:xfrm>
        </p:spPr>
        <p:txBody>
          <a:bodyPr>
            <a:normAutofit fontScale="92500" lnSpcReduction="10000"/>
          </a:bodyPr>
          <a:lstStyle/>
          <a:p>
            <a:pPr>
              <a:buFont typeface="Wingdings" panose="05000000000000000000" pitchFamily="2" charset="2"/>
              <a:buChar char="Ø"/>
            </a:pPr>
            <a:r>
              <a:rPr lang="en-IN" dirty="0"/>
              <a:t>Lead Score</a:t>
            </a:r>
          </a:p>
          <a:p>
            <a:pPr lvl="1">
              <a:buFont typeface="Wingdings" panose="05000000000000000000" pitchFamily="2" charset="2"/>
              <a:buChar char="Ø"/>
            </a:pPr>
            <a:r>
              <a:rPr lang="en-IN" dirty="0"/>
              <a:t>Maximum number of leads are generated by Google and Direct traffic.</a:t>
            </a:r>
          </a:p>
          <a:p>
            <a:pPr lvl="1">
              <a:buFont typeface="Wingdings" panose="05000000000000000000" pitchFamily="2" charset="2"/>
              <a:buChar char="Ø"/>
            </a:pPr>
            <a:r>
              <a:rPr lang="en-IN" dirty="0"/>
              <a:t>Conversion Rate of reference leads and leads through </a:t>
            </a:r>
            <a:r>
              <a:rPr lang="en-IN" dirty="0" err="1"/>
              <a:t>welingak</a:t>
            </a:r>
            <a:r>
              <a:rPr lang="en-IN" dirty="0"/>
              <a:t> website is high</a:t>
            </a:r>
          </a:p>
          <a:p>
            <a:pPr>
              <a:buFont typeface="Wingdings" panose="05000000000000000000" pitchFamily="2" charset="2"/>
              <a:buChar char="Ø"/>
            </a:pPr>
            <a:r>
              <a:rPr lang="en-IN" dirty="0"/>
              <a:t>Lead Origin</a:t>
            </a:r>
          </a:p>
          <a:p>
            <a:pPr lvl="1">
              <a:buFont typeface="Wingdings" panose="05000000000000000000" pitchFamily="2" charset="2"/>
              <a:buChar char="Ø"/>
            </a:pPr>
            <a:r>
              <a:rPr lang="en-IN" dirty="0"/>
              <a:t>API and Landing Page Submission has less conversion rate but considerable counts of the leads.</a:t>
            </a:r>
          </a:p>
          <a:p>
            <a:pPr lvl="1">
              <a:buFont typeface="Wingdings" panose="05000000000000000000" pitchFamily="2" charset="2"/>
              <a:buChar char="Ø"/>
            </a:pPr>
            <a:r>
              <a:rPr lang="en-IN" dirty="0"/>
              <a:t>Conversion rate is very high from the Lead Add Form but count of leads  is low.</a:t>
            </a:r>
          </a:p>
          <a:p>
            <a:pPr>
              <a:buFont typeface="Wingdings" panose="05000000000000000000" pitchFamily="2" charset="2"/>
              <a:buChar char="Ø"/>
            </a:pPr>
            <a:r>
              <a:rPr lang="en-IN" dirty="0"/>
              <a:t> Users spending more time on the website are more likely to get converted.</a:t>
            </a:r>
          </a:p>
          <a:p>
            <a:pPr>
              <a:buFont typeface="Wingdings" panose="05000000000000000000" pitchFamily="2" charset="2"/>
              <a:buChar char="Ø"/>
            </a:pPr>
            <a:r>
              <a:rPr lang="en-IN" dirty="0"/>
              <a:t>Last Activity</a:t>
            </a:r>
          </a:p>
          <a:p>
            <a:pPr lvl="1">
              <a:buFont typeface="Wingdings" panose="05000000000000000000" pitchFamily="2" charset="2"/>
              <a:buChar char="Ø"/>
            </a:pPr>
            <a:r>
              <a:rPr lang="en-IN" dirty="0"/>
              <a:t>The conversion rate of "SMS sent" as last activity is maximum.  </a:t>
            </a:r>
          </a:p>
          <a:p>
            <a:pPr lvl="1">
              <a:buFont typeface="Wingdings" panose="05000000000000000000" pitchFamily="2" charset="2"/>
              <a:buChar char="Ø"/>
            </a:pPr>
            <a:r>
              <a:rPr lang="en-IN" dirty="0"/>
              <a:t>"Email Opened" activity is having maximum count.</a:t>
            </a:r>
          </a:p>
          <a:p>
            <a:pPr>
              <a:buFont typeface="Wingdings" panose="05000000000000000000" pitchFamily="2" charset="2"/>
              <a:buChar char="Ø"/>
            </a:pPr>
            <a:r>
              <a:rPr lang="en-IN" dirty="0"/>
              <a:t>High conversion rate observed in Working professionals.</a:t>
            </a:r>
          </a:p>
          <a:p>
            <a:pPr>
              <a:buFont typeface="Wingdings" panose="05000000000000000000" pitchFamily="2" charset="2"/>
              <a:buChar char="Ø"/>
            </a:pPr>
            <a:r>
              <a:rPr lang="en-IN" dirty="0"/>
              <a:t>Tags</a:t>
            </a:r>
          </a:p>
          <a:p>
            <a:pPr lvl="1">
              <a:buFont typeface="Wingdings" panose="05000000000000000000" pitchFamily="2" charset="2"/>
              <a:buChar char="Ø"/>
            </a:pPr>
            <a:r>
              <a:rPr lang="en-IN" dirty="0"/>
              <a:t>'Will revert after reading the email' and 'Closed by Horizon' have high conversion rate.</a:t>
            </a:r>
          </a:p>
        </p:txBody>
      </p:sp>
    </p:spTree>
    <p:extLst>
      <p:ext uri="{BB962C8B-B14F-4D97-AF65-F5344CB8AC3E}">
        <p14:creationId xmlns:p14="http://schemas.microsoft.com/office/powerpoint/2010/main" val="142430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B7-F544-2FA4-E904-8BB2D0F6CA25}"/>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AFFAFE0A-6455-E8A8-E632-79DF1250A858}"/>
              </a:ext>
            </a:extLst>
          </p:cNvPr>
          <p:cNvSpPr>
            <a:spLocks noGrp="1"/>
          </p:cNvSpPr>
          <p:nvPr>
            <p:ph idx="1"/>
          </p:nvPr>
        </p:nvSpPr>
        <p:spPr>
          <a:xfrm>
            <a:off x="1899920" y="1493520"/>
            <a:ext cx="9794240" cy="4740370"/>
          </a:xfrm>
        </p:spPr>
        <p:txBody>
          <a:bodyPr>
            <a:normAutofit/>
          </a:bodyPr>
          <a:lstStyle/>
          <a:p>
            <a:pPr>
              <a:buFont typeface="Wingdings" panose="05000000000000000000" pitchFamily="2" charset="2"/>
              <a:buChar char="Ø"/>
            </a:pPr>
            <a:r>
              <a:rPr lang="en-IN" dirty="0"/>
              <a:t>Splitting data into train and test set (70:30 ratio)</a:t>
            </a:r>
          </a:p>
          <a:p>
            <a:pPr>
              <a:buFont typeface="Wingdings" panose="05000000000000000000" pitchFamily="2" charset="2"/>
              <a:buChar char="Ø"/>
            </a:pPr>
            <a:r>
              <a:rPr lang="en-IN" dirty="0"/>
              <a:t>Use RFE to choose top 20 feature variables for model building</a:t>
            </a:r>
          </a:p>
          <a:p>
            <a:pPr>
              <a:buFont typeface="Wingdings" panose="05000000000000000000" pitchFamily="2" charset="2"/>
              <a:buChar char="Ø"/>
            </a:pPr>
            <a:r>
              <a:rPr lang="en-IN" dirty="0"/>
              <a:t>Repeated model building by removing variable whose p-value is more than 0.05 and VIF value greater than 5</a:t>
            </a:r>
          </a:p>
          <a:p>
            <a:pPr>
              <a:buFont typeface="Wingdings" panose="05000000000000000000" pitchFamily="2" charset="2"/>
              <a:buChar char="Ø"/>
            </a:pPr>
            <a:r>
              <a:rPr lang="en-IN" dirty="0"/>
              <a:t>Final model is built and with probability threshold value of 0.5, below are evaluation metrics of the model,</a:t>
            </a:r>
          </a:p>
          <a:p>
            <a:pPr lvl="1">
              <a:buFont typeface="Wingdings" panose="05000000000000000000" pitchFamily="2" charset="2"/>
              <a:buChar char="Ø"/>
            </a:pPr>
            <a:r>
              <a:rPr lang="en-IN" dirty="0"/>
              <a:t>Accuracy – 91.9 %</a:t>
            </a:r>
          </a:p>
          <a:p>
            <a:pPr lvl="1">
              <a:buFont typeface="Wingdings" panose="05000000000000000000" pitchFamily="2" charset="2"/>
              <a:buChar char="Ø"/>
            </a:pPr>
            <a:r>
              <a:rPr lang="en-IN" dirty="0"/>
              <a:t>Sensitivity – 87.7%</a:t>
            </a:r>
          </a:p>
          <a:p>
            <a:pPr lvl="1">
              <a:buFont typeface="Wingdings" panose="05000000000000000000" pitchFamily="2" charset="2"/>
              <a:buChar char="Ø"/>
            </a:pPr>
            <a:r>
              <a:rPr lang="en-IN" dirty="0"/>
              <a:t>Specificity – 94.5 %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0025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B7-F544-2FA4-E904-8BB2D0F6CA25}"/>
              </a:ext>
            </a:extLst>
          </p:cNvPr>
          <p:cNvSpPr>
            <a:spLocks noGrp="1"/>
          </p:cNvSpPr>
          <p:nvPr>
            <p:ph type="title"/>
          </p:nvPr>
        </p:nvSpPr>
        <p:spPr/>
        <p:txBody>
          <a:bodyPr/>
          <a:lstStyle/>
          <a:p>
            <a:r>
              <a:rPr lang="en-IN" dirty="0"/>
              <a:t>MODEL BUILDING (Cont.)</a:t>
            </a:r>
          </a:p>
        </p:txBody>
      </p:sp>
      <p:sp>
        <p:nvSpPr>
          <p:cNvPr id="3" name="Content Placeholder 2">
            <a:extLst>
              <a:ext uri="{FF2B5EF4-FFF2-40B4-BE49-F238E27FC236}">
                <a16:creationId xmlns:a16="http://schemas.microsoft.com/office/drawing/2014/main" id="{AFFAFE0A-6455-E8A8-E632-79DF1250A858}"/>
              </a:ext>
            </a:extLst>
          </p:cNvPr>
          <p:cNvSpPr>
            <a:spLocks noGrp="1"/>
          </p:cNvSpPr>
          <p:nvPr>
            <p:ph idx="1"/>
          </p:nvPr>
        </p:nvSpPr>
        <p:spPr>
          <a:xfrm>
            <a:off x="1899920" y="1493520"/>
            <a:ext cx="5921008" cy="4307840"/>
          </a:xfrm>
        </p:spPr>
        <p:txBody>
          <a:bodyPr>
            <a:normAutofit lnSpcReduction="10000"/>
          </a:bodyPr>
          <a:lstStyle/>
          <a:p>
            <a:pPr>
              <a:buFont typeface="Wingdings" panose="05000000000000000000" pitchFamily="2" charset="2"/>
              <a:buChar char="Ø"/>
            </a:pPr>
            <a:r>
              <a:rPr lang="en-IN" dirty="0"/>
              <a:t>Balancing all metrics, 0.3 is taken as optimal cut off point </a:t>
            </a:r>
          </a:p>
          <a:p>
            <a:pPr>
              <a:buFont typeface="Wingdings" panose="05000000000000000000" pitchFamily="2" charset="2"/>
              <a:buChar char="Ø"/>
            </a:pPr>
            <a:r>
              <a:rPr lang="en-IN" dirty="0"/>
              <a:t>With 0.3 as cut off point, below are evaluation metrics for train &amp; test data set</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b="1" dirty="0"/>
              <a:t>Average Lead score for converted customers is </a:t>
            </a:r>
            <a:r>
              <a:rPr lang="en-IN" b="1" u="sng" dirty="0"/>
              <a:t>90.</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B9F143A3-24DB-6CBF-7C95-074181EFAD43}"/>
              </a:ext>
            </a:extLst>
          </p:cNvPr>
          <p:cNvPicPr>
            <a:picLocks noChangeAspect="1"/>
          </p:cNvPicPr>
          <p:nvPr/>
        </p:nvPicPr>
        <p:blipFill>
          <a:blip r:embed="rId3"/>
          <a:stretch>
            <a:fillRect/>
          </a:stretch>
        </p:blipFill>
        <p:spPr>
          <a:xfrm>
            <a:off x="8379936" y="749551"/>
            <a:ext cx="3408998" cy="3248889"/>
          </a:xfrm>
          <a:prstGeom prst="rect">
            <a:avLst/>
          </a:prstGeom>
        </p:spPr>
      </p:pic>
      <p:pic>
        <p:nvPicPr>
          <p:cNvPr id="7" name="Picture 6">
            <a:extLst>
              <a:ext uri="{FF2B5EF4-FFF2-40B4-BE49-F238E27FC236}">
                <a16:creationId xmlns:a16="http://schemas.microsoft.com/office/drawing/2014/main" id="{7B6128C1-289D-0B95-4BAC-D833531D5D8C}"/>
              </a:ext>
            </a:extLst>
          </p:cNvPr>
          <p:cNvPicPr>
            <a:picLocks noChangeAspect="1"/>
          </p:cNvPicPr>
          <p:nvPr/>
        </p:nvPicPr>
        <p:blipFill>
          <a:blip r:embed="rId4"/>
          <a:stretch>
            <a:fillRect/>
          </a:stretch>
        </p:blipFill>
        <p:spPr>
          <a:xfrm>
            <a:off x="7820928" y="3998440"/>
            <a:ext cx="4109517" cy="2811397"/>
          </a:xfrm>
          <a:prstGeom prst="rect">
            <a:avLst/>
          </a:prstGeom>
        </p:spPr>
      </p:pic>
      <p:graphicFrame>
        <p:nvGraphicFramePr>
          <p:cNvPr id="8" name="Table 8">
            <a:extLst>
              <a:ext uri="{FF2B5EF4-FFF2-40B4-BE49-F238E27FC236}">
                <a16:creationId xmlns:a16="http://schemas.microsoft.com/office/drawing/2014/main" id="{AAF6BA6A-BD2A-0FF4-E76E-078789013B35}"/>
              </a:ext>
            </a:extLst>
          </p:cNvPr>
          <p:cNvGraphicFramePr>
            <a:graphicFrameLocks noGrp="1"/>
          </p:cNvGraphicFramePr>
          <p:nvPr>
            <p:extLst>
              <p:ext uri="{D42A27DB-BD31-4B8C-83A1-F6EECF244321}">
                <p14:modId xmlns:p14="http://schemas.microsoft.com/office/powerpoint/2010/main" val="761068913"/>
              </p:ext>
            </p:extLst>
          </p:nvPr>
        </p:nvGraphicFramePr>
        <p:xfrm>
          <a:off x="1899920" y="2897600"/>
          <a:ext cx="5788920" cy="1911160"/>
        </p:xfrm>
        <a:graphic>
          <a:graphicData uri="http://schemas.openxmlformats.org/drawingml/2006/table">
            <a:tbl>
              <a:tblPr firstRow="1" bandRow="1">
                <a:tableStyleId>{5C22544A-7EE6-4342-B048-85BDC9FD1C3A}</a:tableStyleId>
              </a:tblPr>
              <a:tblGrid>
                <a:gridCol w="1929640">
                  <a:extLst>
                    <a:ext uri="{9D8B030D-6E8A-4147-A177-3AD203B41FA5}">
                      <a16:colId xmlns:a16="http://schemas.microsoft.com/office/drawing/2014/main" val="1300634092"/>
                    </a:ext>
                  </a:extLst>
                </a:gridCol>
                <a:gridCol w="1929640">
                  <a:extLst>
                    <a:ext uri="{9D8B030D-6E8A-4147-A177-3AD203B41FA5}">
                      <a16:colId xmlns:a16="http://schemas.microsoft.com/office/drawing/2014/main" val="3853104696"/>
                    </a:ext>
                  </a:extLst>
                </a:gridCol>
                <a:gridCol w="1929640">
                  <a:extLst>
                    <a:ext uri="{9D8B030D-6E8A-4147-A177-3AD203B41FA5}">
                      <a16:colId xmlns:a16="http://schemas.microsoft.com/office/drawing/2014/main" val="1532679580"/>
                    </a:ext>
                  </a:extLst>
                </a:gridCol>
              </a:tblGrid>
              <a:tr h="477790">
                <a:tc>
                  <a:txBody>
                    <a:bodyPr/>
                    <a:lstStyle/>
                    <a:p>
                      <a:endParaRPr lang="en-IN"/>
                    </a:p>
                  </a:txBody>
                  <a:tcPr/>
                </a:tc>
                <a:tc>
                  <a:txBody>
                    <a:bodyPr/>
                    <a:lstStyle/>
                    <a:p>
                      <a:r>
                        <a:rPr lang="en-IN" dirty="0"/>
                        <a:t>Train set</a:t>
                      </a:r>
                    </a:p>
                  </a:txBody>
                  <a:tcPr/>
                </a:tc>
                <a:tc>
                  <a:txBody>
                    <a:bodyPr/>
                    <a:lstStyle/>
                    <a:p>
                      <a:r>
                        <a:rPr lang="en-IN" dirty="0"/>
                        <a:t>Test set</a:t>
                      </a:r>
                    </a:p>
                  </a:txBody>
                  <a:tcPr/>
                </a:tc>
                <a:extLst>
                  <a:ext uri="{0D108BD9-81ED-4DB2-BD59-A6C34878D82A}">
                    <a16:rowId xmlns:a16="http://schemas.microsoft.com/office/drawing/2014/main" val="4231151362"/>
                  </a:ext>
                </a:extLst>
              </a:tr>
              <a:tr h="477790">
                <a:tc>
                  <a:txBody>
                    <a:bodyPr/>
                    <a:lstStyle/>
                    <a:p>
                      <a:r>
                        <a:rPr lang="en-IN" dirty="0"/>
                        <a:t>Accuracy</a:t>
                      </a:r>
                    </a:p>
                  </a:txBody>
                  <a:tcPr/>
                </a:tc>
                <a:tc>
                  <a:txBody>
                    <a:bodyPr/>
                    <a:lstStyle/>
                    <a:p>
                      <a:r>
                        <a:rPr lang="en-IN" dirty="0"/>
                        <a:t>91.4 %</a:t>
                      </a:r>
                    </a:p>
                  </a:txBody>
                  <a:tcPr/>
                </a:tc>
                <a:tc>
                  <a:txBody>
                    <a:bodyPr/>
                    <a:lstStyle/>
                    <a:p>
                      <a:r>
                        <a:rPr lang="en-IN" dirty="0"/>
                        <a:t>90.7 %</a:t>
                      </a:r>
                    </a:p>
                  </a:txBody>
                  <a:tcPr/>
                </a:tc>
                <a:extLst>
                  <a:ext uri="{0D108BD9-81ED-4DB2-BD59-A6C34878D82A}">
                    <a16:rowId xmlns:a16="http://schemas.microsoft.com/office/drawing/2014/main" val="771920495"/>
                  </a:ext>
                </a:extLst>
              </a:tr>
              <a:tr h="477790">
                <a:tc>
                  <a:txBody>
                    <a:bodyPr/>
                    <a:lstStyle/>
                    <a:p>
                      <a:r>
                        <a:rPr lang="en-IN" dirty="0"/>
                        <a:t>Sensitivity</a:t>
                      </a:r>
                    </a:p>
                  </a:txBody>
                  <a:tcPr/>
                </a:tc>
                <a:tc>
                  <a:txBody>
                    <a:bodyPr/>
                    <a:lstStyle/>
                    <a:p>
                      <a:r>
                        <a:rPr lang="en-IN" dirty="0"/>
                        <a:t>91.6 %</a:t>
                      </a:r>
                    </a:p>
                  </a:txBody>
                  <a:tcPr/>
                </a:tc>
                <a:tc>
                  <a:txBody>
                    <a:bodyPr/>
                    <a:lstStyle/>
                    <a:p>
                      <a:r>
                        <a:rPr lang="en-IN" dirty="0"/>
                        <a:t>92.1 %</a:t>
                      </a:r>
                    </a:p>
                  </a:txBody>
                  <a:tcPr/>
                </a:tc>
                <a:extLst>
                  <a:ext uri="{0D108BD9-81ED-4DB2-BD59-A6C34878D82A}">
                    <a16:rowId xmlns:a16="http://schemas.microsoft.com/office/drawing/2014/main" val="285227774"/>
                  </a:ext>
                </a:extLst>
              </a:tr>
              <a:tr h="477790">
                <a:tc>
                  <a:txBody>
                    <a:bodyPr/>
                    <a:lstStyle/>
                    <a:p>
                      <a:r>
                        <a:rPr lang="en-IN" dirty="0"/>
                        <a:t>Specificity</a:t>
                      </a:r>
                    </a:p>
                  </a:txBody>
                  <a:tcPr/>
                </a:tc>
                <a:tc>
                  <a:txBody>
                    <a:bodyPr/>
                    <a:lstStyle/>
                    <a:p>
                      <a:r>
                        <a:rPr lang="en-IN" dirty="0"/>
                        <a:t>91.2 %</a:t>
                      </a:r>
                    </a:p>
                  </a:txBody>
                  <a:tcPr/>
                </a:tc>
                <a:tc>
                  <a:txBody>
                    <a:bodyPr/>
                    <a:lstStyle/>
                    <a:p>
                      <a:r>
                        <a:rPr lang="en-IN" dirty="0"/>
                        <a:t>89.9 %</a:t>
                      </a:r>
                    </a:p>
                  </a:txBody>
                  <a:tcPr/>
                </a:tc>
                <a:extLst>
                  <a:ext uri="{0D108BD9-81ED-4DB2-BD59-A6C34878D82A}">
                    <a16:rowId xmlns:a16="http://schemas.microsoft.com/office/drawing/2014/main" val="3624579014"/>
                  </a:ext>
                </a:extLst>
              </a:tr>
            </a:tbl>
          </a:graphicData>
        </a:graphic>
      </p:graphicFrame>
    </p:spTree>
    <p:extLst>
      <p:ext uri="{BB962C8B-B14F-4D97-AF65-F5344CB8AC3E}">
        <p14:creationId xmlns:p14="http://schemas.microsoft.com/office/powerpoint/2010/main" val="33670978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413</TotalTime>
  <Words>619</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LEAD SCORING CASE STUDY</vt:lpstr>
      <vt:lpstr>PROBLEM STATEMENT</vt:lpstr>
      <vt:lpstr>BUSINESS OBJECTIVES</vt:lpstr>
      <vt:lpstr>STEPS TO REACH OBJECTIVES</vt:lpstr>
      <vt:lpstr>EDA</vt:lpstr>
      <vt:lpstr>PowerPoint Presentation</vt:lpstr>
      <vt:lpstr>EDA - INFERENCES</vt:lpstr>
      <vt:lpstr>MODEL BUILDING</vt:lpstr>
      <vt:lpstr>MODEL BUILDING (Cont.)</vt:lpstr>
      <vt:lpstr>CONCLUSION &amp; RECOMMEDATIONS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Manoj Baskaran</dc:creator>
  <cp:lastModifiedBy>Manoj Baskaran</cp:lastModifiedBy>
  <cp:revision>25</cp:revision>
  <dcterms:created xsi:type="dcterms:W3CDTF">2022-10-22T10:52:23Z</dcterms:created>
  <dcterms:modified xsi:type="dcterms:W3CDTF">2023-02-26T05:49:02Z</dcterms:modified>
</cp:coreProperties>
</file>