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06E9-F759-7E6B-EC83-9655010C0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21FEF2-46C9-2086-27ED-55E16205C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398DDF-240C-A056-E9D7-FF313F841FCB}"/>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5" name="Footer Placeholder 4">
            <a:extLst>
              <a:ext uri="{FF2B5EF4-FFF2-40B4-BE49-F238E27FC236}">
                <a16:creationId xmlns:a16="http://schemas.microsoft.com/office/drawing/2014/main" id="{3B6BE19F-81AB-10B5-83EC-4DBA783D5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D9BEE-099F-0A26-A9A6-D3AEB7271FD1}"/>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273970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2165-B2B5-BD6C-28BB-ECB98AF7D9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474B18-C61A-EC81-0153-EA6DAE9C6E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540D3-9754-945E-B1FF-7F60354A9C50}"/>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5" name="Footer Placeholder 4">
            <a:extLst>
              <a:ext uri="{FF2B5EF4-FFF2-40B4-BE49-F238E27FC236}">
                <a16:creationId xmlns:a16="http://schemas.microsoft.com/office/drawing/2014/main" id="{3156D436-6616-7703-0609-97D49A0A1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87693-EE57-965C-CB76-596AA4318684}"/>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240109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BA5A9-5B86-7298-A7B6-1A06EC0804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3F8408-B7B3-D5B0-414D-C7C991498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81FE8-57A4-9D81-7E54-3BF10A13A49C}"/>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5" name="Footer Placeholder 4">
            <a:extLst>
              <a:ext uri="{FF2B5EF4-FFF2-40B4-BE49-F238E27FC236}">
                <a16:creationId xmlns:a16="http://schemas.microsoft.com/office/drawing/2014/main" id="{86F1754E-2C6F-50DD-6F86-12AA9DBE1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412BD-5457-6762-97E1-FF56B3986D42}"/>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420580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DE1C-9843-082D-6500-5996FED646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F9B6E-23E8-D41C-4440-BF092CAF5B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25010-3ADC-77B1-6478-D01AC1D59DB6}"/>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5" name="Footer Placeholder 4">
            <a:extLst>
              <a:ext uri="{FF2B5EF4-FFF2-40B4-BE49-F238E27FC236}">
                <a16:creationId xmlns:a16="http://schemas.microsoft.com/office/drawing/2014/main" id="{26AB139F-FBC4-BF84-B990-62ADD5360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F7674-8DFD-0E19-305F-203B7AB69C88}"/>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403646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F5DA-E0A5-434A-EB94-65A103D46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6B8ED6-5E2E-1996-BDB5-E33829A68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BAC1F-D699-FF42-DA23-2C9BC4C3B1C7}"/>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5" name="Footer Placeholder 4">
            <a:extLst>
              <a:ext uri="{FF2B5EF4-FFF2-40B4-BE49-F238E27FC236}">
                <a16:creationId xmlns:a16="http://schemas.microsoft.com/office/drawing/2014/main" id="{5C80046D-D4AD-34E9-9C98-548E5F078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ACA7D-0C26-A15F-D58D-B0A3E91275D4}"/>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80550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DBC8-6ABF-8991-9A2F-D043391FE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924C34-0359-3180-8582-40701255A1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9BF0A2-C446-F3F1-20B1-228A0B2B7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F0DBE6-B142-1D43-2C94-F83A63963D37}"/>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6" name="Footer Placeholder 5">
            <a:extLst>
              <a:ext uri="{FF2B5EF4-FFF2-40B4-BE49-F238E27FC236}">
                <a16:creationId xmlns:a16="http://schemas.microsoft.com/office/drawing/2014/main" id="{016C92A7-E98D-ADC5-D727-42A1C2D98C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BC12A-0708-F93A-C212-63E7F2DFED7A}"/>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222736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EB69-CD3E-8318-1842-4E87B33DB0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D9A1AC-86E1-1345-548E-25584738E2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0749FC-3776-DE93-5EBA-FF40C09EF2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E71EB8-CFCD-400C-52FB-90367B989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E31297-890F-373C-F759-3FAEF568F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3F690A-5083-AAC0-D8BF-DCCB5CC66C53}"/>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8" name="Footer Placeholder 7">
            <a:extLst>
              <a:ext uri="{FF2B5EF4-FFF2-40B4-BE49-F238E27FC236}">
                <a16:creationId xmlns:a16="http://schemas.microsoft.com/office/drawing/2014/main" id="{5EB21223-DA0B-A8B2-CBEA-2ADDB668E4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9F7549-C7A6-FEC7-1859-9A057E4C2FF8}"/>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345230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CBC3-EC58-211E-FE4F-22B3941395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23E7B2-CD4A-DA55-C5F4-EC21C29D78B2}"/>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4" name="Footer Placeholder 3">
            <a:extLst>
              <a:ext uri="{FF2B5EF4-FFF2-40B4-BE49-F238E27FC236}">
                <a16:creationId xmlns:a16="http://schemas.microsoft.com/office/drawing/2014/main" id="{58C2C61E-582D-4B0A-EFAB-C8E16F8450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9D3E16-2EE0-E641-5D57-FF642940DF61}"/>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265510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FB693-91D8-F604-C30D-E72319C10924}"/>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3" name="Footer Placeholder 2">
            <a:extLst>
              <a:ext uri="{FF2B5EF4-FFF2-40B4-BE49-F238E27FC236}">
                <a16:creationId xmlns:a16="http://schemas.microsoft.com/office/drawing/2014/main" id="{42784C73-A87D-C551-1DB1-7FB57E8DF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749447-0810-208F-BD43-4E0AAC336FF8}"/>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348630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5060-66BB-D7E0-F6C0-3FDDF7037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9D05E1-B484-FCB2-B3D9-4B9FE0A446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995599-F8E9-C0C3-448C-10F7722CD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C0B21-F3DC-55F0-5886-EAB42D57B3F4}"/>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6" name="Footer Placeholder 5">
            <a:extLst>
              <a:ext uri="{FF2B5EF4-FFF2-40B4-BE49-F238E27FC236}">
                <a16:creationId xmlns:a16="http://schemas.microsoft.com/office/drawing/2014/main" id="{3608C69E-0CCA-110A-27FE-717E387C44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8A905-72BE-39AF-8F24-386F8D39F111}"/>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291902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82C0-924D-1279-656E-F71A900E30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1D43A5-ACE5-5AFC-E10A-9DBE181FD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217D5D-6D14-9E43-73A7-3E5E10893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CBD60-411F-ADA4-7D73-EFF5B26BC500}"/>
              </a:ext>
            </a:extLst>
          </p:cNvPr>
          <p:cNvSpPr>
            <a:spLocks noGrp="1"/>
          </p:cNvSpPr>
          <p:nvPr>
            <p:ph type="dt" sz="half" idx="10"/>
          </p:nvPr>
        </p:nvSpPr>
        <p:spPr/>
        <p:txBody>
          <a:bodyPr/>
          <a:lstStyle/>
          <a:p>
            <a:fld id="{AB3C0474-003A-4E51-AC3A-8CB38598743C}" type="datetimeFigureOut">
              <a:rPr lang="en-IN" smtClean="0"/>
              <a:t>23-05-2024</a:t>
            </a:fld>
            <a:endParaRPr lang="en-IN"/>
          </a:p>
        </p:txBody>
      </p:sp>
      <p:sp>
        <p:nvSpPr>
          <p:cNvPr id="6" name="Footer Placeholder 5">
            <a:extLst>
              <a:ext uri="{FF2B5EF4-FFF2-40B4-BE49-F238E27FC236}">
                <a16:creationId xmlns:a16="http://schemas.microsoft.com/office/drawing/2014/main" id="{29CDE64D-7ACF-BFC8-A422-13FA390FA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B527F2-65AC-7D72-F4FC-889431B6478B}"/>
              </a:ext>
            </a:extLst>
          </p:cNvPr>
          <p:cNvSpPr>
            <a:spLocks noGrp="1"/>
          </p:cNvSpPr>
          <p:nvPr>
            <p:ph type="sldNum" sz="quarter" idx="12"/>
          </p:nvPr>
        </p:nvSpPr>
        <p:spPr/>
        <p:txBody>
          <a:bodyPr/>
          <a:lstStyle/>
          <a:p>
            <a:fld id="{A41CE614-B28F-40FF-8E88-16AC42D38BBA}" type="slidenum">
              <a:rPr lang="en-IN" smtClean="0"/>
              <a:t>‹#›</a:t>
            </a:fld>
            <a:endParaRPr lang="en-IN"/>
          </a:p>
        </p:txBody>
      </p:sp>
    </p:spTree>
    <p:extLst>
      <p:ext uri="{BB962C8B-B14F-4D97-AF65-F5344CB8AC3E}">
        <p14:creationId xmlns:p14="http://schemas.microsoft.com/office/powerpoint/2010/main" val="260483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D263F-10F7-2123-C7F0-93543524B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3272F3-3261-6655-F4D1-2549730E4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14D87-DCC9-5768-9D56-6BCD75231A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C0474-003A-4E51-AC3A-8CB38598743C}" type="datetimeFigureOut">
              <a:rPr lang="en-IN" smtClean="0"/>
              <a:t>23-05-2024</a:t>
            </a:fld>
            <a:endParaRPr lang="en-IN"/>
          </a:p>
        </p:txBody>
      </p:sp>
      <p:sp>
        <p:nvSpPr>
          <p:cNvPr id="5" name="Footer Placeholder 4">
            <a:extLst>
              <a:ext uri="{FF2B5EF4-FFF2-40B4-BE49-F238E27FC236}">
                <a16:creationId xmlns:a16="http://schemas.microsoft.com/office/drawing/2014/main" id="{62B5C116-13FD-1336-FEB9-F0BE445F4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BFBD90-0569-C46F-F38C-2A8E5BF65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E614-B28F-40FF-8E88-16AC42D38BBA}" type="slidenum">
              <a:rPr lang="en-IN" smtClean="0"/>
              <a:t>‹#›</a:t>
            </a:fld>
            <a:endParaRPr lang="en-IN"/>
          </a:p>
        </p:txBody>
      </p:sp>
    </p:spTree>
    <p:extLst>
      <p:ext uri="{BB962C8B-B14F-4D97-AF65-F5344CB8AC3E}">
        <p14:creationId xmlns:p14="http://schemas.microsoft.com/office/powerpoint/2010/main" val="1142360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uiltin.com/data-science/data-analy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uiltin.com/data-science" TargetMode="External"/><Relationship Id="rId2" Type="http://schemas.openxmlformats.org/officeDocument/2006/relationships/hyperlink" Target="https://builtin.com/data-science/data-analysis" TargetMode="External"/><Relationship Id="rId1" Type="http://schemas.openxmlformats.org/officeDocument/2006/relationships/slideLayout" Target="../slideLayouts/slideLayout2.xml"/><Relationship Id="rId5" Type="http://schemas.openxmlformats.org/officeDocument/2006/relationships/hyperlink" Target="https://builtin.com/data-science/data-modeling" TargetMode="External"/><Relationship Id="rId4" Type="http://schemas.openxmlformats.org/officeDocument/2006/relationships/hyperlink" Target="https://builtin.com/data-science/data-analytic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dnuggets.com/2020/03/supahands-accuracy-training-dataset.html" TargetMode="External"/><Relationship Id="rId2" Type="http://schemas.openxmlformats.org/officeDocument/2006/relationships/hyperlink" Target="https://www.simplilearn.com/what-is-descriptive-analytics-artic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mparebanks.co.uk/banking/open-banking/" TargetMode="External"/><Relationship Id="rId2" Type="http://schemas.openxmlformats.org/officeDocument/2006/relationships/hyperlink" Target="https://online.hbs.edu/blog/post/predictive-analy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orbes.com/sites/danielnewman/2020/01/02/why-the-future-of-data-analytics-is-prescriptive-analytics/?sh=430a0d14659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dpower.com/cars/shopping-guides/how-much-do-people-spend-on-gas-each-month" TargetMode="External"/><Relationship Id="rId2" Type="http://schemas.openxmlformats.org/officeDocument/2006/relationships/hyperlink" Target="https://www.mychoice.ca/blog/most-reliable-cars-canada/" TargetMode="External"/><Relationship Id="rId1" Type="http://schemas.openxmlformats.org/officeDocument/2006/relationships/slideLayout" Target="../slideLayouts/slideLayout2.xml"/><Relationship Id="rId4" Type="http://schemas.openxmlformats.org/officeDocument/2006/relationships/hyperlink" Target="https://www.kdnuggets.com/2022/11/10-common-data-quality-issues-fi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idbs.com/2021/09/10-tips-for-maintaining-data-accuracy/" TargetMode="External"/><Relationship Id="rId2" Type="http://schemas.openxmlformats.org/officeDocument/2006/relationships/hyperlink" Target="https://www.analyticssteps.com/blogs/all-about-diagnostic-analytic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F2CB-3A12-D8C3-050F-D7C4357DF161}"/>
              </a:ext>
            </a:extLst>
          </p:cNvPr>
          <p:cNvSpPr>
            <a:spLocks noGrp="1"/>
          </p:cNvSpPr>
          <p:nvPr>
            <p:ph type="ctrTitle"/>
          </p:nvPr>
        </p:nvSpPr>
        <p:spPr/>
        <p:txBody>
          <a:bodyPr/>
          <a:lstStyle/>
          <a:p>
            <a:r>
              <a:rPr lang="en-US" b="0" u="none" strike="noStrike" dirty="0">
                <a:solidFill>
                  <a:srgbClr val="3A3B41"/>
                </a:solidFill>
                <a:effectLst/>
                <a:highlight>
                  <a:srgbClr val="FFFFFF"/>
                </a:highlight>
                <a:latin typeface="Georgia" panose="02040502050405020303" pitchFamily="18" charset="0"/>
                <a:hlinkClick r:id="rId2"/>
              </a:rPr>
              <a:t>Data analysis</a:t>
            </a:r>
            <a:r>
              <a:rPr lang="en-US" b="0" i="0" dirty="0">
                <a:solidFill>
                  <a:srgbClr val="3A3B41"/>
                </a:solidFill>
                <a:effectLst/>
                <a:highlight>
                  <a:srgbClr val="FFFFFF"/>
                </a:highlight>
                <a:latin typeface="Georgia" panose="02040502050405020303" pitchFamily="18" charset="0"/>
              </a:rPr>
              <a:t> </a:t>
            </a:r>
            <a:endParaRPr lang="en-IN" dirty="0"/>
          </a:p>
        </p:txBody>
      </p:sp>
      <p:sp>
        <p:nvSpPr>
          <p:cNvPr id="3" name="Subtitle 2">
            <a:extLst>
              <a:ext uri="{FF2B5EF4-FFF2-40B4-BE49-F238E27FC236}">
                <a16:creationId xmlns:a16="http://schemas.microsoft.com/office/drawing/2014/main" id="{73D06520-9E59-383C-33F3-7AA2F552DFB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8810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379C-B4B3-9CC5-5CA2-256255920FBB}"/>
              </a:ext>
            </a:extLst>
          </p:cNvPr>
          <p:cNvSpPr>
            <a:spLocks noGrp="1"/>
          </p:cNvSpPr>
          <p:nvPr>
            <p:ph type="title"/>
          </p:nvPr>
        </p:nvSpPr>
        <p:spPr/>
        <p:txBody>
          <a:bodyPr/>
          <a:lstStyle/>
          <a:p>
            <a:pPr algn="just"/>
            <a:endParaRPr lang="en-IN"/>
          </a:p>
        </p:txBody>
      </p:sp>
      <p:sp>
        <p:nvSpPr>
          <p:cNvPr id="3" name="Content Placeholder 2">
            <a:extLst>
              <a:ext uri="{FF2B5EF4-FFF2-40B4-BE49-F238E27FC236}">
                <a16:creationId xmlns:a16="http://schemas.microsoft.com/office/drawing/2014/main" id="{E198FA47-F533-0DE3-1F00-6A1764C32E7A}"/>
              </a:ext>
            </a:extLst>
          </p:cNvPr>
          <p:cNvSpPr>
            <a:spLocks noGrp="1"/>
          </p:cNvSpPr>
          <p:nvPr>
            <p:ph idx="1"/>
          </p:nvPr>
        </p:nvSpPr>
        <p:spPr/>
        <p:txBody>
          <a:bodyPr/>
          <a:lstStyle/>
          <a:p>
            <a:pPr algn="just"/>
            <a:r>
              <a:rPr lang="en-US" b="0" u="none" strike="noStrike" dirty="0">
                <a:solidFill>
                  <a:srgbClr val="3A3B41"/>
                </a:solidFill>
                <a:effectLst/>
                <a:highlight>
                  <a:srgbClr val="FFFFFF"/>
                </a:highlight>
                <a:latin typeface="Georgia" panose="02040502050405020303" pitchFamily="18" charset="0"/>
                <a:hlinkClick r:id="rId2"/>
              </a:rPr>
              <a:t>Data analysis</a:t>
            </a:r>
            <a:r>
              <a:rPr lang="en-US" b="0" i="0" dirty="0">
                <a:solidFill>
                  <a:srgbClr val="3A3B41"/>
                </a:solidFill>
                <a:effectLst/>
                <a:highlight>
                  <a:srgbClr val="FFFFFF"/>
                </a:highlight>
                <a:latin typeface="Georgia" panose="02040502050405020303" pitchFamily="18" charset="0"/>
              </a:rPr>
              <a:t> is an aspect of </a:t>
            </a:r>
            <a:r>
              <a:rPr lang="en-US" b="0" u="none" strike="noStrike" dirty="0">
                <a:solidFill>
                  <a:srgbClr val="3A3B41"/>
                </a:solidFill>
                <a:effectLst/>
                <a:highlight>
                  <a:srgbClr val="FFFFFF"/>
                </a:highlight>
                <a:latin typeface="Georgia" panose="02040502050405020303" pitchFamily="18" charset="0"/>
                <a:hlinkClick r:id="rId3"/>
              </a:rPr>
              <a:t>data science</a:t>
            </a:r>
            <a:r>
              <a:rPr lang="en-US" b="0" i="0" dirty="0">
                <a:solidFill>
                  <a:srgbClr val="3A3B41"/>
                </a:solidFill>
                <a:effectLst/>
                <a:highlight>
                  <a:srgbClr val="FFFFFF"/>
                </a:highlight>
                <a:latin typeface="Georgia" panose="02040502050405020303" pitchFamily="18" charset="0"/>
              </a:rPr>
              <a:t> and </a:t>
            </a:r>
            <a:r>
              <a:rPr lang="en-US" b="0" u="none" strike="noStrike" dirty="0">
                <a:solidFill>
                  <a:srgbClr val="3A3B41"/>
                </a:solidFill>
                <a:effectLst/>
                <a:highlight>
                  <a:srgbClr val="FFFFFF"/>
                </a:highlight>
                <a:latin typeface="Georgia" panose="02040502050405020303" pitchFamily="18" charset="0"/>
                <a:hlinkClick r:id="rId4"/>
              </a:rPr>
              <a:t>data analytics</a:t>
            </a:r>
            <a:r>
              <a:rPr lang="en-US" b="0" i="0" dirty="0">
                <a:solidFill>
                  <a:srgbClr val="3A3B41"/>
                </a:solidFill>
                <a:effectLst/>
                <a:highlight>
                  <a:srgbClr val="FFFFFF"/>
                </a:highlight>
                <a:latin typeface="Georgia" panose="02040502050405020303" pitchFamily="18" charset="0"/>
              </a:rPr>
              <a:t> that is all about analyzing data for different kinds of purposes. The data analysis process involves inspecting, cleaning, transforming and </a:t>
            </a:r>
            <a:r>
              <a:rPr lang="en-US" b="0" u="none" strike="noStrike" dirty="0">
                <a:solidFill>
                  <a:srgbClr val="3A3B41"/>
                </a:solidFill>
                <a:effectLst/>
                <a:highlight>
                  <a:srgbClr val="FFFFFF"/>
                </a:highlight>
                <a:latin typeface="Georgia" panose="02040502050405020303" pitchFamily="18" charset="0"/>
                <a:hlinkClick r:id="rId5"/>
              </a:rPr>
              <a:t>modeling data</a:t>
            </a:r>
            <a:r>
              <a:rPr lang="en-US" b="0" i="0" dirty="0">
                <a:solidFill>
                  <a:srgbClr val="3A3B41"/>
                </a:solidFill>
                <a:effectLst/>
                <a:highlight>
                  <a:srgbClr val="FFFFFF"/>
                </a:highlight>
                <a:latin typeface="Georgia" panose="02040502050405020303" pitchFamily="18" charset="0"/>
              </a:rPr>
              <a:t> to draw useful insights from it.</a:t>
            </a:r>
          </a:p>
          <a:p>
            <a:pPr algn="just"/>
            <a:endParaRPr lang="en-IN" dirty="0"/>
          </a:p>
        </p:txBody>
      </p:sp>
    </p:spTree>
    <p:extLst>
      <p:ext uri="{BB962C8B-B14F-4D97-AF65-F5344CB8AC3E}">
        <p14:creationId xmlns:p14="http://schemas.microsoft.com/office/powerpoint/2010/main" val="384744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60D2-339E-324C-B1E8-026CCF5E1F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7ACFC1-8128-9A7D-FA5A-9B95ADD5D8F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784C8A2-C3DB-6868-734C-8B5A3DD02B5B}"/>
              </a:ext>
            </a:extLst>
          </p:cNvPr>
          <p:cNvPicPr>
            <a:picLocks noChangeAspect="1"/>
          </p:cNvPicPr>
          <p:nvPr/>
        </p:nvPicPr>
        <p:blipFill>
          <a:blip r:embed="rId2"/>
          <a:stretch>
            <a:fillRect/>
          </a:stretch>
        </p:blipFill>
        <p:spPr>
          <a:xfrm>
            <a:off x="1562100" y="695325"/>
            <a:ext cx="9067800" cy="5467350"/>
          </a:xfrm>
          <a:prstGeom prst="rect">
            <a:avLst/>
          </a:prstGeom>
        </p:spPr>
      </p:pic>
    </p:spTree>
    <p:extLst>
      <p:ext uri="{BB962C8B-B14F-4D97-AF65-F5344CB8AC3E}">
        <p14:creationId xmlns:p14="http://schemas.microsoft.com/office/powerpoint/2010/main" val="238848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928D-3016-D4EA-CB05-CC1166C5BB7B}"/>
              </a:ext>
            </a:extLst>
          </p:cNvPr>
          <p:cNvSpPr>
            <a:spLocks noGrp="1"/>
          </p:cNvSpPr>
          <p:nvPr>
            <p:ph type="title"/>
          </p:nvPr>
        </p:nvSpPr>
        <p:spPr/>
        <p:txBody>
          <a:bodyPr/>
          <a:lstStyle/>
          <a:p>
            <a:r>
              <a:rPr lang="en-US" sz="4400" b="1" i="0" dirty="0">
                <a:solidFill>
                  <a:srgbClr val="111111"/>
                </a:solidFill>
                <a:effectLst/>
                <a:highlight>
                  <a:srgbClr val="FFFFFF"/>
                </a:highlight>
                <a:latin typeface="Times New Roman" panose="02020603050405020304" pitchFamily="18" charset="0"/>
                <a:cs typeface="Times New Roman" panose="02020603050405020304" pitchFamily="18" charset="0"/>
              </a:rPr>
              <a:t>Descriptive Analytics</a:t>
            </a:r>
            <a:br>
              <a:rPr lang="en-US" sz="4400" b="1" i="0" dirty="0">
                <a:solidFill>
                  <a:srgbClr val="111111"/>
                </a:solidFill>
                <a:effectLst/>
                <a:highlight>
                  <a:srgbClr val="FFFFFF"/>
                </a:highligh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7062D3-52D8-02BB-A3CA-6DEA37ED4BA3}"/>
              </a:ext>
            </a:extLst>
          </p:cNvPr>
          <p:cNvSpPr>
            <a:spLocks noGrp="1"/>
          </p:cNvSpPr>
          <p:nvPr>
            <p:ph idx="1"/>
          </p:nvPr>
        </p:nvSpPr>
        <p:spPr>
          <a:xfrm>
            <a:off x="740229" y="937646"/>
            <a:ext cx="10515600" cy="4351338"/>
          </a:xfrm>
        </p:spPr>
        <p:txBody>
          <a:bodyPr>
            <a:noAutofit/>
          </a:bodyPr>
          <a:lstStyle/>
          <a:p>
            <a:pPr algn="just"/>
            <a:endPar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Descriptive analytics is a type of data analysis that </a:t>
            </a:r>
            <a:r>
              <a:rPr lang="en-US" sz="22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2"/>
              </a:rPr>
              <a:t>focuses on describing and summarizing data</a:t>
            </a:r>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 to gain insights into what has happened in the past. It is commonly used to answer questions such as “What happened?” and “How many?”. </a:t>
            </a:r>
          </a:p>
          <a:p>
            <a:pPr algn="just"/>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Descriptive analytics can help businesses and organizations understand their data and identify patterns and trends that can inform decision-making.</a:t>
            </a:r>
          </a:p>
          <a:p>
            <a:pPr algn="just"/>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Here are some real-life examples of descriptive analytics:</a:t>
            </a:r>
          </a:p>
          <a:p>
            <a:pPr algn="just">
              <a:buFont typeface="Arial" panose="020B0604020202020204" pitchFamily="34" charset="0"/>
              <a:buChar char="•"/>
            </a:pPr>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A retail store might analyze historical sales data to identify popular products and trends. For example, people tend to buy more candy in February.  </a:t>
            </a:r>
          </a:p>
          <a:p>
            <a:pPr algn="just">
              <a:buFont typeface="Arial" panose="020B0604020202020204" pitchFamily="34" charset="0"/>
              <a:buChar char="•"/>
            </a:pPr>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Patient data can be summarized to identify common health issues. For example, most people get the flu from October to June. </a:t>
            </a:r>
          </a:p>
          <a:p>
            <a:pPr algn="just">
              <a:buFont typeface="Arial" panose="020B0604020202020204" pitchFamily="34" charset="0"/>
              <a:buChar char="•"/>
            </a:pPr>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Student performance data can be analyzed to identify areas for improvement. For example, most students who fail Calculus are frequently late to class. </a:t>
            </a:r>
          </a:p>
          <a:p>
            <a:pPr algn="just"/>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To use descriptive analytics effectively, you need to </a:t>
            </a:r>
            <a:r>
              <a:rPr lang="en-US" sz="22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3"/>
              </a:rPr>
              <a:t>ensure that your data is accurate</a:t>
            </a:r>
            <a:r>
              <a:rPr lang="en-US" sz="2200" b="0" i="0" dirty="0">
                <a:solidFill>
                  <a:srgbClr val="111111"/>
                </a:solidFill>
                <a:effectLst/>
                <a:highlight>
                  <a:srgbClr val="FFFFFF"/>
                </a:highlight>
                <a:latin typeface="Times New Roman" panose="02020603050405020304" pitchFamily="18" charset="0"/>
                <a:cs typeface="Times New Roman" panose="02020603050405020304" pitchFamily="18" charset="0"/>
              </a:rPr>
              <a:t> and of high quality. It’s also crucial to use clear and concise visualizations to communicate insights effectively. </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19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C125-CE26-8DEE-546A-B3E878EDAD4C}"/>
              </a:ext>
            </a:extLst>
          </p:cNvPr>
          <p:cNvSpPr>
            <a:spLocks noGrp="1"/>
          </p:cNvSpPr>
          <p:nvPr>
            <p:ph type="title"/>
          </p:nvPr>
        </p:nvSpPr>
        <p:spPr>
          <a:xfrm>
            <a:off x="838200" y="98763"/>
            <a:ext cx="10515600" cy="1325563"/>
          </a:xfrm>
        </p:spPr>
        <p:txBody>
          <a:bodyPr/>
          <a:lstStyle/>
          <a:p>
            <a:r>
              <a:rPr lang="en-US" b="1" i="0" dirty="0">
                <a:solidFill>
                  <a:srgbClr val="111111"/>
                </a:solidFill>
                <a:effectLst/>
                <a:highlight>
                  <a:srgbClr val="FFFFFF"/>
                </a:highlight>
                <a:latin typeface="open sans" panose="020B0606030504020204" pitchFamily="34" charset="0"/>
              </a:rPr>
              <a:t>Predictive Analytics</a:t>
            </a:r>
            <a:br>
              <a:rPr lang="en-US" b="1" i="0" dirty="0">
                <a:solidFill>
                  <a:srgbClr val="111111"/>
                </a:solidFill>
                <a:effectLst/>
                <a:highlight>
                  <a:srgbClr val="FFFFFF"/>
                </a:highligh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65CC32F-250D-3DBC-1721-FF3D9A4AEE0C}"/>
              </a:ext>
            </a:extLst>
          </p:cNvPr>
          <p:cNvSpPr>
            <a:spLocks noGrp="1"/>
          </p:cNvSpPr>
          <p:nvPr>
            <p:ph idx="1"/>
          </p:nvPr>
        </p:nvSpPr>
        <p:spPr>
          <a:xfrm>
            <a:off x="707572" y="750658"/>
            <a:ext cx="10515600" cy="4351338"/>
          </a:xfrm>
        </p:spPr>
        <p:txBody>
          <a:bodyPr>
            <a:noAutofit/>
          </a:bodyPr>
          <a:lstStyle/>
          <a:p>
            <a:pPr algn="just"/>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Predictive analytics uses statistical and machine learning techniques to analyze historical data and predict future events. It is commonly used to answer questions such as “What is likely to happen?” and “What if?”.</a:t>
            </a:r>
          </a:p>
          <a:p>
            <a:pPr algn="just"/>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Predictive analytics is useful as it </a:t>
            </a:r>
            <a:r>
              <a:rPr lang="en-US" sz="18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2"/>
              </a:rPr>
              <a:t>can help you plan</a:t>
            </a: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 ahead. It can help improve business operations, reduce costs, and increase revenue. For example, you can predict how sales will likely behave based on seasonality and previous sales figures. If your predictive analysis tells you that sales will likely decrease in winter, you can use this information to design an effective marketing campaign for this season. </a:t>
            </a:r>
          </a:p>
          <a:p>
            <a:pPr algn="just"/>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Here are some practical examples of predictive analytics in action:</a:t>
            </a:r>
          </a:p>
          <a:p>
            <a:pPr algn="just">
              <a:buFont typeface="Arial" panose="020B0604020202020204" pitchFamily="34" charset="0"/>
              <a:buChar char="•"/>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A bank might use predictive analytics to assess credit risk and determine whether to grant a loan to a customer. In open banking, predictive analytics can help build highly personalized behavioral models specific to each customer and identify their creditworthiness in new ways. For customers,</a:t>
            </a:r>
            <a:r>
              <a:rPr lang="en-US" sz="18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3"/>
              </a:rPr>
              <a:t> this may mean better and cheaper access</a:t>
            </a: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 to bank accounts, credit cards, and mortgages. </a:t>
            </a:r>
          </a:p>
          <a:p>
            <a:pPr algn="just">
              <a:buFont typeface="Arial" panose="020B0604020202020204" pitchFamily="34" charset="0"/>
              <a:buChar char="•"/>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In marketing, predictive analytics can help identify which customers are most likely to respond to a particular offer. </a:t>
            </a:r>
          </a:p>
          <a:p>
            <a:pPr algn="just">
              <a:buFont typeface="Arial" panose="020B0604020202020204" pitchFamily="34" charset="0"/>
              <a:buChar char="•"/>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In healthcare, predictive analytics can be used to identify patients at risk of developing a particular disease.</a:t>
            </a:r>
          </a:p>
          <a:p>
            <a:pPr algn="just">
              <a:buFont typeface="Arial" panose="020B0604020202020204" pitchFamily="34" charset="0"/>
              <a:buChar char="•"/>
            </a:pPr>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In manufacturing, predictive analytics can be used to forecast demand and optimize supply chain management.</a:t>
            </a:r>
          </a:p>
          <a:p>
            <a:pPr algn="just"/>
            <a:r>
              <a:rPr lang="en-US" sz="1800" b="0" i="0" dirty="0">
                <a:solidFill>
                  <a:srgbClr val="111111"/>
                </a:solidFill>
                <a:effectLst/>
                <a:highlight>
                  <a:srgbClr val="FFFFFF"/>
                </a:highlight>
                <a:latin typeface="Times New Roman" panose="02020603050405020304" pitchFamily="18" charset="0"/>
                <a:cs typeface="Times New Roman" panose="02020603050405020304" pitchFamily="18" charset="0"/>
              </a:rPr>
              <a:t>However, there are also some challenges to using predictive analytics effectively. One challenge is the availability of high-quality data essential for accurate predictions. Another challenge is selecting appropriate modeling techniques to analyze the data and make accurate predictions. Finally, communicating predictive analytics results to decision-makers can be challenging, as the techniques used can be complex and difficult to understand.</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04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56E2-F175-D1E4-AC71-1E8F95D5147F}"/>
              </a:ext>
            </a:extLst>
          </p:cNvPr>
          <p:cNvSpPr>
            <a:spLocks noGrp="1"/>
          </p:cNvSpPr>
          <p:nvPr>
            <p:ph type="title"/>
          </p:nvPr>
        </p:nvSpPr>
        <p:spPr/>
        <p:txBody>
          <a:bodyPr/>
          <a:lstStyle/>
          <a:p>
            <a:r>
              <a:rPr lang="en-US" b="1" i="0" dirty="0">
                <a:solidFill>
                  <a:srgbClr val="111111"/>
                </a:solidFill>
                <a:effectLst/>
                <a:highlight>
                  <a:srgbClr val="FFFFFF"/>
                </a:highlight>
                <a:latin typeface="open sans" panose="020B0606030504020204" pitchFamily="34" charset="0"/>
              </a:rPr>
              <a:t>Prescriptive Analytics</a:t>
            </a:r>
            <a:br>
              <a:rPr lang="en-US" b="1" i="0" dirty="0">
                <a:solidFill>
                  <a:srgbClr val="111111"/>
                </a:solidFill>
                <a:effectLst/>
                <a:highlight>
                  <a:srgbClr val="FFFFFF"/>
                </a:highligh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2EBDA13-76B4-705C-7439-17A5496E91BB}"/>
              </a:ext>
            </a:extLst>
          </p:cNvPr>
          <p:cNvSpPr>
            <a:spLocks noGrp="1"/>
          </p:cNvSpPr>
          <p:nvPr>
            <p:ph idx="1"/>
          </p:nvPr>
        </p:nvSpPr>
        <p:spPr/>
        <p:txBody>
          <a:bodyPr>
            <a:noAutofit/>
          </a:bodyPr>
          <a:lstStyle/>
          <a:p>
            <a:pPr algn="just"/>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Prescriptive analytics is a type of data analysis that goes beyond descriptive and predictive analytics to provide recommendations for actions you should take. In other words, this approach involves using optimization techniques to </a:t>
            </a:r>
            <a:r>
              <a:rPr lang="en-US" sz="20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2"/>
              </a:rPr>
              <a:t>identify the best course of action</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given a set of constraints and objectives.</a:t>
            </a:r>
          </a:p>
          <a:p>
            <a:pPr algn="just"/>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It is commonly used to answer questions such as “What should we do?” and “How can we improve?”</a:t>
            </a:r>
          </a:p>
          <a:p>
            <a:pPr algn="just"/>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To be effective, it requires a deep understanding of the data being analyzed and the ability to model and simulate different scenarios to identify the best course of action. As such, this is the most complex approach of the four methods. </a:t>
            </a:r>
          </a:p>
          <a:p>
            <a:pPr algn="just"/>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Prescriptive analytics can help you solve various problems, including product mix, workforce planning, marketing mix, capital budgeting, and capacity management.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61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123D-DBCE-0087-9C3B-28E7AEBD66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E5D1E8-413E-4A61-4C27-F9011F4DD217}"/>
              </a:ext>
            </a:extLst>
          </p:cNvPr>
          <p:cNvSpPr>
            <a:spLocks noGrp="1"/>
          </p:cNvSpPr>
          <p:nvPr>
            <p:ph idx="1"/>
          </p:nvPr>
        </p:nvSpPr>
        <p:spPr/>
        <p:txBody>
          <a:bodyPr>
            <a:normAutofit/>
          </a:bodyPr>
          <a:lstStyle/>
          <a:p>
            <a:pPr algn="just"/>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The best example of prescriptive analytics in action is using Google maps for directions during peak hours. The software considers all modes of transport and traffic conditions to calculate the best route possible. A transportation company might use prescriptive analytics in this way to optimize delivery routes and minimize fuel costs. This is important especially when you consider the rising cost of fuel. In Canada, for example, the average person </a:t>
            </a:r>
            <a:r>
              <a:rPr lang="en-US" sz="20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2"/>
              </a:rPr>
              <a:t>spends approximately $2,000 annually</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per vehicle on fuel alone, while in the United States households are spending </a:t>
            </a:r>
            <a:r>
              <a:rPr lang="en-US" sz="20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3"/>
              </a:rPr>
              <a:t>almost 2.24%</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of their total annual income on fuel. </a:t>
            </a:r>
          </a:p>
          <a:p>
            <a:pPr algn="just"/>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However, like with predictive analytics, there are some challenges to using prescriptive analytics effectively. The first challenge is the </a:t>
            </a:r>
            <a:r>
              <a:rPr lang="en-US" sz="20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4"/>
              </a:rPr>
              <a:t>availability of high-quality data</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essential for accurate analysis and optimization. Another challenge is the complexity of the optimization algorithms used, which can require specialized skills and knowledge to implement effectively.</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7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3FE8-85A6-D32F-F72D-B32B433EC192}"/>
              </a:ext>
            </a:extLst>
          </p:cNvPr>
          <p:cNvSpPr>
            <a:spLocks noGrp="1"/>
          </p:cNvSpPr>
          <p:nvPr>
            <p:ph type="title"/>
          </p:nvPr>
        </p:nvSpPr>
        <p:spPr/>
        <p:txBody>
          <a:bodyPr/>
          <a:lstStyle/>
          <a:p>
            <a:r>
              <a:rPr lang="en-US" b="1" i="0" dirty="0">
                <a:solidFill>
                  <a:srgbClr val="111111"/>
                </a:solidFill>
                <a:effectLst/>
                <a:highlight>
                  <a:srgbClr val="FFFFFF"/>
                </a:highlight>
                <a:latin typeface="open sans" panose="020B0606030504020204" pitchFamily="34" charset="0"/>
              </a:rPr>
              <a:t>Diagnostic Analysis</a:t>
            </a:r>
            <a:br>
              <a:rPr lang="en-US" b="1" i="0" dirty="0">
                <a:solidFill>
                  <a:srgbClr val="111111"/>
                </a:solidFill>
                <a:effectLst/>
                <a:highlight>
                  <a:srgbClr val="FFFFFF"/>
                </a:highligh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FA25CCA-B9EF-1EF8-E7C8-405BEE0EDCD2}"/>
              </a:ext>
            </a:extLst>
          </p:cNvPr>
          <p:cNvSpPr>
            <a:spLocks noGrp="1"/>
          </p:cNvSpPr>
          <p:nvPr>
            <p:ph idx="1"/>
          </p:nvPr>
        </p:nvSpPr>
        <p:spPr>
          <a:xfrm>
            <a:off x="761998" y="1270455"/>
            <a:ext cx="10515600" cy="4351338"/>
          </a:xfrm>
        </p:spPr>
        <p:txBody>
          <a:bodyPr>
            <a:noAutofit/>
          </a:bodyPr>
          <a:lstStyle/>
          <a:p>
            <a:pPr algn="just"/>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Diagnostic analytics is a type of data analysis that goes beyond descriptive analytics </a:t>
            </a:r>
            <a:r>
              <a:rPr lang="en-US" sz="19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2"/>
              </a:rPr>
              <a:t>to identify the root cause</a:t>
            </a:r>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 of an issue or problem. It answers questions such as “Why did it happen?” and “What caused it?”. For example, you can use diagnostic analysis to determine why your January sales dropped by 50%. </a:t>
            </a:r>
          </a:p>
          <a:p>
            <a:pPr algn="just"/>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Diagnostic analytics involves exploring and analyzing data to identify relationships and correlations that can help explain an issue or problem. This can be done using techniques such as regression analysis, hypothesis testing, and causal analysis.</a:t>
            </a:r>
          </a:p>
          <a:p>
            <a:pPr algn="just"/>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Real-life examples include:</a:t>
            </a:r>
          </a:p>
          <a:p>
            <a:pPr algn="just">
              <a:buFont typeface="Arial" panose="020B0604020202020204" pitchFamily="34" charset="0"/>
              <a:buChar char="•"/>
            </a:pPr>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You can use diagnostic analysis to identify the root cause of a quality issue in your production process. </a:t>
            </a:r>
          </a:p>
          <a:p>
            <a:pPr algn="just">
              <a:buFont typeface="Arial" panose="020B0604020202020204" pitchFamily="34" charset="0"/>
              <a:buChar char="•"/>
            </a:pPr>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You can also use it to identify the cause behind a customer’s complaint and provide a targeted solution. </a:t>
            </a:r>
          </a:p>
          <a:p>
            <a:pPr algn="just">
              <a:buFont typeface="Arial" panose="020B0604020202020204" pitchFamily="34" charset="0"/>
              <a:buChar char="•"/>
            </a:pPr>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In case of a cyber threat, you can also use it to identify the source of a security breach and prevent future attacks.</a:t>
            </a:r>
          </a:p>
          <a:p>
            <a:pPr algn="just"/>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There are many benefits to using diagnostic analytics, such as identifying the underlying causes of issues and problems and developing targeted solutions. But, like with the previous two data analytics methods, there are some challenges to consider. For one, acquiring high-quality data and </a:t>
            </a:r>
            <a:r>
              <a:rPr lang="en-US" sz="1900" b="0" i="0" u="sng" dirty="0">
                <a:solidFill>
                  <a:srgbClr val="211F1F"/>
                </a:solidFill>
                <a:effectLst/>
                <a:highlight>
                  <a:srgbClr val="FFFFFF"/>
                </a:highlight>
                <a:latin typeface="Times New Roman" panose="02020603050405020304" pitchFamily="18" charset="0"/>
                <a:cs typeface="Times New Roman" panose="02020603050405020304" pitchFamily="18" charset="0"/>
                <a:hlinkClick r:id="rId3"/>
              </a:rPr>
              <a:t>ensuring accurate analysis</a:t>
            </a:r>
            <a:r>
              <a:rPr lang="en-US" sz="1900" b="0" i="0" dirty="0">
                <a:solidFill>
                  <a:srgbClr val="111111"/>
                </a:solidFill>
                <a:effectLst/>
                <a:highlight>
                  <a:srgbClr val="FFFFFF"/>
                </a:highlight>
                <a:latin typeface="Times New Roman" panose="02020603050405020304" pitchFamily="18" charset="0"/>
                <a:cs typeface="Times New Roman" panose="02020603050405020304" pitchFamily="18" charset="0"/>
              </a:rPr>
              <a:t> and insights can be difficult. Secondly, the analysis techniques can be quite complex and may require specialized skills and knowledge to be implemented effectively.</a:t>
            </a:r>
          </a:p>
          <a:p>
            <a:pPr algn="just"/>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76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70C1-6780-D441-19A6-FBD96DEE9A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5AED33-DDA3-6A74-9EFB-BEA41993547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DF84C4B-7944-1587-6477-A51DE9AE06D3}"/>
              </a:ext>
            </a:extLst>
          </p:cNvPr>
          <p:cNvPicPr>
            <a:picLocks noChangeAspect="1"/>
          </p:cNvPicPr>
          <p:nvPr/>
        </p:nvPicPr>
        <p:blipFill>
          <a:blip r:embed="rId2"/>
          <a:stretch>
            <a:fillRect/>
          </a:stretch>
        </p:blipFill>
        <p:spPr>
          <a:xfrm>
            <a:off x="1552575" y="201839"/>
            <a:ext cx="8477250" cy="6200775"/>
          </a:xfrm>
          <a:prstGeom prst="rect">
            <a:avLst/>
          </a:prstGeom>
        </p:spPr>
      </p:pic>
    </p:spTree>
    <p:extLst>
      <p:ext uri="{BB962C8B-B14F-4D97-AF65-F5344CB8AC3E}">
        <p14:creationId xmlns:p14="http://schemas.microsoft.com/office/powerpoint/2010/main" val="1649797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1100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Georgia</vt:lpstr>
      <vt:lpstr>open sans</vt:lpstr>
      <vt:lpstr>Times New Roman</vt:lpstr>
      <vt:lpstr>Office Theme</vt:lpstr>
      <vt:lpstr>Data analysis </vt:lpstr>
      <vt:lpstr>PowerPoint Presentation</vt:lpstr>
      <vt:lpstr>PowerPoint Presentation</vt:lpstr>
      <vt:lpstr>Descriptive Analytics </vt:lpstr>
      <vt:lpstr>Predictive Analytics </vt:lpstr>
      <vt:lpstr>Prescriptive Analytics </vt:lpstr>
      <vt:lpstr>PowerPoint Presentation</vt:lpstr>
      <vt:lpstr>Diagnostic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Shital Bhatt</cp:lastModifiedBy>
  <cp:revision>4</cp:revision>
  <dcterms:created xsi:type="dcterms:W3CDTF">2024-04-16T04:13:50Z</dcterms:created>
  <dcterms:modified xsi:type="dcterms:W3CDTF">2024-05-23T05:21:33Z</dcterms:modified>
</cp:coreProperties>
</file>