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2" r:id="rId10"/>
    <p:sldId id="267" r:id="rId11"/>
    <p:sldId id="263" r:id="rId12"/>
    <p:sldId id="265" r:id="rId13"/>
    <p:sldId id="266" r:id="rId14"/>
    <p:sldId id="264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8" r:id="rId25"/>
    <p:sldId id="289" r:id="rId26"/>
    <p:sldId id="290" r:id="rId27"/>
    <p:sldId id="291" r:id="rId28"/>
    <p:sldId id="292" r:id="rId29"/>
    <p:sldId id="293" r:id="rId30"/>
    <p:sldId id="279" r:id="rId31"/>
    <p:sldId id="280" r:id="rId32"/>
    <p:sldId id="294" r:id="rId33"/>
    <p:sldId id="281" r:id="rId34"/>
    <p:sldId id="282" r:id="rId35"/>
    <p:sldId id="283" r:id="rId36"/>
    <p:sldId id="284" r:id="rId37"/>
    <p:sldId id="295" r:id="rId38"/>
    <p:sldId id="296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02EC9E-0A6D-AA4F-B1A8-4F3C01F72E98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043C35-869D-DC48-A903-9014FBCE2BB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Descriptive Statistics</a:t>
          </a:r>
          <a:endParaRPr lang="en-US" dirty="0">
            <a:solidFill>
              <a:schemeClr val="tx1"/>
            </a:solidFill>
          </a:endParaRPr>
        </a:p>
      </dgm:t>
    </dgm:pt>
    <dgm:pt modelId="{8409053A-F7CE-0744-8AD0-AF07215AD61F}" type="parTrans" cxnId="{BA5B8E23-0510-B243-BCB9-172BE0FCC299}">
      <dgm:prSet/>
      <dgm:spPr/>
      <dgm:t>
        <a:bodyPr/>
        <a:lstStyle/>
        <a:p>
          <a:endParaRPr lang="en-US"/>
        </a:p>
      </dgm:t>
    </dgm:pt>
    <dgm:pt modelId="{65B06C63-0F21-4B43-9F6C-7BB08A3A542C}" type="sibTrans" cxnId="{BA5B8E23-0510-B243-BCB9-172BE0FCC299}">
      <dgm:prSet/>
      <dgm:spPr/>
      <dgm:t>
        <a:bodyPr/>
        <a:lstStyle/>
        <a:p>
          <a:endParaRPr lang="en-US"/>
        </a:p>
      </dgm:t>
    </dgm:pt>
    <dgm:pt modelId="{5C84945A-B6B3-CB4B-8810-146CD494B558}">
      <dgm:prSet phldrT="[Text]"/>
      <dgm:spPr/>
      <dgm:t>
        <a:bodyPr/>
        <a:lstStyle/>
        <a:p>
          <a:r>
            <a:rPr lang="en-US" dirty="0" smtClean="0"/>
            <a:t>Measure of Position</a:t>
          </a:r>
          <a:endParaRPr lang="en-US" dirty="0"/>
        </a:p>
      </dgm:t>
    </dgm:pt>
    <dgm:pt modelId="{D6CF041D-0614-0C4B-ADF7-0CC6D4ADC786}" type="parTrans" cxnId="{B7D65A4B-585E-B643-8FDB-33C6CF08138A}">
      <dgm:prSet/>
      <dgm:spPr/>
      <dgm:t>
        <a:bodyPr/>
        <a:lstStyle/>
        <a:p>
          <a:endParaRPr lang="en-US"/>
        </a:p>
      </dgm:t>
    </dgm:pt>
    <dgm:pt modelId="{48C7498C-B8D5-B145-AAB6-B6842E7961C0}" type="sibTrans" cxnId="{B7D65A4B-585E-B643-8FDB-33C6CF08138A}">
      <dgm:prSet/>
      <dgm:spPr/>
      <dgm:t>
        <a:bodyPr/>
        <a:lstStyle/>
        <a:p>
          <a:endParaRPr lang="en-US"/>
        </a:p>
      </dgm:t>
    </dgm:pt>
    <dgm:pt modelId="{8E6CCE90-FE85-7C49-8374-E1D9298C1E45}">
      <dgm:prSet phldrT="[Text]"/>
      <dgm:spPr/>
      <dgm:t>
        <a:bodyPr/>
        <a:lstStyle/>
        <a:p>
          <a:r>
            <a:rPr lang="en-US" dirty="0" smtClean="0"/>
            <a:t>Measure of Spread</a:t>
          </a:r>
          <a:endParaRPr lang="en-US" dirty="0"/>
        </a:p>
      </dgm:t>
    </dgm:pt>
    <dgm:pt modelId="{9DED186D-8461-5547-B684-0BE7A41D6FC3}" type="parTrans" cxnId="{505CD5B2-3401-6E40-BD46-381FB95A9074}">
      <dgm:prSet/>
      <dgm:spPr/>
      <dgm:t>
        <a:bodyPr/>
        <a:lstStyle/>
        <a:p>
          <a:endParaRPr lang="en-US"/>
        </a:p>
      </dgm:t>
    </dgm:pt>
    <dgm:pt modelId="{947B76E3-5AB7-F447-B769-8C671DAC158C}" type="sibTrans" cxnId="{505CD5B2-3401-6E40-BD46-381FB95A9074}">
      <dgm:prSet/>
      <dgm:spPr/>
      <dgm:t>
        <a:bodyPr/>
        <a:lstStyle/>
        <a:p>
          <a:endParaRPr lang="en-US"/>
        </a:p>
      </dgm:t>
    </dgm:pt>
    <dgm:pt modelId="{D7A3E494-236A-C54C-B22D-67B7B4E3F26A}">
      <dgm:prSet phldrT="[Text]"/>
      <dgm:spPr/>
      <dgm:t>
        <a:bodyPr/>
        <a:lstStyle/>
        <a:p>
          <a:r>
            <a:rPr lang="en-US" dirty="0" smtClean="0"/>
            <a:t>Measure of Shape</a:t>
          </a:r>
          <a:endParaRPr lang="en-US" dirty="0"/>
        </a:p>
      </dgm:t>
    </dgm:pt>
    <dgm:pt modelId="{4F881A7D-B286-C840-AD7F-4449D319A101}" type="parTrans" cxnId="{1C446562-2611-3C41-AE48-97B254C73934}">
      <dgm:prSet/>
      <dgm:spPr/>
      <dgm:t>
        <a:bodyPr/>
        <a:lstStyle/>
        <a:p>
          <a:endParaRPr lang="en-US"/>
        </a:p>
      </dgm:t>
    </dgm:pt>
    <dgm:pt modelId="{610C05A6-48E1-4D4C-8195-C913FE1AFEE7}" type="sibTrans" cxnId="{1C446562-2611-3C41-AE48-97B254C73934}">
      <dgm:prSet/>
      <dgm:spPr/>
      <dgm:t>
        <a:bodyPr/>
        <a:lstStyle/>
        <a:p>
          <a:endParaRPr lang="en-US"/>
        </a:p>
      </dgm:t>
    </dgm:pt>
    <dgm:pt modelId="{ED140B56-90F0-A041-9A31-FAD888C7CB86}" type="pres">
      <dgm:prSet presAssocID="{E902EC9E-0A6D-AA4F-B1A8-4F3C01F72E9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48DDB41-2D91-CD4C-8A48-2D0034D0389F}" type="pres">
      <dgm:prSet presAssocID="{A1043C35-869D-DC48-A903-9014FBCE2BB7}" presName="singleCycle" presStyleCnt="0"/>
      <dgm:spPr/>
    </dgm:pt>
    <dgm:pt modelId="{ED29F2B8-0184-1846-80CD-0720F72BBA6E}" type="pres">
      <dgm:prSet presAssocID="{A1043C35-869D-DC48-A903-9014FBCE2BB7}" presName="singleCenter" presStyleLbl="node1" presStyleIdx="0" presStyleCnt="4" custScaleX="151139" custScaleY="86067" custLinFactNeighborY="-999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B5C0D7A6-7052-504D-BE28-66A953C2E961}" type="pres">
      <dgm:prSet presAssocID="{D6CF041D-0614-0C4B-ADF7-0CC6D4ADC786}" presName="Name56" presStyleLbl="parChTrans1D2" presStyleIdx="0" presStyleCnt="3"/>
      <dgm:spPr/>
      <dgm:t>
        <a:bodyPr/>
        <a:lstStyle/>
        <a:p>
          <a:endParaRPr lang="en-US"/>
        </a:p>
      </dgm:t>
    </dgm:pt>
    <dgm:pt modelId="{B79D5147-831F-3745-BAA0-1870924CDDB4}" type="pres">
      <dgm:prSet presAssocID="{5C84945A-B6B3-CB4B-8810-146CD494B558}" presName="text0" presStyleLbl="node1" presStyleIdx="1" presStyleCnt="4" custScaleX="2203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08EA1-2606-704F-A55E-5A6E9BA0FD7B}" type="pres">
      <dgm:prSet presAssocID="{9DED186D-8461-5547-B684-0BE7A41D6FC3}" presName="Name56" presStyleLbl="parChTrans1D2" presStyleIdx="1" presStyleCnt="3"/>
      <dgm:spPr/>
      <dgm:t>
        <a:bodyPr/>
        <a:lstStyle/>
        <a:p>
          <a:endParaRPr lang="en-US"/>
        </a:p>
      </dgm:t>
    </dgm:pt>
    <dgm:pt modelId="{23D23219-9775-BE41-964B-1BB822545313}" type="pres">
      <dgm:prSet presAssocID="{8E6CCE90-FE85-7C49-8374-E1D9298C1E45}" presName="text0" presStyleLbl="node1" presStyleIdx="2" presStyleCnt="4" custScaleX="1783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4FD38-3584-5F49-BE1A-1C11AFAF890C}" type="pres">
      <dgm:prSet presAssocID="{4F881A7D-B286-C840-AD7F-4449D319A101}" presName="Name56" presStyleLbl="parChTrans1D2" presStyleIdx="2" presStyleCnt="3"/>
      <dgm:spPr/>
      <dgm:t>
        <a:bodyPr/>
        <a:lstStyle/>
        <a:p>
          <a:endParaRPr lang="en-US"/>
        </a:p>
      </dgm:t>
    </dgm:pt>
    <dgm:pt modelId="{E037E061-1D2E-B041-8206-925000F16731}" type="pres">
      <dgm:prSet presAssocID="{D7A3E494-236A-C54C-B22D-67B7B4E3F26A}" presName="text0" presStyleLbl="node1" presStyleIdx="3" presStyleCnt="4" custScaleX="1975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FB3A86-F313-6A46-AE78-91A78F46BEB7}" type="presOf" srcId="{D7A3E494-236A-C54C-B22D-67B7B4E3F26A}" destId="{E037E061-1D2E-B041-8206-925000F16731}" srcOrd="0" destOrd="0" presId="urn:microsoft.com/office/officeart/2008/layout/RadialCluster"/>
    <dgm:cxn modelId="{AA381322-C8C6-1143-840A-AFA281EB9F37}" type="presOf" srcId="{9DED186D-8461-5547-B684-0BE7A41D6FC3}" destId="{76B08EA1-2606-704F-A55E-5A6E9BA0FD7B}" srcOrd="0" destOrd="0" presId="urn:microsoft.com/office/officeart/2008/layout/RadialCluster"/>
    <dgm:cxn modelId="{EE89163A-06B7-4D48-ACA0-25F1F0ED17DB}" type="presOf" srcId="{A1043C35-869D-DC48-A903-9014FBCE2BB7}" destId="{ED29F2B8-0184-1846-80CD-0720F72BBA6E}" srcOrd="0" destOrd="0" presId="urn:microsoft.com/office/officeart/2008/layout/RadialCluster"/>
    <dgm:cxn modelId="{BA5B8E23-0510-B243-BCB9-172BE0FCC299}" srcId="{E902EC9E-0A6D-AA4F-B1A8-4F3C01F72E98}" destId="{A1043C35-869D-DC48-A903-9014FBCE2BB7}" srcOrd="0" destOrd="0" parTransId="{8409053A-F7CE-0744-8AD0-AF07215AD61F}" sibTransId="{65B06C63-0F21-4B43-9F6C-7BB08A3A542C}"/>
    <dgm:cxn modelId="{AD1C30D7-C840-4440-A36A-8113E290B48A}" type="presOf" srcId="{4F881A7D-B286-C840-AD7F-4449D319A101}" destId="{3FD4FD38-3584-5F49-BE1A-1C11AFAF890C}" srcOrd="0" destOrd="0" presId="urn:microsoft.com/office/officeart/2008/layout/RadialCluster"/>
    <dgm:cxn modelId="{C4E53A75-73EA-EC4F-A491-40A7218AA67F}" type="presOf" srcId="{D6CF041D-0614-0C4B-ADF7-0CC6D4ADC786}" destId="{B5C0D7A6-7052-504D-BE28-66A953C2E961}" srcOrd="0" destOrd="0" presId="urn:microsoft.com/office/officeart/2008/layout/RadialCluster"/>
    <dgm:cxn modelId="{3F071073-9C41-0246-889C-72FD521753B3}" type="presOf" srcId="{5C84945A-B6B3-CB4B-8810-146CD494B558}" destId="{B79D5147-831F-3745-BAA0-1870924CDDB4}" srcOrd="0" destOrd="0" presId="urn:microsoft.com/office/officeart/2008/layout/RadialCluster"/>
    <dgm:cxn modelId="{AC934DA3-4200-E344-ACE7-3B0BF93DEAA9}" type="presOf" srcId="{E902EC9E-0A6D-AA4F-B1A8-4F3C01F72E98}" destId="{ED140B56-90F0-A041-9A31-FAD888C7CB86}" srcOrd="0" destOrd="0" presId="urn:microsoft.com/office/officeart/2008/layout/RadialCluster"/>
    <dgm:cxn modelId="{B7D65A4B-585E-B643-8FDB-33C6CF08138A}" srcId="{A1043C35-869D-DC48-A903-9014FBCE2BB7}" destId="{5C84945A-B6B3-CB4B-8810-146CD494B558}" srcOrd="0" destOrd="0" parTransId="{D6CF041D-0614-0C4B-ADF7-0CC6D4ADC786}" sibTransId="{48C7498C-B8D5-B145-AAB6-B6842E7961C0}"/>
    <dgm:cxn modelId="{E6368A0B-319F-4641-9A54-AF894447D661}" type="presOf" srcId="{8E6CCE90-FE85-7C49-8374-E1D9298C1E45}" destId="{23D23219-9775-BE41-964B-1BB822545313}" srcOrd="0" destOrd="0" presId="urn:microsoft.com/office/officeart/2008/layout/RadialCluster"/>
    <dgm:cxn modelId="{1C446562-2611-3C41-AE48-97B254C73934}" srcId="{A1043C35-869D-DC48-A903-9014FBCE2BB7}" destId="{D7A3E494-236A-C54C-B22D-67B7B4E3F26A}" srcOrd="2" destOrd="0" parTransId="{4F881A7D-B286-C840-AD7F-4449D319A101}" sibTransId="{610C05A6-48E1-4D4C-8195-C913FE1AFEE7}"/>
    <dgm:cxn modelId="{505CD5B2-3401-6E40-BD46-381FB95A9074}" srcId="{A1043C35-869D-DC48-A903-9014FBCE2BB7}" destId="{8E6CCE90-FE85-7C49-8374-E1D9298C1E45}" srcOrd="1" destOrd="0" parTransId="{9DED186D-8461-5547-B684-0BE7A41D6FC3}" sibTransId="{947B76E3-5AB7-F447-B769-8C671DAC158C}"/>
    <dgm:cxn modelId="{12C752DD-7C40-0A43-AADE-72D97B703B3F}" type="presParOf" srcId="{ED140B56-90F0-A041-9A31-FAD888C7CB86}" destId="{948DDB41-2D91-CD4C-8A48-2D0034D0389F}" srcOrd="0" destOrd="0" presId="urn:microsoft.com/office/officeart/2008/layout/RadialCluster"/>
    <dgm:cxn modelId="{1372284E-B56F-2A42-8E66-F6695E45FAA4}" type="presParOf" srcId="{948DDB41-2D91-CD4C-8A48-2D0034D0389F}" destId="{ED29F2B8-0184-1846-80CD-0720F72BBA6E}" srcOrd="0" destOrd="0" presId="urn:microsoft.com/office/officeart/2008/layout/RadialCluster"/>
    <dgm:cxn modelId="{8AE7939E-51CD-A841-BE8C-FA415A58375A}" type="presParOf" srcId="{948DDB41-2D91-CD4C-8A48-2D0034D0389F}" destId="{B5C0D7A6-7052-504D-BE28-66A953C2E961}" srcOrd="1" destOrd="0" presId="urn:microsoft.com/office/officeart/2008/layout/RadialCluster"/>
    <dgm:cxn modelId="{1AEE1A0E-C549-104B-90E2-FDCD34D8DE36}" type="presParOf" srcId="{948DDB41-2D91-CD4C-8A48-2D0034D0389F}" destId="{B79D5147-831F-3745-BAA0-1870924CDDB4}" srcOrd="2" destOrd="0" presId="urn:microsoft.com/office/officeart/2008/layout/RadialCluster"/>
    <dgm:cxn modelId="{E237267D-D75E-E341-82ED-A555653E9381}" type="presParOf" srcId="{948DDB41-2D91-CD4C-8A48-2D0034D0389F}" destId="{76B08EA1-2606-704F-A55E-5A6E9BA0FD7B}" srcOrd="3" destOrd="0" presId="urn:microsoft.com/office/officeart/2008/layout/RadialCluster"/>
    <dgm:cxn modelId="{6A67AFE3-5CF0-9E4E-9BE3-EBFF56779343}" type="presParOf" srcId="{948DDB41-2D91-CD4C-8A48-2D0034D0389F}" destId="{23D23219-9775-BE41-964B-1BB822545313}" srcOrd="4" destOrd="0" presId="urn:microsoft.com/office/officeart/2008/layout/RadialCluster"/>
    <dgm:cxn modelId="{39E87139-7F79-794C-83B8-CAD814D6F870}" type="presParOf" srcId="{948DDB41-2D91-CD4C-8A48-2D0034D0389F}" destId="{3FD4FD38-3584-5F49-BE1A-1C11AFAF890C}" srcOrd="5" destOrd="0" presId="urn:microsoft.com/office/officeart/2008/layout/RadialCluster"/>
    <dgm:cxn modelId="{9F560E8F-AE8F-554C-8B9E-50B50A34E026}" type="presParOf" srcId="{948DDB41-2D91-CD4C-8A48-2D0034D0389F}" destId="{E037E061-1D2E-B041-8206-925000F16731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9F2B8-0184-1846-80CD-0720F72BBA6E}">
      <dsp:nvSpPr>
        <dsp:cNvPr id="0" name=""/>
        <dsp:cNvSpPr/>
      </dsp:nvSpPr>
      <dsp:spPr>
        <a:xfrm>
          <a:off x="2573124" y="1771713"/>
          <a:ext cx="2038982" cy="11611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Descriptive Statistics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2629805" y="1828394"/>
        <a:ext cx="1925620" cy="1047748"/>
      </dsp:txXfrm>
    </dsp:sp>
    <dsp:sp modelId="{B5C0D7A6-7052-504D-BE28-66A953C2E961}">
      <dsp:nvSpPr>
        <dsp:cNvPr id="0" name=""/>
        <dsp:cNvSpPr/>
      </dsp:nvSpPr>
      <dsp:spPr>
        <a:xfrm rot="16200000">
          <a:off x="3279660" y="1458757"/>
          <a:ext cx="6259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591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D5147-831F-3745-BAA0-1870924CDDB4}">
      <dsp:nvSpPr>
        <dsp:cNvPr id="0" name=""/>
        <dsp:cNvSpPr/>
      </dsp:nvSpPr>
      <dsp:spPr>
        <a:xfrm>
          <a:off x="2596664" y="241920"/>
          <a:ext cx="1991902" cy="9038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Measure of Position</a:t>
          </a:r>
          <a:endParaRPr lang="en-US" sz="2400" kern="1200" dirty="0"/>
        </a:p>
      </dsp:txBody>
      <dsp:txXfrm>
        <a:off x="2640788" y="286044"/>
        <a:ext cx="1903654" cy="815633"/>
      </dsp:txXfrm>
    </dsp:sp>
    <dsp:sp modelId="{76B08EA1-2606-704F-A55E-5A6E9BA0FD7B}">
      <dsp:nvSpPr>
        <dsp:cNvPr id="0" name=""/>
        <dsp:cNvSpPr/>
      </dsp:nvSpPr>
      <dsp:spPr>
        <a:xfrm rot="2336704">
          <a:off x="4236998" y="3141973"/>
          <a:ext cx="6654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547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23219-9775-BE41-964B-1BB822545313}">
      <dsp:nvSpPr>
        <dsp:cNvPr id="0" name=""/>
        <dsp:cNvSpPr/>
      </dsp:nvSpPr>
      <dsp:spPr>
        <a:xfrm>
          <a:off x="4581582" y="3351122"/>
          <a:ext cx="1612263" cy="9038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Measure of Spread</a:t>
          </a:r>
          <a:endParaRPr lang="en-US" sz="2400" kern="1200" dirty="0"/>
        </a:p>
      </dsp:txBody>
      <dsp:txXfrm>
        <a:off x="4625706" y="3395246"/>
        <a:ext cx="1524015" cy="815633"/>
      </dsp:txXfrm>
    </dsp:sp>
    <dsp:sp modelId="{3FD4FD38-3584-5F49-BE1A-1C11AFAF890C}">
      <dsp:nvSpPr>
        <dsp:cNvPr id="0" name=""/>
        <dsp:cNvSpPr/>
      </dsp:nvSpPr>
      <dsp:spPr>
        <a:xfrm rot="8463296">
          <a:off x="2282762" y="3141973"/>
          <a:ext cx="6654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547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37E061-1D2E-B041-8206-925000F16731}">
      <dsp:nvSpPr>
        <dsp:cNvPr id="0" name=""/>
        <dsp:cNvSpPr/>
      </dsp:nvSpPr>
      <dsp:spPr>
        <a:xfrm>
          <a:off x="904784" y="3351122"/>
          <a:ext cx="1785465" cy="9038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Measure of Shape</a:t>
          </a:r>
          <a:endParaRPr lang="en-US" sz="2400" kern="1200" dirty="0"/>
        </a:p>
      </dsp:txBody>
      <dsp:txXfrm>
        <a:off x="948908" y="3395246"/>
        <a:ext cx="1697217" cy="815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11/01/20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11/01/20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11/01/20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11/01/20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11/01/20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11/01/20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11/01/20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11/01/20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11/01/20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11/01/20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11/01/20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11/01/20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statisticshowto.datasciencecentral.com/probability-and-statistics/dependent-events-independent/%23or" TargetMode="External"/><Relationship Id="rId3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0.jpeg"/><Relationship Id="rId3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441" y="680889"/>
            <a:ext cx="7315200" cy="11834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Introduction to Statistics and Probability</a:t>
            </a:r>
            <a:endParaRPr lang="en-US" dirty="0"/>
          </a:p>
        </p:txBody>
      </p:sp>
      <p:pic>
        <p:nvPicPr>
          <p:cNvPr id="4" name="Picture 3" descr="36c09a6529b0b10212c9a96c5f243a4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93" y="1994008"/>
            <a:ext cx="6093039" cy="457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3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890" y="457843"/>
            <a:ext cx="78952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normal distribution, when data is </a:t>
            </a:r>
            <a:r>
              <a:rPr lang="en-US" sz="2000" dirty="0" err="1" smtClean="0"/>
              <a:t>unimodal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tx2"/>
                </a:solidFill>
              </a:rPr>
              <a:t>z-scores </a:t>
            </a:r>
            <a:r>
              <a:rPr lang="en-US" sz="2000" dirty="0" smtClean="0"/>
              <a:t>is used to </a:t>
            </a:r>
            <a:r>
              <a:rPr lang="en-US" sz="2000" dirty="0"/>
              <a:t>calculate the probability of a score occurring within a standard normal distribution and helps to compare two scores from different samples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Below, calculating </a:t>
            </a:r>
            <a:r>
              <a:rPr lang="en-US" sz="2000" dirty="0" smtClean="0">
                <a:solidFill>
                  <a:srgbClr val="FF8600"/>
                </a:solidFill>
              </a:rPr>
              <a:t>the probability of randomly obtaining a score from</a:t>
            </a:r>
          </a:p>
          <a:p>
            <a:r>
              <a:rPr lang="en-US" sz="2000" dirty="0">
                <a:solidFill>
                  <a:srgbClr val="FF8600"/>
                </a:solidFill>
              </a:rPr>
              <a:t>t</a:t>
            </a:r>
            <a:r>
              <a:rPr lang="en-US" sz="2000" dirty="0" smtClean="0">
                <a:solidFill>
                  <a:srgbClr val="FF8600"/>
                </a:solidFill>
              </a:rPr>
              <a:t>he distribution</a:t>
            </a:r>
            <a:r>
              <a:rPr lang="en-US" sz="2000" dirty="0" smtClean="0"/>
              <a:t>.   </a:t>
            </a:r>
            <a:endParaRPr lang="en-US" sz="2000" dirty="0"/>
          </a:p>
        </p:txBody>
      </p:sp>
      <p:pic>
        <p:nvPicPr>
          <p:cNvPr id="4" name="Picture 3" descr="Screenshot 2020-01-09 at 12.50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50" y="2858544"/>
            <a:ext cx="5823003" cy="29764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5890" y="5934670"/>
            <a:ext cx="7895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68% probability for -1 and +1 standard deviation from mean.</a:t>
            </a:r>
          </a:p>
          <a:p>
            <a:r>
              <a:rPr lang="en-US" sz="2000" dirty="0"/>
              <a:t>Similarly, 95% for -1.96 and +1.96 standard </a:t>
            </a:r>
            <a:r>
              <a:rPr lang="en-US" sz="2000" dirty="0" smtClean="0"/>
              <a:t>deviation.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100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264" y="534736"/>
            <a:ext cx="5457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MEASURE OF SHAPE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1264" y="1397320"/>
            <a:ext cx="8034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It is used to characterize the location and variability of data set.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Two common statistics that measure the shape of the data are: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Skewness</a:t>
            </a:r>
            <a:r>
              <a:rPr lang="en-US" sz="2000" dirty="0" smtClean="0"/>
              <a:t> and Kurtosis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1999" y="2365604"/>
            <a:ext cx="76103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8600"/>
                </a:solidFill>
              </a:rPr>
              <a:t>Skewness : </a:t>
            </a:r>
            <a:r>
              <a:rPr lang="en-US" sz="2000" dirty="0" smtClean="0">
                <a:solidFill>
                  <a:srgbClr val="FFFFFF"/>
                </a:solidFill>
              </a:rPr>
              <a:t>It</a:t>
            </a:r>
            <a:r>
              <a:rPr lang="en-US" sz="2400" dirty="0" smtClean="0">
                <a:solidFill>
                  <a:srgbClr val="FF8600"/>
                </a:solidFill>
              </a:rPr>
              <a:t> </a:t>
            </a:r>
            <a:r>
              <a:rPr lang="en-US" sz="2000" dirty="0" smtClean="0"/>
              <a:t>is the horizontal displacement of the normal curve about the mean position. Skewness for a normal distribution is zero.</a:t>
            </a:r>
          </a:p>
        </p:txBody>
      </p:sp>
      <p:pic>
        <p:nvPicPr>
          <p:cNvPr id="6" name="Picture 5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404" y="3529263"/>
            <a:ext cx="6428862" cy="298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4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8316" y="577334"/>
            <a:ext cx="4746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methods to measure </a:t>
            </a:r>
            <a:r>
              <a:rPr lang="en-US" sz="2000" dirty="0"/>
              <a:t>S</a:t>
            </a:r>
            <a:r>
              <a:rPr lang="en-US" sz="2000" dirty="0" smtClean="0"/>
              <a:t>kewness are: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28316" y="1163053"/>
            <a:ext cx="7900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2"/>
                </a:solidFill>
              </a:rPr>
              <a:t>Karl Pearson’s coefficient of Skewness</a:t>
            </a:r>
            <a:r>
              <a:rPr lang="en-US" sz="2400" dirty="0" smtClean="0">
                <a:solidFill>
                  <a:schemeClr val="tx2"/>
                </a:solidFill>
              </a:rPr>
              <a:t>: </a:t>
            </a:r>
            <a:r>
              <a:rPr lang="en-US" sz="2000" dirty="0" smtClean="0"/>
              <a:t> </a:t>
            </a:r>
            <a:r>
              <a:rPr lang="en-US" sz="2000" dirty="0"/>
              <a:t>T</a:t>
            </a:r>
            <a:r>
              <a:rPr lang="en-US" sz="2000" dirty="0" smtClean="0"/>
              <a:t>he value of coefficient is between -1 and +1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5" name="Picture 4" descr="Screenshot 2020-01-08 at 3.59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28" y="1994051"/>
            <a:ext cx="3622840" cy="18802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315" y="4144211"/>
            <a:ext cx="7900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tx2"/>
                </a:solidFill>
              </a:rPr>
              <a:t>Bowley’s</a:t>
            </a:r>
            <a:r>
              <a:rPr lang="en-US" sz="2200" dirty="0" smtClean="0">
                <a:solidFill>
                  <a:schemeClr val="tx2"/>
                </a:solidFill>
              </a:rPr>
              <a:t> coefficient of Skewness</a:t>
            </a:r>
            <a:r>
              <a:rPr lang="en-US" sz="2400" dirty="0" smtClean="0">
                <a:solidFill>
                  <a:schemeClr val="tx2"/>
                </a:solidFill>
              </a:rPr>
              <a:t>: </a:t>
            </a:r>
            <a:r>
              <a:rPr lang="en-US" sz="2000" dirty="0" smtClean="0">
                <a:solidFill>
                  <a:srgbClr val="FFFFFF"/>
                </a:solidFill>
              </a:rPr>
              <a:t>It is based on quartile value.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7" name="Picture 6" descr="Screenshot 2020-01-08 at 4.07.2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858" y="4745121"/>
            <a:ext cx="4292600" cy="736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5579" y="5492765"/>
            <a:ext cx="6924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Where,</a:t>
            </a:r>
          </a:p>
          <a:p>
            <a:r>
              <a:rPr lang="en-US" dirty="0" smtClean="0"/>
              <a:t>Q1 = First quartile</a:t>
            </a:r>
          </a:p>
          <a:p>
            <a:r>
              <a:rPr lang="en-US" dirty="0" smtClean="0"/>
              <a:t>Q2 =  Second quartile </a:t>
            </a:r>
          </a:p>
          <a:p>
            <a:r>
              <a:rPr lang="en-US" dirty="0" smtClean="0"/>
              <a:t>Q3= Third quartile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81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165" y="590048"/>
            <a:ext cx="736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M</a:t>
            </a:r>
            <a:r>
              <a:rPr lang="en-US" sz="2200" dirty="0" smtClean="0">
                <a:solidFill>
                  <a:schemeClr val="tx2"/>
                </a:solidFill>
              </a:rPr>
              <a:t>oment Coefficient </a:t>
            </a:r>
            <a:r>
              <a:rPr lang="en-US" sz="2200" dirty="0">
                <a:solidFill>
                  <a:schemeClr val="tx2"/>
                </a:solidFill>
              </a:rPr>
              <a:t>of </a:t>
            </a:r>
            <a:r>
              <a:rPr lang="en-US" sz="2200" dirty="0" smtClean="0">
                <a:solidFill>
                  <a:schemeClr val="tx2"/>
                </a:solidFill>
              </a:rPr>
              <a:t>Skewness</a:t>
            </a:r>
            <a:r>
              <a:rPr lang="en-US" sz="2400" dirty="0" smtClean="0">
                <a:solidFill>
                  <a:schemeClr val="tx2"/>
                </a:solidFill>
              </a:rPr>
              <a:t>: </a:t>
            </a:r>
            <a:r>
              <a:rPr lang="en-US" sz="2000" dirty="0" smtClean="0"/>
              <a:t>It is defined as</a:t>
            </a:r>
            <a:endParaRPr lang="en-US" sz="2000" dirty="0"/>
          </a:p>
        </p:txBody>
      </p:sp>
      <p:pic>
        <p:nvPicPr>
          <p:cNvPr id="3" name="Picture 2" descr="Screenshot 2020-01-08 at 4.16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283" y="1192817"/>
            <a:ext cx="1652335" cy="9638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8841" y="2054058"/>
            <a:ext cx="7393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Where, </a:t>
            </a:r>
          </a:p>
          <a:p>
            <a:r>
              <a:rPr lang="en-US" sz="2000" dirty="0" smtClean="0"/>
              <a:t>         m3 = Skewness</a:t>
            </a:r>
          </a:p>
          <a:p>
            <a:r>
              <a:rPr lang="en-US" sz="2000" dirty="0" smtClean="0"/>
              <a:t>         m2 = Variance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01165" y="3091399"/>
            <a:ext cx="7821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Kurtosis: </a:t>
            </a:r>
            <a:r>
              <a:rPr lang="en-US" sz="2000" dirty="0">
                <a:solidFill>
                  <a:srgbClr val="FFFFFF"/>
                </a:solidFill>
              </a:rPr>
              <a:t>It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/>
              <a:t>is the vertical distortion of normal curve without disturbing symmetry of normal curve. </a:t>
            </a:r>
            <a:r>
              <a:rPr lang="en-US" sz="2000" dirty="0"/>
              <a:t>The </a:t>
            </a:r>
            <a:r>
              <a:rPr lang="en-US" sz="2000" dirty="0" smtClean="0"/>
              <a:t>kurtosis </a:t>
            </a:r>
            <a:r>
              <a:rPr lang="en-US" sz="2000" dirty="0"/>
              <a:t>for a standard normal </a:t>
            </a:r>
            <a:r>
              <a:rPr lang="en-US" sz="2000" dirty="0" smtClean="0"/>
              <a:t>distribution is three.</a:t>
            </a:r>
          </a:p>
        </p:txBody>
      </p:sp>
      <p:pic>
        <p:nvPicPr>
          <p:cNvPr id="6" name="Picture 5" descr="image0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409" y="4168617"/>
            <a:ext cx="4867265" cy="247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82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768" y="567419"/>
            <a:ext cx="8025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CORRELATION ANALYSIS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768" y="1302325"/>
            <a:ext cx="7769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 is a statistical technique that can show whether and how strongly pairs of variables are related.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10768" y="2023721"/>
            <a:ext cx="8025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correlation coefficient (r) is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</a:t>
            </a:r>
            <a:r>
              <a:rPr lang="en-US" sz="2000" dirty="0" smtClean="0"/>
              <a:t>ositive, then both variables are directly proportional.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Zero, there is no relation between them.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Negative, then both variables are inversely proportional</a:t>
            </a:r>
            <a:endParaRPr lang="en-US" sz="2000" dirty="0"/>
          </a:p>
        </p:txBody>
      </p:sp>
      <p:pic>
        <p:nvPicPr>
          <p:cNvPr id="7" name="Picture 6" descr="Screenshot 2020-01-09 at 2.03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79" y="3600450"/>
            <a:ext cx="7498480" cy="29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83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011" y="469900"/>
            <a:ext cx="780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8600"/>
                </a:solidFill>
              </a:rPr>
              <a:t>Correlation: On the basis of number of variables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46011" y="1259502"/>
            <a:ext cx="80864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Simple Correlation: </a:t>
            </a:r>
            <a:r>
              <a:rPr lang="en-US" sz="2000" dirty="0" smtClean="0"/>
              <a:t>It is when only two variables are analyzed.</a:t>
            </a:r>
          </a:p>
          <a:p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    </a:t>
            </a:r>
            <a:r>
              <a:rPr lang="en-US" sz="2000" dirty="0" smtClean="0"/>
              <a:t>For example, correlation between demand and supply.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11" y="2415002"/>
            <a:ext cx="80864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Partial Correlation: </a:t>
            </a:r>
            <a:r>
              <a:rPr lang="en-US" sz="2000" dirty="0" smtClean="0"/>
              <a:t>It is when two or more variables are considered for analysis but only two influencing variables are studied, rest are constant.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/>
              <a:t>For example, correlation between demand, supply and income where income is constant.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6011" y="4169174"/>
            <a:ext cx="80864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Multiple Correlation: </a:t>
            </a:r>
            <a:r>
              <a:rPr lang="en-US" sz="2000" dirty="0" smtClean="0"/>
              <a:t>It is when three or more variables are analyzed simultaneously. For example, rainfall, production of rice and price of rice are studied simultaneously. 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157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00" y="553765"/>
            <a:ext cx="80329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COMPUTATION OF </a:t>
            </a:r>
            <a:r>
              <a:rPr lang="en-US" sz="2600" dirty="0" smtClean="0">
                <a:solidFill>
                  <a:schemeClr val="tx2"/>
                </a:solidFill>
              </a:rPr>
              <a:t>COEFFICIENT</a:t>
            </a:r>
            <a:r>
              <a:rPr lang="en-US" sz="2400" dirty="0" smtClean="0">
                <a:solidFill>
                  <a:schemeClr val="tx2"/>
                </a:solidFill>
              </a:rPr>
              <a:t> OF CORRELATION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600" y="1296309"/>
            <a:ext cx="4732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There are two methods for computation: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00" y="1732057"/>
            <a:ext cx="5088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Pearson’s Product Moment </a:t>
            </a:r>
            <a:r>
              <a:rPr lang="en-US" sz="2400" dirty="0">
                <a:solidFill>
                  <a:schemeClr val="tx2"/>
                </a:solidFill>
              </a:rPr>
              <a:t>M</a:t>
            </a:r>
            <a:r>
              <a:rPr lang="en-US" sz="2400" dirty="0" smtClean="0">
                <a:solidFill>
                  <a:schemeClr val="tx2"/>
                </a:solidFill>
              </a:rPr>
              <a:t>ethod: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6" name="Picture 5" descr="Screenshot 2020-01-09 at 2.36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00" y="4089218"/>
            <a:ext cx="4392300" cy="2435489"/>
          </a:xfrm>
          <a:prstGeom prst="rect">
            <a:avLst/>
          </a:prstGeom>
        </p:spPr>
      </p:pic>
      <p:pic>
        <p:nvPicPr>
          <p:cNvPr id="7" name="Picture 6" descr="Screenshot 2020-01-09 at 2.36.4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810" y="4089218"/>
            <a:ext cx="4001788" cy="14180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5600" y="2174552"/>
            <a:ext cx="7667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Assumes, distribution to be normal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9" name="Picture 8" descr="Screenshot 2020-01-09 at 9.58.5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722" y="2666320"/>
            <a:ext cx="5082541" cy="132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27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611" y="419009"/>
            <a:ext cx="471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8600"/>
                </a:solidFill>
              </a:rPr>
              <a:t>Spearmen Rank </a:t>
            </a:r>
            <a:r>
              <a:rPr lang="en-US" sz="2400" dirty="0">
                <a:solidFill>
                  <a:srgbClr val="FF8600"/>
                </a:solidFill>
              </a:rPr>
              <a:t>M</a:t>
            </a:r>
            <a:r>
              <a:rPr lang="en-US" sz="2400" dirty="0" smtClean="0">
                <a:solidFill>
                  <a:srgbClr val="FF8600"/>
                </a:solidFill>
              </a:rPr>
              <a:t>oment </a:t>
            </a:r>
            <a:r>
              <a:rPr lang="en-US" sz="2400" dirty="0">
                <a:solidFill>
                  <a:srgbClr val="FF8600"/>
                </a:solidFill>
              </a:rPr>
              <a:t>M</a:t>
            </a:r>
            <a:r>
              <a:rPr lang="en-US" sz="2400" dirty="0" smtClean="0">
                <a:solidFill>
                  <a:srgbClr val="FF8600"/>
                </a:solidFill>
              </a:rPr>
              <a:t>ethod </a:t>
            </a:r>
            <a:endParaRPr lang="en-US" sz="2400" dirty="0">
              <a:solidFill>
                <a:srgbClr val="FF8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6611" y="880674"/>
            <a:ext cx="797379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method does not assume normal distribution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sz="2000" u="sng" dirty="0" smtClean="0"/>
              <a:t>For non-repeating ranks:</a:t>
            </a:r>
            <a:endParaRPr lang="en-US" sz="2000" u="sng" dirty="0"/>
          </a:p>
        </p:txBody>
      </p:sp>
      <p:pic>
        <p:nvPicPr>
          <p:cNvPr id="4" name="Picture 3" descr="Screenshot 2020-01-09 at 2.44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98" y="1957217"/>
            <a:ext cx="2702696" cy="14651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849" y="3217380"/>
            <a:ext cx="6076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Where,</a:t>
            </a:r>
          </a:p>
          <a:p>
            <a:r>
              <a:rPr lang="en-US" dirty="0"/>
              <a:t> </a:t>
            </a:r>
            <a:r>
              <a:rPr lang="en-US" dirty="0" smtClean="0"/>
              <a:t>     n = number of observations</a:t>
            </a:r>
          </a:p>
          <a:p>
            <a:r>
              <a:rPr lang="en-US" dirty="0"/>
              <a:t> </a:t>
            </a:r>
            <a:r>
              <a:rPr lang="en-US" dirty="0" smtClean="0"/>
              <a:t>     D = difference between two ranks of each observation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6611" y="4149911"/>
            <a:ext cx="7973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For repeating ranks:</a:t>
            </a:r>
            <a:endParaRPr lang="en-US" sz="2000" u="sng" dirty="0"/>
          </a:p>
        </p:txBody>
      </p:sp>
      <p:pic>
        <p:nvPicPr>
          <p:cNvPr id="7" name="Picture 6" descr="Screenshot 2020-01-09 at 2.45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215" y="4550021"/>
            <a:ext cx="3566245" cy="16528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0849" y="6049882"/>
            <a:ext cx="4720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Where, </a:t>
            </a:r>
          </a:p>
          <a:p>
            <a:r>
              <a:rPr lang="en-US" dirty="0"/>
              <a:t> </a:t>
            </a:r>
            <a:r>
              <a:rPr lang="en-US" dirty="0" smtClean="0"/>
              <a:t>        t = number of times a rank is repeated.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81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424" y="379727"/>
            <a:ext cx="6190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8600"/>
                </a:solidFill>
              </a:rPr>
              <a:t>REGRESSION ANALYSIS</a:t>
            </a:r>
            <a:endParaRPr lang="en-US" sz="4000" dirty="0">
              <a:solidFill>
                <a:srgbClr val="FF8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0424" y="1203527"/>
            <a:ext cx="8276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statistical technique of estimating the unknown value of one variable(i.e. </a:t>
            </a:r>
            <a:r>
              <a:rPr lang="en-US" sz="2000" b="1" dirty="0" smtClean="0">
                <a:solidFill>
                  <a:srgbClr val="FF8600"/>
                </a:solidFill>
              </a:rPr>
              <a:t>dependent variable</a:t>
            </a:r>
            <a:r>
              <a:rPr lang="en-US" sz="2000" dirty="0" smtClean="0"/>
              <a:t>) from the known value of other variable (i.e. </a:t>
            </a:r>
            <a:r>
              <a:rPr lang="en-US" sz="2000" b="1" dirty="0" smtClean="0">
                <a:solidFill>
                  <a:srgbClr val="FF8600"/>
                </a:solidFill>
              </a:rPr>
              <a:t>independent variable</a:t>
            </a:r>
            <a:r>
              <a:rPr lang="en-US" sz="2000" dirty="0" smtClean="0"/>
              <a:t>) is called regression analysis.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40424" y="4367999"/>
            <a:ext cx="439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regression equation of X on Y is: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91087" y="4378359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X = a +</a:t>
            </a:r>
            <a:r>
              <a:rPr lang="tr-TR" sz="2000" b="1" dirty="0" err="1" smtClean="0"/>
              <a:t>bY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0424" y="5154918"/>
            <a:ext cx="439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regression equation of </a:t>
            </a:r>
            <a:r>
              <a:rPr lang="en-US" sz="2000" dirty="0" smtClean="0"/>
              <a:t>Y </a:t>
            </a:r>
            <a:r>
              <a:rPr lang="en-US" sz="2000" dirty="0"/>
              <a:t>on </a:t>
            </a:r>
            <a:r>
              <a:rPr lang="en-US" sz="2000" dirty="0" smtClean="0"/>
              <a:t>X </a:t>
            </a:r>
            <a:r>
              <a:rPr lang="en-US" sz="2000" dirty="0"/>
              <a:t>is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991087" y="5176975"/>
            <a:ext cx="1347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Y </a:t>
            </a:r>
            <a:r>
              <a:rPr lang="tr-TR" sz="2000" b="1" dirty="0"/>
              <a:t>= a +</a:t>
            </a:r>
            <a:r>
              <a:rPr lang="tr-TR" sz="2000" b="1" dirty="0" err="1" smtClean="0"/>
              <a:t>bX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0424" y="2513734"/>
            <a:ext cx="82766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Dependent Variable</a:t>
            </a:r>
            <a:r>
              <a:rPr lang="en-US" sz="2000" dirty="0" smtClean="0"/>
              <a:t>: The single variable which we wish to estimate/predict by regression model.</a:t>
            </a:r>
          </a:p>
          <a:p>
            <a:endParaRPr lang="en-US" sz="2000" dirty="0"/>
          </a:p>
          <a:p>
            <a:r>
              <a:rPr lang="en-US" sz="2000" u="sng" dirty="0" smtClean="0"/>
              <a:t>Independent Variable</a:t>
            </a:r>
            <a:r>
              <a:rPr lang="en-US" sz="2000" dirty="0" smtClean="0"/>
              <a:t>: The known variable(s) used to predict/estimate the value of dependent variable.</a:t>
            </a:r>
            <a:endParaRPr lang="en-US" sz="2000" dirty="0"/>
          </a:p>
        </p:txBody>
      </p:sp>
      <p:sp>
        <p:nvSpPr>
          <p:cNvPr id="16" name="Line Callout 2 15"/>
          <p:cNvSpPr/>
          <p:nvPr/>
        </p:nvSpPr>
        <p:spPr>
          <a:xfrm>
            <a:off x="6860864" y="3959349"/>
            <a:ext cx="1756257" cy="808759"/>
          </a:xfrm>
          <a:prstGeom prst="borderCallout2">
            <a:avLst>
              <a:gd name="adj1" fmla="val 66032"/>
              <a:gd name="adj2" fmla="val -92107"/>
              <a:gd name="adj3" fmla="val -485"/>
              <a:gd name="adj4" fmla="val -2348"/>
              <a:gd name="adj5" fmla="val 70534"/>
              <a:gd name="adj6" fmla="val -3720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 is dependent, Y is independent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Line Callout 2 16"/>
          <p:cNvSpPr/>
          <p:nvPr/>
        </p:nvSpPr>
        <p:spPr>
          <a:xfrm>
            <a:off x="6860864" y="5839939"/>
            <a:ext cx="1756257" cy="822152"/>
          </a:xfrm>
          <a:prstGeom prst="borderCallout2">
            <a:avLst>
              <a:gd name="adj1" fmla="val -43363"/>
              <a:gd name="adj2" fmla="val -38900"/>
              <a:gd name="adj3" fmla="val 1232"/>
              <a:gd name="adj4" fmla="val -1012"/>
              <a:gd name="adj5" fmla="val -45173"/>
              <a:gd name="adj6" fmla="val -9587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Y is </a:t>
            </a:r>
            <a:r>
              <a:rPr lang="en-US" sz="1600" dirty="0" err="1" smtClean="0"/>
              <a:t>depedent</a:t>
            </a:r>
            <a:r>
              <a:rPr lang="en-US" sz="1600" dirty="0" smtClean="0"/>
              <a:t>, X is independent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1846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2233" y="3259186"/>
            <a:ext cx="4684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Where, regression </a:t>
            </a:r>
            <a:r>
              <a:rPr lang="en-US" sz="2000" dirty="0"/>
              <a:t>coefficient of y on x :</a:t>
            </a:r>
          </a:p>
        </p:txBody>
      </p:sp>
      <p:pic>
        <p:nvPicPr>
          <p:cNvPr id="4" name="Picture 3" descr="Screenshot 2020-01-09 at 3.21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931" y="3032472"/>
            <a:ext cx="1509508" cy="7991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2233" y="5045940"/>
            <a:ext cx="4684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Where, regression </a:t>
            </a:r>
            <a:r>
              <a:rPr lang="en-US" sz="2000" dirty="0"/>
              <a:t>coefficient of y on x :</a:t>
            </a:r>
          </a:p>
        </p:txBody>
      </p:sp>
      <p:pic>
        <p:nvPicPr>
          <p:cNvPr id="6" name="Picture 5" descr="Screenshot 2020-01-09 at 3.21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931" y="4846371"/>
            <a:ext cx="1509508" cy="7911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0653" y="5768440"/>
            <a:ext cx="7612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Where, </a:t>
            </a:r>
          </a:p>
          <a:p>
            <a:r>
              <a:rPr lang="en-US" dirty="0"/>
              <a:t>r = coefficient of correlation between x and y</a:t>
            </a:r>
          </a:p>
          <a:p>
            <a:r>
              <a:rPr lang="en-US" dirty="0"/>
              <a:t>𝛔 = standard deviation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7544" y="576137"/>
            <a:ext cx="2959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Regression Lines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7544" y="1134884"/>
            <a:ext cx="7612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line which gives the best estimate of one variable for any given value of the other variable.</a:t>
            </a:r>
          </a:p>
          <a:p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Y on X -</a:t>
            </a:r>
            <a:endParaRPr lang="en-US" sz="2000" dirty="0"/>
          </a:p>
        </p:txBody>
      </p:sp>
      <p:pic>
        <p:nvPicPr>
          <p:cNvPr id="10" name="Picture 9" descr="Screenshot 2020-01-09 at 3.46.3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794" y="2458323"/>
            <a:ext cx="2454962" cy="7713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7544" y="3870905"/>
            <a:ext cx="137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X on Y -</a:t>
            </a:r>
            <a:endParaRPr lang="en-US" sz="2000" dirty="0"/>
          </a:p>
        </p:txBody>
      </p:sp>
      <p:pic>
        <p:nvPicPr>
          <p:cNvPr id="12" name="Picture 11" descr="Screenshot 2020-01-09 at 3.46.4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44" y="4271015"/>
            <a:ext cx="2481912" cy="71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1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7543" y="536855"/>
            <a:ext cx="3072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STATISTICS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543" y="1724526"/>
            <a:ext cx="8151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It is the science of collecting, organizing, analyzing and interpreting data.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97543" y="2622435"/>
            <a:ext cx="8151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There are two types of Statistics: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9982" y="3235497"/>
            <a:ext cx="7859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Inferential Statistics </a:t>
            </a:r>
            <a:r>
              <a:rPr lang="en-US" sz="2000" dirty="0" smtClean="0"/>
              <a:t>: </a:t>
            </a:r>
            <a:r>
              <a:rPr lang="en-US" sz="2000" dirty="0"/>
              <a:t>It is about using </a:t>
            </a:r>
            <a:r>
              <a:rPr lang="en-US" sz="2000" dirty="0" smtClean="0"/>
              <a:t>sample data from a dataset and making inferences and conclusions using probability theory.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89982" y="4134045"/>
            <a:ext cx="7859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>
                <a:solidFill>
                  <a:srgbClr val="FF8600"/>
                </a:solidFill>
              </a:rPr>
              <a:t>Descriptive Statistics</a:t>
            </a:r>
            <a:r>
              <a:rPr lang="en-US" sz="2000" dirty="0" smtClean="0"/>
              <a:t>: It is used to summarize and represent the data in an accurate way using charts, tables and graphs.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89982" y="4973053"/>
            <a:ext cx="74850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For example, you might stand in a mall and ask a sample of 100 people if they like shopping at Sears. You could make a bar chart of yes or no answers (that would be </a:t>
            </a:r>
            <a:r>
              <a:rPr lang="en-US" sz="2000" dirty="0" smtClean="0">
                <a:solidFill>
                  <a:srgbClr val="FF8600"/>
                </a:solidFill>
              </a:rPr>
              <a:t>descriptive statistics</a:t>
            </a:r>
            <a:r>
              <a:rPr lang="en-US" sz="2000" dirty="0" smtClean="0"/>
              <a:t>) or you could use your research (and </a:t>
            </a:r>
            <a:r>
              <a:rPr lang="en-US" sz="2000" dirty="0" smtClean="0">
                <a:solidFill>
                  <a:srgbClr val="FF8600"/>
                </a:solidFill>
              </a:rPr>
              <a:t>inferential statistics</a:t>
            </a:r>
            <a:r>
              <a:rPr lang="en-US" sz="2000" dirty="0" smtClean="0"/>
              <a:t>) to reason that around 75%-80% of population.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7455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03763" y="301163"/>
            <a:ext cx="7315200" cy="80308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PROBABILITY</a:t>
            </a:r>
            <a:endParaRPr lang="en-US" sz="4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03763" y="1104246"/>
            <a:ext cx="7315200" cy="84676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Probability is a numerical description of how likely an event is to occur or how likely it is that a proposition is true.</a:t>
            </a:r>
          </a:p>
        </p:txBody>
      </p:sp>
      <p:pic>
        <p:nvPicPr>
          <p:cNvPr id="11" name="Picture 10" descr="CoolClips_hand006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100" y="3051174"/>
            <a:ext cx="1609726" cy="21809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3763" y="3662654"/>
            <a:ext cx="6322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Tossing a coin: </a:t>
            </a:r>
            <a:r>
              <a:rPr lang="en-US" sz="2000" dirty="0" smtClean="0"/>
              <a:t>When a coin is tossed, there are two possible outcomes: Heads (H) or Tails (T).Thus, probability of the coin landing </a:t>
            </a:r>
            <a:r>
              <a:rPr lang="en-US" sz="2000" b="1" dirty="0" smtClean="0"/>
              <a:t>H</a:t>
            </a:r>
            <a:r>
              <a:rPr lang="en-US" sz="2000" dirty="0" smtClean="0"/>
              <a:t> is ½ and the probability of the coin landing </a:t>
            </a:r>
            <a:r>
              <a:rPr lang="en-US" sz="2000" b="1" dirty="0" smtClean="0"/>
              <a:t>T</a:t>
            </a:r>
            <a:r>
              <a:rPr lang="en-US" sz="2000" dirty="0" smtClean="0"/>
              <a:t> is ½.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09091" y="5432871"/>
            <a:ext cx="6152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Rolling a die: </a:t>
            </a:r>
            <a:r>
              <a:rPr lang="en-US" sz="2000" dirty="0" smtClean="0"/>
              <a:t>When a single die is thrown, there are six possible outcomes: </a:t>
            </a:r>
            <a:r>
              <a:rPr lang="en-US" sz="2000" b="1" dirty="0" smtClean="0"/>
              <a:t>1, 2, 3, 4, 5, 6</a:t>
            </a:r>
            <a:r>
              <a:rPr lang="en-US" sz="2000" dirty="0"/>
              <a:t>.</a:t>
            </a:r>
            <a:r>
              <a:rPr lang="en-US" sz="2000" dirty="0" smtClean="0"/>
              <a:t>The probability of any one of them is </a:t>
            </a:r>
            <a:r>
              <a:rPr lang="en-US" sz="2000" i="1" dirty="0" smtClean="0"/>
              <a:t>1/</a:t>
            </a:r>
            <a:r>
              <a:rPr lang="en-US" sz="2000" b="1" dirty="0" smtClean="0"/>
              <a:t>6.</a:t>
            </a:r>
            <a:endParaRPr lang="en-US" sz="2000" dirty="0" smtClean="0"/>
          </a:p>
        </p:txBody>
      </p:sp>
      <p:pic>
        <p:nvPicPr>
          <p:cNvPr id="14" name="Picture 13" descr="PinClipart.com_board-game-clipart_34603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763" y="5177670"/>
            <a:ext cx="2117375" cy="1629045"/>
          </a:xfrm>
          <a:prstGeom prst="rect">
            <a:avLst/>
          </a:prstGeom>
        </p:spPr>
      </p:pic>
      <p:pic>
        <p:nvPicPr>
          <p:cNvPr id="2" name="Picture 1" descr="Screenshot 2020-01-09 at 4.12.0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589" y="1951011"/>
            <a:ext cx="2646373" cy="11001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763" y="3289647"/>
            <a:ext cx="2536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Some examples are: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6784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452" y="181070"/>
            <a:ext cx="7315200" cy="804698"/>
          </a:xfrm>
        </p:spPr>
        <p:txBody>
          <a:bodyPr/>
          <a:lstStyle/>
          <a:p>
            <a:r>
              <a:rPr lang="en-US" sz="4300" dirty="0" smtClean="0"/>
              <a:t>TERMINOLOGY</a:t>
            </a:r>
            <a:endParaRPr lang="en-US" sz="4300" dirty="0"/>
          </a:p>
        </p:txBody>
      </p:sp>
      <p:sp>
        <p:nvSpPr>
          <p:cNvPr id="6" name="TextBox 5"/>
          <p:cNvSpPr txBox="1"/>
          <p:nvPr/>
        </p:nvSpPr>
        <p:spPr>
          <a:xfrm>
            <a:off x="364452" y="912449"/>
            <a:ext cx="824266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Experiment</a:t>
            </a:r>
            <a:r>
              <a:rPr lang="en-US" sz="2000" dirty="0" smtClean="0">
                <a:solidFill>
                  <a:schemeClr val="tx2"/>
                </a:solidFill>
              </a:rPr>
              <a:t>:</a:t>
            </a:r>
            <a:r>
              <a:rPr lang="en-US" sz="2000" dirty="0" smtClean="0"/>
              <a:t>  A process by which an outcome is obtained.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r>
              <a:rPr lang="en-US" sz="2400" dirty="0" smtClean="0">
                <a:solidFill>
                  <a:schemeClr val="tx2"/>
                </a:solidFill>
              </a:rPr>
              <a:t>Sample space</a:t>
            </a:r>
            <a:r>
              <a:rPr lang="en-US" sz="2000" dirty="0" smtClean="0">
                <a:solidFill>
                  <a:schemeClr val="tx2"/>
                </a:solidFill>
              </a:rPr>
              <a:t>:</a:t>
            </a:r>
            <a:r>
              <a:rPr lang="en-US" sz="2000" dirty="0" smtClean="0"/>
              <a:t> The set S of all possible outcomes of an experiment. i.e. the sample space for a dice roll is {1, 2, 3, 4, 5, 6}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r>
              <a:rPr lang="en-US" sz="2400" dirty="0" smtClean="0">
                <a:solidFill>
                  <a:schemeClr val="tx2"/>
                </a:solidFill>
              </a:rPr>
              <a:t>Event</a:t>
            </a:r>
            <a:r>
              <a:rPr lang="en-US" sz="2000" dirty="0" smtClean="0">
                <a:solidFill>
                  <a:schemeClr val="tx2"/>
                </a:solidFill>
              </a:rPr>
              <a:t>: </a:t>
            </a:r>
            <a:r>
              <a:rPr lang="en-US" sz="2000" dirty="0" smtClean="0"/>
              <a:t> Any subset E of the sample space i.e.        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/>
              <a:t>Let</a:t>
            </a:r>
            <a:r>
              <a:rPr lang="en-US" sz="2000" dirty="0" smtClean="0"/>
              <a:t>,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E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 = An even number is rolled.</a:t>
            </a:r>
          </a:p>
          <a:p>
            <a:r>
              <a:rPr lang="en-US" sz="2000" dirty="0" smtClean="0"/>
              <a:t>        E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 = A number less than three is rolled.</a:t>
            </a:r>
          </a:p>
          <a:p>
            <a:endParaRPr lang="en-US" sz="2000" dirty="0" smtClean="0"/>
          </a:p>
          <a:p>
            <a:r>
              <a:rPr lang="en-US" sz="2400" dirty="0" smtClean="0">
                <a:solidFill>
                  <a:schemeClr val="tx2"/>
                </a:solidFill>
              </a:rPr>
              <a:t>Outcome</a:t>
            </a:r>
            <a:r>
              <a:rPr lang="en-US" sz="2000" dirty="0" smtClean="0">
                <a:solidFill>
                  <a:schemeClr val="tx2"/>
                </a:solidFill>
              </a:rPr>
              <a:t>: </a:t>
            </a:r>
            <a:r>
              <a:rPr lang="en-US" sz="2000" dirty="0" smtClean="0"/>
              <a:t>Result of a single trial.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r>
              <a:rPr lang="en-US" sz="2400" dirty="0" smtClean="0">
                <a:solidFill>
                  <a:schemeClr val="tx2"/>
                </a:solidFill>
              </a:rPr>
              <a:t>Equally likely outcomes</a:t>
            </a:r>
            <a:r>
              <a:rPr lang="en-US" sz="2000" dirty="0" smtClean="0">
                <a:solidFill>
                  <a:schemeClr val="tx2"/>
                </a:solidFill>
              </a:rPr>
              <a:t>: </a:t>
            </a:r>
            <a:r>
              <a:rPr lang="en-US" sz="2000" dirty="0" smtClean="0"/>
              <a:t>Two outcomes of a random experiment are said to be equally likely, if upon performing the experiment a (very) large number of times, the relative occurrences of the two outcomes turn out to be equal.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r>
              <a:rPr lang="en-US" sz="2400" dirty="0" smtClean="0">
                <a:solidFill>
                  <a:schemeClr val="tx2"/>
                </a:solidFill>
              </a:rPr>
              <a:t>Trial</a:t>
            </a:r>
            <a:r>
              <a:rPr lang="en-US" sz="2000" dirty="0" smtClean="0">
                <a:solidFill>
                  <a:schemeClr val="tx2"/>
                </a:solidFill>
              </a:rPr>
              <a:t>: </a:t>
            </a:r>
            <a:r>
              <a:rPr lang="en-US" sz="2000" dirty="0" smtClean="0"/>
              <a:t>Performing a random experiment.</a:t>
            </a:r>
          </a:p>
        </p:txBody>
      </p:sp>
    </p:spTree>
    <p:extLst>
      <p:ext uri="{BB962C8B-B14F-4D97-AF65-F5344CB8AC3E}">
        <p14:creationId xmlns:p14="http://schemas.microsoft.com/office/powerpoint/2010/main" val="1199674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010" y="395183"/>
            <a:ext cx="7679653" cy="741285"/>
          </a:xfrm>
        </p:spPr>
        <p:txBody>
          <a:bodyPr>
            <a:noAutofit/>
          </a:bodyPr>
          <a:lstStyle/>
          <a:p>
            <a:r>
              <a:rPr lang="en-US" sz="4300" dirty="0" smtClean="0"/>
              <a:t>EVENTS</a:t>
            </a:r>
            <a:endParaRPr lang="en-US" sz="4300" dirty="0"/>
          </a:p>
        </p:txBody>
      </p:sp>
      <p:sp>
        <p:nvSpPr>
          <p:cNvPr id="6" name="TextBox 5"/>
          <p:cNvSpPr txBox="1"/>
          <p:nvPr/>
        </p:nvSpPr>
        <p:spPr>
          <a:xfrm>
            <a:off x="563010" y="1345474"/>
            <a:ext cx="7798526" cy="489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Simple Events </a:t>
            </a:r>
            <a:r>
              <a:rPr lang="en-US" sz="2000" dirty="0" smtClean="0">
                <a:solidFill>
                  <a:schemeClr val="tx2"/>
                </a:solidFill>
              </a:rPr>
              <a:t>: </a:t>
            </a:r>
            <a:r>
              <a:rPr lang="en-US" sz="2000" dirty="0" smtClean="0"/>
              <a:t>If the event E has only single element of a sample space, it is called as a simple event. Eg: if S = {56 , 78 , 96 , 54 , 89} and E = {78} then E is a simple event.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r>
              <a:rPr lang="en-US" sz="2400" dirty="0" smtClean="0">
                <a:solidFill>
                  <a:schemeClr val="tx2"/>
                </a:solidFill>
              </a:rPr>
              <a:t>Compound Events</a:t>
            </a:r>
            <a:r>
              <a:rPr lang="en-US" sz="2000" dirty="0" smtClean="0">
                <a:solidFill>
                  <a:schemeClr val="tx2"/>
                </a:solidFill>
              </a:rPr>
              <a:t>: </a:t>
            </a:r>
            <a:r>
              <a:rPr lang="en-US" sz="2000" dirty="0" smtClean="0"/>
              <a:t>Any event consists of more than one element of the sample space. Eg: if S = {56 ,78 ,96 ,54 ,89}, E1 = {56 ,54 }, E2 = {78 ,56 ,89 } then, E1 and E2 represent two compound events.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r>
              <a:rPr lang="en-US" sz="2400" dirty="0" smtClean="0">
                <a:solidFill>
                  <a:schemeClr val="tx2"/>
                </a:solidFill>
              </a:rPr>
              <a:t>Independent Events and Dependent Events</a:t>
            </a:r>
            <a:r>
              <a:rPr lang="en-US" sz="2000" dirty="0" smtClean="0">
                <a:solidFill>
                  <a:schemeClr val="tx2"/>
                </a:solidFill>
              </a:rPr>
              <a:t>:</a:t>
            </a:r>
          </a:p>
          <a:p>
            <a:r>
              <a:rPr lang="en-US" sz="2000" dirty="0" smtClean="0"/>
              <a:t>If the occurrence of any event is completely unaffected by the occurrence of any other event, such events are</a:t>
            </a:r>
            <a:r>
              <a:rPr lang="en-US" sz="2000" dirty="0" smtClean="0">
                <a:solidFill>
                  <a:srgbClr val="FF8600"/>
                </a:solidFill>
              </a:rPr>
              <a:t> </a:t>
            </a:r>
            <a:r>
              <a:rPr lang="en-US" sz="2000" u="sng" dirty="0">
                <a:solidFill>
                  <a:srgbClr val="FF8600"/>
                </a:solidFill>
              </a:rPr>
              <a:t>I</a:t>
            </a:r>
            <a:r>
              <a:rPr lang="en-US" sz="2000" u="sng" dirty="0" smtClean="0">
                <a:solidFill>
                  <a:srgbClr val="FF8600"/>
                </a:solidFill>
              </a:rPr>
              <a:t>ndependent</a:t>
            </a:r>
            <a:r>
              <a:rPr lang="en-US" sz="2000" dirty="0" smtClean="0">
                <a:solidFill>
                  <a:srgbClr val="FF8600"/>
                </a:solidFill>
              </a:rPr>
              <a:t> </a:t>
            </a:r>
            <a:r>
              <a:rPr lang="en-US" sz="2000" u="sng" dirty="0">
                <a:solidFill>
                  <a:srgbClr val="FF8600"/>
                </a:solidFill>
              </a:rPr>
              <a:t>E</a:t>
            </a:r>
            <a:r>
              <a:rPr lang="en-US" sz="2000" u="sng" dirty="0" smtClean="0">
                <a:solidFill>
                  <a:srgbClr val="FF8600"/>
                </a:solidFill>
              </a:rPr>
              <a:t>vents</a:t>
            </a:r>
            <a:r>
              <a:rPr lang="en-US" sz="2000" dirty="0" smtClean="0"/>
              <a:t>.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Probability of two independent event is given by,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7" name="Picture 6" descr="Cap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284" y="6023003"/>
            <a:ext cx="3496275" cy="63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78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6501" y="249558"/>
            <a:ext cx="792915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events which are affected by other events are </a:t>
            </a:r>
            <a:r>
              <a:rPr lang="en-US" sz="2000" u="sng" dirty="0">
                <a:solidFill>
                  <a:schemeClr val="tx2"/>
                </a:solidFill>
              </a:rPr>
              <a:t>D</a:t>
            </a:r>
            <a:r>
              <a:rPr lang="en-US" sz="2000" u="sng" dirty="0" smtClean="0">
                <a:solidFill>
                  <a:schemeClr val="tx2"/>
                </a:solidFill>
              </a:rPr>
              <a:t>ependent </a:t>
            </a:r>
            <a:r>
              <a:rPr lang="en-US" sz="2000" u="sng" dirty="0">
                <a:solidFill>
                  <a:schemeClr val="tx2"/>
                </a:solidFill>
              </a:rPr>
              <a:t>E</a:t>
            </a:r>
            <a:r>
              <a:rPr lang="en-US" sz="2000" u="sng" dirty="0" smtClean="0">
                <a:solidFill>
                  <a:schemeClr val="tx2"/>
                </a:solidFill>
              </a:rPr>
              <a:t>vents</a:t>
            </a:r>
            <a:r>
              <a:rPr lang="en-US" sz="2000" dirty="0" smtClean="0">
                <a:solidFill>
                  <a:srgbClr val="FFFFFF"/>
                </a:solidFill>
              </a:rPr>
              <a:t>.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Probability of dependent event is given by,</a:t>
            </a:r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i="1" u="sng" dirty="0" smtClean="0">
              <a:solidFill>
                <a:schemeClr val="tx2"/>
              </a:solidFill>
            </a:endParaRPr>
          </a:p>
          <a:p>
            <a:endParaRPr lang="en-US" sz="2000" i="1" u="sng" dirty="0" smtClean="0">
              <a:solidFill>
                <a:schemeClr val="tx2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Exhaustive Events</a:t>
            </a:r>
            <a:r>
              <a:rPr lang="en-US" sz="2000" dirty="0" smtClean="0">
                <a:solidFill>
                  <a:schemeClr val="tx2"/>
                </a:solidFill>
              </a:rPr>
              <a:t>: </a:t>
            </a:r>
            <a:r>
              <a:rPr lang="en-US" sz="2000" dirty="0" smtClean="0"/>
              <a:t>A set of events is called exhaustive if all the events together consume the entire sample space. Eg: A and B are sets of mutually exclusive events,</a:t>
            </a:r>
          </a:p>
        </p:txBody>
      </p:sp>
      <p:pic>
        <p:nvPicPr>
          <p:cNvPr id="7" name="Picture 6" descr="depend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76" y="1400240"/>
            <a:ext cx="3613738" cy="874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6501" y="4704780"/>
            <a:ext cx="7929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Mutually Exclusive Events</a:t>
            </a:r>
            <a:r>
              <a:rPr lang="en-US" sz="2000" dirty="0" smtClean="0">
                <a:solidFill>
                  <a:schemeClr val="tx2"/>
                </a:solidFill>
              </a:rPr>
              <a:t>: </a:t>
            </a:r>
            <a:r>
              <a:rPr lang="en-US" sz="2000" dirty="0" smtClean="0"/>
              <a:t>If the occurrence of one event excludes the occurrence of another event i.e. no two events can occur simultaneously.</a:t>
            </a:r>
          </a:p>
        </p:txBody>
      </p:sp>
      <p:pic>
        <p:nvPicPr>
          <p:cNvPr id="9" name="Picture 8" descr="exhaust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143" y="3481212"/>
            <a:ext cx="1923360" cy="5151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442" y="3956674"/>
            <a:ext cx="2943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Where,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S = sample space</a:t>
            </a:r>
            <a:endParaRPr lang="en-US" sz="2000" dirty="0"/>
          </a:p>
        </p:txBody>
      </p:sp>
      <p:pic>
        <p:nvPicPr>
          <p:cNvPr id="11" name="Picture 10" descr="exclusiv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676" y="5916661"/>
            <a:ext cx="3602514" cy="65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23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360" y="317285"/>
            <a:ext cx="7315200" cy="791635"/>
          </a:xfrm>
        </p:spPr>
        <p:txBody>
          <a:bodyPr>
            <a:noAutofit/>
          </a:bodyPr>
          <a:lstStyle/>
          <a:p>
            <a:r>
              <a:rPr lang="en-US" sz="4300" dirty="0" smtClean="0"/>
              <a:t>Addition Theorem</a:t>
            </a:r>
            <a:endParaRPr lang="en-US" sz="4300" dirty="0"/>
          </a:p>
        </p:txBody>
      </p:sp>
      <p:sp>
        <p:nvSpPr>
          <p:cNvPr id="6" name="TextBox 5"/>
          <p:cNvSpPr txBox="1"/>
          <p:nvPr/>
        </p:nvSpPr>
        <p:spPr>
          <a:xfrm>
            <a:off x="224360" y="1119200"/>
            <a:ext cx="8138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Theorem 1: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/>
              <a:t>If A and B are two mutually exclusive events, then</a:t>
            </a:r>
          </a:p>
          <a:p>
            <a:pPr algn="ctr"/>
            <a:r>
              <a:rPr lang="en-US" sz="2000" dirty="0" smtClean="0"/>
              <a:t>P(A ∪ B) = P(A) + P(B)</a:t>
            </a:r>
            <a:endParaRPr lang="en-US" sz="2000" dirty="0"/>
          </a:p>
        </p:txBody>
      </p:sp>
      <p:pic>
        <p:nvPicPr>
          <p:cNvPr id="7" name="Picture 6" descr="addition-theor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810" y="2026211"/>
            <a:ext cx="6008580" cy="16448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4360" y="3595569"/>
            <a:ext cx="8613490" cy="3262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Where,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n = Total number of exhaustive cases</a:t>
            </a:r>
            <a:br>
              <a:rPr lang="en-US" sz="2000" dirty="0" smtClean="0"/>
            </a:br>
            <a:r>
              <a:rPr lang="en-US" sz="2000" dirty="0" smtClean="0"/>
              <a:t>            n1= Number of cases favorable to A.</a:t>
            </a:r>
            <a:br>
              <a:rPr lang="en-US" sz="2000" dirty="0" smtClean="0"/>
            </a:br>
            <a:r>
              <a:rPr lang="en-US" sz="2000" dirty="0" smtClean="0"/>
              <a:t>            n2= Number of cases favorable to B. </a:t>
            </a:r>
          </a:p>
          <a:p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Theorem2:</a:t>
            </a:r>
            <a:r>
              <a:rPr lang="en-US" sz="2000" dirty="0" smtClean="0">
                <a:solidFill>
                  <a:schemeClr val="tx2"/>
                </a:solidFill>
              </a:rPr>
              <a:t> </a:t>
            </a:r>
            <a:r>
              <a:rPr lang="en-US" sz="2000" dirty="0" smtClean="0"/>
              <a:t>If A and B are two events that are not mutually exclusive,  then</a:t>
            </a:r>
            <a:br>
              <a:rPr lang="en-US" sz="2000" dirty="0" smtClean="0"/>
            </a:br>
            <a:r>
              <a:rPr lang="en-US" sz="2000" dirty="0" smtClean="0"/>
              <a:t>                           P(A ∪ B) = P( A ) + P( B ) - P ( A ∩ B )</a:t>
            </a:r>
          </a:p>
          <a:p>
            <a:pPr>
              <a:lnSpc>
                <a:spcPct val="60000"/>
              </a:lnSpc>
            </a:pPr>
            <a:endParaRPr lang="en-US" sz="2000" dirty="0" smtClean="0"/>
          </a:p>
          <a:p>
            <a:r>
              <a:rPr lang="en-US" sz="2000" dirty="0" smtClean="0"/>
              <a:t>Where,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P (A ∩ B) = Probability of events favorable to both A and 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7087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655" y="383065"/>
            <a:ext cx="7315200" cy="728223"/>
          </a:xfrm>
        </p:spPr>
        <p:txBody>
          <a:bodyPr/>
          <a:lstStyle/>
          <a:p>
            <a:r>
              <a:rPr lang="en-US" dirty="0" smtClean="0"/>
              <a:t>Multiplication Theorem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655" y="1255293"/>
            <a:ext cx="8002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 If A and B are two independent events, then the probability that both will occur is equal to the product of their individual probabilities.</a:t>
            </a:r>
            <a:endParaRPr lang="en-US" sz="2000" dirty="0"/>
          </a:p>
        </p:txBody>
      </p:sp>
      <p:pic>
        <p:nvPicPr>
          <p:cNvPr id="7" name="Picture 6" descr="k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36" y="2363289"/>
            <a:ext cx="2473198" cy="6141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0655" y="3097360"/>
            <a:ext cx="81950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Example: </a:t>
            </a:r>
            <a:endParaRPr lang="en-US" sz="24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smtClean="0"/>
              <a:t>The probability of appointing a lecturer who is </a:t>
            </a:r>
            <a:r>
              <a:rPr lang="en-US" sz="2000" dirty="0" err="1" smtClean="0"/>
              <a:t>B.Com</a:t>
            </a:r>
            <a:r>
              <a:rPr lang="en-US" sz="2000" dirty="0" smtClean="0"/>
              <a:t>, MBA, and PhD, with probabilities 1/20, 1/25 and 1/40 is given by: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r>
              <a:rPr lang="en-US" sz="2000" dirty="0" smtClean="0"/>
              <a:t>Using multiplicative theorem for independent events, </a:t>
            </a:r>
            <a:endParaRPr lang="en-US" sz="2000" dirty="0"/>
          </a:p>
        </p:txBody>
      </p:sp>
      <p:pic>
        <p:nvPicPr>
          <p:cNvPr id="10" name="Picture 9" descr="mult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256" y="4751931"/>
            <a:ext cx="4454435" cy="193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60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28" y="578064"/>
            <a:ext cx="8322394" cy="636782"/>
          </a:xfrm>
        </p:spPr>
        <p:txBody>
          <a:bodyPr>
            <a:noAutofit/>
          </a:bodyPr>
          <a:lstStyle/>
          <a:p>
            <a:r>
              <a:rPr lang="en-US" sz="4400" dirty="0" smtClean="0"/>
              <a:t>Conditional Probability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86028" y="1385503"/>
            <a:ext cx="83223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 </a:t>
            </a:r>
            <a:r>
              <a:rPr lang="en-US" sz="2000" dirty="0" smtClean="0">
                <a:solidFill>
                  <a:schemeClr val="tx2"/>
                </a:solidFill>
              </a:rPr>
              <a:t>conditional probability</a:t>
            </a:r>
            <a:r>
              <a:rPr lang="en-US" sz="2000" dirty="0" smtClean="0"/>
              <a:t> of an event </a:t>
            </a:r>
            <a:r>
              <a:rPr lang="en-US" sz="2000" i="1" dirty="0" smtClean="0"/>
              <a:t>B</a:t>
            </a:r>
            <a:r>
              <a:rPr lang="en-US" sz="2000" dirty="0" smtClean="0"/>
              <a:t> is the probability that the event will occur given the knowledge that an event </a:t>
            </a:r>
            <a:r>
              <a:rPr lang="en-US" sz="2000" i="1" dirty="0" smtClean="0"/>
              <a:t>A</a:t>
            </a:r>
            <a:r>
              <a:rPr lang="en-US" sz="2000" dirty="0" smtClean="0"/>
              <a:t> has already occurred. It is representated as P( B | A)</a:t>
            </a:r>
            <a:r>
              <a:rPr lang="en-US" sz="2000" i="1" dirty="0" smtClean="0"/>
              <a:t>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53143" y="2850021"/>
            <a:ext cx="77070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P(A | B) = P(A ∩ B) ⁄ P(B)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028" y="3700504"/>
            <a:ext cx="4989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Where A and B are two dependent events.</a:t>
            </a:r>
            <a:endParaRPr lang="en-US" sz="2000" dirty="0"/>
          </a:p>
        </p:txBody>
      </p:sp>
      <p:pic>
        <p:nvPicPr>
          <p:cNvPr id="8" name="Picture 7" descr="condition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69" y="4374994"/>
            <a:ext cx="3383280" cy="197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01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332" y="549949"/>
            <a:ext cx="541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8600"/>
                </a:solidFill>
              </a:rPr>
              <a:t>Total Probability Theorem</a:t>
            </a:r>
            <a:endParaRPr lang="en-US" sz="3600" dirty="0">
              <a:solidFill>
                <a:srgbClr val="FF8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332" y="1200714"/>
            <a:ext cx="7693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Given n mutually exclusive events A1, A2, </a:t>
            </a:r>
            <a:r>
              <a:rPr lang="en-US" sz="2000" dirty="0" smtClean="0"/>
              <a:t>… </a:t>
            </a:r>
            <a:r>
              <a:rPr lang="en-US" sz="2000" dirty="0" err="1" smtClean="0"/>
              <a:t>Ak</a:t>
            </a:r>
            <a:r>
              <a:rPr lang="en-US" sz="2000" dirty="0" smtClean="0"/>
              <a:t> </a:t>
            </a:r>
            <a:r>
              <a:rPr lang="en-US" sz="2000" dirty="0"/>
              <a:t>such that their probabilities sum is unity and their union is the event space E, then Ai ∩ </a:t>
            </a:r>
            <a:r>
              <a:rPr lang="en-US" sz="2000" dirty="0" err="1" smtClean="0"/>
              <a:t>Aj</a:t>
            </a:r>
            <a:r>
              <a:rPr lang="en-US" sz="2000" dirty="0" smtClean="0"/>
              <a:t> = </a:t>
            </a:r>
            <a:r>
              <a:rPr lang="en-US" sz="2000" dirty="0"/>
              <a:t>NULL, for all </a:t>
            </a:r>
            <a:r>
              <a:rPr lang="en-US" sz="2000" dirty="0" err="1"/>
              <a:t>i</a:t>
            </a:r>
            <a:r>
              <a:rPr lang="en-US" sz="2000" dirty="0"/>
              <a:t> not equal to </a:t>
            </a:r>
            <a:r>
              <a:rPr lang="en-US" sz="2000" dirty="0" smtClean="0"/>
              <a:t>j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48527" y="2475649"/>
            <a:ext cx="264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A1 U A2 U ... U Ak = 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7332" y="3260480"/>
            <a:ext cx="769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Then Total Probability Theorem or Law of Total Probability is:</a:t>
            </a:r>
          </a:p>
        </p:txBody>
      </p:sp>
      <p:pic>
        <p:nvPicPr>
          <p:cNvPr id="6" name="Picture 5" descr="Screenshot 2020-01-09 at 4.35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32" y="3887454"/>
            <a:ext cx="8036058" cy="11143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7332" y="5248757"/>
            <a:ext cx="8256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B is an arbitrary event, and P(B/Ai) is the conditional probability of B assuming A already </a:t>
            </a:r>
            <a:r>
              <a:rPr lang="en-US" sz="2000" dirty="0" smtClean="0"/>
              <a:t>occurred.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0699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422" y="598476"/>
            <a:ext cx="5799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Proof of Total Probability Theorem :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3" name="Picture 2" descr="Screenshot 2020-01-09 at 4.38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830" y="1397048"/>
            <a:ext cx="3552937" cy="19501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1422" y="3463777"/>
            <a:ext cx="833246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2000" dirty="0" smtClean="0">
                <a:latin typeface="(Body)"/>
                <a:cs typeface="(Body)"/>
              </a:rPr>
              <a:t>As intersection and Union are Distributive. Therefore,</a:t>
            </a:r>
          </a:p>
          <a:p>
            <a:pPr>
              <a:lnSpc>
                <a:spcPct val="60000"/>
              </a:lnSpc>
            </a:pPr>
            <a:endParaRPr lang="en-US" sz="2000" dirty="0" smtClean="0"/>
          </a:p>
          <a:p>
            <a:r>
              <a:rPr lang="en-US" sz="2000" dirty="0" smtClean="0"/>
              <a:t>                       B = (B ∩ A1) U (B ∩ A2) U </a:t>
            </a:r>
            <a:r>
              <a:rPr lang="mr-IN" sz="2000" dirty="0" smtClean="0"/>
              <a:t>….... U  </a:t>
            </a:r>
            <a:r>
              <a:rPr lang="en-US" sz="2000" dirty="0" smtClean="0"/>
              <a:t>(</a:t>
            </a:r>
            <a:r>
              <a:rPr lang="mr-IN" sz="2000" dirty="0" smtClean="0"/>
              <a:t>B </a:t>
            </a:r>
            <a:r>
              <a:rPr lang="en-US" sz="2000" dirty="0" smtClean="0"/>
              <a:t>∩ AK)</a:t>
            </a:r>
          </a:p>
          <a:p>
            <a:endParaRPr lang="en-US" sz="2000" dirty="0" smtClean="0"/>
          </a:p>
          <a:p>
            <a:pPr>
              <a:lnSpc>
                <a:spcPct val="50000"/>
              </a:lnSpc>
            </a:pPr>
            <a:r>
              <a:rPr lang="mr-IN" sz="2000" dirty="0" smtClean="0"/>
              <a:t>Since all these partitions are disjoint. So, we have,</a:t>
            </a:r>
          </a:p>
          <a:p>
            <a:pPr>
              <a:lnSpc>
                <a:spcPct val="50000"/>
              </a:lnSpc>
            </a:pPr>
            <a:endParaRPr lang="mr-IN" sz="2000" dirty="0" smtClean="0"/>
          </a:p>
          <a:p>
            <a:pPr>
              <a:lnSpc>
                <a:spcPct val="50000"/>
              </a:lnSpc>
            </a:pPr>
            <a:endParaRPr lang="mr-IN" sz="2000" dirty="0" smtClean="0"/>
          </a:p>
          <a:p>
            <a:pPr>
              <a:lnSpc>
                <a:spcPct val="50000"/>
              </a:lnSpc>
            </a:pPr>
            <a:r>
              <a:rPr lang="en-US" sz="2000" dirty="0" smtClean="0"/>
              <a:t>           P </a:t>
            </a:r>
            <a:r>
              <a:rPr lang="en-US" sz="2000" dirty="0"/>
              <a:t>(B ∩ A1) </a:t>
            </a:r>
            <a:r>
              <a:rPr lang="en-US" sz="2000" dirty="0" smtClean="0"/>
              <a:t> = P </a:t>
            </a:r>
            <a:r>
              <a:rPr lang="en-US" sz="2000" dirty="0"/>
              <a:t>(B ∩ A1) U </a:t>
            </a:r>
            <a:r>
              <a:rPr lang="en-US" sz="2000" dirty="0" smtClean="0"/>
              <a:t>P(</a:t>
            </a:r>
            <a:r>
              <a:rPr lang="en-US" sz="2000" dirty="0"/>
              <a:t>B ∩ A2) U </a:t>
            </a:r>
            <a:r>
              <a:rPr lang="mr-IN" sz="2000" dirty="0"/>
              <a:t>….... U </a:t>
            </a:r>
            <a:r>
              <a:rPr lang="mr-IN" sz="2000" dirty="0" smtClean="0"/>
              <a:t>P </a:t>
            </a:r>
            <a:r>
              <a:rPr lang="en-US" sz="2000" dirty="0"/>
              <a:t>(</a:t>
            </a:r>
            <a:r>
              <a:rPr lang="mr-IN" sz="2000" dirty="0"/>
              <a:t>B </a:t>
            </a:r>
            <a:r>
              <a:rPr lang="en-US" sz="2000" dirty="0"/>
              <a:t>∩ AK</a:t>
            </a:r>
            <a:r>
              <a:rPr lang="en-US" sz="2000" dirty="0" smtClean="0"/>
              <a:t>)</a:t>
            </a:r>
          </a:p>
          <a:p>
            <a:pPr>
              <a:lnSpc>
                <a:spcPct val="50000"/>
              </a:lnSpc>
            </a:pPr>
            <a:endParaRPr lang="en-US" sz="2000" dirty="0" smtClean="0"/>
          </a:p>
          <a:p>
            <a:pPr>
              <a:lnSpc>
                <a:spcPct val="50000"/>
              </a:lnSpc>
            </a:pPr>
            <a:endParaRPr lang="en-US" sz="2000" dirty="0" smtClean="0"/>
          </a:p>
          <a:p>
            <a:pPr>
              <a:lnSpc>
                <a:spcPct val="50000"/>
              </a:lnSpc>
            </a:pPr>
            <a:r>
              <a:rPr lang="en-US" sz="2000" dirty="0" smtClean="0"/>
              <a:t>This is, addition theorem of probabilities for union of disjoint events.</a:t>
            </a:r>
          </a:p>
          <a:p>
            <a:pPr>
              <a:lnSpc>
                <a:spcPct val="50000"/>
              </a:lnSpc>
            </a:pPr>
            <a:endParaRPr lang="en-US" sz="2000" dirty="0" smtClean="0"/>
          </a:p>
          <a:p>
            <a:r>
              <a:rPr lang="en-US" sz="2000" dirty="0" smtClean="0"/>
              <a:t>Using Conditional Probability:</a:t>
            </a:r>
            <a:endParaRPr lang="en-US" sz="2000" dirty="0"/>
          </a:p>
          <a:p>
            <a:r>
              <a:rPr lang="mr-IN" sz="2000" dirty="0" smtClean="0"/>
              <a:t>                                                P </a:t>
            </a:r>
            <a:r>
              <a:rPr lang="en-US" sz="2000" dirty="0"/>
              <a:t>(B </a:t>
            </a:r>
            <a:r>
              <a:rPr lang="en-US" sz="2000" dirty="0" smtClean="0"/>
              <a:t>/ A) = P(B ∩ A) / P(A) </a:t>
            </a:r>
            <a:r>
              <a:rPr lang="mr-IN" sz="2000" dirty="0" smtClean="0"/>
              <a:t>    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422" y="1335453"/>
            <a:ext cx="4738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2000" dirty="0"/>
              <a:t>We know, </a:t>
            </a:r>
          </a:p>
          <a:p>
            <a:pPr>
              <a:lnSpc>
                <a:spcPct val="60000"/>
              </a:lnSpc>
            </a:pPr>
            <a:endParaRPr lang="en-US" sz="2000" dirty="0"/>
          </a:p>
          <a:p>
            <a:r>
              <a:rPr lang="en-US" sz="2000" dirty="0" smtClean="0"/>
              <a:t>      A1 </a:t>
            </a:r>
            <a:r>
              <a:rPr lang="en-US" sz="2000" dirty="0"/>
              <a:t>U A2 U A3 U </a:t>
            </a:r>
            <a:r>
              <a:rPr lang="mr-IN" sz="2000" dirty="0"/>
              <a:t>….. U AK  </a:t>
            </a:r>
            <a:r>
              <a:rPr lang="en-US" sz="2000" dirty="0"/>
              <a:t>= E(Total)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422" y="2205637"/>
            <a:ext cx="46262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2000" dirty="0"/>
              <a:t>Then, for any event B, we have</a:t>
            </a:r>
            <a:r>
              <a:rPr lang="en-US" sz="2000" dirty="0" smtClean="0"/>
              <a:t>,</a:t>
            </a:r>
          </a:p>
          <a:p>
            <a:pPr>
              <a:lnSpc>
                <a:spcPct val="60000"/>
              </a:lnSpc>
            </a:pP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B </a:t>
            </a:r>
            <a:r>
              <a:rPr lang="en-US" sz="2000" dirty="0"/>
              <a:t>= B ∩ E</a:t>
            </a:r>
          </a:p>
          <a:p>
            <a:r>
              <a:rPr lang="en-US" sz="2000" dirty="0" smtClean="0"/>
              <a:t>      B </a:t>
            </a:r>
            <a:r>
              <a:rPr lang="en-US" sz="2000" dirty="0"/>
              <a:t>= B ∩ (A1 U A2 U A3 U </a:t>
            </a:r>
            <a:r>
              <a:rPr lang="mr-IN" sz="2000" dirty="0" smtClean="0"/>
              <a:t>…</a:t>
            </a:r>
            <a:r>
              <a:rPr lang="mr-IN" sz="2000" dirty="0"/>
              <a:t> </a:t>
            </a:r>
            <a:r>
              <a:rPr lang="mr-IN" sz="2000" dirty="0" smtClean="0"/>
              <a:t>U </a:t>
            </a:r>
            <a:r>
              <a:rPr lang="mr-IN" sz="2000" dirty="0"/>
              <a:t>AK</a:t>
            </a:r>
            <a:r>
              <a:rPr lang="en-US" sz="2000" dirty="0" smtClean="0"/>
              <a:t>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9301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844" y="536078"/>
            <a:ext cx="794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As the events are said to be independent here,</a:t>
            </a:r>
          </a:p>
          <a:p>
            <a:r>
              <a:rPr lang="en-US" sz="2000" dirty="0" smtClean="0"/>
              <a:t>                                      P(A ∩ B) = P(A) * P(B)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62844" y="1334670"/>
            <a:ext cx="79436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P(B|A) is the conditional probability which gives the </a:t>
            </a:r>
            <a:r>
              <a:rPr lang="en-US" sz="2000" dirty="0" smtClean="0"/>
              <a:t>probability </a:t>
            </a:r>
            <a:r>
              <a:rPr lang="en-US" sz="2000" dirty="0"/>
              <a:t>of occurrence of event B when event A has already occurred. Hence</a:t>
            </a:r>
            <a:r>
              <a:rPr lang="en-US" sz="2000" dirty="0" smtClean="0"/>
              <a:t>,</a:t>
            </a:r>
          </a:p>
          <a:p>
            <a:pPr>
              <a:lnSpc>
                <a:spcPct val="50000"/>
              </a:lnSpc>
            </a:pP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         P( B ∩ Ai ) = P( B | Ai ).P( Ai ) ; </a:t>
            </a:r>
            <a:r>
              <a:rPr lang="en-US" sz="2000" dirty="0" err="1" smtClean="0"/>
              <a:t>i</a:t>
            </a:r>
            <a:r>
              <a:rPr lang="en-US" sz="2000" dirty="0" smtClean="0"/>
              <a:t> = 1,2,3</a:t>
            </a:r>
            <a:r>
              <a:rPr lang="mr-IN" sz="2000" dirty="0"/>
              <a:t> </a:t>
            </a:r>
            <a:r>
              <a:rPr lang="mr-IN" sz="2000" dirty="0" smtClean="0"/>
              <a:t>. . . k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62844" y="3032162"/>
            <a:ext cx="2991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Applying this rule above:</a:t>
            </a:r>
          </a:p>
        </p:txBody>
      </p:sp>
      <p:pic>
        <p:nvPicPr>
          <p:cNvPr id="5" name="Picture 4" descr="Screenshot 2020-01-09 at 5.05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44" y="3558976"/>
            <a:ext cx="8077200" cy="129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2844" y="5131351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is </a:t>
            </a:r>
            <a:r>
              <a:rPr lang="en-US" sz="2000" dirty="0">
                <a:solidFill>
                  <a:srgbClr val="FF8600"/>
                </a:solidFill>
              </a:rPr>
              <a:t>L</a:t>
            </a:r>
            <a:r>
              <a:rPr lang="en-US" sz="2000" dirty="0" smtClean="0">
                <a:solidFill>
                  <a:srgbClr val="FF8600"/>
                </a:solidFill>
              </a:rPr>
              <a:t>aw of Total Probability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 smtClean="0"/>
              <a:t>It is used for evaluation of denominator in Bayes’ Theorem.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903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158" y="562113"/>
            <a:ext cx="6635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8600"/>
                </a:solidFill>
              </a:rPr>
              <a:t>DESCRIPTIVE STATISTICS</a:t>
            </a:r>
            <a:endParaRPr lang="en-US" sz="4000" dirty="0">
              <a:solidFill>
                <a:srgbClr val="FF8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158" y="1500226"/>
            <a:ext cx="695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following measures are used to represent the data set :</a:t>
            </a:r>
            <a:endParaRPr lang="en-US" sz="20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79563286"/>
              </p:ext>
            </p:extLst>
          </p:nvPr>
        </p:nvGraphicFramePr>
        <p:xfrm>
          <a:off x="1069473" y="2173916"/>
          <a:ext cx="7098631" cy="449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2833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518" y="392417"/>
            <a:ext cx="465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BAYES’ THEOREM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3518" y="1242449"/>
            <a:ext cx="8078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 is a mathematical formula for determining conditional probability.</a:t>
            </a:r>
            <a:endParaRPr lang="en-US" sz="2000" dirty="0"/>
          </a:p>
        </p:txBody>
      </p:sp>
      <p:pic>
        <p:nvPicPr>
          <p:cNvPr id="4" name="Picture 3" descr="Screenshot 2020-01-09 at 4.41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776" y="1747311"/>
            <a:ext cx="2933766" cy="11735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3518" y="3037314"/>
            <a:ext cx="8078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above formula, the posterior probability is equal to the conditional probability of event B given A multiplied by the prior probability of A, all divided by the prior probability of B.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3518" y="4387806"/>
            <a:ext cx="55908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Science itself is a special case of Bayes’ theorem because we are revising a prior probability( hypothesis) in the light of observation or experience that confirms our hypothesis( experimental evidence) to develop a posterior probability( conclusion)</a:t>
            </a:r>
            <a:endParaRPr lang="en-US" sz="2000" dirty="0"/>
          </a:p>
        </p:txBody>
      </p:sp>
      <p:pic>
        <p:nvPicPr>
          <p:cNvPr id="7" name="Picture 6" descr="Screenshot 2020-01-09 at 4.54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382" y="3948224"/>
            <a:ext cx="2636045" cy="271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7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0-01-09 at 4.49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2" y="1385845"/>
            <a:ext cx="8549893" cy="812800"/>
          </a:xfrm>
          <a:prstGeom prst="rect">
            <a:avLst/>
          </a:prstGeom>
        </p:spPr>
      </p:pic>
      <p:pic>
        <p:nvPicPr>
          <p:cNvPr id="3" name="Picture 2" descr="Screenshot 2020-01-09 at 4.50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8" y="2342677"/>
            <a:ext cx="8593927" cy="42043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8772" y="638909"/>
            <a:ext cx="4375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8600"/>
                </a:solidFill>
              </a:rPr>
              <a:t>Example Bayes’ Theorem:</a:t>
            </a:r>
            <a:endParaRPr lang="en-US" sz="2800" dirty="0">
              <a:solidFill>
                <a:srgbClr val="FF8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362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470263"/>
            <a:ext cx="8059783" cy="765509"/>
          </a:xfrm>
        </p:spPr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177" y="1747651"/>
            <a:ext cx="4528957" cy="1034414"/>
          </a:xfrm>
          <a:prstGeom prst="rect">
            <a:avLst/>
          </a:prstGeom>
        </p:spPr>
      </p:pic>
      <p:pic>
        <p:nvPicPr>
          <p:cNvPr id="7" name="Picture 6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151" y="3490093"/>
            <a:ext cx="2583068" cy="1186409"/>
          </a:xfrm>
          <a:prstGeom prst="rect">
            <a:avLst/>
          </a:prstGeom>
        </p:spPr>
      </p:pic>
      <p:pic>
        <p:nvPicPr>
          <p:cNvPr id="8" name="Picture 7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802" y="3490094"/>
            <a:ext cx="2766947" cy="1186407"/>
          </a:xfrm>
          <a:prstGeom prst="rect">
            <a:avLst/>
          </a:prstGeom>
        </p:spPr>
      </p:pic>
      <p:pic>
        <p:nvPicPr>
          <p:cNvPr id="9" name="Picture 8" descr="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052" y="5254788"/>
            <a:ext cx="2339302" cy="605963"/>
          </a:xfrm>
          <a:prstGeom prst="rect">
            <a:avLst/>
          </a:prstGeom>
        </p:spPr>
      </p:pic>
      <p:pic>
        <p:nvPicPr>
          <p:cNvPr id="10" name="Picture 9" descr="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0830" y="6067456"/>
            <a:ext cx="2453799" cy="581537"/>
          </a:xfrm>
          <a:prstGeom prst="rect">
            <a:avLst/>
          </a:prstGeom>
        </p:spPr>
      </p:pic>
      <p:pic>
        <p:nvPicPr>
          <p:cNvPr id="11" name="Picture 10" descr="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3127" y="6008915"/>
            <a:ext cx="2068853" cy="587288"/>
          </a:xfrm>
          <a:prstGeom prst="rect">
            <a:avLst/>
          </a:prstGeom>
        </p:spPr>
      </p:pic>
      <p:pic>
        <p:nvPicPr>
          <p:cNvPr id="12" name="Picture 11" descr="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4671" y="5172891"/>
            <a:ext cx="2050677" cy="61849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rot="5400000">
            <a:off x="2873830" y="2926081"/>
            <a:ext cx="535577" cy="4310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6126480" y="2873828"/>
            <a:ext cx="574767" cy="496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2" idx="0"/>
          </p:cNvCxnSpPr>
          <p:nvPr/>
        </p:nvCxnSpPr>
        <p:spPr>
          <a:xfrm rot="16200000" flipH="1">
            <a:off x="2330653" y="4923533"/>
            <a:ext cx="496389" cy="2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</p:cNvCxnSpPr>
          <p:nvPr/>
        </p:nvCxnSpPr>
        <p:spPr>
          <a:xfrm flipH="1">
            <a:off x="7093134" y="4676501"/>
            <a:ext cx="3142" cy="5094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47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3772" y="296750"/>
            <a:ext cx="5759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BINOMIAL DISTRIBUTION </a:t>
            </a:r>
          </a:p>
          <a:p>
            <a:r>
              <a:rPr lang="en-US" sz="3600" dirty="0" smtClean="0">
                <a:solidFill>
                  <a:schemeClr val="tx2"/>
                </a:solidFill>
              </a:rPr>
              <a:t>OF PROBABILITY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772" y="1497079"/>
            <a:ext cx="8415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 </a:t>
            </a:r>
            <a:r>
              <a:rPr lang="en-US" sz="2000" b="1" dirty="0"/>
              <a:t>binomial distribution</a:t>
            </a:r>
            <a:r>
              <a:rPr lang="en-US" sz="2000" dirty="0"/>
              <a:t> is the probability of a SUCCESS or FAILURE outcome in an experiment or survey that is repeated multiple times.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773" y="5226784"/>
            <a:ext cx="84155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Criteria for binomial distribution: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number of observations or trials is fixed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Each observation or trial </a:t>
            </a:r>
            <a:r>
              <a:rPr lang="en-US" sz="2000" dirty="0" smtClean="0"/>
              <a:t>is</a:t>
            </a:r>
            <a:r>
              <a:rPr lang="en-US" sz="2000" dirty="0"/>
              <a:t> </a:t>
            </a:r>
            <a:r>
              <a:rPr lang="en-US" sz="2000" dirty="0" smtClean="0"/>
              <a:t>independent.</a:t>
            </a:r>
            <a:endParaRPr lang="en-US" sz="2000" dirty="0">
              <a:hlinkClick r:id="rId2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 probability of success (tails, heads, fail or pass) is exactly the same from one trial to another.</a:t>
            </a:r>
          </a:p>
        </p:txBody>
      </p:sp>
      <p:pic>
        <p:nvPicPr>
          <p:cNvPr id="7" name="Picture 6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42" y="2261829"/>
            <a:ext cx="4296611" cy="296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1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927" y="777478"/>
            <a:ext cx="167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8600"/>
                </a:solidFill>
              </a:rPr>
              <a:t>Example:</a:t>
            </a:r>
            <a:endParaRPr lang="en-US" sz="2400" dirty="0">
              <a:solidFill>
                <a:srgbClr val="FF8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6927" y="1328161"/>
            <a:ext cx="8487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Q. A coin is tossed 10 times. What is the probability of getting exactly 6 heads?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927" y="2254685"/>
            <a:ext cx="50986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number of trials (n) is </a:t>
            </a:r>
            <a:r>
              <a:rPr lang="en-US" dirty="0" smtClean="0"/>
              <a:t>10</a:t>
            </a:r>
          </a:p>
          <a:p>
            <a:endParaRPr lang="en-US" dirty="0" smtClean="0"/>
          </a:p>
          <a:p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smtClean="0"/>
              <a:t>6</a:t>
            </a:r>
          </a:p>
          <a:p>
            <a:r>
              <a:rPr lang="en-US" dirty="0" smtClean="0"/>
              <a:t> </a:t>
            </a:r>
            <a:r>
              <a:rPr lang="en-US" dirty="0"/>
              <a:t>The odds of success (p) </a:t>
            </a:r>
            <a:r>
              <a:rPr lang="en-US" dirty="0" smtClean="0"/>
              <a:t>(tossing </a:t>
            </a:r>
            <a:r>
              <a:rPr lang="en-US" dirty="0"/>
              <a:t>a </a:t>
            </a:r>
            <a:r>
              <a:rPr lang="en-US" dirty="0" smtClean="0"/>
              <a:t>heads) </a:t>
            </a:r>
            <a:r>
              <a:rPr lang="en-US" dirty="0"/>
              <a:t>is 0.5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Odds of failure (q) = 1- </a:t>
            </a:r>
            <a:r>
              <a:rPr lang="en-US" dirty="0" smtClean="0"/>
              <a:t>p</a:t>
            </a:r>
          </a:p>
          <a:p>
            <a:endParaRPr lang="en-US" u="sng" dirty="0"/>
          </a:p>
          <a:p>
            <a:r>
              <a:rPr lang="mr-IN" dirty="0" smtClean="0"/>
              <a:t>P(x</a:t>
            </a:r>
            <a:r>
              <a:rPr lang="mr-IN" dirty="0"/>
              <a:t>=6) = 10C6 * 0.5^6 * 0.5^4 </a:t>
            </a:r>
            <a:endParaRPr lang="mr-IN" dirty="0" smtClean="0"/>
          </a:p>
          <a:p>
            <a:r>
              <a:rPr lang="mr-IN" dirty="0"/>
              <a:t> </a:t>
            </a:r>
            <a:r>
              <a:rPr lang="mr-IN" dirty="0" smtClean="0"/>
              <a:t>               = </a:t>
            </a:r>
            <a:r>
              <a:rPr lang="mr-IN" dirty="0"/>
              <a:t>210 * 0.015625 * 0.0625 </a:t>
            </a:r>
            <a:endParaRPr lang="mr-IN" dirty="0" smtClean="0"/>
          </a:p>
          <a:p>
            <a:r>
              <a:rPr lang="mr-IN" dirty="0"/>
              <a:t> </a:t>
            </a:r>
            <a:r>
              <a:rPr lang="mr-IN" dirty="0" smtClean="0"/>
              <a:t>               = </a:t>
            </a:r>
            <a:r>
              <a:rPr lang="mr-IN" dirty="0"/>
              <a:t>0.205078125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11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565" y="433183"/>
            <a:ext cx="5673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8600"/>
                </a:solidFill>
              </a:rPr>
              <a:t>POISSON DISTRIBUTION </a:t>
            </a:r>
          </a:p>
          <a:p>
            <a:r>
              <a:rPr lang="en-US" sz="3600" dirty="0" smtClean="0">
                <a:solidFill>
                  <a:srgbClr val="FF8600"/>
                </a:solidFill>
              </a:rPr>
              <a:t>OF PROBABILITY</a:t>
            </a:r>
            <a:endParaRPr lang="en-US" sz="3600" dirty="0">
              <a:solidFill>
                <a:srgbClr val="FF8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564" y="3344112"/>
            <a:ext cx="8259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8600"/>
                </a:solidFill>
              </a:rPr>
              <a:t>Poisson distribution </a:t>
            </a:r>
            <a:r>
              <a:rPr lang="en-US" sz="2000" dirty="0"/>
              <a:t>is the discrete probability distribution of the number of events occurring in a given time period, given the average number of times the event occurs over that time period.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564" y="1808208"/>
            <a:ext cx="8259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When the number of trials in a binomial distribution is very large, and the probability of success is very small, then </a:t>
            </a:r>
            <a:r>
              <a:rPr lang="en-US" sz="2000" dirty="0" err="1" smtClean="0"/>
              <a:t>np</a:t>
            </a:r>
            <a:r>
              <a:rPr lang="en-US" sz="2000" dirty="0" smtClean="0"/>
              <a:t> ~ </a:t>
            </a:r>
            <a:r>
              <a:rPr lang="en-US" sz="2000" dirty="0" err="1" smtClean="0"/>
              <a:t>npq</a:t>
            </a:r>
            <a:r>
              <a:rPr lang="en-US" sz="2000" dirty="0" smtClean="0"/>
              <a:t> (as q ~ 1), therefore it is possible to change the distribution to a Poisson distribution.</a:t>
            </a:r>
            <a:endParaRPr lang="en-US" sz="2000" dirty="0"/>
          </a:p>
        </p:txBody>
      </p:sp>
      <p:pic>
        <p:nvPicPr>
          <p:cNvPr id="5" name="Picture 4" descr="Screenshot 2020-01-09 at 3.12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19" y="4502645"/>
            <a:ext cx="2819400" cy="1079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6565" y="5455301"/>
            <a:ext cx="8066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Where,</a:t>
            </a:r>
          </a:p>
          <a:p>
            <a:r>
              <a:rPr lang="en-US" dirty="0"/>
              <a:t> </a:t>
            </a:r>
            <a:r>
              <a:rPr lang="en-US" dirty="0" smtClean="0"/>
              <a:t>       x = 0,1,2,3</a:t>
            </a:r>
            <a:r>
              <a:rPr lang="mr-IN" dirty="0" smtClean="0"/>
              <a:t>….</a:t>
            </a:r>
          </a:p>
          <a:p>
            <a:r>
              <a:rPr lang="mr-IN" dirty="0"/>
              <a:t> </a:t>
            </a:r>
            <a:r>
              <a:rPr lang="mr-IN" dirty="0" smtClean="0"/>
              <a:t>          </a:t>
            </a:r>
            <a:r>
              <a:rPr lang="en-US" dirty="0" err="1"/>
              <a:t>ƛ</a:t>
            </a:r>
            <a:r>
              <a:rPr lang="en-US" dirty="0"/>
              <a:t>  </a:t>
            </a:r>
            <a:r>
              <a:rPr lang="en-US" dirty="0" smtClean="0"/>
              <a:t>=  mean number of occurrences in the interval</a:t>
            </a:r>
          </a:p>
          <a:p>
            <a:r>
              <a:rPr lang="en-US" dirty="0" smtClean="0"/>
              <a:t>       e = </a:t>
            </a:r>
            <a:r>
              <a:rPr lang="en-US" dirty="0"/>
              <a:t>E</a:t>
            </a:r>
            <a:r>
              <a:rPr lang="en-US" dirty="0" smtClean="0"/>
              <a:t>uler’s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81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720" y="312577"/>
            <a:ext cx="1568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8600"/>
                </a:solidFill>
              </a:rPr>
              <a:t>Example:</a:t>
            </a:r>
            <a:endParaRPr lang="en-US" sz="2000" dirty="0">
              <a:solidFill>
                <a:srgbClr val="FF8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720" y="712687"/>
            <a:ext cx="8087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Q. </a:t>
            </a:r>
            <a:r>
              <a:rPr lang="en-US" dirty="0" smtClean="0"/>
              <a:t>Twenty sheets of aluminum alloy were examined for surface flaws. The frequency of the number of sheets with a given number of flaws per sheet was as follows</a:t>
            </a:r>
            <a:endParaRPr lang="en-US" dirty="0"/>
          </a:p>
        </p:txBody>
      </p:sp>
      <p:pic>
        <p:nvPicPr>
          <p:cNvPr id="4" name="Picture 3" descr="Screenshot 2020-01-09 at 4.07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593" y="1636017"/>
            <a:ext cx="2312373" cy="263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680" y="4975856"/>
            <a:ext cx="808722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total number of flaws</a:t>
            </a:r>
            <a:r>
              <a:rPr lang="en-US" dirty="0"/>
              <a:t> </a:t>
            </a:r>
            <a:r>
              <a:rPr lang="en-US" dirty="0" smtClean="0"/>
              <a:t>= (0x4)+(1x3)+(2x5)+(3x2+(4x4)+(5x1)+(6x1) = 46</a:t>
            </a:r>
          </a:p>
          <a:p>
            <a:r>
              <a:rPr lang="en-US" dirty="0"/>
              <a:t>So </a:t>
            </a:r>
            <a:r>
              <a:rPr lang="en-US" dirty="0" smtClean="0"/>
              <a:t>the average for 20 sheets (ℳ ) = 46/20 = 2.3</a:t>
            </a:r>
          </a:p>
          <a:p>
            <a:r>
              <a:rPr lang="en-US" dirty="0" smtClean="0"/>
              <a:t>Probability = P(X&gt;=3)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= 1 </a:t>
            </a:r>
            <a:r>
              <a:rPr lang="mr-IN" dirty="0" smtClean="0"/>
              <a:t>–</a:t>
            </a:r>
            <a:r>
              <a:rPr lang="en-US" dirty="0" smtClean="0"/>
              <a:t> (P</a:t>
            </a:r>
            <a:r>
              <a:rPr lang="en-US" dirty="0"/>
              <a:t>(x0</a:t>
            </a:r>
            <a:r>
              <a:rPr lang="en-US" dirty="0" smtClean="0"/>
              <a:t>) +</a:t>
            </a:r>
            <a:r>
              <a:rPr lang="en-US" dirty="0"/>
              <a:t>P(</a:t>
            </a:r>
            <a:r>
              <a:rPr lang="en-US" dirty="0" smtClean="0"/>
              <a:t>x1)+</a:t>
            </a:r>
            <a:r>
              <a:rPr lang="en-US" dirty="0"/>
              <a:t>P(</a:t>
            </a:r>
            <a:r>
              <a:rPr lang="en-US" dirty="0" smtClean="0"/>
              <a:t>x2))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Using Poisson distribution formula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= 0.40396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679" y="4379790"/>
            <a:ext cx="807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probability of finding a sheet chosen at random which contains 3 or more surface flaws?</a:t>
            </a:r>
          </a:p>
        </p:txBody>
      </p:sp>
    </p:spTree>
    <p:extLst>
      <p:ext uri="{BB962C8B-B14F-4D97-AF65-F5344CB8AC3E}">
        <p14:creationId xmlns:p14="http://schemas.microsoft.com/office/powerpoint/2010/main" val="34959306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574" y="335791"/>
            <a:ext cx="7315200" cy="845788"/>
          </a:xfrm>
        </p:spPr>
        <p:txBody>
          <a:bodyPr/>
          <a:lstStyle/>
          <a:p>
            <a:r>
              <a:rPr lang="en-US" dirty="0" smtClean="0"/>
              <a:t>Continuous Distribution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9574" y="1631810"/>
            <a:ext cx="48855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probability distribution in which the random variable X can take on any value (is continuous) i.e. the probability of X taking on any one specific value is zero.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574" y="3801292"/>
            <a:ext cx="7863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Normal Distribution: </a:t>
            </a:r>
            <a:r>
              <a:rPr lang="en-US" sz="2000" dirty="0" smtClean="0"/>
              <a:t>A continuous random variable x is said to follow normal distribution, if its probability density function is define as follow,</a:t>
            </a:r>
            <a:endParaRPr lang="en-US" sz="2000" dirty="0"/>
          </a:p>
        </p:txBody>
      </p:sp>
      <p:pic>
        <p:nvPicPr>
          <p:cNvPr id="8" name="Picture 7" descr="normpdf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997" y="4845909"/>
            <a:ext cx="3187880" cy="14242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2644" y="6294606"/>
            <a:ext cx="580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Where, (μ)= means and (σ)= standard deviations. </a:t>
            </a:r>
          </a:p>
        </p:txBody>
      </p:sp>
      <p:pic>
        <p:nvPicPr>
          <p:cNvPr id="10" name="Picture 9" descr="Line-Plot-of-Events-vs-Probability-or-the-Probability-Density-Function-for-the-Normal-Distribu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27423" y="1378127"/>
            <a:ext cx="3423386" cy="231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29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2515" y="613954"/>
            <a:ext cx="787690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Chi- Squared Test: </a:t>
            </a:r>
          </a:p>
          <a:p>
            <a:r>
              <a:rPr lang="en-US" sz="2000" dirty="0" smtClean="0"/>
              <a:t>The Chi-Square statistic is commonly used for testing relationships between categorical variables.  </a:t>
            </a:r>
          </a:p>
          <a:p>
            <a:r>
              <a:rPr lang="en-US" sz="2000" dirty="0" smtClean="0"/>
              <a:t>The null hypothesis of the Chi-Square test is that no relationship exists on the categorical variables in the population. </a:t>
            </a:r>
            <a:r>
              <a:rPr lang="en-US" sz="2000" dirty="0"/>
              <a:t>T</a:t>
            </a:r>
            <a:r>
              <a:rPr lang="en-US" sz="2000" dirty="0" smtClean="0"/>
              <a:t>hey are independent.</a:t>
            </a:r>
            <a:br>
              <a:rPr lang="en-US" sz="2000" dirty="0" smtClean="0"/>
            </a:br>
            <a:r>
              <a:rPr lang="en-US" sz="2000" dirty="0" smtClean="0"/>
              <a:t>The calculation of the Chi-Square statistic is quite straight-forward and intuitive.</a:t>
            </a:r>
            <a:endParaRPr lang="en-US" sz="2000" dirty="0"/>
          </a:p>
        </p:txBody>
      </p:sp>
      <p:pic>
        <p:nvPicPr>
          <p:cNvPr id="9" name="Picture 8" descr="chi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89" y="3165694"/>
            <a:ext cx="2287525" cy="12887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2514" y="4454434"/>
            <a:ext cx="78769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Where, </a:t>
            </a:r>
          </a:p>
          <a:p>
            <a:r>
              <a:rPr lang="en-US" sz="2000" dirty="0" smtClean="0"/>
              <a:t>        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o</a:t>
            </a:r>
            <a:r>
              <a:rPr lang="en-US" sz="2000" dirty="0" smtClean="0"/>
              <a:t> = The observed frequency ,</a:t>
            </a:r>
          </a:p>
          <a:p>
            <a:pPr fontAlgn="base"/>
            <a:r>
              <a:rPr lang="en-US" sz="2000" dirty="0" smtClean="0"/>
              <a:t>        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e</a:t>
            </a:r>
            <a:r>
              <a:rPr lang="en-US" sz="2000" dirty="0" smtClean="0"/>
              <a:t> = The expected frequency if NO relationship existed </a:t>
            </a:r>
          </a:p>
          <a:p>
            <a:pPr fontAlgn="base"/>
            <a:r>
              <a:rPr lang="en-US" sz="2000" dirty="0"/>
              <a:t> </a:t>
            </a:r>
            <a:r>
              <a:rPr lang="en-US" sz="2000" dirty="0" smtClean="0"/>
              <a:t>              between the variables,</a:t>
            </a:r>
          </a:p>
          <a:p>
            <a:pPr fontAlgn="base"/>
            <a:r>
              <a:rPr lang="el-GR" sz="2000" i="1" dirty="0" smtClean="0"/>
              <a:t>        χ</a:t>
            </a:r>
            <a:r>
              <a:rPr lang="el-GR" sz="2000" baseline="30000" dirty="0" smtClean="0"/>
              <a:t>2</a:t>
            </a:r>
            <a:r>
              <a:rPr lang="en-US" sz="2000" baseline="30000" dirty="0" smtClean="0"/>
              <a:t> </a:t>
            </a:r>
            <a:r>
              <a:rPr lang="en-US" sz="2000" dirty="0" smtClean="0"/>
              <a:t>= Degree of freedom.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040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5260" y="2967335"/>
            <a:ext cx="51734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 </a:t>
            </a:r>
            <a:r>
              <a:rPr lang="en-US" sz="5400" dirty="0" smtClean="0">
                <a:solidFill>
                  <a:prstClr val="black"/>
                </a:solidFill>
                <a:latin typeface="AppleColorEmoji"/>
              </a:rPr>
              <a:t>🤘</a:t>
            </a:r>
            <a:endParaRPr lang="x-none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643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421" y="548105"/>
            <a:ext cx="6169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MEASURE OF POSITION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4421" y="1618050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Also known as measure of </a:t>
            </a:r>
            <a:r>
              <a:rPr lang="en-US" sz="2000" dirty="0" smtClean="0">
                <a:solidFill>
                  <a:srgbClr val="FF8600"/>
                </a:solidFill>
              </a:rPr>
              <a:t>Central Tendency</a:t>
            </a:r>
            <a:r>
              <a:rPr lang="en-US" sz="20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4421" y="2044425"/>
            <a:ext cx="82483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 measure of central tendency is a single value that attempts to describe a set of data by identifying the central position within that set of data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There are three measures of central tendencies: Mean, Median and Mode.</a:t>
            </a:r>
          </a:p>
        </p:txBody>
      </p:sp>
      <p:pic>
        <p:nvPicPr>
          <p:cNvPr id="4" name="Picture 3" descr="Screenshot 2020-01-09 at 12.19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45" y="3944748"/>
            <a:ext cx="6546626" cy="255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7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430" y="2038807"/>
            <a:ext cx="804236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Median: </a:t>
            </a:r>
            <a:r>
              <a:rPr lang="en-US" sz="2000" dirty="0"/>
              <a:t>It is a point that divides the data into two equal halves while being less susceptible to </a:t>
            </a:r>
            <a:r>
              <a:rPr lang="en-US" sz="2000" dirty="0" smtClean="0"/>
              <a:t>outliers compare to mean.</a:t>
            </a:r>
          </a:p>
          <a:p>
            <a:endParaRPr lang="en-US" sz="2000" dirty="0" smtClean="0"/>
          </a:p>
          <a:p>
            <a:r>
              <a:rPr lang="en-US" sz="2000" u="sng" dirty="0" smtClean="0"/>
              <a:t>For ungrouped data</a:t>
            </a:r>
            <a:r>
              <a:rPr lang="en-US" sz="2000" dirty="0" smtClean="0"/>
              <a:t>: middle data point of an ordered data set.</a:t>
            </a:r>
          </a:p>
          <a:p>
            <a:endParaRPr lang="en-US" sz="2000" dirty="0" smtClean="0"/>
          </a:p>
          <a:p>
            <a:r>
              <a:rPr lang="en-US" sz="2000" u="sng" dirty="0" smtClean="0"/>
              <a:t>For grouped data 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pic>
        <p:nvPicPr>
          <p:cNvPr id="3" name="Picture 2" descr="Screenshot 2020-01-08 at 2.49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451" y="3694461"/>
            <a:ext cx="3355474" cy="12245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5054" y="4919008"/>
            <a:ext cx="78338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Where,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L = lower limit of median class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</a:t>
            </a:r>
            <a:r>
              <a:rPr lang="en-US" sz="2000" dirty="0" smtClean="0"/>
              <a:t> = number of observations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c</a:t>
            </a:r>
            <a:r>
              <a:rPr lang="en-US" sz="2000" dirty="0" err="1" smtClean="0"/>
              <a:t>f</a:t>
            </a:r>
            <a:r>
              <a:rPr lang="en-US" sz="2000" dirty="0" smtClean="0"/>
              <a:t> = cumulative frequency of class preceding the median class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f = frequency of median class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w = class size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59982" y="402663"/>
            <a:ext cx="799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8600"/>
                </a:solidFill>
              </a:rPr>
              <a:t>Mean: </a:t>
            </a:r>
            <a:r>
              <a:rPr lang="en-US" sz="2000" dirty="0" smtClean="0"/>
              <a:t>It is a point where mass of distribution of data balances.</a:t>
            </a:r>
            <a:r>
              <a:rPr lang="en-US" sz="2400" dirty="0" smtClean="0">
                <a:solidFill>
                  <a:srgbClr val="FF8600"/>
                </a:solidFill>
              </a:rPr>
              <a:t>  </a:t>
            </a:r>
            <a:endParaRPr lang="en-US" sz="2400" dirty="0">
              <a:solidFill>
                <a:srgbClr val="FF8600"/>
              </a:solidFill>
            </a:endParaRPr>
          </a:p>
        </p:txBody>
      </p:sp>
      <p:pic>
        <p:nvPicPr>
          <p:cNvPr id="6" name="Picture 5" descr="Screenshot 2020-01-08 at 2.34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697" y="979777"/>
            <a:ext cx="4545263" cy="103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2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948" y="595893"/>
            <a:ext cx="764673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Mode: </a:t>
            </a:r>
            <a:r>
              <a:rPr lang="en-US" sz="2000" dirty="0" smtClean="0"/>
              <a:t>It refers to the data item that occurs most frequently in a given data set.</a:t>
            </a:r>
          </a:p>
          <a:p>
            <a:endParaRPr lang="en-US" sz="2000" dirty="0" smtClean="0"/>
          </a:p>
          <a:p>
            <a:r>
              <a:rPr lang="en-US" sz="2000" u="sng" dirty="0" smtClean="0"/>
              <a:t>Mode for </a:t>
            </a:r>
            <a:r>
              <a:rPr lang="en-US" sz="2000" u="sng" dirty="0"/>
              <a:t>u</a:t>
            </a:r>
            <a:r>
              <a:rPr lang="en-US" sz="2000" u="sng" dirty="0" smtClean="0"/>
              <a:t>ngrouped data</a:t>
            </a:r>
            <a:r>
              <a:rPr lang="en-US" sz="2000" dirty="0" smtClean="0"/>
              <a:t>: Most frequent observation in the data.</a:t>
            </a:r>
          </a:p>
          <a:p>
            <a:endParaRPr lang="en-US" sz="2000" dirty="0" smtClean="0"/>
          </a:p>
          <a:p>
            <a:r>
              <a:rPr lang="en-US" sz="2000" u="sng" dirty="0" smtClean="0"/>
              <a:t>Mode for grouped data</a:t>
            </a:r>
            <a:r>
              <a:rPr lang="en-US" sz="2000" dirty="0" smtClean="0"/>
              <a:t>: </a:t>
            </a:r>
            <a:endParaRPr lang="en-US" sz="2400" dirty="0"/>
          </a:p>
        </p:txBody>
      </p:sp>
      <p:pic>
        <p:nvPicPr>
          <p:cNvPr id="3" name="Picture 2" descr="0_6CLKBerWjAO8Znv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779624"/>
            <a:ext cx="8128000" cy="363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4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874" y="384830"/>
            <a:ext cx="7902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 for ungrouped data: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84874" y="910502"/>
            <a:ext cx="1282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Question:</a:t>
            </a:r>
            <a:endParaRPr lang="en-US" sz="2000" dirty="0"/>
          </a:p>
        </p:txBody>
      </p:sp>
      <p:pic>
        <p:nvPicPr>
          <p:cNvPr id="4" name="Picture 3" descr="Screenshot 2020-01-09 at 1.23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82" y="936289"/>
            <a:ext cx="6273800" cy="1651000"/>
          </a:xfrm>
          <a:prstGeom prst="rect">
            <a:avLst/>
          </a:prstGeom>
        </p:spPr>
      </p:pic>
      <p:pic>
        <p:nvPicPr>
          <p:cNvPr id="5" name="Picture 4" descr="Screenshot 2020-01-09 at 1.2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4" y="2743200"/>
            <a:ext cx="8185099" cy="1182071"/>
          </a:xfrm>
          <a:prstGeom prst="rect">
            <a:avLst/>
          </a:prstGeom>
        </p:spPr>
      </p:pic>
      <p:pic>
        <p:nvPicPr>
          <p:cNvPr id="6" name="Picture 5" descr="Screenshot 2020-01-09 at 1.24.1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4" y="4207480"/>
            <a:ext cx="8185099" cy="1106288"/>
          </a:xfrm>
          <a:prstGeom prst="rect">
            <a:avLst/>
          </a:prstGeom>
        </p:spPr>
      </p:pic>
      <p:pic>
        <p:nvPicPr>
          <p:cNvPr id="7" name="Picture 6" descr="Screenshot 2020-01-09 at 1.24.28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4" y="5550291"/>
            <a:ext cx="8185099" cy="110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4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704" y="320692"/>
            <a:ext cx="3811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for </a:t>
            </a:r>
            <a:r>
              <a:rPr lang="en-US" sz="2400" dirty="0" smtClean="0"/>
              <a:t>grouped </a:t>
            </a:r>
            <a:r>
              <a:rPr lang="en-US" sz="2400" dirty="0"/>
              <a:t>data: </a:t>
            </a:r>
          </a:p>
        </p:txBody>
      </p:sp>
      <p:pic>
        <p:nvPicPr>
          <p:cNvPr id="3" name="Picture 2" descr="Screenshot 2020-01-09 at 1.28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04" y="936289"/>
            <a:ext cx="2084836" cy="3146036"/>
          </a:xfrm>
          <a:prstGeom prst="rect">
            <a:avLst/>
          </a:prstGeom>
        </p:spPr>
      </p:pic>
      <p:pic>
        <p:nvPicPr>
          <p:cNvPr id="4" name="Picture 3" descr="Screenshot 2020-01-09 at 1.28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940" y="667039"/>
            <a:ext cx="3763277" cy="3873961"/>
          </a:xfrm>
          <a:prstGeom prst="rect">
            <a:avLst/>
          </a:prstGeom>
        </p:spPr>
      </p:pic>
      <p:pic>
        <p:nvPicPr>
          <p:cNvPr id="5" name="Picture 4" descr="Screenshot 2020-01-09 at 1.28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940" y="4669279"/>
            <a:ext cx="3941060" cy="1577804"/>
          </a:xfrm>
          <a:prstGeom prst="rect">
            <a:avLst/>
          </a:prstGeom>
        </p:spPr>
      </p:pic>
      <p:pic>
        <p:nvPicPr>
          <p:cNvPr id="6" name="Picture 5" descr="Screenshot 2020-01-09 at 1.29.03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4" y="5161020"/>
            <a:ext cx="4067371" cy="139392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705161" y="1720319"/>
            <a:ext cx="1504404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 dirty="0"/>
          </a:p>
        </p:txBody>
      </p:sp>
      <p:sp>
        <p:nvSpPr>
          <p:cNvPr id="9" name="Right Arrow 8"/>
          <p:cNvSpPr/>
          <p:nvPr/>
        </p:nvSpPr>
        <p:spPr>
          <a:xfrm rot="1604004">
            <a:off x="2697973" y="4036294"/>
            <a:ext cx="1638889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986051" y="4411064"/>
            <a:ext cx="810036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 dirty="0"/>
          </a:p>
        </p:txBody>
      </p:sp>
    </p:spTree>
    <p:extLst>
      <p:ext uri="{BB962C8B-B14F-4D97-AF65-F5344CB8AC3E}">
        <p14:creationId xmlns:p14="http://schemas.microsoft.com/office/powerpoint/2010/main" val="880012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1368" y="602219"/>
            <a:ext cx="6882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MEASURE OF DISPERSION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1368" y="1537369"/>
            <a:ext cx="7566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It refers to how the data deviates from the position measure i.e. gives an indication of the amount of variation in the process.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Dispersion of the data set can be described by: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8421" y="2763693"/>
            <a:ext cx="7759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8600"/>
                </a:solidFill>
              </a:rPr>
              <a:t>Range: </a:t>
            </a:r>
            <a:r>
              <a:rPr lang="en-US" sz="2000" dirty="0" smtClean="0"/>
              <a:t>It is the difference between highest and the lowest values.</a:t>
            </a:r>
            <a:endParaRPr lang="en-US" sz="2400" dirty="0">
              <a:solidFill>
                <a:srgbClr val="FF8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421" y="3211988"/>
            <a:ext cx="77595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Standard Deviation: </a:t>
            </a:r>
            <a:r>
              <a:rPr lang="en-US" sz="2000" dirty="0" smtClean="0"/>
              <a:t>It is the measurement of average distance between each quantity and mean i.e. how data is spread out from mean. Higher the standard deviation, more is the data spread from mean.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9" name="Picture 8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789" y="4458368"/>
            <a:ext cx="3198873" cy="223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39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1301</TotalTime>
  <Words>2200</Words>
  <Application>Microsoft Macintosh PowerPoint</Application>
  <PresentationFormat>On-screen Show (4:3)</PresentationFormat>
  <Paragraphs>259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Perspective</vt:lpstr>
      <vt:lpstr>Introduction to Statistics and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PROBABILITY</vt:lpstr>
      <vt:lpstr>TERMINOLOGY</vt:lpstr>
      <vt:lpstr>EVENTS</vt:lpstr>
      <vt:lpstr>PowerPoint Presentation</vt:lpstr>
      <vt:lpstr>Addition Theorem</vt:lpstr>
      <vt:lpstr>Multiplication Theorem</vt:lpstr>
      <vt:lpstr>Conditional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Probability Distribution</vt:lpstr>
      <vt:lpstr>PowerPoint Presentation</vt:lpstr>
      <vt:lpstr>PowerPoint Presentation</vt:lpstr>
      <vt:lpstr>PowerPoint Presentation</vt:lpstr>
      <vt:lpstr>PowerPoint Presentation</vt:lpstr>
      <vt:lpstr>Continuous Distribution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 and Probability</dc:title>
  <dc:creator>. .</dc:creator>
  <cp:lastModifiedBy>. .</cp:lastModifiedBy>
  <cp:revision>63</cp:revision>
  <dcterms:created xsi:type="dcterms:W3CDTF">2020-01-07T18:57:47Z</dcterms:created>
  <dcterms:modified xsi:type="dcterms:W3CDTF">2020-01-10T20:57:24Z</dcterms:modified>
</cp:coreProperties>
</file>