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8"/>
  </p:notesMasterIdLst>
  <p:sldIdLst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854B-8B16-4D49-9DA4-1794563ADAB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BB52A-A326-458E-A55F-2D13C67B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BB52A-A326-458E-A55F-2D13C67BDF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tree"/>
          <p:cNvPicPr>
            <a:picLocks noChangeAspect="1" noChangeArrowheads="1"/>
          </p:cNvPicPr>
          <p:nvPr/>
        </p:nvPicPr>
        <p:blipFill>
          <a:blip r:embed="rId2" cstate="print"/>
          <a:srcRect r="398"/>
          <a:stretch>
            <a:fillRect/>
          </a:stretch>
        </p:blipFill>
        <p:spPr bwMode="auto">
          <a:xfrm>
            <a:off x="0" y="-171450"/>
            <a:ext cx="9144000" cy="69770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3039095"/>
            <a:ext cx="7772400" cy="1470025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640" y="4653136"/>
            <a:ext cx="6400800" cy="17526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© 2011 MindTree Limited</a:t>
            </a:r>
          </a:p>
        </p:txBody>
      </p:sp>
      <p:pic>
        <p:nvPicPr>
          <p:cNvPr id="10" name="Picture 12" descr="MindTree New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8738" y="188913"/>
            <a:ext cx="1066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reeform 7"/>
          <p:cNvSpPr/>
          <p:nvPr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CONFIDENTIAL: For limited circulation only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4180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0" name="Freeform 19"/>
          <p:cNvSpPr/>
          <p:nvPr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21" name="Picture 12" descr="MindTree New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tree"/>
          <p:cNvPicPr>
            <a:picLocks noChangeAspect="1" noChangeArrowheads="1"/>
          </p:cNvPicPr>
          <p:nvPr/>
        </p:nvPicPr>
        <p:blipFill>
          <a:blip r:embed="rId2" cstate="print"/>
          <a:srcRect r="398"/>
          <a:stretch>
            <a:fillRect/>
          </a:stretch>
        </p:blipFill>
        <p:spPr bwMode="auto">
          <a:xfrm>
            <a:off x="0" y="-171450"/>
            <a:ext cx="9144000" cy="6977063"/>
          </a:xfrm>
          <a:prstGeom prst="rect">
            <a:avLst/>
          </a:prstGeom>
          <a:noFill/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284913" y="6019800"/>
            <a:ext cx="26082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r" fontAlgn="base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C61217"/>
              </a:buClr>
              <a:buSzPct val="110000"/>
              <a:buFont typeface="Wingdings" pitchFamily="2" charset="2"/>
              <a:buNone/>
            </a:pPr>
            <a:r>
              <a:rPr lang="en-US" sz="1400">
                <a:solidFill>
                  <a:srgbClr val="C61217"/>
                </a:solidFill>
              </a:rPr>
              <a:t>www.mindtree.com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© 2011 MindTree Limited</a:t>
            </a: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CONFIDENTIAL: For limited circulation only</a:t>
            </a:r>
          </a:p>
        </p:txBody>
      </p:sp>
      <p:pic>
        <p:nvPicPr>
          <p:cNvPr id="11" name="Picture 12" descr="MindTree New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8738" y="188913"/>
            <a:ext cx="1066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last sli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1274" y="2610959"/>
            <a:ext cx="5150695" cy="1846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43200"/>
            <a:ext cx="57912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572000"/>
            <a:ext cx="5791200" cy="457200"/>
          </a:xfrm>
        </p:spPr>
        <p:txBody>
          <a:bodyPr>
            <a:normAutofit/>
          </a:bodyPr>
          <a:lstStyle>
            <a:lvl1pPr marL="173736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334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© Mindtree limited 2012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2104"/>
            <a:ext cx="244664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9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>
            <a:lvl1pPr marL="176213" indent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4" y="1295400"/>
            <a:ext cx="8229600" cy="47244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>
              <a:lnSpc>
                <a:spcPct val="120000"/>
              </a:lnSpc>
              <a:spcBef>
                <a:spcPts val="840"/>
              </a:spcBef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0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32" y="2209800"/>
            <a:ext cx="5181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27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82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15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2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reeform 7"/>
          <p:cNvSpPr/>
          <p:nvPr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CONFIDENTIAL: For limited circulation only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4180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0" name="Freeform 19"/>
          <p:cNvSpPr/>
          <p:nvPr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21" name="Picture 12" descr="MindTree New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reeform 14"/>
          <p:cNvSpPr/>
          <p:nvPr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CONFIDENTIAL: For limited circulation only</a:t>
            </a:r>
          </a:p>
        </p:txBody>
      </p:sp>
      <p:sp>
        <p:nvSpPr>
          <p:cNvPr id="23" name="Freeform 22"/>
          <p:cNvSpPr/>
          <p:nvPr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24" name="Picture 12" descr="MindTree New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reeform 15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19" name="Picture 6" descr="Picture1.jpg"/>
          <p:cNvPicPr>
            <a:picLocks noChangeAspect="1"/>
          </p:cNvPicPr>
          <p:nvPr userDrawn="1"/>
        </p:nvPicPr>
        <p:blipFill>
          <a:blip r:embed="rId4" cstate="print"/>
          <a:srcRect t="13251"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 Box 9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© 2011 MindTree Limited</a:t>
            </a:r>
          </a:p>
        </p:txBody>
      </p:sp>
      <p:sp>
        <p:nvSpPr>
          <p:cNvPr id="27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CONFIDENTIAL: For limited circulation only</a:t>
            </a:r>
          </a:p>
        </p:txBody>
      </p:sp>
      <p:sp>
        <p:nvSpPr>
          <p:cNvPr id="28" name="Freeform 27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29" name="Picture 12" descr="MindTree New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Slide Number Placeholder 3"/>
          <p:cNvSpPr txBox="1">
            <a:spLocks/>
          </p:cNvSpPr>
          <p:nvPr userDrawn="1"/>
        </p:nvSpPr>
        <p:spPr>
          <a:xfrm>
            <a:off x="6858000" y="6596170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US" sz="800">
                <a:solidFill>
                  <a:prstClr val="white"/>
                </a:solidFill>
              </a:rPr>
              <a:t>Slide </a:t>
            </a:r>
            <a:fld id="{EB0EB40E-7802-44F3-A704-1BEA1DA8F1CE}" type="slidenum">
              <a:rPr lang="en-US" sz="80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r>
              <a:rPr lang="en-US" sz="800">
                <a:solidFill>
                  <a:prstClr val="white"/>
                </a:solidFill>
              </a:rPr>
              <a:t> 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12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18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8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21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409531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83932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780143" y="1634490"/>
            <a:ext cx="2286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6" name="Rounded Rectangle 5"/>
          <p:cNvSpPr/>
          <p:nvPr userDrawn="1"/>
        </p:nvSpPr>
        <p:spPr>
          <a:xfrm>
            <a:off x="780143" y="2493645"/>
            <a:ext cx="2286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3276600" y="1634490"/>
            <a:ext cx="2286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3276600" y="2493645"/>
            <a:ext cx="2286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RGB - 180.180.180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3276600" y="3352800"/>
            <a:ext cx="2286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780143" y="3320143"/>
            <a:ext cx="2286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3665" y="5029200"/>
            <a:ext cx="63367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 available at </a:t>
            </a:r>
          </a:p>
          <a:p>
            <a:endParaRPr lang="en-US" sz="140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err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</a:t>
            </a:r>
            <a:r>
              <a:rPr lang="en-US" sz="140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&gt; Inside Mindtree &gt;Communication &gt;Publications &gt;Marketing Net</a:t>
            </a:r>
          </a:p>
        </p:txBody>
      </p:sp>
    </p:spTree>
    <p:extLst>
      <p:ext uri="{BB962C8B-B14F-4D97-AF65-F5344CB8AC3E}">
        <p14:creationId xmlns:p14="http://schemas.microsoft.com/office/powerpoint/2010/main" val="1637535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82095443"/>
              </p:ext>
            </p:extLst>
          </p:nvPr>
        </p:nvGraphicFramePr>
        <p:xfrm>
          <a:off x="762000" y="1371600"/>
          <a:ext cx="76962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48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437112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82296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icture1.jpg"/>
          <p:cNvPicPr>
            <a:picLocks noChangeAspect="1"/>
          </p:cNvPicPr>
          <p:nvPr/>
        </p:nvPicPr>
        <p:blipFill>
          <a:blip r:embed="rId15" cstate="print"/>
          <a:srcRect t="13251"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6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A3AB9B-683B-4D88-B894-3ED4E79E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288205-676A-4F34-B977-F7AE7AD0EEA3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© 2011 MindTree Limited</a:t>
            </a: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CONFIDENTIAL: For limited circulation only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6705600" y="6556375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prstClr val="white"/>
                </a:solidFill>
              </a:rPr>
              <a:t>Slide </a:t>
            </a:r>
            <a:fld id="{F4D7020F-2F2A-4197-BCE3-46FB1AD8FF33}" type="slidenum">
              <a:rPr lang="en-US" sz="800">
                <a:solidFill>
                  <a:prstClr val="white"/>
                </a:solidFill>
              </a:rPr>
              <a:pPr marL="34290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>
              <a:solidFill>
                <a:prstClr val="white"/>
              </a:solidFill>
            </a:endParaRPr>
          </a:p>
        </p:txBody>
      </p:sp>
      <p:pic>
        <p:nvPicPr>
          <p:cNvPr id="12" name="Picture 12" descr="MindTree New 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150000"/>
        <a:buFont typeface="Trebuchet MS" pitchFamily="34" charset="0"/>
        <a:buChar char="●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150000"/>
        <a:buFont typeface="Trebuchet MS" pitchFamily="34" charset="0"/>
        <a:buChar char="●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Symbol" pitchFamily="18" charset="2"/>
        <a:buChar char="·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Symbol" pitchFamily="18" charset="2"/>
        <a:buChar char="·"/>
        <a:defRPr sz="1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Trebuchet MS" pitchFamily="34" charset="0"/>
        <a:buChar char="•"/>
        <a:defRPr sz="1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064" y="12954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2" y="6365212"/>
            <a:ext cx="1352550" cy="3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02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marL="176213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63550" indent="-238125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742950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1030288" indent="-284163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1306513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456878" y="337823"/>
            <a:ext cx="4595682" cy="703269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marL="228600" indent="-228600" eaLnBrk="0" hangingPunct="0">
              <a:lnSpc>
                <a:spcPct val="150000"/>
              </a:lnSpc>
              <a:defRPr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 pitchFamily="34" charset="0"/>
              </a:rPr>
              <a:t>Experience Summary</a:t>
            </a:r>
          </a:p>
          <a:p>
            <a:pPr marL="228600" lvl="1" indent="-228600">
              <a:lnSpc>
                <a:spcPct val="120000"/>
              </a:lnSpc>
              <a:spcBef>
                <a:spcPct val="3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Industry 4.0 Services[Mindtree]: </a:t>
            </a:r>
          </a:p>
          <a:p>
            <a:pPr marL="120650" lvl="1" indent="-120650"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Wingdings" pitchFamily="2" charset="2"/>
              <a:buChar char="ü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Hands on experience in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JAVA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application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with SQL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storage services.</a:t>
            </a:r>
          </a:p>
          <a:p>
            <a:pPr marL="120650" lvl="1" indent="-120650"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Wingdings" pitchFamily="2" charset="2"/>
              <a:buChar char="ü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Hands on experience in creation of core IoT application services communicating to Azure IoT Hub for device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provisioning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and device management using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JAVA services, and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azure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storage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accounts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i.e. blob storage, table storage, file storage, queue storage.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120650" lvl="1" indent="-120650"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Wingdings" pitchFamily="2" charset="2"/>
              <a:buChar char="ü"/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Hands on Azure DevOps-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K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ubernetes , App Service container instances ,Static web app.</a:t>
            </a:r>
          </a:p>
          <a:p>
            <a:pPr marL="120650" lvl="1" indent="-120650"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Wingdings" pitchFamily="2" charset="2"/>
              <a:buChar char="ü"/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Involved in creating UI using React –for building device, user, tenant management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120650" lvl="1" indent="-120650"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Wingdings" pitchFamily="2" charset="2"/>
              <a:buChar char="ü"/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Involved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in various technical discussions and project architecture understanding workshop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.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marL="228600" indent="-228600">
              <a:spcBef>
                <a:spcPct val="30000"/>
              </a:spcBef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Enterprise Search &amp; Decision Moments – Mindtree’s Data Platform framework</a:t>
            </a:r>
          </a:p>
          <a:p>
            <a:pPr marL="228600" indent="-228600">
              <a:spcBef>
                <a:spcPct val="30000"/>
              </a:spcBef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120650" indent="-120650">
              <a:buFont typeface="Wingdings" pitchFamily="2" charset="2"/>
              <a:buChar char="ü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Worked end to end implementation using  react and python , also deployed services in AKS  and client side in apache. Worked on implementing SOLR tool which is a key word-based search tool. Also contributed in integrating semantic search in one of the project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.</a:t>
            </a:r>
          </a:p>
          <a:p>
            <a:pPr marL="120650" indent="-120650">
              <a:buFont typeface="Wingdings" pitchFamily="2" charset="2"/>
              <a:buChar char="ü"/>
              <a:defRPr/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120650" indent="-120650">
              <a:buFont typeface="Wingdings" pitchFamily="2" charset="2"/>
              <a:buChar char="ü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Worked 3 months on creating Editor UI using angular for dynamic HTML element editing/styling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.</a:t>
            </a:r>
          </a:p>
          <a:p>
            <a:pPr marL="120650" indent="-120650">
              <a:buFont typeface="Wingdings" pitchFamily="2" charset="2"/>
              <a:buChar char="ü"/>
              <a:defRPr/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120650" indent="-120650">
              <a:buFont typeface="Wingdings" pitchFamily="2" charset="2"/>
              <a:buChar char="ü"/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marL="120650" indent="-120650">
              <a:buFont typeface="Wingdings" pitchFamily="2" charset="2"/>
              <a:buChar char="ü"/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300" y="1870896"/>
            <a:ext cx="4265556" cy="47459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28600" indent="-228600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Professional Summary:</a:t>
            </a:r>
          </a:p>
          <a:p>
            <a:pPr marL="228600" indent="-228600" algn="just" eaLnBrk="0" hangingPunct="0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 have a 2.7 years of professional experience with</a:t>
            </a:r>
          </a:p>
          <a:p>
            <a:pPr marL="228600" indent="-228600" algn="just" eaLnBrk="0" hangingPunct="0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hands on experience in java spring boot, python</a:t>
            </a:r>
          </a:p>
          <a:p>
            <a:pPr marL="228600" indent="-228600"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React and cloud technologies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. Hands on experience 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device management, device provisioning and device twin using Azure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hub </a:t>
            </a:r>
          </a:p>
          <a:p>
            <a:pPr marL="228600" indent="-228600">
              <a:lnSpc>
                <a:spcPct val="120000"/>
              </a:lnSpc>
              <a:spcBef>
                <a:spcPct val="400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Hands on experience in Azure services like Azure Kubernetes services, Azure container instances, Azure storage services, Azure SQL, Azure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hub, Azure CLI, Azure DevOps and Azure app service.</a:t>
            </a:r>
          </a:p>
          <a:p>
            <a:pPr marL="228600" indent="-228600"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Education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B.Tech in computer science and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engineering (2015-19)</a:t>
            </a:r>
          </a:p>
          <a:p>
            <a:pPr marL="228600" indent="-228600"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defRPr/>
            </a:pPr>
            <a:r>
              <a:rPr 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Experience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2years 7 months 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Tech Stack :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Client-side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– React , Angular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Server-side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 Java spring Boot , Python fast-API </a:t>
            </a:r>
          </a:p>
          <a:p>
            <a:pPr eaLnBrk="0" hangingPunct="0"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Database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- SQL 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Mysql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Mongodb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ts val="1000"/>
              </a:lnSpc>
              <a:spcBef>
                <a:spcPct val="50000"/>
              </a:spcBef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62100" y="442638"/>
            <a:ext cx="30099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228600" indent="-2286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rebuchet MS"/>
              </a:rPr>
              <a:t>SRUTHI SANTHOSH</a:t>
            </a:r>
            <a:endParaRPr lang="en-US" b="1" i="1" dirty="0">
              <a:solidFill>
                <a:schemeClr val="accent4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5270" y="788197"/>
            <a:ext cx="2720209" cy="418058"/>
          </a:xfrm>
        </p:spPr>
        <p:txBody>
          <a:bodyPr>
            <a:noAutofit/>
          </a:bodyPr>
          <a:lstStyle/>
          <a:p>
            <a:pPr marL="175895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Trebuchet MS" panose="020B0603020202020204" pitchFamily="34" charset="0"/>
              </a:rPr>
              <a:t>SENIOR FULL STACK ENGINEER</a:t>
            </a:r>
            <a:endParaRPr lang="en-US" sz="1200" b="1" dirty="0">
              <a:solidFill>
                <a:schemeClr val="accent4">
                  <a:lumMod val="75000"/>
                </a:schemeClr>
              </a:solidFill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3581" r="460" b="34870"/>
          <a:stretch/>
        </p:blipFill>
        <p:spPr>
          <a:xfrm>
            <a:off x="164634" y="345440"/>
            <a:ext cx="1491445" cy="1492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845820"/>
            <a:ext cx="464820" cy="373380"/>
          </a:xfrm>
          <a:prstGeom prst="rect">
            <a:avLst/>
          </a:prstGeom>
          <a:effectLst>
            <a:outerShdw blurRad="63500" sx="1000" sy="1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0746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7FAF-EB8E-D69B-489F-99C37F7E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507124"/>
            <a:ext cx="4474012" cy="4724400"/>
          </a:xfrm>
        </p:spPr>
        <p:txBody>
          <a:bodyPr>
            <a:normAutofit/>
          </a:bodyPr>
          <a:lstStyle/>
          <a:p>
            <a:pPr marL="120650" lvl="0" indent="-120650">
              <a:buFont typeface="Wingdings" pitchFamily="2" charset="2"/>
              <a:buChar char="ü"/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+mn-cs"/>
              </a:rPr>
              <a:t>Worked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+mn-cs"/>
              </a:rPr>
              <a:t>on to create a visualization of data comprehended from an excel using Angular and java Spring boot.</a:t>
            </a:r>
          </a:p>
          <a:p>
            <a:pPr marL="120650" lvl="0" indent="-120650">
              <a:buFont typeface="Wingdings" pitchFamily="2" charset="2"/>
              <a:buChar char="ü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+mn-cs"/>
              </a:rPr>
              <a:t>Created separate integrable  user Authorization, Authentication , Accounting Service/Application.</a:t>
            </a:r>
          </a:p>
          <a:p>
            <a:pPr marL="120650" lvl="0" indent="-120650">
              <a:buFont typeface="Wingdings" pitchFamily="2" charset="2"/>
              <a:buChar char="ü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+mn-cs"/>
              </a:rPr>
              <a:t> Worked on Azure files shares, blob storage to upload large files  in chunks by  only using  JS framework (Angular).</a:t>
            </a:r>
          </a:p>
          <a:p>
            <a:pPr marL="120650" lvl="0" indent="-120650">
              <a:buFont typeface="Wingdings" pitchFamily="2" charset="2"/>
              <a:buChar char="ü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+mn-cs"/>
              </a:rPr>
              <a:t>The application is deployed in Azure Kubernetes services.</a:t>
            </a:r>
          </a:p>
          <a:p>
            <a:pPr lvl="0">
              <a:defRPr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3C62-2250-3052-2625-0E9C3A926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02905"/>
      </p:ext>
    </p:extLst>
  </p:cSld>
  <p:clrMapOvr>
    <a:masterClrMapping/>
  </p:clrMapOvr>
</p:sld>
</file>

<file path=ppt/theme/theme1.xml><?xml version="1.0" encoding="utf-8"?>
<a:theme xmlns:a="http://schemas.openxmlformats.org/drawingml/2006/main" name="MindTree_Corporate_Template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dtree_Power_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A74548CFD4D743BF6BB7E3CDCA29B6" ma:contentTypeVersion="16" ma:contentTypeDescription="Create a new document." ma:contentTypeScope="" ma:versionID="2604dec826031b4a0da186c7197cd340">
  <xsd:schema xmlns:xsd="http://www.w3.org/2001/XMLSchema" xmlns:xs="http://www.w3.org/2001/XMLSchema" xmlns:p="http://schemas.microsoft.com/office/2006/metadata/properties" xmlns:ns2="9566c374-7cbf-4d23-9c0f-bd362f185553" xmlns:ns3="8a703c9d-d1c0-456e-bb77-4b7761c48aee" xmlns:ns4="3d2622ad-e430-4724-bda3-b710c79bd37e" targetNamespace="http://schemas.microsoft.com/office/2006/metadata/properties" ma:root="true" ma:fieldsID="0f5aea064ac02e77687f70087c4bdf8b" ns2:_="" ns3:_="" ns4:_="">
    <xsd:import namespace="9566c374-7cbf-4d23-9c0f-bd362f185553"/>
    <xsd:import namespace="8a703c9d-d1c0-456e-bb77-4b7761c48aee"/>
    <xsd:import namespace="3d2622ad-e430-4724-bda3-b710c79bd3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6c374-7cbf-4d23-9c0f-bd362f18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0fe6c21-a5dc-4060-9e05-61129b9b2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03c9d-d1c0-456e-bb77-4b7761c48ae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2622ad-e430-4724-bda3-b710c79bd3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2002f451-4096-4cef-92f3-2661e24470e6}" ma:internalName="TaxCatchAll" ma:showField="CatchAllData" ma:web="8a703c9d-d1c0-456e-bb77-4b7761c48a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66c374-7cbf-4d23-9c0f-bd362f185553">
      <Terms xmlns="http://schemas.microsoft.com/office/infopath/2007/PartnerControls"/>
    </lcf76f155ced4ddcb4097134ff3c332f>
    <TaxCatchAll xmlns="3d2622ad-e430-4724-bda3-b710c79bd3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C2A493-8D65-4AE0-A9F2-26E65BC34F82}"/>
</file>

<file path=customXml/itemProps2.xml><?xml version="1.0" encoding="utf-8"?>
<ds:datastoreItem xmlns:ds="http://schemas.openxmlformats.org/officeDocument/2006/customXml" ds:itemID="{A385D37F-09D0-4CF8-9A1E-5BCBA9685CB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e147a34-0024-4bf4-86cb-d8facf237344"/>
    <ds:schemaRef ds:uri="http://purl.org/dc/elements/1.1/"/>
    <ds:schemaRef ds:uri="http://schemas.microsoft.com/office/2006/metadata/properties"/>
    <ds:schemaRef ds:uri="http://schemas.microsoft.com/office/infopath/2007/PartnerControls"/>
    <ds:schemaRef ds:uri="6ee9faca-654c-471d-bccf-753734b301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0EEC26-AA37-48FB-8B83-647C3F9473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362</Words>
  <Application>Microsoft Office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Trebuchet MS</vt:lpstr>
      <vt:lpstr>Wingdings</vt:lpstr>
      <vt:lpstr>MindTree_Corporate_Template 2010</vt:lpstr>
      <vt:lpstr>Mindtree_Power_Point_Template</vt:lpstr>
      <vt:lpstr>SENIOR FULL STACK ENGINEER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Vinay_Nair_Karath_M1016503_SAP ABAP.pptx</dc:title>
  <dc:subject>Vinay_Nair_Karath_M1016503_SAP ABAP.pptx</dc:subject>
  <dc:creator>Sruthi Santhosh
Senior 
Developer;Sruthi.Santhosh@mindtree.com;Sruthi Santhosh</dc:creator>
  <dc:description>Vinay_Nair_Karath_M1016503_SAP ABAP.pptx</dc:description>
  <cp:lastModifiedBy>Sruthi Santhosh</cp:lastModifiedBy>
  <cp:revision>20</cp:revision>
  <dcterms:created xsi:type="dcterms:W3CDTF">2011-03-31T20:25:12Z</dcterms:created>
  <dcterms:modified xsi:type="dcterms:W3CDTF">2022-06-15T09:37:06Z</dcterms:modified>
  <cp:category>Vinay_Nair_Karath_M1016503_SAP ABAP.pptx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0x010100FAC2345ACCA52C4D9AE5B436C0361699</vt:lpwstr>
  </property>
  <property fmtid="{D5CDD505-2E9C-101B-9397-08002B2CF9AE}" pid="4" name="MSIP_Label_cdce5ffd-ebee-41cb-83d4-15a3d6148dfe_Enabled">
    <vt:lpwstr>true</vt:lpwstr>
  </property>
  <property fmtid="{D5CDD505-2E9C-101B-9397-08002B2CF9AE}" pid="5" name="MSIP_Label_cdce5ffd-ebee-41cb-83d4-15a3d6148dfe_SetDate">
    <vt:lpwstr>2022-05-12T08:04:07Z</vt:lpwstr>
  </property>
  <property fmtid="{D5CDD505-2E9C-101B-9397-08002B2CF9AE}" pid="6" name="MSIP_Label_cdce5ffd-ebee-41cb-83d4-15a3d6148dfe_Method">
    <vt:lpwstr>Privileged</vt:lpwstr>
  </property>
  <property fmtid="{D5CDD505-2E9C-101B-9397-08002B2CF9AE}" pid="7" name="MSIP_Label_cdce5ffd-ebee-41cb-83d4-15a3d6148dfe_Name">
    <vt:lpwstr>cdce5ffd-ebee-41cb-83d4-15a3d6148dfe</vt:lpwstr>
  </property>
  <property fmtid="{D5CDD505-2E9C-101B-9397-08002B2CF9AE}" pid="8" name="MSIP_Label_cdce5ffd-ebee-41cb-83d4-15a3d6148dfe_SiteId">
    <vt:lpwstr>85c997b9-f494-46b3-a11d-772983cf6f11</vt:lpwstr>
  </property>
  <property fmtid="{D5CDD505-2E9C-101B-9397-08002B2CF9AE}" pid="9" name="MSIP_Label_cdce5ffd-ebee-41cb-83d4-15a3d6148dfe_ContentBits">
    <vt:lpwstr>0</vt:lpwstr>
  </property>
</Properties>
</file>