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256" r:id="rId2"/>
    <p:sldId id="257" r:id="rId3"/>
    <p:sldId id="258" r:id="rId4"/>
    <p:sldId id="259" r:id="rId5"/>
    <p:sldId id="260" r:id="rId6"/>
    <p:sldId id="261" r:id="rId7"/>
    <p:sldId id="262" r:id="rId8"/>
    <p:sldId id="264" r:id="rId9"/>
    <p:sldId id="263" r:id="rId10"/>
    <p:sldId id="268" r:id="rId11"/>
    <p:sldId id="273" r:id="rId12"/>
    <p:sldId id="315" r:id="rId13"/>
    <p:sldId id="316" r:id="rId14"/>
    <p:sldId id="271" r:id="rId15"/>
    <p:sldId id="275" r:id="rId16"/>
    <p:sldId id="266" r:id="rId17"/>
    <p:sldId id="313" r:id="rId18"/>
    <p:sldId id="314" r:id="rId19"/>
    <p:sldId id="276" r:id="rId20"/>
    <p:sldId id="277" r:id="rId21"/>
    <p:sldId id="329" r:id="rId22"/>
    <p:sldId id="330" r:id="rId23"/>
    <p:sldId id="279" r:id="rId24"/>
    <p:sldId id="319" r:id="rId25"/>
    <p:sldId id="280" r:id="rId26"/>
    <p:sldId id="320" r:id="rId27"/>
    <p:sldId id="321"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323" r:id="rId41"/>
    <p:sldId id="322" r:id="rId42"/>
    <p:sldId id="324" r:id="rId43"/>
    <p:sldId id="325" r:id="rId44"/>
    <p:sldId id="326" r:id="rId45"/>
    <p:sldId id="293" r:id="rId46"/>
    <p:sldId id="294" r:id="rId47"/>
    <p:sldId id="327" r:id="rId48"/>
    <p:sldId id="328"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9" d="100"/>
          <a:sy n="69" d="100"/>
        </p:scale>
        <p:origin x="-5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notesMaster" Target="notesMasters/notesMaster1.xml" /><Relationship Id="rId7" Type="http://schemas.openxmlformats.org/officeDocument/2006/relationships/slide" Target="slides/slide6.xml" /><Relationship Id="rId71"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A455F3-03CE-4EED-8108-B6645240CB0C}" type="datetimeFigureOut">
              <a:rPr lang="en-US" smtClean="0"/>
              <a:pPr/>
              <a:t>6/5/2021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32543-2FDA-4831-A28F-E736004DCB06}" type="slidenum">
              <a:rPr lang="en-US" smtClean="0"/>
              <a:pPr/>
              <a:t>‹#›</a:t>
            </a:fld>
            <a:endParaRPr lang="en-US" dirty="0"/>
          </a:p>
        </p:txBody>
      </p:sp>
    </p:spTree>
    <p:extLst>
      <p:ext uri="{BB962C8B-B14F-4D97-AF65-F5344CB8AC3E}">
        <p14:creationId xmlns:p14="http://schemas.microsoft.com/office/powerpoint/2010/main" val="1849409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832543-2FDA-4831-A28F-E736004DCB06}"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832543-2FDA-4831-A28F-E736004DCB06}" type="slidenum">
              <a:rPr lang="en-US" smtClean="0"/>
              <a:pPr/>
              <a:t>16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832543-2FDA-4831-A28F-E736004DCB06}" type="slidenum">
              <a:rPr lang="en-US" smtClean="0"/>
              <a:pPr/>
              <a:t>19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832543-2FDA-4831-A28F-E736004DCB06}" type="slidenum">
              <a:rPr lang="en-US" smtClean="0"/>
              <a:pPr/>
              <a:t>34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0CF38C-F015-48BE-A7CF-CB6BB4D6E9FE}"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2353FE-7ACA-4764-8CF1-33E6D7DC24F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CF38C-F015-48BE-A7CF-CB6BB4D6E9FE}" type="datetimeFigureOut">
              <a:rPr lang="en-US" smtClean="0"/>
              <a:pPr/>
              <a:t>6/5/2021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353FE-7ACA-4764-8CF1-33E6D7DC24F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hyperlink" Target="http://istqbexamcertification.com/what-is-usability-testing-in-software-and-its-benifits-to-end-user/" TargetMode="Externa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609599"/>
          </a:xfrm>
        </p:spPr>
        <p:txBody>
          <a:bodyPr>
            <a:normAutofit fontScale="90000"/>
          </a:bodyPr>
          <a:lstStyle/>
          <a:p>
            <a:r>
              <a:rPr lang="en-US" dirty="0"/>
              <a:t>Software Testing</a:t>
            </a:r>
          </a:p>
        </p:txBody>
      </p:sp>
      <p:sp>
        <p:nvSpPr>
          <p:cNvPr id="3" name="Subtitle 2"/>
          <p:cNvSpPr>
            <a:spLocks noGrp="1"/>
          </p:cNvSpPr>
          <p:nvPr>
            <p:ph type="subTitle" idx="1"/>
          </p:nvPr>
        </p:nvSpPr>
        <p:spPr>
          <a:xfrm>
            <a:off x="228600" y="1219200"/>
            <a:ext cx="8686800" cy="4800600"/>
          </a:xfrm>
        </p:spPr>
        <p:txBody>
          <a:bodyPr/>
          <a:lstStyle/>
          <a:p>
            <a:pPr lvl="0" algn="l">
              <a:buFont typeface="Arial" pitchFamily="34" charset="0"/>
              <a:buChar char="•"/>
            </a:pPr>
            <a:r>
              <a:rPr lang="en-US" dirty="0">
                <a:solidFill>
                  <a:schemeClr val="tx1"/>
                </a:solidFill>
              </a:rPr>
              <a:t>Process of validating and verifying the software program/application</a:t>
            </a:r>
          </a:p>
          <a:p>
            <a:pPr lvl="0"/>
            <a:r>
              <a:rPr lang="en-US" dirty="0">
                <a:solidFill>
                  <a:schemeClr val="tx1"/>
                </a:solidFill>
              </a:rPr>
              <a:t>OR</a:t>
            </a:r>
          </a:p>
          <a:p>
            <a:pPr lvl="0" algn="l">
              <a:buFont typeface="Arial" pitchFamily="34" charset="0"/>
              <a:buChar char="•"/>
            </a:pPr>
            <a:r>
              <a:rPr lang="en-US" dirty="0">
                <a:solidFill>
                  <a:schemeClr val="tx1"/>
                </a:solidFill>
              </a:rPr>
              <a:t>Process of finding defects i.e. variance between Expected result and actual result</a:t>
            </a:r>
          </a:p>
          <a:p>
            <a:pPr lvl="0"/>
            <a:r>
              <a:rPr lang="en-US" dirty="0">
                <a:solidFill>
                  <a:schemeClr val="tx1"/>
                </a:solidFill>
              </a:rPr>
              <a:t>OR</a:t>
            </a:r>
          </a:p>
          <a:p>
            <a:pPr lvl="0" algn="l">
              <a:buFont typeface="Arial" pitchFamily="34" charset="0"/>
              <a:buChar char="•"/>
            </a:pPr>
            <a:r>
              <a:rPr lang="en-US" dirty="0">
                <a:solidFill>
                  <a:schemeClr val="tx1"/>
                </a:solidFill>
                <a:sym typeface="Wingdings" pitchFamily="2" charset="2"/>
              </a:rPr>
              <a:t>Process of executing a software program        application with intent of finding defects</a:t>
            </a:r>
            <a:endParaRPr lang="en-US" dirty="0">
              <a:solidFill>
                <a:schemeClr val="tx1"/>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20000" cy="838200"/>
          </a:xfrm>
        </p:spPr>
        <p:txBody>
          <a:bodyPr anchor="t">
            <a:normAutofit/>
          </a:bodyPr>
          <a:lstStyle/>
          <a:p>
            <a:r>
              <a:rPr lang="en-US" sz="2800" dirty="0"/>
              <a:t>SDLC MODELS</a:t>
            </a:r>
          </a:p>
        </p:txBody>
      </p:sp>
      <p:sp>
        <p:nvSpPr>
          <p:cNvPr id="4" name="Text Placeholder 3"/>
          <p:cNvSpPr>
            <a:spLocks noGrp="1"/>
          </p:cNvSpPr>
          <p:nvPr>
            <p:ph type="body" sz="half" idx="2"/>
          </p:nvPr>
        </p:nvSpPr>
        <p:spPr>
          <a:xfrm>
            <a:off x="533400" y="1066800"/>
            <a:ext cx="8077200" cy="630339"/>
          </a:xfrm>
        </p:spPr>
        <p:txBody>
          <a:bodyPr>
            <a:normAutofit/>
          </a:bodyPr>
          <a:lstStyle/>
          <a:p>
            <a:pPr algn="l"/>
            <a:r>
              <a:rPr lang="en-US" sz="2400" dirty="0"/>
              <a:t>1) WATERFALL MODEL:</a:t>
            </a:r>
          </a:p>
        </p:txBody>
      </p:sp>
      <p:pic>
        <p:nvPicPr>
          <p:cNvPr id="1029" name="Picture 5" descr="Image result for Waterfall models images"/>
          <p:cNvPicPr>
            <a:picLocks noChangeAspect="1" noChangeArrowheads="1"/>
          </p:cNvPicPr>
          <p:nvPr/>
        </p:nvPicPr>
        <p:blipFill>
          <a:blip r:embed="rId2"/>
          <a:srcRect/>
          <a:stretch>
            <a:fillRect/>
          </a:stretch>
        </p:blipFill>
        <p:spPr bwMode="auto">
          <a:xfrm>
            <a:off x="457200" y="1447800"/>
            <a:ext cx="7696200" cy="5029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   Strength         &amp;     Weaknesses</a:t>
            </a:r>
          </a:p>
        </p:txBody>
      </p:sp>
      <p:sp>
        <p:nvSpPr>
          <p:cNvPr id="3" name="Content Placeholder 2"/>
          <p:cNvSpPr>
            <a:spLocks noGrp="1"/>
          </p:cNvSpPr>
          <p:nvPr>
            <p:ph sz="half" idx="1"/>
          </p:nvPr>
        </p:nvSpPr>
        <p:spPr/>
        <p:txBody>
          <a:bodyPr>
            <a:normAutofit fontScale="92500" lnSpcReduction="20000"/>
          </a:bodyPr>
          <a:lstStyle/>
          <a:p>
            <a:pPr>
              <a:buFont typeface="Wingdings" pitchFamily="2" charset="2"/>
              <a:buChar char="ü"/>
            </a:pPr>
            <a:r>
              <a:rPr lang="en-US" dirty="0"/>
              <a:t>Easy to understand and simple to use.</a:t>
            </a:r>
          </a:p>
          <a:p>
            <a:pPr>
              <a:buFont typeface="Wingdings" pitchFamily="2" charset="2"/>
              <a:buChar char="ü"/>
            </a:pPr>
            <a:r>
              <a:rPr lang="en-US" dirty="0"/>
              <a:t>Good for management control.</a:t>
            </a:r>
          </a:p>
          <a:p>
            <a:pPr>
              <a:buFont typeface="Wingdings" pitchFamily="2" charset="2"/>
              <a:buChar char="ü"/>
            </a:pPr>
            <a:r>
              <a:rPr lang="en-US" dirty="0"/>
              <a:t>Works well for smaller projects.</a:t>
            </a:r>
          </a:p>
          <a:p>
            <a:pPr>
              <a:buFont typeface="Wingdings" pitchFamily="2" charset="2"/>
              <a:buChar char="ü"/>
            </a:pPr>
            <a:r>
              <a:rPr lang="en-US" dirty="0"/>
              <a:t>Unchangeable requirements.</a:t>
            </a:r>
          </a:p>
          <a:p>
            <a:pPr>
              <a:buFont typeface="Wingdings" pitchFamily="2" charset="2"/>
              <a:buChar char="ü"/>
            </a:pPr>
            <a:r>
              <a:rPr lang="en-US" dirty="0"/>
              <a:t>Linear and sequential model.</a:t>
            </a:r>
          </a:p>
          <a:p>
            <a:pPr>
              <a:buFont typeface="Wingdings" pitchFamily="2" charset="2"/>
              <a:buChar char="ü"/>
            </a:pPr>
            <a:r>
              <a:rPr lang="en-US" dirty="0"/>
              <a:t>Good when clear about requirements.</a:t>
            </a:r>
          </a:p>
          <a:p>
            <a:pPr>
              <a:buFont typeface="Wingdings" pitchFamily="2" charset="2"/>
              <a:buChar char="ü"/>
            </a:pPr>
            <a:endParaRPr lang="en-US" dirty="0"/>
          </a:p>
        </p:txBody>
      </p:sp>
      <p:sp>
        <p:nvSpPr>
          <p:cNvPr id="4" name="Content Placeholder 3"/>
          <p:cNvSpPr>
            <a:spLocks noGrp="1"/>
          </p:cNvSpPr>
          <p:nvPr>
            <p:ph sz="half" idx="2"/>
          </p:nvPr>
        </p:nvSpPr>
        <p:spPr/>
        <p:txBody>
          <a:bodyPr>
            <a:normAutofit fontScale="92500" lnSpcReduction="20000"/>
          </a:bodyPr>
          <a:lstStyle/>
          <a:p>
            <a:pPr>
              <a:buFont typeface="Wingdings" pitchFamily="2" charset="2"/>
              <a:buChar char="ü"/>
            </a:pPr>
            <a:r>
              <a:rPr lang="en-US" dirty="0"/>
              <a:t>Cannot backtrack or there is no turning back.</a:t>
            </a:r>
          </a:p>
          <a:p>
            <a:pPr>
              <a:buFont typeface="Wingdings" pitchFamily="2" charset="2"/>
              <a:buChar char="ü"/>
            </a:pPr>
            <a:r>
              <a:rPr lang="en-US" dirty="0"/>
              <a:t>Cannot change requirements later.</a:t>
            </a:r>
          </a:p>
          <a:p>
            <a:pPr>
              <a:buFont typeface="Wingdings" pitchFamily="2" charset="2"/>
              <a:buChar char="ü"/>
            </a:pPr>
            <a:r>
              <a:rPr lang="en-US" dirty="0"/>
              <a:t>Poor model for complex projects.</a:t>
            </a:r>
          </a:p>
          <a:p>
            <a:pPr>
              <a:buFont typeface="Wingdings" pitchFamily="2" charset="2"/>
              <a:buChar char="ü"/>
            </a:pPr>
            <a:r>
              <a:rPr lang="en-US" dirty="0"/>
              <a:t>Deliverables created for each phase are considered frozen.</a:t>
            </a:r>
          </a:p>
          <a:p>
            <a:pPr>
              <a:buFont typeface="Wingdings" pitchFamily="2" charset="2"/>
              <a:buChar char="ü"/>
            </a:pPr>
            <a:r>
              <a:rPr lang="en-US" dirty="0"/>
              <a:t>High amount of risk and uncertainty.</a:t>
            </a:r>
          </a:p>
          <a:p>
            <a:pPr>
              <a:buFont typeface="Wingdings" pitchFamily="2" charset="2"/>
              <a:buChar char="v"/>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 MODEL</a:t>
            </a:r>
          </a:p>
        </p:txBody>
      </p:sp>
      <p:pic>
        <p:nvPicPr>
          <p:cNvPr id="30722" name="Picture 2"/>
          <p:cNvPicPr>
            <a:picLocks noChangeAspect="1" noChangeArrowheads="1"/>
          </p:cNvPicPr>
          <p:nvPr/>
        </p:nvPicPr>
        <p:blipFill>
          <a:blip r:embed="rId3"/>
          <a:srcRect/>
          <a:stretch>
            <a:fillRect/>
          </a:stretch>
        </p:blipFill>
        <p:spPr bwMode="auto">
          <a:xfrm>
            <a:off x="609600" y="1295400"/>
            <a:ext cx="7315200" cy="5334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Strength         &amp;    Weakness</a:t>
            </a:r>
          </a:p>
        </p:txBody>
      </p:sp>
      <p:sp>
        <p:nvSpPr>
          <p:cNvPr id="3" name="Content Placeholder 2"/>
          <p:cNvSpPr>
            <a:spLocks noGrp="1"/>
          </p:cNvSpPr>
          <p:nvPr>
            <p:ph sz="half" idx="1"/>
          </p:nvPr>
        </p:nvSpPr>
        <p:spPr/>
        <p:txBody>
          <a:bodyPr/>
          <a:lstStyle/>
          <a:p>
            <a:pPr>
              <a:buFont typeface="Wingdings" pitchFamily="2" charset="2"/>
              <a:buChar char="ü"/>
            </a:pPr>
            <a:r>
              <a:rPr lang="en-US" dirty="0"/>
              <a:t> called as iterative model.</a:t>
            </a:r>
          </a:p>
          <a:p>
            <a:pPr>
              <a:buFont typeface="Wingdings" pitchFamily="2" charset="2"/>
              <a:buChar char="ü"/>
            </a:pPr>
            <a:r>
              <a:rPr lang="en-US" dirty="0"/>
              <a:t>Requirements can change dynamically.</a:t>
            </a:r>
          </a:p>
          <a:p>
            <a:pPr>
              <a:buFont typeface="Wingdings" pitchFamily="2" charset="2"/>
              <a:buChar char="ü"/>
            </a:pPr>
            <a:r>
              <a:rPr lang="en-US" dirty="0"/>
              <a:t>Used in large , expensive &amp; complicated projects.</a:t>
            </a:r>
          </a:p>
          <a:p>
            <a:pPr>
              <a:buFont typeface="Wingdings" pitchFamily="2" charset="2"/>
              <a:buChar char="ü"/>
            </a:pPr>
            <a:r>
              <a:rPr lang="en-US" dirty="0"/>
              <a:t>High amount of risk analysis.</a:t>
            </a:r>
          </a:p>
          <a:p>
            <a:pPr>
              <a:buFont typeface="Wingdings" pitchFamily="2" charset="2"/>
              <a:buChar char="Ø"/>
            </a:pPr>
            <a:endParaRPr lang="en-US" dirty="0"/>
          </a:p>
        </p:txBody>
      </p:sp>
      <p:sp>
        <p:nvSpPr>
          <p:cNvPr id="4" name="Content Placeholder 3"/>
          <p:cNvSpPr>
            <a:spLocks noGrp="1"/>
          </p:cNvSpPr>
          <p:nvPr>
            <p:ph sz="half" idx="2"/>
          </p:nvPr>
        </p:nvSpPr>
        <p:spPr/>
        <p:txBody>
          <a:bodyPr/>
          <a:lstStyle/>
          <a:p>
            <a:pPr>
              <a:buFont typeface="Wingdings" pitchFamily="2" charset="2"/>
              <a:buChar char="ü"/>
            </a:pPr>
            <a:r>
              <a:rPr lang="en-US" dirty="0"/>
              <a:t>Can be costly model to use.</a:t>
            </a:r>
          </a:p>
          <a:p>
            <a:pPr>
              <a:buFont typeface="Wingdings" pitchFamily="2" charset="2"/>
              <a:buChar char="ü"/>
            </a:pPr>
            <a:r>
              <a:rPr lang="en-US" dirty="0"/>
              <a:t>Risk analysis requires highly specific expertise people.</a:t>
            </a:r>
          </a:p>
          <a:p>
            <a:pPr>
              <a:buFont typeface="Wingdings" pitchFamily="2" charset="2"/>
              <a:buChar char="ü"/>
            </a:pPr>
            <a:r>
              <a:rPr lang="en-US" dirty="0"/>
              <a:t>Don’t work well for smaller projects.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shape Model or V&amp;V model</a:t>
            </a:r>
          </a:p>
        </p:txBody>
      </p:sp>
      <p:sp>
        <p:nvSpPr>
          <p:cNvPr id="1026" name="AutoShape 2" descr="Image result for V shape model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714500" y="1876425"/>
            <a:ext cx="5715000" cy="31051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838200" y="1676400"/>
            <a:ext cx="7620000" cy="452437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pPr algn="l"/>
            <a:r>
              <a:rPr lang="en-US" dirty="0"/>
              <a:t>    </a:t>
            </a:r>
            <a:r>
              <a:rPr lang="en-US"/>
              <a:t>Strength        </a:t>
            </a:r>
            <a:r>
              <a:rPr lang="en-US" dirty="0"/>
              <a:t>&amp;    Weakness</a:t>
            </a:r>
          </a:p>
        </p:txBody>
      </p:sp>
      <p:sp>
        <p:nvSpPr>
          <p:cNvPr id="3" name="Content Placeholder 2"/>
          <p:cNvSpPr>
            <a:spLocks noGrp="1"/>
          </p:cNvSpPr>
          <p:nvPr>
            <p:ph sz="half" idx="1"/>
          </p:nvPr>
        </p:nvSpPr>
        <p:spPr/>
        <p:txBody>
          <a:bodyPr>
            <a:normAutofit fontScale="92500" lnSpcReduction="10000"/>
          </a:bodyPr>
          <a:lstStyle/>
          <a:p>
            <a:r>
              <a:rPr lang="en-US" dirty="0"/>
              <a:t>Each phase must be completed before the next phase begins.</a:t>
            </a:r>
          </a:p>
          <a:p>
            <a:r>
              <a:rPr lang="en-US" dirty="0"/>
              <a:t>Development &amp; Testing is done </a:t>
            </a:r>
            <a:r>
              <a:rPr lang="en-US" dirty="0" err="1"/>
              <a:t>parallelly</a:t>
            </a:r>
            <a:r>
              <a:rPr lang="en-US" dirty="0"/>
              <a:t> .</a:t>
            </a:r>
          </a:p>
          <a:p>
            <a:r>
              <a:rPr lang="en-US" dirty="0"/>
              <a:t>Bring high quality &amp; reliability.</a:t>
            </a:r>
          </a:p>
          <a:p>
            <a:r>
              <a:rPr lang="en-US" dirty="0"/>
              <a:t>Works well for smaller projects.</a:t>
            </a:r>
          </a:p>
          <a:p>
            <a:r>
              <a:rPr lang="en-US" dirty="0"/>
              <a:t>Each phase has specific deliverables.</a:t>
            </a:r>
          </a:p>
        </p:txBody>
      </p:sp>
      <p:sp>
        <p:nvSpPr>
          <p:cNvPr id="4" name="Content Placeholder 3"/>
          <p:cNvSpPr>
            <a:spLocks noGrp="1"/>
          </p:cNvSpPr>
          <p:nvPr>
            <p:ph sz="half" idx="2"/>
          </p:nvPr>
        </p:nvSpPr>
        <p:spPr/>
        <p:txBody>
          <a:bodyPr>
            <a:normAutofit fontScale="92500" lnSpcReduction="10000"/>
          </a:bodyPr>
          <a:lstStyle/>
          <a:p>
            <a:r>
              <a:rPr lang="en-US" dirty="0"/>
              <a:t>Very rigid like waterfall model.</a:t>
            </a:r>
          </a:p>
          <a:p>
            <a:r>
              <a:rPr lang="en-US" dirty="0"/>
              <a:t>Does not handle dynamic changes easily.</a:t>
            </a:r>
          </a:p>
          <a:p>
            <a:r>
              <a:rPr lang="en-US" dirty="0"/>
              <a:t>Does not contain risk analysis activities.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7924800" cy="3970318"/>
          </a:xfrm>
          <a:prstGeom prst="rect">
            <a:avLst/>
          </a:prstGeom>
          <a:noFill/>
        </p:spPr>
        <p:txBody>
          <a:bodyPr wrap="square" rtlCol="0">
            <a:spAutoFit/>
          </a:bodyPr>
          <a:lstStyle/>
          <a:p>
            <a:r>
              <a:rPr lang="en-US" sz="3600" b="1" dirty="0">
                <a:solidFill>
                  <a:schemeClr val="accent2">
                    <a:lumMod val="75000"/>
                  </a:schemeClr>
                </a:solidFill>
              </a:rPr>
              <a:t>BUILD</a:t>
            </a:r>
            <a:r>
              <a:rPr lang="en-US" sz="3600" dirty="0">
                <a:solidFill>
                  <a:schemeClr val="accent2">
                    <a:lumMod val="75000"/>
                  </a:schemeClr>
                </a:solidFill>
              </a:rPr>
              <a:t> :</a:t>
            </a:r>
          </a:p>
          <a:p>
            <a:pPr>
              <a:buFont typeface="Arial" pitchFamily="34" charset="0"/>
              <a:buChar char="•"/>
            </a:pPr>
            <a:r>
              <a:rPr lang="en-US" sz="3600" dirty="0"/>
              <a:t>An executable file of application which is released from development team.</a:t>
            </a:r>
          </a:p>
          <a:p>
            <a:pPr>
              <a:buFont typeface="Arial" pitchFamily="34" charset="0"/>
              <a:buChar char="•"/>
            </a:pPr>
            <a:r>
              <a:rPr lang="en-US" sz="3600" dirty="0"/>
              <a:t>An integrated application with all modules released by the development team is called as a build.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STLC STAGES</a:t>
            </a:r>
          </a:p>
        </p:txBody>
      </p:sp>
      <p:sp>
        <p:nvSpPr>
          <p:cNvPr id="3" name="Content Placeholder 2"/>
          <p:cNvSpPr>
            <a:spLocks noGrp="1"/>
          </p:cNvSpPr>
          <p:nvPr>
            <p:ph idx="1"/>
          </p:nvPr>
        </p:nvSpPr>
        <p:spPr>
          <a:xfrm>
            <a:off x="457200" y="914400"/>
            <a:ext cx="8229600" cy="5715000"/>
          </a:xfrm>
        </p:spPr>
        <p:txBody>
          <a:bodyPr>
            <a:normAutofit fontScale="62500" lnSpcReduction="20000"/>
          </a:bodyPr>
          <a:lstStyle/>
          <a:p>
            <a:pPr>
              <a:buFont typeface="Wingdings" pitchFamily="2" charset="2"/>
              <a:buChar char="q"/>
            </a:pPr>
            <a:endParaRPr lang="en-US" dirty="0">
              <a:solidFill>
                <a:schemeClr val="accent2">
                  <a:lumMod val="75000"/>
                </a:schemeClr>
              </a:solidFill>
            </a:endParaRPr>
          </a:p>
          <a:p>
            <a:pPr>
              <a:buNone/>
            </a:pPr>
            <a:r>
              <a:rPr lang="en-US" dirty="0"/>
              <a:t>      It consists of series of activities carried out by Testers methodologically to test your software product.</a:t>
            </a:r>
            <a:endParaRPr lang="en-US" dirty="0">
              <a:solidFill>
                <a:schemeClr val="accent2">
                  <a:lumMod val="75000"/>
                </a:schemeClr>
              </a:solidFill>
            </a:endParaRPr>
          </a:p>
          <a:p>
            <a:r>
              <a:rPr lang="en-US" dirty="0">
                <a:solidFill>
                  <a:schemeClr val="accent2">
                    <a:lumMod val="75000"/>
                  </a:schemeClr>
                </a:solidFill>
              </a:rPr>
              <a:t>Requirement Analysis</a:t>
            </a:r>
            <a:r>
              <a:rPr lang="en-US" dirty="0"/>
              <a:t>: here tester analysis customer requirements . it is imp. To start testing activities from requirements phase itself because the cost of fixing defect is very less if it is found in requirement phase rather than in future process.</a:t>
            </a:r>
          </a:p>
          <a:p>
            <a:r>
              <a:rPr lang="en-US" dirty="0">
                <a:solidFill>
                  <a:schemeClr val="accent2">
                    <a:lumMod val="75000"/>
                  </a:schemeClr>
                </a:solidFill>
              </a:rPr>
              <a:t>Test Planning</a:t>
            </a:r>
            <a:r>
              <a:rPr lang="en-US" dirty="0"/>
              <a:t>: all planning is done here like how testing will be done, what test strategy to be followed, what environment is needed etc.</a:t>
            </a:r>
          </a:p>
          <a:p>
            <a:r>
              <a:rPr lang="en-US" dirty="0">
                <a:solidFill>
                  <a:schemeClr val="accent2">
                    <a:lumMod val="75000"/>
                  </a:schemeClr>
                </a:solidFill>
              </a:rPr>
              <a:t>Test Analysis</a:t>
            </a:r>
            <a:r>
              <a:rPr lang="en-US" dirty="0"/>
              <a:t>: after planning analysis phase starts. In this phase we need to dig deeper into the project &amp; figure out what testing needs to be carried out in each SDLC phase . Automation activities are also decided in this field.</a:t>
            </a:r>
          </a:p>
          <a:p>
            <a:r>
              <a:rPr lang="en-US" dirty="0">
                <a:solidFill>
                  <a:schemeClr val="accent2">
                    <a:lumMod val="75000"/>
                  </a:schemeClr>
                </a:solidFill>
              </a:rPr>
              <a:t>Test Design</a:t>
            </a:r>
            <a:r>
              <a:rPr lang="en-US" dirty="0"/>
              <a:t>: in this phase WBT &amp; BBT design techniques are used to design Test cases for testing , testers starts writing test cases by following design techniques. Automation  scripts also written here in this phase.</a:t>
            </a:r>
          </a:p>
          <a:p>
            <a:r>
              <a:rPr lang="en-US" dirty="0">
                <a:solidFill>
                  <a:schemeClr val="accent2">
                    <a:lumMod val="75000"/>
                  </a:schemeClr>
                </a:solidFill>
              </a:rPr>
              <a:t>Test Construction &amp; Verification</a:t>
            </a:r>
            <a:r>
              <a:rPr lang="en-US" dirty="0"/>
              <a:t>: Testers prepare more test cases by keeping negative &amp; positive scenarios in mind. Test Plan document is finalized &amp; verified by reviewers.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a:bodyPr>
          <a:lstStyle/>
          <a:p>
            <a:r>
              <a:rPr lang="en-US" sz="2000" dirty="0">
                <a:solidFill>
                  <a:schemeClr val="accent2">
                    <a:lumMod val="75000"/>
                  </a:schemeClr>
                </a:solidFill>
              </a:rPr>
              <a:t>Test Execution &amp; Bug Reporting : </a:t>
            </a:r>
            <a:r>
              <a:rPr lang="en-US" sz="2000" dirty="0"/>
              <a:t>Test cases are executed and defects are  reported in bug tracking tool. Testing is an iterative process. Testing needs to be done after fixing the defect as well.</a:t>
            </a:r>
          </a:p>
          <a:p>
            <a:r>
              <a:rPr lang="en-US" sz="2000" dirty="0">
                <a:solidFill>
                  <a:schemeClr val="accent2">
                    <a:lumMod val="75000"/>
                  </a:schemeClr>
                </a:solidFill>
              </a:rPr>
              <a:t>Final Testing &amp; Implementation : </a:t>
            </a:r>
            <a:r>
              <a:rPr lang="en-US" sz="2000" dirty="0"/>
              <a:t>final testing is done for software and non- functional  testing are performed in this phase .Final test execution  reports and documents are prepared in this phase.</a:t>
            </a:r>
          </a:p>
          <a:p>
            <a:r>
              <a:rPr lang="en-US" sz="2000" dirty="0">
                <a:solidFill>
                  <a:schemeClr val="accent2">
                    <a:lumMod val="75000"/>
                  </a:schemeClr>
                </a:solidFill>
              </a:rPr>
              <a:t>Post Implementation: </a:t>
            </a:r>
            <a:r>
              <a:rPr lang="en-US" sz="2000" dirty="0"/>
              <a:t>Review meetings are done in this phase. A document is prepare to cope up similar problems in future process. Document finalized and reviewed.</a:t>
            </a:r>
            <a:endParaRPr lang="en-US" sz="2000" dirty="0">
              <a:solidFill>
                <a:schemeClr val="accent2">
                  <a:lumMod val="75000"/>
                </a:schemeClr>
              </a:solidFill>
            </a:endParaRPr>
          </a:p>
          <a:p>
            <a:pPr>
              <a:buFont typeface="Wingdings" pitchFamily="2" charset="2"/>
              <a:buChar char="q"/>
            </a:pPr>
            <a:endParaRPr lang="en-US" sz="2000" dirty="0">
              <a:solidFill>
                <a:schemeClr val="accent2">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t>
            </a:r>
          </a:p>
        </p:txBody>
      </p:sp>
      <p:sp>
        <p:nvSpPr>
          <p:cNvPr id="3" name="Text Placeholder 2"/>
          <p:cNvSpPr>
            <a:spLocks noGrp="1"/>
          </p:cNvSpPr>
          <p:nvPr>
            <p:ph type="body" idx="1"/>
          </p:nvPr>
        </p:nvSpPr>
        <p:spPr>
          <a:xfrm>
            <a:off x="457200" y="990601"/>
            <a:ext cx="4040188" cy="762000"/>
          </a:xfrm>
        </p:spPr>
        <p:txBody>
          <a:bodyPr/>
          <a:lstStyle/>
          <a:p>
            <a:r>
              <a:rPr lang="en-US" dirty="0"/>
              <a:t>    </a:t>
            </a:r>
            <a:r>
              <a:rPr lang="en-US" u="sng" dirty="0"/>
              <a:t> Verification (QA)</a:t>
            </a:r>
          </a:p>
        </p:txBody>
      </p:sp>
      <p:sp>
        <p:nvSpPr>
          <p:cNvPr id="5" name="Content Placeholder 4"/>
          <p:cNvSpPr>
            <a:spLocks noGrp="1"/>
          </p:cNvSpPr>
          <p:nvPr>
            <p:ph sz="half" idx="2"/>
          </p:nvPr>
        </p:nvSpPr>
        <p:spPr>
          <a:xfrm>
            <a:off x="457200" y="1828800"/>
            <a:ext cx="4040188" cy="4297363"/>
          </a:xfrm>
        </p:spPr>
        <p:txBody>
          <a:bodyPr>
            <a:normAutofit/>
          </a:bodyPr>
          <a:lstStyle/>
          <a:p>
            <a:r>
              <a:rPr lang="en-US" dirty="0"/>
              <a:t>Process Oriented.</a:t>
            </a:r>
          </a:p>
          <a:p>
            <a:r>
              <a:rPr lang="en-US" dirty="0"/>
              <a:t>Done through out life cycle.</a:t>
            </a:r>
          </a:p>
          <a:p>
            <a:r>
              <a:rPr lang="en-US" dirty="0"/>
              <a:t>Defect detection &amp;  correction </a:t>
            </a:r>
          </a:p>
          <a:p>
            <a:r>
              <a:rPr lang="en-US" dirty="0"/>
              <a:t>Shows defects location as well.</a:t>
            </a:r>
          </a:p>
          <a:p>
            <a:r>
              <a:rPr lang="en-US" dirty="0"/>
              <a:t>Static testing.</a:t>
            </a:r>
          </a:p>
          <a:p>
            <a:r>
              <a:rPr lang="en-US" dirty="0"/>
              <a:t>Checking whether we are building right product?</a:t>
            </a:r>
          </a:p>
          <a:p>
            <a:pPr lvl="8">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4" name="Text Placeholder 3"/>
          <p:cNvSpPr>
            <a:spLocks noGrp="1"/>
          </p:cNvSpPr>
          <p:nvPr>
            <p:ph type="body" sz="quarter" idx="3"/>
          </p:nvPr>
        </p:nvSpPr>
        <p:spPr>
          <a:xfrm>
            <a:off x="4648200" y="1066800"/>
            <a:ext cx="4041775" cy="685799"/>
          </a:xfrm>
        </p:spPr>
        <p:txBody>
          <a:bodyPr/>
          <a:lstStyle/>
          <a:p>
            <a:r>
              <a:rPr lang="en-US" dirty="0"/>
              <a:t>     </a:t>
            </a:r>
            <a:r>
              <a:rPr lang="en-US" u="sng" dirty="0"/>
              <a:t>Validation (QC)</a:t>
            </a:r>
          </a:p>
        </p:txBody>
      </p:sp>
      <p:sp>
        <p:nvSpPr>
          <p:cNvPr id="6" name="Content Placeholder 5"/>
          <p:cNvSpPr>
            <a:spLocks noGrp="1"/>
          </p:cNvSpPr>
          <p:nvPr>
            <p:ph sz="quarter" idx="4"/>
          </p:nvPr>
        </p:nvSpPr>
        <p:spPr>
          <a:xfrm>
            <a:off x="4645025" y="1828800"/>
            <a:ext cx="4041775" cy="4297363"/>
          </a:xfrm>
        </p:spPr>
        <p:txBody>
          <a:bodyPr>
            <a:normAutofit/>
          </a:bodyPr>
          <a:lstStyle/>
          <a:p>
            <a:r>
              <a:rPr lang="en-US" dirty="0"/>
              <a:t>Product Oriented.</a:t>
            </a:r>
          </a:p>
          <a:p>
            <a:r>
              <a:rPr lang="en-US" dirty="0"/>
              <a:t>Evaluating that the product  is meeting the requirements or not?</a:t>
            </a:r>
          </a:p>
          <a:p>
            <a:r>
              <a:rPr lang="en-US" dirty="0"/>
              <a:t>Helps in identifying presence of defects but not there location.</a:t>
            </a:r>
          </a:p>
          <a:p>
            <a:r>
              <a:rPr lang="en-US" dirty="0"/>
              <a:t>Dynamic testing.</a:t>
            </a:r>
          </a:p>
          <a:p>
            <a:r>
              <a:rPr lang="en-US" dirty="0"/>
              <a:t>Have we build the right product?</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8229600" cy="1066800"/>
          </a:xfrm>
        </p:spPr>
        <p:txBody>
          <a:bodyPr>
            <a:normAutofit/>
          </a:bodyPr>
          <a:lstStyle/>
          <a:p>
            <a:r>
              <a:rPr lang="en-US" dirty="0"/>
              <a:t>Why Testing is Necessary</a:t>
            </a:r>
          </a:p>
        </p:txBody>
      </p:sp>
      <p:sp>
        <p:nvSpPr>
          <p:cNvPr id="3" name="Subtitle 2"/>
          <p:cNvSpPr>
            <a:spLocks noGrp="1"/>
          </p:cNvSpPr>
          <p:nvPr>
            <p:ph type="subTitle" idx="1"/>
          </p:nvPr>
        </p:nvSpPr>
        <p:spPr>
          <a:xfrm>
            <a:off x="533400" y="1219200"/>
            <a:ext cx="8153400" cy="4876800"/>
          </a:xfrm>
        </p:spPr>
        <p:txBody>
          <a:bodyPr>
            <a:normAutofit/>
          </a:bodyPr>
          <a:lstStyle/>
          <a:p>
            <a:pPr algn="l">
              <a:buFont typeface="Arial" pitchFamily="34" charset="0"/>
              <a:buChar char="•"/>
            </a:pPr>
            <a:r>
              <a:rPr lang="en-US" dirty="0">
                <a:solidFill>
                  <a:schemeClr val="tx1"/>
                </a:solidFill>
              </a:rPr>
              <a:t>Software Testing is necessary to make sure the product is defect free, and meet as per customer requirements.</a:t>
            </a:r>
          </a:p>
          <a:p>
            <a:pPr algn="l">
              <a:buFont typeface="Arial" pitchFamily="34" charset="0"/>
              <a:buChar char="•"/>
            </a:pPr>
            <a:r>
              <a:rPr lang="en-US" dirty="0">
                <a:solidFill>
                  <a:schemeClr val="tx1"/>
                </a:solidFill>
                <a:sym typeface="Wingdings" pitchFamily="2" charset="2"/>
              </a:rPr>
              <a:t>Software Testing  identifies faults whose removal increases the software quality and increases the software reliability.</a:t>
            </a:r>
          </a:p>
          <a:p>
            <a:pPr algn="l">
              <a:buFont typeface="Arial" pitchFamily="34" charset="0"/>
              <a:buChar char="•"/>
            </a:pPr>
            <a:r>
              <a:rPr lang="en-US" dirty="0">
                <a:solidFill>
                  <a:schemeClr val="tx1"/>
                </a:solidFill>
                <a:sym typeface="Wingdings" pitchFamily="2" charset="2"/>
              </a:rPr>
              <a:t>it is important as it may cause mission failure,     </a:t>
            </a:r>
          </a:p>
          <a:p>
            <a:pPr algn="l">
              <a:buFont typeface="Arial" pitchFamily="34" charset="0"/>
              <a:buChar char="•"/>
            </a:pPr>
            <a:r>
              <a:rPr lang="en-US" dirty="0">
                <a:solidFill>
                  <a:schemeClr val="tx1"/>
                </a:solidFill>
                <a:sym typeface="Wingdings" pitchFamily="2" charset="2"/>
              </a:rPr>
              <a:t>Impact on operational performance and unreliable if not done properly.</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600" b="1" dirty="0"/>
              <a:t>TYPES/TECHNIQUES OF VERIFICATION</a:t>
            </a:r>
          </a:p>
        </p:txBody>
      </p:sp>
      <p:sp>
        <p:nvSpPr>
          <p:cNvPr id="3" name="Content Placeholder 2"/>
          <p:cNvSpPr>
            <a:spLocks noGrp="1"/>
          </p:cNvSpPr>
          <p:nvPr>
            <p:ph idx="1"/>
          </p:nvPr>
        </p:nvSpPr>
        <p:spPr>
          <a:xfrm>
            <a:off x="457200" y="1219200"/>
            <a:ext cx="8229600" cy="5257800"/>
          </a:xfrm>
        </p:spPr>
        <p:txBody>
          <a:bodyPr>
            <a:noAutofit/>
          </a:bodyPr>
          <a:lstStyle/>
          <a:p>
            <a:pPr>
              <a:buNone/>
            </a:pPr>
            <a:br>
              <a:rPr lang="en-US" sz="1400" dirty="0"/>
            </a:br>
            <a:r>
              <a:rPr lang="en-US" sz="1400" b="1" dirty="0">
                <a:solidFill>
                  <a:srgbClr val="FF0000"/>
                </a:solidFill>
              </a:rPr>
              <a:t> </a:t>
            </a:r>
            <a:r>
              <a:rPr lang="en-US" b="1" dirty="0">
                <a:solidFill>
                  <a:srgbClr val="FF0000"/>
                </a:solidFill>
              </a:rPr>
              <a:t>1)Walkthroughs</a:t>
            </a:r>
            <a:r>
              <a:rPr lang="en-US" dirty="0"/>
              <a:t> are informal, initiated by the author of the s/w product to a colleague for assistance in locating defects or suggestions for improvements. They are usually unplanned. Author explains the product; colleague comes out with observations and author notes down relevant points and takes corrective actions.</a:t>
            </a:r>
            <a:br>
              <a:rPr lang="en-US" dirty="0"/>
            </a:br>
            <a:br>
              <a:rPr lang="en-US" sz="1400" dirty="0"/>
            </a:br>
            <a:r>
              <a:rPr lang="en-US" sz="1400" dirty="0"/>
              <a:t>.</a:t>
            </a:r>
            <a:br>
              <a:rPr lang="en-US" sz="1400" dirty="0"/>
            </a:br>
            <a:br>
              <a:rPr lang="en-US" sz="1400" dirty="0"/>
            </a:b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70000" lnSpcReduction="20000"/>
          </a:bodyPr>
          <a:lstStyle/>
          <a:p>
            <a:pPr>
              <a:buNone/>
            </a:pPr>
            <a:r>
              <a:rPr lang="en-US" dirty="0">
                <a:solidFill>
                  <a:srgbClr val="FF0000"/>
                </a:solidFill>
              </a:rPr>
              <a:t>      2)</a:t>
            </a:r>
            <a:r>
              <a:rPr lang="en-US" b="1" dirty="0">
                <a:solidFill>
                  <a:srgbClr val="FF0000"/>
                </a:solidFill>
              </a:rPr>
              <a:t>Inspection</a:t>
            </a:r>
            <a:r>
              <a:rPr lang="en-US" dirty="0">
                <a:solidFill>
                  <a:srgbClr val="FF0000"/>
                </a:solidFill>
              </a:rPr>
              <a:t> </a:t>
            </a:r>
            <a:r>
              <a:rPr lang="en-US" dirty="0"/>
              <a:t>is a thorough word-by-word checking of a software product with the intention of:</a:t>
            </a:r>
            <a:br>
              <a:rPr lang="en-US" dirty="0"/>
            </a:br>
            <a:br>
              <a:rPr lang="en-US" dirty="0"/>
            </a:br>
            <a:r>
              <a:rPr lang="en-US" dirty="0"/>
              <a:t>- Locating defects</a:t>
            </a:r>
            <a:br>
              <a:rPr lang="en-US" dirty="0"/>
            </a:br>
            <a:r>
              <a:rPr lang="en-US" dirty="0"/>
              <a:t>- Confirming traceability of relevant requirements</a:t>
            </a:r>
            <a:br>
              <a:rPr lang="en-US" dirty="0"/>
            </a:br>
            <a:r>
              <a:rPr lang="en-US" dirty="0"/>
              <a:t>- Checking for conformance to relevant standards and conventions</a:t>
            </a:r>
            <a:br>
              <a:rPr lang="en-US" dirty="0"/>
            </a:br>
            <a:br>
              <a:rPr lang="en-US" dirty="0"/>
            </a:br>
            <a:r>
              <a:rPr lang="en-US" b="1" dirty="0"/>
              <a:t>Inspections are more formal than walkthroughs. It involves 5 major  roles:</a:t>
            </a:r>
            <a:br>
              <a:rPr lang="en-US" dirty="0"/>
            </a:br>
            <a:br>
              <a:rPr lang="en-US" dirty="0"/>
            </a:br>
            <a:r>
              <a:rPr lang="en-US" dirty="0"/>
              <a:t>- </a:t>
            </a:r>
            <a:r>
              <a:rPr lang="en-US" b="1" dirty="0"/>
              <a:t>Author</a:t>
            </a:r>
            <a:r>
              <a:rPr lang="en-US" dirty="0"/>
              <a:t>: person who originally created the work product.</a:t>
            </a:r>
            <a:br>
              <a:rPr lang="en-US" dirty="0"/>
            </a:br>
            <a:r>
              <a:rPr lang="en-US" dirty="0"/>
              <a:t>-</a:t>
            </a:r>
            <a:r>
              <a:rPr lang="en-US" b="1" dirty="0"/>
              <a:t> Moderator</a:t>
            </a:r>
            <a:r>
              <a:rPr lang="en-US" dirty="0"/>
              <a:t>: Person responsible to ensure the discussions proceed on the productive lines.</a:t>
            </a:r>
            <a:br>
              <a:rPr lang="en-US" dirty="0"/>
            </a:br>
            <a:r>
              <a:rPr lang="en-US" dirty="0"/>
              <a:t>- </a:t>
            </a:r>
            <a:r>
              <a:rPr lang="en-US" b="1" dirty="0"/>
              <a:t>Reader</a:t>
            </a:r>
            <a:r>
              <a:rPr lang="en-US" dirty="0"/>
              <a:t>: Person responsible for reading all small logical units of the work product</a:t>
            </a:r>
            <a:br>
              <a:rPr lang="en-US" dirty="0"/>
            </a:br>
            <a:r>
              <a:rPr lang="en-US" dirty="0"/>
              <a:t>- </a:t>
            </a:r>
            <a:r>
              <a:rPr lang="en-US" b="1" dirty="0"/>
              <a:t>Recorder</a:t>
            </a:r>
            <a:r>
              <a:rPr lang="en-US" dirty="0"/>
              <a:t>: Person who records/documents  all the defects that arise from the inspection team.</a:t>
            </a:r>
            <a:br>
              <a:rPr lang="en-US" dirty="0"/>
            </a:br>
            <a:r>
              <a:rPr lang="en-US" dirty="0"/>
              <a:t>- </a:t>
            </a:r>
            <a:r>
              <a:rPr lang="en-US" b="1" dirty="0"/>
              <a:t>Inspector</a:t>
            </a:r>
            <a:r>
              <a:rPr lang="en-US" dirty="0"/>
              <a:t>: All of the inspection team members who analyze and detect the defects within the work product.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None/>
            </a:pPr>
            <a:r>
              <a:rPr lang="en-US" dirty="0">
                <a:solidFill>
                  <a:srgbClr val="FF0000"/>
                </a:solidFill>
              </a:rPr>
              <a:t>   3)</a:t>
            </a:r>
            <a:r>
              <a:rPr lang="en-US" b="1" dirty="0">
                <a:solidFill>
                  <a:srgbClr val="FF0000"/>
                </a:solidFill>
              </a:rPr>
              <a:t>Review</a:t>
            </a:r>
            <a:r>
              <a:rPr lang="en-US" dirty="0">
                <a:solidFill>
                  <a:srgbClr val="FF0000"/>
                </a:solidFill>
              </a:rPr>
              <a:t> </a:t>
            </a:r>
            <a:r>
              <a:rPr lang="en-US" dirty="0"/>
              <a:t>is a subsequent examination of a product for the purpose of monitoring earlier changes. It is a process in which one or more persons check the changed documents or data to determine if the changes are correct. It is also an analysis undertaken at a fixed point in time to determine the degree to which stated objectives have been reached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533400"/>
          </a:xfrm>
        </p:spPr>
        <p:txBody>
          <a:bodyPr>
            <a:normAutofit fontScale="90000"/>
          </a:bodyPr>
          <a:lstStyle/>
          <a:p>
            <a:r>
              <a:rPr lang="en-US" dirty="0"/>
              <a:t>                      </a:t>
            </a:r>
            <a:r>
              <a:rPr lang="en-US" sz="4000" dirty="0"/>
              <a:t>Levels Of Testing</a:t>
            </a:r>
          </a:p>
        </p:txBody>
      </p:sp>
      <p:sp>
        <p:nvSpPr>
          <p:cNvPr id="3" name="Text Placeholder 2"/>
          <p:cNvSpPr>
            <a:spLocks noGrp="1"/>
          </p:cNvSpPr>
          <p:nvPr>
            <p:ph type="body" idx="1"/>
          </p:nvPr>
        </p:nvSpPr>
        <p:spPr>
          <a:xfrm>
            <a:off x="0" y="838200"/>
            <a:ext cx="9144000" cy="5867400"/>
          </a:xfrm>
        </p:spPr>
        <p:txBody>
          <a:bodyPr>
            <a:normAutofit fontScale="92500" lnSpcReduction="20000"/>
          </a:bodyPr>
          <a:lstStyle/>
          <a:p>
            <a:r>
              <a:rPr lang="en-US" sz="2200" dirty="0">
                <a:solidFill>
                  <a:srgbClr val="FF0000"/>
                </a:solidFill>
              </a:rPr>
              <a:t>1)UNIT TESTING: </a:t>
            </a:r>
            <a:r>
              <a:rPr lang="en-US" sz="2200" dirty="0"/>
              <a:t>A smallest testable piece of software. it is procedure used to validate that individual unit of source code is working properly or not?</a:t>
            </a:r>
          </a:p>
          <a:p>
            <a:r>
              <a:rPr lang="en-US" sz="2200" dirty="0"/>
              <a:t>Tests the functionality of Units. Before entering into unit testing it should be gone through code review.</a:t>
            </a:r>
          </a:p>
          <a:p>
            <a:r>
              <a:rPr lang="en-US" sz="2200">
                <a:solidFill>
                  <a:srgbClr val="FF0000"/>
                </a:solidFill>
              </a:rPr>
              <a:t>2)INTEGRATION TESTING: </a:t>
            </a:r>
            <a:r>
              <a:rPr lang="en-US" sz="2200"/>
              <a:t>It is a process of combining &amp; testing multiple components/modules together. It starts at module level when various modules are integrated with each other to form a system. </a:t>
            </a:r>
            <a:r>
              <a:rPr lang="en-US" sz="2200">
                <a:solidFill>
                  <a:srgbClr val="FF0000"/>
                </a:solidFill>
              </a:rPr>
              <a:t> </a:t>
            </a:r>
          </a:p>
          <a:p>
            <a:r>
              <a:rPr lang="en-US" sz="2200">
                <a:solidFill>
                  <a:srgbClr val="FF0000"/>
                </a:solidFill>
              </a:rPr>
              <a:t>Approaches in incremental integration testing:</a:t>
            </a:r>
          </a:p>
          <a:p>
            <a:r>
              <a:rPr lang="en-US" sz="2200">
                <a:solidFill>
                  <a:schemeClr val="tx1">
                    <a:lumMod val="50000"/>
                    <a:lumOff val="50000"/>
                  </a:schemeClr>
                </a:solidFill>
              </a:rPr>
              <a:t>1)Bottom up  2)Top down 3)Critical part first4)Hybrid/Sandwich approach</a:t>
            </a:r>
          </a:p>
          <a:p>
            <a:r>
              <a:rPr lang="en-US" sz="2200">
                <a:solidFill>
                  <a:schemeClr val="tx1">
                    <a:lumMod val="50000"/>
                    <a:lumOff val="50000"/>
                  </a:schemeClr>
                </a:solidFill>
              </a:rPr>
              <a:t>5)Big Bang Approach</a:t>
            </a:r>
            <a:r>
              <a:rPr lang="en-US" sz="2200">
                <a:solidFill>
                  <a:srgbClr val="FFFF00"/>
                </a:solidFill>
              </a:rPr>
              <a:t>.</a:t>
            </a:r>
          </a:p>
          <a:p>
            <a:r>
              <a:rPr lang="en-US" sz="2200">
                <a:solidFill>
                  <a:srgbClr val="FF0000"/>
                </a:solidFill>
              </a:rPr>
              <a:t>1)Bottom up: </a:t>
            </a:r>
            <a:r>
              <a:rPr lang="en-US" sz="2200"/>
              <a:t>Process of testing the very lowest layers of software first is called bottom  up approach. Program is tested from bottom to top. In this program programmers use a temperory program(parent) instead of  main program , which is under construction. Temperory program is called ”Driver” or “Calling Program”</a:t>
            </a:r>
          </a:p>
          <a:p>
            <a:endParaRPr lang="en-US" sz="2200" dirty="0"/>
          </a:p>
          <a:p>
            <a:endParaRPr lang="en-US" sz="2200" dirty="0">
              <a:solidFill>
                <a:schemeClr val="bg2"/>
              </a:solidFill>
            </a:endParaRPr>
          </a:p>
          <a:p>
            <a:endParaRPr lang="en-US" sz="2200" dirty="0">
              <a:solidFill>
                <a:schemeClr val="bg2"/>
              </a:solidFill>
            </a:endParaRPr>
          </a:p>
          <a:p>
            <a:endParaRPr lang="en-US" sz="2200" dirty="0">
              <a:solidFill>
                <a:srgbClr val="FFFF00"/>
              </a:solidFill>
            </a:endParaRPr>
          </a:p>
          <a:p>
            <a:r>
              <a:rPr lang="en-US" sz="2200" dirty="0"/>
              <a:t> </a:t>
            </a:r>
          </a:p>
          <a:p>
            <a:endParaRPr lang="en-US" dirty="0">
              <a:solidFill>
                <a:srgbClr val="FF0000"/>
              </a:solidFill>
            </a:endParaRPr>
          </a:p>
        </p:txBody>
      </p:sp>
      <p:pic>
        <p:nvPicPr>
          <p:cNvPr id="1027" name="Picture 3" descr="C:\Users\maxgen_Testing_Dept\Desktop\1.PNG"/>
          <p:cNvPicPr>
            <a:picLocks noChangeAspect="1" noChangeArrowheads="1"/>
          </p:cNvPicPr>
          <p:nvPr/>
        </p:nvPicPr>
        <p:blipFill>
          <a:blip r:embed="rId2"/>
          <a:srcRect/>
          <a:stretch>
            <a:fillRect/>
          </a:stretch>
        </p:blipFill>
        <p:spPr bwMode="auto">
          <a:xfrm>
            <a:off x="2057401" y="4953000"/>
            <a:ext cx="3657600" cy="170652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1"/>
            <a:ext cx="8382000" cy="3139321"/>
          </a:xfrm>
          <a:prstGeom prst="rect">
            <a:avLst/>
          </a:prstGeom>
        </p:spPr>
        <p:txBody>
          <a:bodyPr wrap="square">
            <a:spAutoFit/>
          </a:bodyPr>
          <a:lstStyle/>
          <a:p>
            <a:r>
              <a:rPr lang="en-US" dirty="0">
                <a:solidFill>
                  <a:srgbClr val="FF0000"/>
                </a:solidFill>
              </a:rPr>
              <a:t>2)Top Down : </a:t>
            </a:r>
            <a:r>
              <a:rPr lang="en-US" dirty="0"/>
              <a:t>Process of testing the top most layers of software first is called top-down approach. Programmers use temporary programs called “stubs” instead of sub Programs(child) , which are under construction. other name for stubs is "called programs”. A stub returns the control to the main program.</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050" name="Picture 2" descr="C:\Users\maxgen_Testing_Dept\Desktop\2.PNG"/>
          <p:cNvPicPr>
            <a:picLocks noChangeAspect="1" noChangeArrowheads="1"/>
          </p:cNvPicPr>
          <p:nvPr/>
        </p:nvPicPr>
        <p:blipFill>
          <a:blip r:embed="rId2"/>
          <a:srcRect/>
          <a:stretch>
            <a:fillRect/>
          </a:stretch>
        </p:blipFill>
        <p:spPr bwMode="auto">
          <a:xfrm>
            <a:off x="1600200" y="2209800"/>
            <a:ext cx="4324351" cy="15621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99760"/>
          </a:xfrm>
        </p:spPr>
        <p:txBody>
          <a:bodyPr>
            <a:normAutofit/>
          </a:bodyPr>
          <a:lstStyle/>
          <a:p>
            <a:pPr>
              <a:buNone/>
            </a:pPr>
            <a:r>
              <a:rPr lang="en-US" sz="2000" dirty="0">
                <a:solidFill>
                  <a:srgbClr val="002060"/>
                </a:solidFill>
              </a:rPr>
              <a:t>3)HYBRID APPROACH: </a:t>
            </a:r>
            <a:r>
              <a:rPr lang="en-US" sz="2000" dirty="0"/>
              <a:t>also known as “sandwich approach”. It is a combination of Top-Down &amp; Bottom-up Approach process. </a:t>
            </a:r>
            <a:r>
              <a:rPr lang="en-US" sz="2000"/>
              <a:t>It </a:t>
            </a:r>
            <a:r>
              <a:rPr lang="en-US" sz="2000" dirty="0"/>
              <a:t>needs big team. Testing is done simultaneously from both sides.</a:t>
            </a:r>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p:txBody>
      </p:sp>
      <p:pic>
        <p:nvPicPr>
          <p:cNvPr id="3076" name="Picture 4" descr="C:\Users\maxgen_Testing_Dept\Desktop\3.PNG"/>
          <p:cNvPicPr>
            <a:picLocks noChangeAspect="1" noChangeArrowheads="1"/>
          </p:cNvPicPr>
          <p:nvPr/>
        </p:nvPicPr>
        <p:blipFill>
          <a:blip r:embed="rId2"/>
          <a:srcRect/>
          <a:stretch>
            <a:fillRect/>
          </a:stretch>
        </p:blipFill>
        <p:spPr bwMode="auto">
          <a:xfrm>
            <a:off x="1905000" y="1905000"/>
            <a:ext cx="4343400" cy="31242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8458200" cy="3416320"/>
          </a:xfrm>
          <a:prstGeom prst="rect">
            <a:avLst/>
          </a:prstGeom>
        </p:spPr>
        <p:txBody>
          <a:bodyPr wrap="square">
            <a:spAutoFit/>
          </a:bodyPr>
          <a:lstStyle/>
          <a:p>
            <a:pPr>
              <a:buNone/>
            </a:pPr>
            <a:r>
              <a:rPr lang="en-US" dirty="0">
                <a:solidFill>
                  <a:srgbClr val="002060"/>
                </a:solidFill>
              </a:rPr>
              <a:t>4)BIG BANG APPROACH:  </a:t>
            </a:r>
            <a:r>
              <a:rPr lang="en-US" dirty="0"/>
              <a:t>It is also known as system approach. It is the simplest integration  testing approach:</a:t>
            </a:r>
          </a:p>
          <a:p>
            <a:pPr>
              <a:buNone/>
            </a:pPr>
            <a:r>
              <a:rPr lang="en-US" dirty="0"/>
              <a:t>-All the modules are simply put together and tested.</a:t>
            </a:r>
          </a:p>
          <a:p>
            <a:pPr>
              <a:buNone/>
            </a:pPr>
            <a:r>
              <a:rPr lang="en-US" dirty="0"/>
              <a:t>-this techniques is used only for small projects.</a:t>
            </a:r>
          </a:p>
          <a:p>
            <a:pPr>
              <a:buNone/>
            </a:pPr>
            <a:r>
              <a:rPr lang="en-US" dirty="0">
                <a:solidFill>
                  <a:srgbClr val="002060"/>
                </a:solidFill>
                <a:sym typeface="Wingdings" pitchFamily="2" charset="2"/>
              </a:rPr>
              <a:t></a:t>
            </a:r>
            <a:r>
              <a:rPr lang="en-US" dirty="0">
                <a:sym typeface="Wingdings" pitchFamily="2" charset="2"/>
              </a:rPr>
              <a:t>issues with this approach: </a:t>
            </a:r>
          </a:p>
          <a:p>
            <a:r>
              <a:rPr lang="en-US" dirty="0">
                <a:sym typeface="Wingdings" pitchFamily="2" charset="2"/>
              </a:rPr>
              <a:t>If an error is found it is very difficult to localize that  error.  </a:t>
            </a:r>
          </a:p>
          <a:p>
            <a:r>
              <a:rPr lang="en-US" dirty="0">
                <a:sym typeface="Wingdings" pitchFamily="2" charset="2"/>
              </a:rPr>
              <a:t>Error may potentially belong to any of the modules being integrated.</a:t>
            </a:r>
          </a:p>
          <a:p>
            <a:r>
              <a:rPr lang="en-US" dirty="0">
                <a:sym typeface="Wingdings" pitchFamily="2" charset="2"/>
              </a:rPr>
              <a:t>Errors might be detected very late in the life-cycle of the project.</a:t>
            </a:r>
          </a:p>
          <a:p>
            <a:r>
              <a:rPr lang="en-US" dirty="0">
                <a:sym typeface="Wingdings" pitchFamily="2" charset="2"/>
              </a:rPr>
              <a:t>Debugging errors found during  big bang integration  testing are very expensive to fix.</a:t>
            </a:r>
          </a:p>
          <a:p>
            <a:r>
              <a:rPr lang="en-US" dirty="0">
                <a:sym typeface="Wingdings" pitchFamily="2" charset="2"/>
              </a:rPr>
              <a:t>It is a random way of testing.</a:t>
            </a:r>
            <a:endParaRPr lang="en-US" dirty="0"/>
          </a:p>
          <a:p>
            <a:pPr>
              <a:buNone/>
            </a:pPr>
            <a:endParaRPr lang="en-US" dirty="0"/>
          </a:p>
        </p:txBody>
      </p:sp>
      <p:pic>
        <p:nvPicPr>
          <p:cNvPr id="4098" name="Picture 2" descr="C:\Users\maxgen_Testing_Dept\Desktop\5.png"/>
          <p:cNvPicPr>
            <a:picLocks noChangeAspect="1" noChangeArrowheads="1"/>
          </p:cNvPicPr>
          <p:nvPr/>
        </p:nvPicPr>
        <p:blipFill>
          <a:blip r:embed="rId2"/>
          <a:srcRect/>
          <a:stretch>
            <a:fillRect/>
          </a:stretch>
        </p:blipFill>
        <p:spPr bwMode="auto">
          <a:xfrm>
            <a:off x="1846262" y="3805237"/>
            <a:ext cx="3716337" cy="2772959"/>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axgen_Testing_Dept\Desktop\4.PNG"/>
          <p:cNvPicPr>
            <a:picLocks noChangeAspect="1" noChangeArrowheads="1"/>
          </p:cNvPicPr>
          <p:nvPr/>
        </p:nvPicPr>
        <p:blipFill>
          <a:blip r:embed="rId2"/>
          <a:srcRect/>
          <a:stretch>
            <a:fillRect/>
          </a:stretch>
        </p:blipFill>
        <p:spPr bwMode="auto">
          <a:xfrm>
            <a:off x="0" y="1295400"/>
            <a:ext cx="9144000" cy="48768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normAutofit fontScale="85000" lnSpcReduction="20000"/>
          </a:bodyPr>
          <a:lstStyle/>
          <a:p>
            <a:pPr>
              <a:buNone/>
            </a:pPr>
            <a:r>
              <a:rPr lang="en-US" dirty="0">
                <a:solidFill>
                  <a:srgbClr val="FF0000"/>
                </a:solidFill>
              </a:rPr>
              <a:t>3)System Testing</a:t>
            </a:r>
            <a:r>
              <a:rPr lang="en-US" dirty="0"/>
              <a:t>: system testing is a testing of finally integrated product for compliance against  user requirements.</a:t>
            </a:r>
          </a:p>
          <a:p>
            <a:pPr>
              <a:buNone/>
            </a:pPr>
            <a:r>
              <a:rPr lang="en-US" dirty="0"/>
              <a:t>	After development of all required modules , development team releases the s/w build to be tested on system testing environment.</a:t>
            </a:r>
          </a:p>
          <a:p>
            <a:pPr>
              <a:buNone/>
            </a:pPr>
            <a:r>
              <a:rPr lang="en-US" dirty="0">
                <a:solidFill>
                  <a:srgbClr val="FF0000"/>
                </a:solidFill>
              </a:rPr>
              <a:t>4)User Acceptance Testing</a:t>
            </a:r>
            <a:r>
              <a:rPr lang="en-US" dirty="0"/>
              <a:t>: Both testers &amp; developers are involved.</a:t>
            </a:r>
          </a:p>
          <a:p>
            <a:pPr>
              <a:buNone/>
            </a:pPr>
            <a:r>
              <a:rPr lang="en-US" dirty="0"/>
              <a:t>     After completion of system testing , the UAT to collect feedback from real customer or model customer.</a:t>
            </a:r>
          </a:p>
          <a:p>
            <a:pPr>
              <a:buNone/>
            </a:pPr>
            <a:r>
              <a:rPr lang="en-US" dirty="0"/>
              <a:t>     There are 2 ways to conduct UAT:</a:t>
            </a:r>
          </a:p>
          <a:p>
            <a:pPr>
              <a:buNone/>
            </a:pPr>
            <a:r>
              <a:rPr lang="en-US" dirty="0">
                <a:solidFill>
                  <a:schemeClr val="accent2">
                    <a:lumMod val="75000"/>
                  </a:schemeClr>
                </a:solidFill>
              </a:rPr>
              <a:t>a)Alpha Testing: </a:t>
            </a:r>
            <a:r>
              <a:rPr lang="en-US" dirty="0"/>
              <a:t>its done during pre-release time, done by end user, done in control environment</a:t>
            </a:r>
          </a:p>
          <a:p>
            <a:pPr>
              <a:buNone/>
            </a:pPr>
            <a:r>
              <a:rPr lang="en-US" dirty="0">
                <a:solidFill>
                  <a:schemeClr val="accent2">
                    <a:lumMod val="75000"/>
                  </a:schemeClr>
                </a:solidFill>
              </a:rPr>
              <a:t>b)Beta Testing: </a:t>
            </a:r>
            <a:r>
              <a:rPr lang="en-US" dirty="0"/>
              <a:t>its done during post-release.its done at customer side. End users are present here. Environment is not under control.</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Functional Testing </a:t>
            </a:r>
            <a:br>
              <a:rPr lang="en-US" dirty="0"/>
            </a:br>
            <a:r>
              <a:rPr lang="en-US" dirty="0"/>
              <a:t>    SMOKE	      VS        SANITY</a:t>
            </a:r>
          </a:p>
        </p:txBody>
      </p:sp>
      <p:sp>
        <p:nvSpPr>
          <p:cNvPr id="3" name="Content Placeholder 2"/>
          <p:cNvSpPr>
            <a:spLocks noGrp="1"/>
          </p:cNvSpPr>
          <p:nvPr>
            <p:ph sz="half" idx="1"/>
          </p:nvPr>
        </p:nvSpPr>
        <p:spPr/>
        <p:txBody>
          <a:bodyPr/>
          <a:lstStyle/>
          <a:p>
            <a:r>
              <a:rPr lang="en-US" dirty="0"/>
              <a:t>Its cursory testing</a:t>
            </a:r>
          </a:p>
          <a:p>
            <a:r>
              <a:rPr lang="en-US" dirty="0"/>
              <a:t>Functional Testing.</a:t>
            </a:r>
          </a:p>
          <a:p>
            <a:r>
              <a:rPr lang="en-US" dirty="0"/>
              <a:t>Test cases are scripted.</a:t>
            </a:r>
          </a:p>
          <a:p>
            <a:r>
              <a:rPr lang="en-US" dirty="0"/>
              <a:t>Can be automated.</a:t>
            </a:r>
          </a:p>
        </p:txBody>
      </p:sp>
      <p:sp>
        <p:nvSpPr>
          <p:cNvPr id="4" name="Content Placeholder 3"/>
          <p:cNvSpPr>
            <a:spLocks noGrp="1"/>
          </p:cNvSpPr>
          <p:nvPr>
            <p:ph sz="half" idx="2"/>
          </p:nvPr>
        </p:nvSpPr>
        <p:spPr/>
        <p:txBody>
          <a:bodyPr/>
          <a:lstStyle/>
          <a:p>
            <a:r>
              <a:rPr lang="en-US" dirty="0"/>
              <a:t>In-Depth Testing</a:t>
            </a:r>
          </a:p>
          <a:p>
            <a:r>
              <a:rPr lang="en-US" dirty="0"/>
              <a:t>Subset of Regression Testing.</a:t>
            </a:r>
          </a:p>
          <a:p>
            <a:r>
              <a:rPr lang="en-US" dirty="0"/>
              <a:t>Test cases are not scripted.</a:t>
            </a:r>
          </a:p>
          <a:p>
            <a:r>
              <a:rPr lang="en-US" dirty="0"/>
              <a:t>Cannot be automated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r>
              <a:rPr lang="en-US" dirty="0"/>
              <a:t>When to start testing</a:t>
            </a:r>
          </a:p>
        </p:txBody>
      </p:sp>
      <p:sp>
        <p:nvSpPr>
          <p:cNvPr id="3" name="Subtitle 2"/>
          <p:cNvSpPr>
            <a:spLocks noGrp="1"/>
          </p:cNvSpPr>
          <p:nvPr>
            <p:ph type="subTitle" idx="1"/>
          </p:nvPr>
        </p:nvSpPr>
        <p:spPr>
          <a:xfrm>
            <a:off x="381000" y="1219200"/>
            <a:ext cx="8229600" cy="4343400"/>
          </a:xfrm>
        </p:spPr>
        <p:txBody>
          <a:bodyPr>
            <a:normAutofit/>
          </a:bodyPr>
          <a:lstStyle/>
          <a:p>
            <a:pPr marL="571500" indent="-571500" algn="l">
              <a:buFont typeface="Arial" pitchFamily="34" charset="0"/>
              <a:buChar char="•"/>
            </a:pPr>
            <a:r>
              <a:rPr lang="en-US" dirty="0">
                <a:solidFill>
                  <a:schemeClr val="tx1"/>
                </a:solidFill>
                <a:sym typeface="Wingdings" pitchFamily="2" charset="2"/>
              </a:rPr>
              <a:t>Testing starts right from the requirements phase and continues till release time.</a:t>
            </a:r>
          </a:p>
          <a:p>
            <a:pPr marL="571500" indent="-571500" algn="l">
              <a:buFont typeface="Arial" pitchFamily="34" charset="0"/>
              <a:buChar char="•"/>
            </a:pPr>
            <a:r>
              <a:rPr lang="en-US" dirty="0">
                <a:solidFill>
                  <a:schemeClr val="tx1"/>
                </a:solidFill>
                <a:sym typeface="Wingdings" pitchFamily="2" charset="2"/>
              </a:rPr>
              <a:t>If requirements related defects caught later in the SDLC result in higher cost to fix that defect.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p>
            <a:pPr algn="l"/>
            <a:r>
              <a:rPr lang="en-US" dirty="0"/>
              <a:t>NON - FUNCTIONAL TESTING</a:t>
            </a:r>
          </a:p>
        </p:txBody>
      </p:sp>
      <p:sp>
        <p:nvSpPr>
          <p:cNvPr id="3" name="Content Placeholder 2"/>
          <p:cNvSpPr>
            <a:spLocks noGrp="1"/>
          </p:cNvSpPr>
          <p:nvPr>
            <p:ph idx="1"/>
          </p:nvPr>
        </p:nvSpPr>
        <p:spPr>
          <a:xfrm>
            <a:off x="457200" y="1143000"/>
            <a:ext cx="8229600" cy="5059363"/>
          </a:xfrm>
        </p:spPr>
        <p:txBody>
          <a:bodyPr>
            <a:normAutofit fontScale="92500" lnSpcReduction="20000"/>
          </a:bodyPr>
          <a:lstStyle/>
          <a:p>
            <a:r>
              <a:rPr lang="en-US" b="1" u="sng" dirty="0"/>
              <a:t>PERFORMANCE TESTING</a:t>
            </a:r>
            <a:r>
              <a:rPr lang="en-US" dirty="0"/>
              <a:t>:  measuring/checking the response time of application .it means the speed of processing.</a:t>
            </a:r>
          </a:p>
          <a:p>
            <a:r>
              <a:rPr lang="en-US" b="1" u="sng" dirty="0"/>
              <a:t>LOAD TESTING</a:t>
            </a:r>
            <a:r>
              <a:rPr lang="en-US" dirty="0"/>
              <a:t>: its also called as a scalability testing . Tests performance of application on loading the system with max users at a same time. E.g. : Gmail. Here load /scale means that the number of concurrent users who are operating  s/w. execution of our s/w build under customer expected configuration and customers expected load to estimate the performance is LOAD testing.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56960"/>
          </a:xfrm>
        </p:spPr>
        <p:txBody>
          <a:bodyPr>
            <a:normAutofit fontScale="92500" lnSpcReduction="10000"/>
          </a:bodyPr>
          <a:lstStyle/>
          <a:p>
            <a:r>
              <a:rPr lang="en-US" b="1" u="sng" dirty="0"/>
              <a:t>STRESS TESTING</a:t>
            </a:r>
            <a:r>
              <a:rPr lang="en-US" dirty="0"/>
              <a:t>: execution of the software build under customer expected configuration and various load levels to estimate stability or continuity is called stress testing. Checks how the system can behave under extremes such as insufficient memory , inadequate hardware etc</a:t>
            </a:r>
          </a:p>
          <a:p>
            <a:r>
              <a:rPr lang="en-US" b="1" u="sng" dirty="0"/>
              <a:t>VOLUME TESTING</a:t>
            </a:r>
            <a:r>
              <a:rPr lang="en-US" dirty="0"/>
              <a:t>: also known as storage/memory testing. Find weakness in system  with respect to its handling of large amounts of data during short time periods. This type of testing ensures that the system will process data across physical &amp; logical boundaries such as across servers &amp; across disk partitions on one server.</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80760"/>
          </a:xfrm>
        </p:spPr>
        <p:txBody>
          <a:bodyPr/>
          <a:lstStyle/>
          <a:p>
            <a:r>
              <a:rPr lang="en-US" b="1" u="sng" dirty="0"/>
              <a:t>SECURITY TESTING</a:t>
            </a:r>
            <a:r>
              <a:rPr lang="en-US" dirty="0"/>
              <a:t>: also known as penetration testing. During this testing we validate for:</a:t>
            </a:r>
          </a:p>
          <a:p>
            <a:pPr>
              <a:buNone/>
            </a:pPr>
            <a:r>
              <a:rPr lang="en-US" dirty="0">
                <a:sym typeface="Wingdings" pitchFamily="2" charset="2"/>
              </a:rPr>
              <a:t>Authorization :Access to the valid user and deny to the invalid user</a:t>
            </a:r>
          </a:p>
          <a:p>
            <a:pPr>
              <a:buNone/>
            </a:pPr>
            <a:r>
              <a:rPr lang="en-US" dirty="0">
                <a:sym typeface="Wingdings" pitchFamily="2" charset="2"/>
              </a:rPr>
              <a:t>Access Control: giving access permissions to valid users to use specific services like features or functionalities in s/w</a:t>
            </a:r>
          </a:p>
          <a:p>
            <a:pPr>
              <a:buNone/>
            </a:pPr>
            <a:r>
              <a:rPr lang="en-US" dirty="0">
                <a:sym typeface="Wingdings" pitchFamily="2" charset="2"/>
              </a:rPr>
              <a:t>Encryption &amp; Decryption: Deny to third party access to enter into system . Code conversion is in between client process &amp; server process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dirty="0"/>
              <a:t>GLOBALIZATION TESTING</a:t>
            </a:r>
          </a:p>
        </p:txBody>
      </p:sp>
      <p:sp>
        <p:nvSpPr>
          <p:cNvPr id="3" name="Content Placeholder 2"/>
          <p:cNvSpPr>
            <a:spLocks noGrp="1"/>
          </p:cNvSpPr>
          <p:nvPr>
            <p:ph idx="1"/>
          </p:nvPr>
        </p:nvSpPr>
        <p:spPr>
          <a:xfrm>
            <a:off x="457200" y="685800"/>
            <a:ext cx="8229600" cy="5943600"/>
          </a:xfrm>
        </p:spPr>
        <p:txBody>
          <a:bodyPr>
            <a:normAutofit fontScale="92500" lnSpcReduction="20000"/>
          </a:bodyPr>
          <a:lstStyle/>
          <a:p>
            <a:r>
              <a:rPr lang="en-US" dirty="0">
                <a:solidFill>
                  <a:srgbClr val="FF0000"/>
                </a:solidFill>
              </a:rPr>
              <a:t>LOCALIZATION TESTING(</a:t>
            </a:r>
            <a:r>
              <a:rPr lang="en-US" dirty="0"/>
              <a:t>L10N</a:t>
            </a:r>
            <a:r>
              <a:rPr lang="en-US" dirty="0">
                <a:solidFill>
                  <a:schemeClr val="accent2">
                    <a:lumMod val="75000"/>
                  </a:schemeClr>
                </a:solidFill>
              </a:rPr>
              <a:t>):</a:t>
            </a:r>
          </a:p>
          <a:p>
            <a:pPr>
              <a:buFont typeface="Arial" pitchFamily="34" charset="0"/>
              <a:buChar char="•"/>
            </a:pPr>
            <a:r>
              <a:rPr lang="en-US" sz="2400" dirty="0"/>
              <a:t>Process of adapting a globalized application to particular culture/locale</a:t>
            </a:r>
            <a:r>
              <a:rPr lang="en-US" sz="2400" dirty="0">
                <a:solidFill>
                  <a:schemeClr val="accent2">
                    <a:lumMod val="75000"/>
                  </a:schemeClr>
                </a:solidFill>
              </a:rPr>
              <a:t>.</a:t>
            </a:r>
          </a:p>
          <a:p>
            <a:pPr>
              <a:buFont typeface="Arial" pitchFamily="34" charset="0"/>
              <a:buChar char="•"/>
            </a:pPr>
            <a:r>
              <a:rPr lang="en-US" sz="2400" dirty="0"/>
              <a:t>It is a testing process  to validate whether application is capable enough for using in a particular location or country . testing is to carried out to check  quality of the product  for particular locale or culture.</a:t>
            </a:r>
          </a:p>
          <a:p>
            <a:pPr>
              <a:buFont typeface="Arial" pitchFamily="34" charset="0"/>
              <a:buChar char="•"/>
            </a:pPr>
            <a:r>
              <a:rPr lang="en-US" sz="2400" dirty="0"/>
              <a:t>E.g. zip  code for India is in number where as in UK zip code is in alphabets.</a:t>
            </a:r>
          </a:p>
          <a:p>
            <a:r>
              <a:rPr lang="en-US" dirty="0">
                <a:solidFill>
                  <a:srgbClr val="FF0000"/>
                </a:solidFill>
              </a:rPr>
              <a:t>INTERNATIONALIZATION TESTING(</a:t>
            </a:r>
            <a:r>
              <a:rPr lang="en-US" dirty="0"/>
              <a:t>I18N</a:t>
            </a:r>
            <a:r>
              <a:rPr lang="en-US" dirty="0">
                <a:solidFill>
                  <a:srgbClr val="FF0000"/>
                </a:solidFill>
              </a:rPr>
              <a:t>):</a:t>
            </a:r>
          </a:p>
          <a:p>
            <a:pPr>
              <a:buFont typeface="Arial" pitchFamily="34" charset="0"/>
              <a:buChar char="•"/>
            </a:pPr>
            <a:r>
              <a:rPr lang="en-US" sz="2400" dirty="0"/>
              <a:t>Checks the compatibility of an application to all possible languages.</a:t>
            </a:r>
          </a:p>
          <a:p>
            <a:pPr>
              <a:buFont typeface="Arial" pitchFamily="34" charset="0"/>
              <a:buChar char="•"/>
            </a:pPr>
            <a:r>
              <a:rPr lang="en-US" sz="2400" dirty="0"/>
              <a:t>It is process of designing s/w application so that it can be adapted to various languages &amp; regions without engineering changes.</a:t>
            </a:r>
          </a:p>
          <a:p>
            <a:pPr>
              <a:buFont typeface="Arial" pitchFamily="34" charset="0"/>
              <a:buChar char="•"/>
            </a:pPr>
            <a:r>
              <a:rPr lang="en-US" sz="2400" dirty="0"/>
              <a:t>It is a testing techniques that ensures compatibility of an application to all possible languages.</a:t>
            </a:r>
          </a:p>
          <a:p>
            <a:pPr>
              <a:buFont typeface="Arial" pitchFamily="34" charset="0"/>
              <a:buChar char="•"/>
            </a:pPr>
            <a:r>
              <a:rPr lang="en-US" sz="2400" dirty="0"/>
              <a:t>E.g.  </a:t>
            </a:r>
            <a:r>
              <a:rPr lang="en-US" sz="2400" dirty="0" err="1"/>
              <a:t>amazon.in</a:t>
            </a:r>
            <a:r>
              <a:rPr lang="en-US" sz="2400" dirty="0"/>
              <a:t>  website for India it shows product price in RS. Where for USA it shows product price in $</a:t>
            </a:r>
          </a:p>
          <a:p>
            <a:pPr>
              <a:buNone/>
            </a:pPr>
            <a:endParaRPr lang="en-US" sz="2400" dirty="0">
              <a:solidFill>
                <a:schemeClr val="accent2">
                  <a:lumMod val="7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
            <a:ext cx="4040188" cy="685799"/>
          </a:xfrm>
        </p:spPr>
        <p:txBody>
          <a:bodyPr/>
          <a:lstStyle/>
          <a:p>
            <a:r>
              <a:rPr lang="en-US" dirty="0"/>
              <a:t>       </a:t>
            </a:r>
            <a:r>
              <a:rPr lang="en-US" dirty="0">
                <a:solidFill>
                  <a:srgbClr val="FF0000"/>
                </a:solidFill>
              </a:rPr>
              <a:t>Re-TESTING</a:t>
            </a:r>
          </a:p>
        </p:txBody>
      </p:sp>
      <p:sp>
        <p:nvSpPr>
          <p:cNvPr id="5" name="Content Placeholder 4"/>
          <p:cNvSpPr>
            <a:spLocks noGrp="1"/>
          </p:cNvSpPr>
          <p:nvPr>
            <p:ph sz="half" idx="2"/>
          </p:nvPr>
        </p:nvSpPr>
        <p:spPr>
          <a:xfrm>
            <a:off x="457200" y="762000"/>
            <a:ext cx="4040188" cy="5364163"/>
          </a:xfrm>
        </p:spPr>
        <p:txBody>
          <a:bodyPr/>
          <a:lstStyle/>
          <a:p>
            <a:r>
              <a:rPr lang="en-US" dirty="0"/>
              <a:t>Also called as progression or conformation testing.</a:t>
            </a:r>
          </a:p>
          <a:p>
            <a:r>
              <a:rPr lang="en-US" dirty="0"/>
              <a:t>Execute the test case for the first time is called progression testing</a:t>
            </a:r>
          </a:p>
          <a:p>
            <a:r>
              <a:rPr lang="en-US" dirty="0"/>
              <a:t>Re-executing all the failed test cases to check fixing done by development team is really fixed or not ? Is called retesting</a:t>
            </a:r>
          </a:p>
        </p:txBody>
      </p:sp>
      <p:sp>
        <p:nvSpPr>
          <p:cNvPr id="4" name="Text Placeholder 3"/>
          <p:cNvSpPr>
            <a:spLocks noGrp="1"/>
          </p:cNvSpPr>
          <p:nvPr>
            <p:ph type="body" sz="quarter" idx="3"/>
          </p:nvPr>
        </p:nvSpPr>
        <p:spPr>
          <a:xfrm>
            <a:off x="4645025" y="1"/>
            <a:ext cx="4041775" cy="685800"/>
          </a:xfrm>
        </p:spPr>
        <p:txBody>
          <a:bodyPr/>
          <a:lstStyle/>
          <a:p>
            <a:r>
              <a:rPr lang="en-US" dirty="0">
                <a:solidFill>
                  <a:srgbClr val="FF0000"/>
                </a:solidFill>
              </a:rPr>
              <a:t>      REGRESSION TESTING</a:t>
            </a:r>
          </a:p>
        </p:txBody>
      </p:sp>
      <p:sp>
        <p:nvSpPr>
          <p:cNvPr id="6" name="Content Placeholder 5"/>
          <p:cNvSpPr>
            <a:spLocks noGrp="1"/>
          </p:cNvSpPr>
          <p:nvPr>
            <p:ph sz="quarter" idx="4"/>
          </p:nvPr>
        </p:nvSpPr>
        <p:spPr>
          <a:xfrm>
            <a:off x="4645025" y="685800"/>
            <a:ext cx="4041775" cy="5440363"/>
          </a:xfrm>
        </p:spPr>
        <p:txBody>
          <a:bodyPr/>
          <a:lstStyle/>
          <a:p>
            <a:r>
              <a:rPr lang="en-US" dirty="0"/>
              <a:t>Ensuring that the bug is fixed without any side effects is called regression testing.</a:t>
            </a:r>
          </a:p>
          <a:p>
            <a:r>
              <a:rPr lang="en-US" dirty="0"/>
              <a:t>Re-execution of selected test cases on modified build to estimate completeness and correctness  of application without any ripple effects due to bug fixes.</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Adhoc</a:t>
            </a:r>
            <a:r>
              <a:rPr lang="en-US" dirty="0"/>
              <a:t> testing or informal testing</a:t>
            </a:r>
          </a:p>
        </p:txBody>
      </p:sp>
      <p:sp>
        <p:nvSpPr>
          <p:cNvPr id="3" name="Content Placeholder 2"/>
          <p:cNvSpPr>
            <a:spLocks noGrp="1"/>
          </p:cNvSpPr>
          <p:nvPr>
            <p:ph idx="1"/>
          </p:nvPr>
        </p:nvSpPr>
        <p:spPr/>
        <p:txBody>
          <a:bodyPr>
            <a:normAutofit fontScale="92500" lnSpcReduction="10000"/>
          </a:bodyPr>
          <a:lstStyle/>
          <a:p>
            <a:r>
              <a:rPr lang="en-US" dirty="0"/>
              <a:t>Every testing team conducts planned testing, but testing team adopts informal testing sometimes due to some challenges or risks.</a:t>
            </a:r>
          </a:p>
          <a:p>
            <a:r>
              <a:rPr lang="en-US" dirty="0"/>
              <a:t>E.g. lack of time, lack of resources, lack of skills, lack of documentation etc.</a:t>
            </a:r>
          </a:p>
          <a:p>
            <a:r>
              <a:rPr lang="en-US" dirty="0"/>
              <a:t>There are different ways of </a:t>
            </a:r>
            <a:r>
              <a:rPr lang="en-US" dirty="0" err="1"/>
              <a:t>Adhoc</a:t>
            </a:r>
            <a:r>
              <a:rPr lang="en-US" dirty="0"/>
              <a:t> testing:</a:t>
            </a:r>
          </a:p>
          <a:p>
            <a:pPr>
              <a:buNone/>
            </a:pPr>
            <a:r>
              <a:rPr lang="en-US" dirty="0">
                <a:solidFill>
                  <a:srgbClr val="FF0000"/>
                </a:solidFill>
              </a:rPr>
              <a:t>    1)Monkey testing</a:t>
            </a:r>
            <a:r>
              <a:rPr lang="en-US" dirty="0"/>
              <a:t>: due to lack of time, testing  team concentrates on some of the main activities in the software build for testing. This style of testing is called as chimpanzee or gorilla testing .</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pPr>
              <a:buNone/>
            </a:pPr>
            <a:r>
              <a:rPr lang="en-US" dirty="0">
                <a:solidFill>
                  <a:srgbClr val="FF0000"/>
                </a:solidFill>
              </a:rPr>
              <a:t>2)Buddy Testing: </a:t>
            </a:r>
            <a:r>
              <a:rPr lang="en-US" dirty="0"/>
              <a:t>due to lack of time, the management groups programmers &amp; testers as “buddies”. Every buddy group consists of programmers &amp; testers.</a:t>
            </a:r>
          </a:p>
          <a:p>
            <a:pPr>
              <a:buNone/>
            </a:pPr>
            <a:r>
              <a:rPr lang="en-US" dirty="0"/>
              <a:t>    E.g. 1.1 or 2.1 or 3.1</a:t>
            </a:r>
          </a:p>
          <a:p>
            <a:pPr>
              <a:buNone/>
            </a:pPr>
            <a:r>
              <a:rPr lang="en-US" dirty="0">
                <a:solidFill>
                  <a:srgbClr val="FF0000"/>
                </a:solidFill>
              </a:rPr>
              <a:t>3)Exploratory testing: </a:t>
            </a:r>
            <a:r>
              <a:rPr lang="en-US" dirty="0"/>
              <a:t>whenever there is no requirement document or requirements are not clearly understandable or we don’t have time to read requirement documents  then engineers explore the application based on there past experience. The style of testing is known as exploratory testing.</a:t>
            </a:r>
          </a:p>
          <a:p>
            <a:pPr>
              <a:buNone/>
            </a:pPr>
            <a:r>
              <a:rPr lang="en-US" dirty="0">
                <a:solidFill>
                  <a:srgbClr val="FF0000"/>
                </a:solidFill>
              </a:rPr>
              <a:t>Defect Seeding</a:t>
            </a:r>
            <a:r>
              <a:rPr lang="en-US" dirty="0"/>
              <a:t>: To estimate the efficiency of test engineers , the programmers add some bugs to the build. this task is known as defect seeding.</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lstStyle/>
          <a:p>
            <a:pPr>
              <a:buNone/>
            </a:pPr>
            <a:r>
              <a:rPr lang="en-US" b="1" dirty="0"/>
              <a:t>SQA</a:t>
            </a:r>
            <a:r>
              <a:rPr lang="en-US" dirty="0"/>
              <a:t> :- The monitoring and measuring the strength of development process is called </a:t>
            </a:r>
            <a:r>
              <a:rPr lang="en-US" b="1" dirty="0"/>
              <a:t>SQA</a:t>
            </a:r>
          </a:p>
          <a:p>
            <a:pPr>
              <a:buNone/>
            </a:pPr>
            <a:r>
              <a:rPr lang="en-US" b="1" dirty="0"/>
              <a:t>SQC </a:t>
            </a:r>
            <a:r>
              <a:rPr lang="en-US" dirty="0"/>
              <a:t>:- The validation of final product before release to customer is called SQC.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dirty="0"/>
              <a:t> Test Methods  or  Techniques</a:t>
            </a:r>
          </a:p>
        </p:txBody>
      </p:sp>
      <p:sp>
        <p:nvSpPr>
          <p:cNvPr id="3" name="Content Placeholder 2"/>
          <p:cNvSpPr>
            <a:spLocks noGrp="1"/>
          </p:cNvSpPr>
          <p:nvPr>
            <p:ph idx="1"/>
          </p:nvPr>
        </p:nvSpPr>
        <p:spPr>
          <a:xfrm>
            <a:off x="457200" y="838200"/>
            <a:ext cx="8229600" cy="5471160"/>
          </a:xfrm>
        </p:spPr>
        <p:txBody>
          <a:bodyPr/>
          <a:lstStyle/>
          <a:p>
            <a:r>
              <a:rPr lang="en-US" dirty="0">
                <a:solidFill>
                  <a:srgbClr val="FF0000"/>
                </a:solidFill>
              </a:rPr>
              <a:t>Black Box Testing</a:t>
            </a:r>
            <a:r>
              <a:rPr lang="en-US" dirty="0"/>
              <a:t>:- </a:t>
            </a:r>
          </a:p>
          <a:p>
            <a:pPr>
              <a:buFont typeface="Wingdings" pitchFamily="2" charset="2"/>
              <a:buChar char="Ø"/>
            </a:pPr>
            <a:r>
              <a:rPr lang="en-US" dirty="0"/>
              <a:t>Test cases are based on requirement .No implementation details of the code are considered.</a:t>
            </a:r>
          </a:p>
          <a:p>
            <a:pPr>
              <a:buFont typeface="Wingdings" pitchFamily="2" charset="2"/>
              <a:buChar char="Ø"/>
            </a:pPr>
            <a:r>
              <a:rPr lang="en-US" dirty="0"/>
              <a:t>specifications. </a:t>
            </a:r>
          </a:p>
          <a:p>
            <a:pPr>
              <a:buFont typeface="Wingdings" pitchFamily="2" charset="2"/>
              <a:buChar char="Ø"/>
            </a:pPr>
            <a:r>
              <a:rPr lang="en-US" dirty="0"/>
              <a:t>Its done by tester. Also called as Behavioral Testing , Functional Testing, Data Driven Testing, I/O driven Testing.</a:t>
            </a:r>
          </a:p>
          <a:p>
            <a:pPr>
              <a:buFont typeface="Wingdings" pitchFamily="2" charset="2"/>
              <a:buChar char="Ø"/>
            </a:pPr>
            <a:r>
              <a:rPr lang="en-US" dirty="0"/>
              <a:t>Inputs are given and outputs are compared against specifications. </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a:bodyPr>
          <a:lstStyle/>
          <a:p>
            <a:r>
              <a:rPr lang="en-US" dirty="0"/>
              <a:t>Test Case(Data) Design Techniques</a:t>
            </a:r>
          </a:p>
        </p:txBody>
      </p:sp>
      <p:sp>
        <p:nvSpPr>
          <p:cNvPr id="3" name="Content Placeholder 2"/>
          <p:cNvSpPr>
            <a:spLocks noGrp="1"/>
          </p:cNvSpPr>
          <p:nvPr>
            <p:ph idx="1"/>
          </p:nvPr>
        </p:nvSpPr>
        <p:spPr/>
        <p:txBody>
          <a:bodyPr/>
          <a:lstStyle/>
          <a:p>
            <a:pPr marL="651510" indent="-514350">
              <a:buFont typeface="+mj-lt"/>
              <a:buAutoNum type="arabicParenR"/>
            </a:pPr>
            <a:r>
              <a:rPr lang="en-US" b="1" dirty="0"/>
              <a:t>Equivalence class partitioning method (dividing in two part and testing)</a:t>
            </a:r>
          </a:p>
          <a:p>
            <a:pPr marL="651510" indent="-514350">
              <a:buFont typeface="+mj-lt"/>
              <a:buAutoNum type="arabicParenR"/>
            </a:pPr>
            <a:endParaRPr lang="en-US" b="1" dirty="0"/>
          </a:p>
          <a:p>
            <a:pPr marL="651510" indent="-514350">
              <a:buFont typeface="+mj-lt"/>
              <a:buAutoNum type="arabicParenR"/>
            </a:pPr>
            <a:endParaRPr lang="en-US" b="1" dirty="0"/>
          </a:p>
          <a:p>
            <a:pPr>
              <a:buNone/>
            </a:pPr>
            <a:endParaRPr lang="en-US" dirty="0"/>
          </a:p>
        </p:txBody>
      </p:sp>
      <p:pic>
        <p:nvPicPr>
          <p:cNvPr id="6146" name="Picture 2" descr="C:\Users\maxgen_Testing_Dept\Desktop\032316_0620_Equivalence3.png"/>
          <p:cNvPicPr>
            <a:picLocks noChangeAspect="1" noChangeArrowheads="1"/>
          </p:cNvPicPr>
          <p:nvPr/>
        </p:nvPicPr>
        <p:blipFill>
          <a:blip r:embed="rId2"/>
          <a:srcRect/>
          <a:stretch>
            <a:fillRect/>
          </a:stretch>
        </p:blipFill>
        <p:spPr bwMode="auto">
          <a:xfrm>
            <a:off x="1752601" y="2743200"/>
            <a:ext cx="5105400" cy="361413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304800"/>
            <a:ext cx="8229600" cy="838200"/>
          </a:xfrm>
        </p:spPr>
        <p:txBody>
          <a:bodyPr>
            <a:normAutofit/>
          </a:bodyPr>
          <a:lstStyle/>
          <a:p>
            <a:r>
              <a:rPr lang="en-US" dirty="0"/>
              <a:t>When to stop testing</a:t>
            </a:r>
          </a:p>
        </p:txBody>
      </p:sp>
      <p:sp>
        <p:nvSpPr>
          <p:cNvPr id="3" name="Subtitle 2"/>
          <p:cNvSpPr>
            <a:spLocks noGrp="1"/>
          </p:cNvSpPr>
          <p:nvPr>
            <p:ph type="subTitle" idx="1"/>
          </p:nvPr>
        </p:nvSpPr>
        <p:spPr>
          <a:xfrm>
            <a:off x="609600" y="1295400"/>
            <a:ext cx="8229600" cy="3429000"/>
          </a:xfrm>
        </p:spPr>
        <p:txBody>
          <a:bodyPr>
            <a:normAutofit/>
          </a:bodyPr>
          <a:lstStyle/>
          <a:p>
            <a:pPr algn="l">
              <a:buFont typeface="Arial" pitchFamily="34" charset="0"/>
              <a:buChar char="•"/>
            </a:pPr>
            <a:r>
              <a:rPr lang="en-US" dirty="0">
                <a:solidFill>
                  <a:schemeClr val="tx1"/>
                </a:solidFill>
                <a:sym typeface="Wingdings" pitchFamily="2" charset="2"/>
              </a:rPr>
              <a:t>When Test cases are executed.</a:t>
            </a:r>
          </a:p>
          <a:p>
            <a:pPr algn="l">
              <a:buFont typeface="Arial" pitchFamily="34" charset="0"/>
              <a:buChar char="•"/>
            </a:pPr>
            <a:r>
              <a:rPr lang="en-US" dirty="0">
                <a:solidFill>
                  <a:schemeClr val="tx1"/>
                </a:solidFill>
                <a:sym typeface="Wingdings" pitchFamily="2" charset="2"/>
              </a:rPr>
              <a:t>When there is project deadlines e.g. release    deadlines , testing deadlines.</a:t>
            </a:r>
          </a:p>
          <a:p>
            <a:pPr algn="l">
              <a:buFont typeface="Arial" pitchFamily="34" charset="0"/>
              <a:buChar char="•"/>
            </a:pPr>
            <a:r>
              <a:rPr lang="en-US" dirty="0">
                <a:solidFill>
                  <a:schemeClr val="tx1"/>
                </a:solidFill>
                <a:sym typeface="Wingdings" pitchFamily="2" charset="2"/>
              </a:rPr>
              <a:t>Test budget has run out.</a:t>
            </a:r>
          </a:p>
          <a:p>
            <a:pPr algn="l">
              <a:buFont typeface="Arial" pitchFamily="34" charset="0"/>
              <a:buChar char="•"/>
            </a:pPr>
            <a:r>
              <a:rPr lang="en-US" dirty="0">
                <a:solidFill>
                  <a:schemeClr val="tx1"/>
                </a:solidFill>
                <a:sym typeface="Wingdings" pitchFamily="2" charset="2"/>
              </a:rPr>
              <a:t>Coverage of code , functionality or requirements reaches to specific point</a:t>
            </a:r>
            <a:r>
              <a:rPr lang="en-US" dirty="0">
                <a:sym typeface="Wingdings" pitchFamily="2" charset="2"/>
              </a:rPr>
              <a:t>.</a:t>
            </a:r>
          </a:p>
          <a:p>
            <a:pPr algn="l"/>
            <a:endParaRPr lang="en-US" dirty="0">
              <a:sym typeface="Wingdings" pitchFamily="2" charset="2"/>
            </a:endParaRPr>
          </a:p>
          <a:p>
            <a:pPr algn="l"/>
            <a:endParaRPr lang="en-US" dirty="0">
              <a:sym typeface="Wingdings" pitchFamily="2"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maxgen_Testing_Dept\Desktop\032316_0620_Equivalence4.png"/>
          <p:cNvPicPr>
            <a:picLocks noChangeAspect="1" noChangeArrowheads="1"/>
          </p:cNvPicPr>
          <p:nvPr/>
        </p:nvPicPr>
        <p:blipFill>
          <a:blip r:embed="rId2"/>
          <a:srcRect/>
          <a:stretch>
            <a:fillRect/>
          </a:stretch>
        </p:blipFill>
        <p:spPr bwMode="auto">
          <a:xfrm>
            <a:off x="1447800" y="838200"/>
            <a:ext cx="5619750" cy="203835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14400"/>
            <a:ext cx="8534400" cy="523220"/>
          </a:xfrm>
          <a:prstGeom prst="rect">
            <a:avLst/>
          </a:prstGeom>
        </p:spPr>
        <p:txBody>
          <a:bodyPr wrap="square">
            <a:spAutoFit/>
          </a:bodyPr>
          <a:lstStyle/>
          <a:p>
            <a:pPr marL="651510" indent="-514350"/>
            <a:r>
              <a:rPr lang="en-US" sz="2800" b="1" dirty="0"/>
              <a:t>2)Boundary Value Analysis(min-1,min, max, max +1)</a:t>
            </a:r>
          </a:p>
        </p:txBody>
      </p:sp>
      <p:pic>
        <p:nvPicPr>
          <p:cNvPr id="8194" name="Picture 2" descr="C:\Users\maxgen_Testing_Dept\Desktop\download.png"/>
          <p:cNvPicPr>
            <a:picLocks noChangeAspect="1" noChangeArrowheads="1"/>
          </p:cNvPicPr>
          <p:nvPr/>
        </p:nvPicPr>
        <p:blipFill>
          <a:blip r:embed="rId2"/>
          <a:srcRect/>
          <a:stretch>
            <a:fillRect/>
          </a:stretch>
        </p:blipFill>
        <p:spPr bwMode="auto">
          <a:xfrm>
            <a:off x="1143000" y="1905000"/>
            <a:ext cx="4233862" cy="1786543"/>
          </a:xfrm>
          <a:prstGeom prst="rect">
            <a:avLst/>
          </a:prstGeom>
          <a:noFill/>
        </p:spPr>
      </p:pic>
      <p:sp>
        <p:nvSpPr>
          <p:cNvPr id="4" name="Title 1"/>
          <p:cNvSpPr>
            <a:spLocks noGrp="1"/>
          </p:cNvSpPr>
          <p:nvPr>
            <p:ph type="title"/>
          </p:nvPr>
        </p:nvSpPr>
        <p:spPr>
          <a:xfrm>
            <a:off x="381000" y="4191000"/>
            <a:ext cx="8229600" cy="838200"/>
          </a:xfrm>
        </p:spPr>
        <p:txBody>
          <a:bodyPr>
            <a:normAutofit/>
          </a:bodyPr>
          <a:lstStyle/>
          <a:p>
            <a:r>
              <a:rPr lang="en-US" sz="3600" dirty="0"/>
              <a:t>Test Case Design Techniques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09600"/>
            <a:ext cx="8077200" cy="584775"/>
          </a:xfrm>
          <a:prstGeom prst="rect">
            <a:avLst/>
          </a:prstGeom>
        </p:spPr>
        <p:txBody>
          <a:bodyPr wrap="square">
            <a:spAutoFit/>
          </a:bodyPr>
          <a:lstStyle/>
          <a:p>
            <a:pPr marL="1108710" lvl="1" indent="-514350"/>
            <a:r>
              <a:rPr lang="en-US" sz="3200" b="1" dirty="0"/>
              <a:t>3) Decision Tables(all true false conditions)</a:t>
            </a:r>
          </a:p>
        </p:txBody>
      </p:sp>
      <p:pic>
        <p:nvPicPr>
          <p:cNvPr id="22530" name="Picture 2" descr="https://cdn.guru99.com/images/1/120817_0759_DecisionTab1.png"/>
          <p:cNvPicPr>
            <a:picLocks noChangeAspect="1" noChangeArrowheads="1"/>
          </p:cNvPicPr>
          <p:nvPr/>
        </p:nvPicPr>
        <p:blipFill>
          <a:blip r:embed="rId2"/>
          <a:srcRect/>
          <a:stretch>
            <a:fillRect/>
          </a:stretch>
        </p:blipFill>
        <p:spPr bwMode="auto">
          <a:xfrm>
            <a:off x="381000" y="1965261"/>
            <a:ext cx="4800600" cy="1997139"/>
          </a:xfrm>
          <a:prstGeom prst="rect">
            <a:avLst/>
          </a:prstGeom>
          <a:noFill/>
        </p:spPr>
      </p:pic>
      <p:graphicFrame>
        <p:nvGraphicFramePr>
          <p:cNvPr id="6" name="Table 5"/>
          <p:cNvGraphicFramePr>
            <a:graphicFrameLocks noGrp="1"/>
          </p:cNvGraphicFramePr>
          <p:nvPr/>
        </p:nvGraphicFramePr>
        <p:xfrm>
          <a:off x="381000" y="3962401"/>
          <a:ext cx="4800600" cy="2514601"/>
        </p:xfrm>
        <a:graphic>
          <a:graphicData uri="http://schemas.openxmlformats.org/drawingml/2006/table">
            <a:tbl>
              <a:tblPr/>
              <a:tblGrid>
                <a:gridCol w="960120">
                  <a:extLst>
                    <a:ext uri="{9D8B030D-6E8A-4147-A177-3AD203B41FA5}">
                      <a16:colId xmlns:a16="http://schemas.microsoft.com/office/drawing/2014/main" val="20000"/>
                    </a:ext>
                  </a:extLst>
                </a:gridCol>
                <a:gridCol w="960120">
                  <a:extLst>
                    <a:ext uri="{9D8B030D-6E8A-4147-A177-3AD203B41FA5}">
                      <a16:colId xmlns:a16="http://schemas.microsoft.com/office/drawing/2014/main" val="20001"/>
                    </a:ext>
                  </a:extLst>
                </a:gridCol>
                <a:gridCol w="96012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gridCol w="960120">
                  <a:extLst>
                    <a:ext uri="{9D8B030D-6E8A-4147-A177-3AD203B41FA5}">
                      <a16:colId xmlns:a16="http://schemas.microsoft.com/office/drawing/2014/main" val="20004"/>
                    </a:ext>
                  </a:extLst>
                </a:gridCol>
              </a:tblGrid>
              <a:tr h="621983">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Conditions</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Rule 1</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b="1">
                          <a:solidFill>
                            <a:srgbClr val="343434"/>
                          </a:solidFill>
                          <a:latin typeface="Arial"/>
                          <a:ea typeface="Times New Roman"/>
                          <a:cs typeface="Times New Roman"/>
                        </a:rPr>
                        <a:t>Rule 2</a:t>
                      </a:r>
                      <a:endParaRPr lang="en-US" sz="90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Rule 3</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b="1">
                          <a:solidFill>
                            <a:srgbClr val="343434"/>
                          </a:solidFill>
                          <a:latin typeface="Arial"/>
                          <a:ea typeface="Times New Roman"/>
                          <a:cs typeface="Times New Roman"/>
                        </a:rPr>
                        <a:t>Rule 4</a:t>
                      </a:r>
                      <a:endParaRPr lang="en-US" sz="90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632487">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Username (T/F)</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a:solidFill>
                            <a:srgbClr val="343434"/>
                          </a:solidFill>
                          <a:latin typeface="Arial"/>
                          <a:ea typeface="Times New Roman"/>
                          <a:cs typeface="Times New Roman"/>
                        </a:rPr>
                        <a:t>F</a:t>
                      </a:r>
                      <a:endParaRPr lang="en-US" sz="90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T</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F</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T</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8148">
                <a:tc>
                  <a:txBody>
                    <a:bodyPr/>
                    <a:lstStyle/>
                    <a:p>
                      <a:pPr marL="0" marR="0">
                        <a:lnSpc>
                          <a:spcPts val="1675"/>
                        </a:lnSpc>
                        <a:spcBef>
                          <a:spcPts val="0"/>
                        </a:spcBef>
                        <a:spcAft>
                          <a:spcPts val="1675"/>
                        </a:spcAft>
                      </a:pPr>
                      <a:r>
                        <a:rPr lang="en-US" sz="1200" b="1">
                          <a:solidFill>
                            <a:srgbClr val="343434"/>
                          </a:solidFill>
                          <a:latin typeface="Arial"/>
                          <a:ea typeface="Times New Roman"/>
                          <a:cs typeface="Times New Roman"/>
                        </a:rPr>
                        <a:t>Password (T/F)</a:t>
                      </a:r>
                      <a:endParaRPr lang="en-US" sz="90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a:solidFill>
                            <a:srgbClr val="343434"/>
                          </a:solidFill>
                          <a:latin typeface="Arial"/>
                          <a:ea typeface="Times New Roman"/>
                          <a:cs typeface="Times New Roman"/>
                        </a:rPr>
                        <a:t>F</a:t>
                      </a:r>
                      <a:endParaRPr lang="en-US" sz="90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F</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a:solidFill>
                            <a:srgbClr val="343434"/>
                          </a:solidFill>
                          <a:latin typeface="Arial"/>
                          <a:ea typeface="Times New Roman"/>
                          <a:cs typeface="Times New Roman"/>
                        </a:rPr>
                        <a:t>T</a:t>
                      </a:r>
                      <a:endParaRPr lang="en-US" sz="90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T</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621983">
                <a:tc>
                  <a:txBody>
                    <a:bodyPr/>
                    <a:lstStyle/>
                    <a:p>
                      <a:pPr marL="0" marR="0">
                        <a:lnSpc>
                          <a:spcPts val="1675"/>
                        </a:lnSpc>
                        <a:spcBef>
                          <a:spcPts val="0"/>
                        </a:spcBef>
                        <a:spcAft>
                          <a:spcPts val="1675"/>
                        </a:spcAft>
                      </a:pPr>
                      <a:r>
                        <a:rPr lang="en-US" sz="1200" b="1" dirty="0">
                          <a:solidFill>
                            <a:srgbClr val="343434"/>
                          </a:solidFill>
                          <a:latin typeface="Arial"/>
                          <a:ea typeface="Times New Roman"/>
                          <a:cs typeface="Times New Roman"/>
                        </a:rPr>
                        <a:t>Output (E/H)</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E</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E</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E</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1675"/>
                        </a:lnSpc>
                        <a:spcBef>
                          <a:spcPts val="0"/>
                        </a:spcBef>
                        <a:spcAft>
                          <a:spcPts val="1675"/>
                        </a:spcAft>
                      </a:pPr>
                      <a:r>
                        <a:rPr lang="en-US" sz="1200" dirty="0">
                          <a:solidFill>
                            <a:srgbClr val="343434"/>
                          </a:solidFill>
                          <a:latin typeface="Arial"/>
                          <a:ea typeface="Times New Roman"/>
                          <a:cs typeface="Times New Roman"/>
                        </a:rPr>
                        <a:t>H</a:t>
                      </a:r>
                      <a:endParaRPr lang="en-US" sz="900" dirty="0">
                        <a:latin typeface="Calibri"/>
                        <a:ea typeface="Calibri"/>
                        <a:cs typeface="Times New Roman"/>
                      </a:endParaRPr>
                    </a:p>
                  </a:txBody>
                  <a:tcPr marL="70804" marR="70804" marT="70804" marB="7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7" name="Rectangle 6"/>
          <p:cNvSpPr/>
          <p:nvPr/>
        </p:nvSpPr>
        <p:spPr>
          <a:xfrm>
            <a:off x="5410200" y="4419600"/>
            <a:ext cx="3733800" cy="1200329"/>
          </a:xfrm>
          <a:prstGeom prst="rect">
            <a:avLst/>
          </a:prstGeom>
        </p:spPr>
        <p:txBody>
          <a:bodyPr wrap="square">
            <a:spAutoFit/>
          </a:bodyPr>
          <a:lstStyle/>
          <a:p>
            <a:r>
              <a:rPr lang="en-US" dirty="0"/>
              <a:t>T – Correct username/password</a:t>
            </a:r>
          </a:p>
          <a:p>
            <a:r>
              <a:rPr lang="en-US" dirty="0"/>
              <a:t>F – Wrong username/password</a:t>
            </a:r>
          </a:p>
          <a:p>
            <a:r>
              <a:rPr lang="en-US" dirty="0"/>
              <a:t>E – Error message is displayed</a:t>
            </a:r>
          </a:p>
          <a:p>
            <a:r>
              <a:rPr lang="en-US" dirty="0"/>
              <a:t>H – Home screen is displayed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381000"/>
            <a:ext cx="7696200" cy="584775"/>
          </a:xfrm>
          <a:prstGeom prst="rect">
            <a:avLst/>
          </a:prstGeom>
        </p:spPr>
        <p:txBody>
          <a:bodyPr wrap="square">
            <a:spAutoFit/>
          </a:bodyPr>
          <a:lstStyle/>
          <a:p>
            <a:pPr marL="651510" indent="-514350"/>
            <a:r>
              <a:rPr lang="en-US" sz="3200" b="1" dirty="0"/>
              <a:t>4) Use Case Diagrams(actor, case)</a:t>
            </a:r>
          </a:p>
        </p:txBody>
      </p:sp>
      <p:pic>
        <p:nvPicPr>
          <p:cNvPr id="76802" name="Picture 2" descr="Related image"/>
          <p:cNvPicPr>
            <a:picLocks noChangeAspect="1" noChangeArrowheads="1"/>
          </p:cNvPicPr>
          <p:nvPr/>
        </p:nvPicPr>
        <p:blipFill>
          <a:blip r:embed="rId2"/>
          <a:srcRect/>
          <a:stretch>
            <a:fillRect/>
          </a:stretch>
        </p:blipFill>
        <p:spPr bwMode="auto">
          <a:xfrm>
            <a:off x="762000" y="1905000"/>
            <a:ext cx="5105400" cy="3343275"/>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533400"/>
            <a:ext cx="4572000" cy="523220"/>
          </a:xfrm>
          <a:prstGeom prst="rect">
            <a:avLst/>
          </a:prstGeom>
        </p:spPr>
        <p:txBody>
          <a:bodyPr wrap="square">
            <a:spAutoFit/>
          </a:bodyPr>
          <a:lstStyle/>
          <a:p>
            <a:pPr marL="651510" indent="-514350"/>
            <a:r>
              <a:rPr lang="en-US" sz="2800" b="1" dirty="0"/>
              <a:t>5) Error Guessing (bike e.g.)</a:t>
            </a:r>
            <a:endParaRPr lang="en-US" sz="2800" dirty="0"/>
          </a:p>
        </p:txBody>
      </p:sp>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7829" name="Picture 5"/>
          <p:cNvPicPr>
            <a:picLocks noChangeAspect="1" noChangeArrowheads="1"/>
          </p:cNvPicPr>
          <p:nvPr/>
        </p:nvPicPr>
        <p:blipFill>
          <a:blip r:embed="rId2"/>
          <a:srcRect/>
          <a:stretch>
            <a:fillRect/>
          </a:stretch>
        </p:blipFill>
        <p:spPr bwMode="auto">
          <a:xfrm>
            <a:off x="1066800" y="1828800"/>
            <a:ext cx="5715000" cy="31813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029200"/>
          </a:xfrm>
        </p:spPr>
        <p:txBody>
          <a:bodyPr>
            <a:normAutofit fontScale="92500" lnSpcReduction="10000"/>
          </a:bodyPr>
          <a:lstStyle/>
          <a:p>
            <a:pPr>
              <a:buFont typeface="Wingdings" pitchFamily="2" charset="2"/>
              <a:buChar char="q"/>
            </a:pPr>
            <a:r>
              <a:rPr lang="en-US" dirty="0">
                <a:solidFill>
                  <a:srgbClr val="FF0000"/>
                </a:solidFill>
              </a:rPr>
              <a:t>White Box Testing </a:t>
            </a:r>
            <a:r>
              <a:rPr lang="en-US" dirty="0"/>
              <a:t>:- </a:t>
            </a:r>
          </a:p>
          <a:p>
            <a:pPr>
              <a:buFont typeface="Wingdings" pitchFamily="2" charset="2"/>
              <a:buChar char="q"/>
            </a:pPr>
            <a:endParaRPr lang="en-US" dirty="0"/>
          </a:p>
          <a:p>
            <a:pPr>
              <a:buFont typeface="Wingdings" pitchFamily="2" charset="2"/>
              <a:buChar char="q"/>
            </a:pPr>
            <a:endParaRPr lang="en-US" dirty="0"/>
          </a:p>
          <a:p>
            <a:pPr>
              <a:buFont typeface="Wingdings" pitchFamily="2" charset="2"/>
              <a:buChar char="Ø"/>
            </a:pPr>
            <a:r>
              <a:rPr lang="en-US" dirty="0"/>
              <a:t>Contrary to black box testing.</a:t>
            </a:r>
          </a:p>
          <a:p>
            <a:pPr>
              <a:buFont typeface="Wingdings" pitchFamily="2" charset="2"/>
              <a:buChar char="Ø"/>
            </a:pPr>
            <a:r>
              <a:rPr lang="en-US" dirty="0"/>
              <a:t>Testing based on analysis of internal logic (design , code etc).</a:t>
            </a:r>
          </a:p>
          <a:p>
            <a:pPr>
              <a:buFont typeface="Wingdings" pitchFamily="2" charset="2"/>
              <a:buChar char="Ø"/>
            </a:pPr>
            <a:r>
              <a:rPr lang="en-US" dirty="0"/>
              <a:t>WBT techniques apply primarily to lower levels of testing.</a:t>
            </a:r>
          </a:p>
          <a:p>
            <a:pPr>
              <a:buFont typeface="Wingdings" pitchFamily="2" charset="2"/>
              <a:buChar char="Ø"/>
            </a:pPr>
            <a:r>
              <a:rPr lang="en-US" dirty="0"/>
              <a:t>Mandatory to have a knowledge of code in which the system is designed.</a:t>
            </a:r>
          </a:p>
          <a:p>
            <a:pPr>
              <a:buFont typeface="Wingdings" pitchFamily="2" charset="2"/>
              <a:buChar char="Ø"/>
            </a:pPr>
            <a:endParaRPr lang="en-US" dirty="0"/>
          </a:p>
          <a:p>
            <a:pPr>
              <a:buFont typeface="Wingdings" pitchFamily="2" charset="2"/>
              <a:buChar char="Ø"/>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WBT TECHNIQUES</a:t>
            </a:r>
          </a:p>
        </p:txBody>
      </p:sp>
      <p:sp>
        <p:nvSpPr>
          <p:cNvPr id="3" name="Content Placeholder 2"/>
          <p:cNvSpPr>
            <a:spLocks noGrp="1"/>
          </p:cNvSpPr>
          <p:nvPr>
            <p:ph idx="1"/>
          </p:nvPr>
        </p:nvSpPr>
        <p:spPr>
          <a:xfrm>
            <a:off x="457200" y="838200"/>
            <a:ext cx="8229600" cy="4953000"/>
          </a:xfrm>
        </p:spPr>
        <p:txBody>
          <a:bodyPr>
            <a:normAutofit fontScale="70000" lnSpcReduction="20000"/>
          </a:bodyPr>
          <a:lstStyle/>
          <a:p>
            <a:r>
              <a:rPr lang="en-US" dirty="0">
                <a:solidFill>
                  <a:srgbClr val="FFC000"/>
                </a:solidFill>
              </a:rPr>
              <a:t>Statement Coverage </a:t>
            </a:r>
            <a:r>
              <a:rPr lang="en-US" dirty="0"/>
              <a:t>(execute all statements at least once. Weakest form of coverage as it requires every line of code to be checked)</a:t>
            </a:r>
          </a:p>
          <a:p>
            <a:r>
              <a:rPr lang="en-US" dirty="0">
                <a:solidFill>
                  <a:srgbClr val="FFC000"/>
                </a:solidFill>
              </a:rPr>
              <a:t>Decision Coverage or Branch Coverage </a:t>
            </a:r>
            <a:r>
              <a:rPr lang="en-US" dirty="0"/>
              <a:t>(Exercise all logical decision on their true or false sides. To test branch we must once check the true condition and once  false condition  )</a:t>
            </a:r>
          </a:p>
          <a:p>
            <a:r>
              <a:rPr lang="en-US" dirty="0">
                <a:solidFill>
                  <a:srgbClr val="FFC000"/>
                </a:solidFill>
              </a:rPr>
              <a:t>Condition Coverage</a:t>
            </a:r>
            <a:r>
              <a:rPr lang="en-US" dirty="0"/>
              <a:t>(Executes each decision with all possible outcomes at least once. It requires all cases. Checks each of the ways condition can be made true/false (TT,FF,FT,TF)</a:t>
            </a:r>
          </a:p>
          <a:p>
            <a:endParaRPr lang="en-US" dirty="0"/>
          </a:p>
          <a:p>
            <a:pPr>
              <a:buNone/>
            </a:pPr>
            <a:r>
              <a:rPr lang="en-US" b="1" u="sng" dirty="0" err="1"/>
              <a:t>Cyclometric</a:t>
            </a:r>
            <a:r>
              <a:rPr lang="en-US" b="1" u="sng" dirty="0"/>
              <a:t> Complexity :-</a:t>
            </a:r>
          </a:p>
          <a:p>
            <a:pPr>
              <a:buNone/>
            </a:pPr>
            <a:r>
              <a:rPr lang="en-US" dirty="0"/>
              <a:t>It is imp. For the testers because it provides as indication of the amount of testing.</a:t>
            </a:r>
          </a:p>
          <a:p>
            <a:pPr>
              <a:buNone/>
            </a:pPr>
            <a:r>
              <a:rPr lang="en-US" dirty="0"/>
              <a:t>It is defined as :</a:t>
            </a:r>
          </a:p>
          <a:p>
            <a:pPr>
              <a:buNone/>
            </a:pPr>
            <a:r>
              <a:rPr lang="en-US" dirty="0"/>
              <a:t>V(G)=E-N+2 where ,</a:t>
            </a:r>
          </a:p>
          <a:p>
            <a:pPr>
              <a:buNone/>
            </a:pPr>
            <a:r>
              <a:rPr lang="en-US" dirty="0"/>
              <a:t>N is number of nodes. &amp; E is a number of edges in G. and V(G) is cyclomatric complexity.</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228600" y="838200"/>
            <a:ext cx="2257990" cy="50167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b="1" dirty="0">
                <a:latin typeface="Arial" pitchFamily="34" charset="0"/>
                <a:ea typeface="Times New Roman" pitchFamily="18" charset="0"/>
                <a:cs typeface="Arial" pitchFamily="34" charset="0"/>
              </a:rPr>
              <a:t>Example: </a:t>
            </a:r>
            <a:endParaRPr lang="en-US" dirty="0">
              <a:latin typeface="Arial" pitchFamily="34" charset="0"/>
              <a:ea typeface="Times New Roman" pitchFamily="18" charset="0"/>
              <a:cs typeface="Arial" pitchFamily="34" charset="0"/>
            </a:endParaRPr>
          </a:p>
          <a:p>
            <a:pPr lvl="0" eaLnBrk="0" fontAlgn="base" hangingPunct="0">
              <a:spcBef>
                <a:spcPct val="0"/>
              </a:spcBef>
              <a:spcAft>
                <a:spcPct val="0"/>
              </a:spcAft>
            </a:pPr>
            <a:r>
              <a:rPr lang="en-US" dirty="0">
                <a:latin typeface="Arial" pitchFamily="34" charset="0"/>
                <a:ea typeface="Times New Roman" pitchFamily="18" charset="0"/>
                <a:cs typeface="Arial" pitchFamily="34" charset="0"/>
              </a:rPr>
              <a:t>Read P</a:t>
            </a:r>
            <a:br>
              <a:rPr lang="en-US" dirty="0">
                <a:latin typeface="Arial" pitchFamily="34" charset="0"/>
                <a:ea typeface="Times New Roman" pitchFamily="18" charset="0"/>
                <a:cs typeface="Arial" pitchFamily="34" charset="0"/>
              </a:rPr>
            </a:br>
            <a:r>
              <a:rPr lang="en-US" dirty="0">
                <a:latin typeface="Arial" pitchFamily="34" charset="0"/>
                <a:ea typeface="Times New Roman" pitchFamily="18" charset="0"/>
                <a:cs typeface="Arial" pitchFamily="34" charset="0"/>
              </a:rPr>
              <a:t>Read Q</a:t>
            </a:r>
            <a:br>
              <a:rPr lang="en-US" dirty="0">
                <a:latin typeface="Arial" pitchFamily="34" charset="0"/>
                <a:ea typeface="Times New Roman" pitchFamily="18" charset="0"/>
                <a:cs typeface="Arial" pitchFamily="34" charset="0"/>
              </a:rPr>
            </a:br>
            <a:r>
              <a:rPr lang="en-US" dirty="0">
                <a:latin typeface="Arial" pitchFamily="34" charset="0"/>
                <a:ea typeface="Times New Roman" pitchFamily="18" charset="0"/>
                <a:cs typeface="Arial" pitchFamily="34" charset="0"/>
              </a:rPr>
              <a:t>IF P+Q &gt; 100 THEN</a:t>
            </a:r>
            <a:br>
              <a:rPr lang="en-US" dirty="0">
                <a:latin typeface="Arial" pitchFamily="34" charset="0"/>
                <a:ea typeface="Times New Roman" pitchFamily="18" charset="0"/>
                <a:cs typeface="Arial" pitchFamily="34" charset="0"/>
              </a:rPr>
            </a:br>
            <a:r>
              <a:rPr lang="en-US" dirty="0">
                <a:latin typeface="Arial" pitchFamily="34" charset="0"/>
                <a:ea typeface="Times New Roman" pitchFamily="18" charset="0"/>
                <a:cs typeface="Arial" pitchFamily="34" charset="0"/>
              </a:rPr>
              <a:t>Print “Large”</a:t>
            </a:r>
            <a:br>
              <a:rPr lang="en-US" dirty="0">
                <a:latin typeface="Arial" pitchFamily="34" charset="0"/>
                <a:ea typeface="Times New Roman" pitchFamily="18" charset="0"/>
                <a:cs typeface="Arial" pitchFamily="34" charset="0"/>
              </a:rPr>
            </a:br>
            <a:r>
              <a:rPr lang="en-US" dirty="0">
                <a:latin typeface="Arial" pitchFamily="34" charset="0"/>
                <a:ea typeface="Times New Roman" pitchFamily="18" charset="0"/>
                <a:cs typeface="Arial" pitchFamily="34" charset="0"/>
              </a:rPr>
              <a:t>ENDIF</a:t>
            </a:r>
            <a:br>
              <a:rPr lang="en-US" dirty="0">
                <a:latin typeface="Arial" pitchFamily="34" charset="0"/>
                <a:ea typeface="Times New Roman" pitchFamily="18" charset="0"/>
                <a:cs typeface="Arial" pitchFamily="34" charset="0"/>
              </a:rPr>
            </a:br>
            <a:r>
              <a:rPr lang="en-US" dirty="0">
                <a:latin typeface="Arial" pitchFamily="34" charset="0"/>
                <a:ea typeface="Times New Roman" pitchFamily="18" charset="0"/>
                <a:cs typeface="Arial" pitchFamily="34" charset="0"/>
              </a:rPr>
              <a:t>If P &gt; 50 THEN</a:t>
            </a:r>
            <a:br>
              <a:rPr lang="en-US" dirty="0">
                <a:latin typeface="Arial" pitchFamily="34" charset="0"/>
                <a:ea typeface="Times New Roman" pitchFamily="18" charset="0"/>
                <a:cs typeface="Arial" pitchFamily="34" charset="0"/>
              </a:rPr>
            </a:br>
            <a:r>
              <a:rPr lang="en-US" dirty="0">
                <a:latin typeface="Arial" pitchFamily="34" charset="0"/>
                <a:ea typeface="Times New Roman" pitchFamily="18" charset="0"/>
                <a:cs typeface="Arial" pitchFamily="34" charset="0"/>
              </a:rPr>
              <a:t>Print “P Large”</a:t>
            </a:r>
            <a:br>
              <a:rPr lang="en-US" dirty="0">
                <a:latin typeface="Arial" pitchFamily="34" charset="0"/>
                <a:ea typeface="Times New Roman" pitchFamily="18" charset="0"/>
                <a:cs typeface="Arial" pitchFamily="34" charset="0"/>
              </a:rPr>
            </a:br>
            <a:r>
              <a:rPr lang="en-US" dirty="0">
                <a:latin typeface="Arial" pitchFamily="34" charset="0"/>
                <a:ea typeface="Times New Roman" pitchFamily="18" charset="0"/>
                <a:cs typeface="Arial" pitchFamily="34" charset="0"/>
              </a:rPr>
              <a:t>ENDIF</a:t>
            </a:r>
          </a:p>
          <a:p>
            <a:pPr lvl="0" eaLnBrk="0" fontAlgn="base" hangingPunct="0">
              <a:spcBef>
                <a:spcPct val="0"/>
              </a:spcBef>
              <a:spcAft>
                <a:spcPct val="0"/>
              </a:spcAft>
            </a:pPr>
            <a:endParaRPr lang="en-US" sz="2800" dirty="0">
              <a:latin typeface="Arial" pitchFamily="34" charset="0"/>
              <a:cs typeface="Arial" pitchFamily="34" charset="0"/>
            </a:endParaRPr>
          </a:p>
          <a:p>
            <a:pPr lvl="0" eaLnBrk="0" fontAlgn="base" hangingPunct="0">
              <a:spcBef>
                <a:spcPct val="0"/>
              </a:spcBef>
              <a:spcAft>
                <a:spcPct val="0"/>
              </a:spcAft>
            </a:pPr>
            <a:endParaRPr lang="en-US" sz="2800" dirty="0">
              <a:latin typeface="Arial" pitchFamily="34" charset="0"/>
              <a:cs typeface="Arial" pitchFamily="34" charset="0"/>
            </a:endParaRPr>
          </a:p>
          <a:p>
            <a:pPr lvl="0" eaLnBrk="0" fontAlgn="base" hangingPunct="0">
              <a:spcBef>
                <a:spcPct val="0"/>
              </a:spcBef>
              <a:spcAft>
                <a:spcPct val="0"/>
              </a:spcAft>
            </a:pPr>
            <a:r>
              <a:rPr lang="en-US" sz="2800" dirty="0">
                <a:latin typeface="Arial" pitchFamily="34" charset="0"/>
                <a:cs typeface="Arial" pitchFamily="34" charset="0"/>
              </a:rPr>
              <a:t>V(G)=E-N+2</a:t>
            </a:r>
          </a:p>
          <a:p>
            <a:pPr lvl="0" eaLnBrk="0" fontAlgn="base" hangingPunct="0">
              <a:spcBef>
                <a:spcPct val="0"/>
              </a:spcBef>
              <a:spcAft>
                <a:spcPct val="0"/>
              </a:spcAft>
            </a:pPr>
            <a:r>
              <a:rPr lang="en-US" sz="2800" dirty="0">
                <a:latin typeface="Arial" pitchFamily="34" charset="0"/>
                <a:cs typeface="Arial" pitchFamily="34" charset="0"/>
              </a:rPr>
              <a:t>	=8-5+2</a:t>
            </a:r>
          </a:p>
          <a:p>
            <a:pPr lvl="0" eaLnBrk="0" fontAlgn="base" hangingPunct="0">
              <a:spcBef>
                <a:spcPct val="0"/>
              </a:spcBef>
              <a:spcAft>
                <a:spcPct val="0"/>
              </a:spcAft>
            </a:pPr>
            <a:r>
              <a:rPr lang="en-US" sz="2800" dirty="0">
                <a:latin typeface="Arial" pitchFamily="34" charset="0"/>
                <a:cs typeface="Arial" pitchFamily="34" charset="0"/>
              </a:rPr>
              <a:t>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78851" name="Picture 3"/>
          <p:cNvPicPr>
            <a:picLocks noChangeAspect="1" noChangeArrowheads="1"/>
          </p:cNvPicPr>
          <p:nvPr/>
        </p:nvPicPr>
        <p:blipFill>
          <a:blip r:embed="rId2"/>
          <a:srcRect/>
          <a:stretch>
            <a:fillRect/>
          </a:stretch>
        </p:blipFill>
        <p:spPr bwMode="auto">
          <a:xfrm>
            <a:off x="2895600" y="685800"/>
            <a:ext cx="3881243" cy="54006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34000"/>
          </a:xfrm>
        </p:spPr>
        <p:txBody>
          <a:bodyPr>
            <a:normAutofit fontScale="62500" lnSpcReduction="20000"/>
          </a:bodyPr>
          <a:lstStyle/>
          <a:p>
            <a:r>
              <a:rPr lang="en-US" dirty="0"/>
              <a:t>To calculate Statement Coverage, find out the shortest number of paths following which all the nodes will be covered. Here by traversing through path 1A-2C-3D-E-4G-5H all the nodes are covered. So Statement Coverage is 1.</a:t>
            </a:r>
          </a:p>
          <a:p>
            <a:endParaRPr lang="en-US" dirty="0"/>
          </a:p>
          <a:p>
            <a:r>
              <a:rPr lang="en-US" dirty="0"/>
              <a:t>To calculate Branch Coverage, find out the minimum number of paths which will ensure covering of all the edges. 1A-2C-3D-E-4G-5H, and 1A-2B-E-4F</a:t>
            </a:r>
          </a:p>
          <a:p>
            <a:pPr>
              <a:buNone/>
            </a:pPr>
            <a:r>
              <a:rPr lang="en-US" dirty="0"/>
              <a:t>	Hence Branch Coverage is 2.</a:t>
            </a:r>
          </a:p>
          <a:p>
            <a:pPr>
              <a:buNone/>
            </a:pPr>
            <a:endParaRPr lang="en-US" dirty="0"/>
          </a:p>
          <a:p>
            <a:r>
              <a:rPr lang="en-US" dirty="0"/>
              <a:t>Path Coverage ensures covering of all the paths from start to end. All possible paths are-</a:t>
            </a:r>
          </a:p>
          <a:p>
            <a:pPr>
              <a:buNone/>
            </a:pPr>
            <a:r>
              <a:rPr lang="en-US" dirty="0"/>
              <a:t>	1A-2B-E-4F</a:t>
            </a:r>
            <a:br>
              <a:rPr lang="en-US" dirty="0"/>
            </a:br>
            <a:r>
              <a:rPr lang="en-US" dirty="0"/>
              <a:t>1A-2B-E-4G-5H</a:t>
            </a:r>
            <a:br>
              <a:rPr lang="en-US" dirty="0"/>
            </a:br>
            <a:r>
              <a:rPr lang="en-US" dirty="0"/>
              <a:t>1A-2C-3D-E-4G-5H</a:t>
            </a:r>
            <a:br>
              <a:rPr lang="en-US" dirty="0"/>
            </a:br>
            <a:r>
              <a:rPr lang="en-US" dirty="0"/>
              <a:t>1A-2C-3D-E-4F</a:t>
            </a:r>
          </a:p>
          <a:p>
            <a:pPr>
              <a:buNone/>
            </a:pPr>
            <a:r>
              <a:rPr lang="en-US" dirty="0"/>
              <a:t>	So path coverage is 4.</a:t>
            </a:r>
          </a:p>
          <a:p>
            <a:r>
              <a:rPr lang="en-US" dirty="0"/>
              <a:t>Thus for the above example SC=1, BC=2 and PC=4.</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PLAN</a:t>
            </a:r>
            <a:br>
              <a:rPr lang="en-US" dirty="0"/>
            </a:br>
            <a:endParaRPr lang="en-US" dirty="0"/>
          </a:p>
        </p:txBody>
      </p:sp>
      <p:sp>
        <p:nvSpPr>
          <p:cNvPr id="3" name="Content Placeholder 2"/>
          <p:cNvSpPr>
            <a:spLocks noGrp="1"/>
          </p:cNvSpPr>
          <p:nvPr>
            <p:ph idx="1"/>
          </p:nvPr>
        </p:nvSpPr>
        <p:spPr>
          <a:xfrm>
            <a:off x="457200" y="762000"/>
            <a:ext cx="8229600" cy="5471160"/>
          </a:xfrm>
        </p:spPr>
        <p:txBody>
          <a:bodyPr>
            <a:normAutofit lnSpcReduction="10000"/>
          </a:bodyPr>
          <a:lstStyle/>
          <a:p>
            <a:r>
              <a:rPr lang="en-US" dirty="0"/>
              <a:t>Test Plan acts as anchor for the execution , tracking  &amp; reporting of the entire testing project and covers:</a:t>
            </a:r>
          </a:p>
          <a:p>
            <a:pPr>
              <a:buFont typeface="Wingdings" pitchFamily="2" charset="2"/>
              <a:buChar char="ü"/>
            </a:pPr>
            <a:r>
              <a:rPr lang="en-US" dirty="0"/>
              <a:t>What  needs to be tested.</a:t>
            </a:r>
          </a:p>
          <a:p>
            <a:pPr>
              <a:buFont typeface="Wingdings" pitchFamily="2" charset="2"/>
              <a:buChar char="ü"/>
            </a:pPr>
            <a:r>
              <a:rPr lang="en-US" dirty="0"/>
              <a:t>How the testing is going to perform.</a:t>
            </a:r>
          </a:p>
          <a:p>
            <a:pPr>
              <a:buFont typeface="Wingdings" pitchFamily="2" charset="2"/>
              <a:buChar char="ü"/>
            </a:pPr>
            <a:r>
              <a:rPr lang="en-US" dirty="0"/>
              <a:t>How the tests are conducted.</a:t>
            </a:r>
          </a:p>
          <a:p>
            <a:pPr>
              <a:buFont typeface="Wingdings" pitchFamily="2" charset="2"/>
              <a:buChar char="ü"/>
            </a:pPr>
            <a:r>
              <a:rPr lang="en-US" dirty="0"/>
              <a:t>Who does testing?</a:t>
            </a:r>
          </a:p>
          <a:p>
            <a:pPr>
              <a:buFont typeface="Wingdings" pitchFamily="2" charset="2"/>
              <a:buChar char="ü"/>
            </a:pPr>
            <a:r>
              <a:rPr lang="en-US" dirty="0"/>
              <a:t>What resources are needed for testing.</a:t>
            </a:r>
          </a:p>
          <a:p>
            <a:pPr>
              <a:buFont typeface="Wingdings" pitchFamily="2" charset="2"/>
              <a:buChar char="ü"/>
            </a:pPr>
            <a:r>
              <a:rPr lang="en-US" dirty="0"/>
              <a:t>The time line by which the testing activities will be performed.</a:t>
            </a:r>
          </a:p>
          <a:p>
            <a:pPr>
              <a:buFont typeface="Wingdings" pitchFamily="2" charset="2"/>
              <a:buChar char="ü"/>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IN TESTING</a:t>
            </a:r>
          </a:p>
        </p:txBody>
      </p:sp>
      <p:sp>
        <p:nvSpPr>
          <p:cNvPr id="3" name="Content Placeholder 2"/>
          <p:cNvSpPr>
            <a:spLocks noGrp="1"/>
          </p:cNvSpPr>
          <p:nvPr>
            <p:ph idx="1"/>
          </p:nvPr>
        </p:nvSpPr>
        <p:spPr>
          <a:xfrm>
            <a:off x="457200" y="1600200"/>
            <a:ext cx="8229600" cy="2362200"/>
          </a:xfrm>
        </p:spPr>
        <p:txBody>
          <a:bodyPr/>
          <a:lstStyle/>
          <a:p>
            <a:r>
              <a:rPr lang="en-US" dirty="0"/>
              <a:t>User</a:t>
            </a:r>
          </a:p>
          <a:p>
            <a:r>
              <a:rPr lang="en-US" dirty="0"/>
              <a:t>Developer</a:t>
            </a:r>
          </a:p>
          <a:p>
            <a:r>
              <a:rPr lang="en-US" dirty="0"/>
              <a:t>Tester</a:t>
            </a:r>
          </a:p>
          <a:p>
            <a:r>
              <a:rPr lang="en-US" dirty="0"/>
              <a:t>Customer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TEST PLAN TEMPLATE</a:t>
            </a:r>
          </a:p>
        </p:txBody>
      </p:sp>
      <p:sp>
        <p:nvSpPr>
          <p:cNvPr id="3" name="Content Placeholder 2"/>
          <p:cNvSpPr>
            <a:spLocks noGrp="1"/>
          </p:cNvSpPr>
          <p:nvPr>
            <p:ph idx="1"/>
          </p:nvPr>
        </p:nvSpPr>
        <p:spPr>
          <a:xfrm>
            <a:off x="457200" y="685800"/>
            <a:ext cx="8229600" cy="4876800"/>
          </a:xfrm>
        </p:spPr>
        <p:txBody>
          <a:bodyPr>
            <a:normAutofit fontScale="77500" lnSpcReduction="20000"/>
          </a:bodyPr>
          <a:lstStyle/>
          <a:p>
            <a:r>
              <a:rPr lang="en-US" dirty="0"/>
              <a:t>Test Plan Identifier(document have unique id)</a:t>
            </a:r>
          </a:p>
          <a:p>
            <a:endParaRPr lang="en-US" dirty="0"/>
          </a:p>
          <a:p>
            <a:r>
              <a:rPr lang="en-US" dirty="0"/>
              <a:t>Introduction(state purpose of plan , specify goals &amp; objectives)</a:t>
            </a:r>
          </a:p>
          <a:p>
            <a:endParaRPr lang="en-US" dirty="0"/>
          </a:p>
          <a:p>
            <a:r>
              <a:rPr lang="en-US" dirty="0"/>
              <a:t>Test Items(A list of what is to be tested)</a:t>
            </a:r>
          </a:p>
          <a:p>
            <a:endParaRPr lang="en-US" dirty="0"/>
          </a:p>
          <a:p>
            <a:r>
              <a:rPr lang="en-US" dirty="0"/>
              <a:t>Features to be tested(QA manager decides what to be tested from user’s view)</a:t>
            </a:r>
          </a:p>
          <a:p>
            <a:endParaRPr lang="en-US" dirty="0"/>
          </a:p>
          <a:p>
            <a:r>
              <a:rPr lang="en-US" dirty="0"/>
              <a:t>Features not to be tested(what is not to be tested from users point of view . here we need to identify and justify why features is not to be tested.)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410200"/>
          </a:xfrm>
        </p:spPr>
        <p:txBody>
          <a:bodyPr>
            <a:normAutofit fontScale="85000" lnSpcReduction="20000"/>
          </a:bodyPr>
          <a:lstStyle/>
          <a:p>
            <a:r>
              <a:rPr lang="en-US" dirty="0"/>
              <a:t>Approach (mentions overall test strategies/methods for your test plan e.g. manual testing , automation testing ,WBT ,BBT etc )</a:t>
            </a:r>
          </a:p>
          <a:p>
            <a:endParaRPr lang="en-US" dirty="0"/>
          </a:p>
          <a:p>
            <a:r>
              <a:rPr lang="en-US" dirty="0"/>
              <a:t>Item Pass/Fail Criteria    (specify criteria that will be used to determine whether each test item(software/application)has passed or failed testing) . Criteria can be show stopper issues , how significant the problem is? Does it affect any critical function</a:t>
            </a:r>
          </a:p>
          <a:p>
            <a:endParaRPr lang="en-US" dirty="0"/>
          </a:p>
          <a:p>
            <a:r>
              <a:rPr lang="en-US" dirty="0"/>
              <a:t>Suspension &amp; Resumption criteria  (suspension criteria specify the criteria to be used to suspend all or portion of testing activities while resumption criteria specify when testing can resume after its being suspended. E.g. printer or network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153400" cy="5486400"/>
          </a:xfrm>
        </p:spPr>
        <p:txBody>
          <a:bodyPr>
            <a:normAutofit fontScale="85000" lnSpcReduction="20000"/>
          </a:bodyPr>
          <a:lstStyle/>
          <a:p>
            <a:r>
              <a:rPr lang="en-US" dirty="0"/>
              <a:t>Test Deliverables(are nothing but all types of documents which are used in implementing the testing it starts with Sign In to Signoff. Types are test reports ,Test summary reports ,bug report etc.)</a:t>
            </a:r>
          </a:p>
          <a:p>
            <a:endParaRPr lang="en-US" dirty="0"/>
          </a:p>
          <a:p>
            <a:r>
              <a:rPr lang="en-US" dirty="0"/>
              <a:t>Environmental Needs(specifies about hardware /software/network etc)</a:t>
            </a:r>
          </a:p>
          <a:p>
            <a:endParaRPr lang="en-US" dirty="0"/>
          </a:p>
          <a:p>
            <a:r>
              <a:rPr lang="en-US" dirty="0"/>
              <a:t>Responsibilities(list responsibility of each team/role/individual)</a:t>
            </a:r>
          </a:p>
          <a:p>
            <a:endParaRPr lang="en-US" dirty="0"/>
          </a:p>
          <a:p>
            <a:r>
              <a:rPr lang="en-US" dirty="0"/>
              <a:t>Staffing &amp; Training needs(how many staff members are required, what kind of skills are required, what kind of training will be required.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56960"/>
          </a:xfrm>
        </p:spPr>
        <p:txBody>
          <a:bodyPr>
            <a:normAutofit fontScale="92500" lnSpcReduction="10000"/>
          </a:bodyPr>
          <a:lstStyle/>
          <a:p>
            <a:r>
              <a:rPr lang="en-US" dirty="0"/>
              <a:t>Schedule (when will life cycle end, when will testing start, what will b the target/milestones pertaining to time)</a:t>
            </a:r>
          </a:p>
          <a:p>
            <a:endParaRPr lang="en-US" dirty="0"/>
          </a:p>
          <a:p>
            <a:r>
              <a:rPr lang="en-US" dirty="0"/>
              <a:t>Risks &amp; Contingencies(what are the contingencies(an unforeseen event )in case of risk manifests itself. What are the mitigation plans i.e. alternate plans for the risk)</a:t>
            </a:r>
          </a:p>
          <a:p>
            <a:endParaRPr lang="en-US" dirty="0"/>
          </a:p>
          <a:p>
            <a:r>
              <a:rPr lang="en-US" dirty="0"/>
              <a:t>Approvals(specify all names &amp; roles of persons who must approve the plan. Provides space for signatures and dates if the document is to be printed)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lang="en-US" dirty="0"/>
              <a:t>TEST CASES</a:t>
            </a:r>
          </a:p>
        </p:txBody>
      </p:sp>
      <p:sp>
        <p:nvSpPr>
          <p:cNvPr id="3" name="Content Placeholder 2"/>
          <p:cNvSpPr>
            <a:spLocks noGrp="1"/>
          </p:cNvSpPr>
          <p:nvPr>
            <p:ph idx="1"/>
          </p:nvPr>
        </p:nvSpPr>
        <p:spPr>
          <a:xfrm>
            <a:off x="457200" y="914400"/>
            <a:ext cx="8229600" cy="5394960"/>
          </a:xfrm>
        </p:spPr>
        <p:txBody>
          <a:bodyPr/>
          <a:lstStyle/>
          <a:p>
            <a:r>
              <a:rPr lang="en-US" dirty="0"/>
              <a:t>A  case that tests the functionality of specific object.</a:t>
            </a:r>
          </a:p>
          <a:p>
            <a:r>
              <a:rPr lang="en-US" dirty="0"/>
              <a:t>It is a description of what to be tested, what data to be given &amp; what actions to be done to check the actual result against the expected result.</a:t>
            </a:r>
          </a:p>
          <a:p>
            <a:r>
              <a:rPr lang="en-US" dirty="0"/>
              <a:t>It is a document which includes step description of </a:t>
            </a:r>
            <a:r>
              <a:rPr lang="en-US" dirty="0" err="1"/>
              <a:t>i</a:t>
            </a:r>
            <a:r>
              <a:rPr lang="en-US" dirty="0"/>
              <a:t>/p, o/p conditions with test data along with expected results.</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a:bodyPr>
          <a:lstStyle/>
          <a:p>
            <a:r>
              <a:rPr lang="en-US" dirty="0"/>
              <a:t>Characteristics of Good Test Cases</a:t>
            </a:r>
          </a:p>
        </p:txBody>
      </p:sp>
      <p:sp>
        <p:nvSpPr>
          <p:cNvPr id="3" name="Content Placeholder 2"/>
          <p:cNvSpPr>
            <a:spLocks noGrp="1"/>
          </p:cNvSpPr>
          <p:nvPr>
            <p:ph idx="1"/>
          </p:nvPr>
        </p:nvSpPr>
        <p:spPr>
          <a:xfrm>
            <a:off x="457200" y="1600201"/>
            <a:ext cx="8229600" cy="3886200"/>
          </a:xfrm>
        </p:spPr>
        <p:txBody>
          <a:bodyPr>
            <a:normAutofit fontScale="85000" lnSpcReduction="10000"/>
          </a:bodyPr>
          <a:lstStyle/>
          <a:p>
            <a:r>
              <a:rPr lang="en-US" dirty="0"/>
              <a:t>Test case should start with what you’re testing .</a:t>
            </a:r>
          </a:p>
          <a:p>
            <a:r>
              <a:rPr lang="en-US" dirty="0"/>
              <a:t>TC should be independent.</a:t>
            </a:r>
          </a:p>
          <a:p>
            <a:r>
              <a:rPr lang="en-US" dirty="0"/>
              <a:t>TC should not contain “if statements”.</a:t>
            </a:r>
          </a:p>
          <a:p>
            <a:r>
              <a:rPr lang="en-US" dirty="0"/>
              <a:t>TC should be uniform.</a:t>
            </a:r>
          </a:p>
          <a:p>
            <a:r>
              <a:rPr lang="en-US" dirty="0"/>
              <a:t>Good test cases should  find faults, should represents others, easy to maintain and cheap to use.</a:t>
            </a:r>
          </a:p>
          <a:p>
            <a:r>
              <a:rPr lang="en-US" dirty="0"/>
              <a:t>Issues to be considered: TC should be traceable, no duplicate test cases, out dated test cases should be cleared off, all test cases should be executable.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28800"/>
          </a:xfrm>
        </p:spPr>
        <p:txBody>
          <a:bodyPr>
            <a:normAutofit/>
          </a:bodyPr>
          <a:lstStyle/>
          <a:p>
            <a:r>
              <a:rPr lang="en-US" dirty="0"/>
              <a:t>Structure of Test Cases/ Template of Test Cases</a:t>
            </a:r>
          </a:p>
        </p:txBody>
      </p:sp>
      <p:graphicFrame>
        <p:nvGraphicFramePr>
          <p:cNvPr id="5" name="Content Placeholder 4"/>
          <p:cNvGraphicFramePr>
            <a:graphicFrameLocks noGrp="1"/>
          </p:cNvGraphicFramePr>
          <p:nvPr>
            <p:ph idx="1"/>
          </p:nvPr>
        </p:nvGraphicFramePr>
        <p:xfrm>
          <a:off x="457199" y="2514600"/>
          <a:ext cx="8229599" cy="3200400"/>
        </p:xfrm>
        <a:graphic>
          <a:graphicData uri="http://schemas.openxmlformats.org/drawingml/2006/table">
            <a:tbl>
              <a:tblPr firstRow="1" bandRow="1">
                <a:tableStyleId>{F5AB1C69-6EDB-4FF4-983F-18BD219EF322}</a:tableStyleId>
              </a:tblPr>
              <a:tblGrid>
                <a:gridCol w="836908">
                  <a:extLst>
                    <a:ext uri="{9D8B030D-6E8A-4147-A177-3AD203B41FA5}">
                      <a16:colId xmlns:a16="http://schemas.microsoft.com/office/drawing/2014/main" val="20000"/>
                    </a:ext>
                  </a:extLst>
                </a:gridCol>
                <a:gridCol w="906651">
                  <a:extLst>
                    <a:ext uri="{9D8B030D-6E8A-4147-A177-3AD203B41FA5}">
                      <a16:colId xmlns:a16="http://schemas.microsoft.com/office/drawing/2014/main" val="20001"/>
                    </a:ext>
                  </a:extLst>
                </a:gridCol>
                <a:gridCol w="1743560">
                  <a:extLst>
                    <a:ext uri="{9D8B030D-6E8A-4147-A177-3AD203B41FA5}">
                      <a16:colId xmlns:a16="http://schemas.microsoft.com/office/drawing/2014/main" val="20002"/>
                    </a:ext>
                  </a:extLst>
                </a:gridCol>
                <a:gridCol w="1115878">
                  <a:extLst>
                    <a:ext uri="{9D8B030D-6E8A-4147-A177-3AD203B41FA5}">
                      <a16:colId xmlns:a16="http://schemas.microsoft.com/office/drawing/2014/main" val="20003"/>
                    </a:ext>
                  </a:extLst>
                </a:gridCol>
                <a:gridCol w="836908">
                  <a:extLst>
                    <a:ext uri="{9D8B030D-6E8A-4147-A177-3AD203B41FA5}">
                      <a16:colId xmlns:a16="http://schemas.microsoft.com/office/drawing/2014/main" val="20004"/>
                    </a:ext>
                  </a:extLst>
                </a:gridCol>
                <a:gridCol w="1046135">
                  <a:extLst>
                    <a:ext uri="{9D8B030D-6E8A-4147-A177-3AD203B41FA5}">
                      <a16:colId xmlns:a16="http://schemas.microsoft.com/office/drawing/2014/main" val="20005"/>
                    </a:ext>
                  </a:extLst>
                </a:gridCol>
                <a:gridCol w="836908">
                  <a:extLst>
                    <a:ext uri="{9D8B030D-6E8A-4147-A177-3AD203B41FA5}">
                      <a16:colId xmlns:a16="http://schemas.microsoft.com/office/drawing/2014/main" val="20006"/>
                    </a:ext>
                  </a:extLst>
                </a:gridCol>
                <a:gridCol w="906651">
                  <a:extLst>
                    <a:ext uri="{9D8B030D-6E8A-4147-A177-3AD203B41FA5}">
                      <a16:colId xmlns:a16="http://schemas.microsoft.com/office/drawing/2014/main" val="20007"/>
                    </a:ext>
                  </a:extLst>
                </a:gridCol>
              </a:tblGrid>
              <a:tr h="370840">
                <a:tc>
                  <a:txBody>
                    <a:bodyPr/>
                    <a:lstStyle/>
                    <a:p>
                      <a:pPr algn="ctr"/>
                      <a:r>
                        <a:rPr lang="en-US" sz="1400" dirty="0"/>
                        <a:t>TC</a:t>
                      </a:r>
                    </a:p>
                    <a:p>
                      <a:pPr algn="ctr"/>
                      <a:r>
                        <a:rPr lang="en-US" sz="1400" dirty="0"/>
                        <a:t>Id</a:t>
                      </a:r>
                    </a:p>
                  </a:txBody>
                  <a:tcPr/>
                </a:tc>
                <a:tc>
                  <a:txBody>
                    <a:bodyPr/>
                    <a:lstStyle/>
                    <a:p>
                      <a:r>
                        <a:rPr lang="en-US" sz="1800" dirty="0"/>
                        <a:t>TC NAME</a:t>
                      </a:r>
                    </a:p>
                  </a:txBody>
                  <a:tcPr/>
                </a:tc>
                <a:tc>
                  <a:txBody>
                    <a:bodyPr/>
                    <a:lstStyle/>
                    <a:p>
                      <a:r>
                        <a:rPr lang="en-US" dirty="0"/>
                        <a:t>OBJECTIVE /DESCRIPTION</a:t>
                      </a:r>
                    </a:p>
                  </a:txBody>
                  <a:tcPr/>
                </a:tc>
                <a:tc>
                  <a:txBody>
                    <a:bodyPr/>
                    <a:lstStyle/>
                    <a:p>
                      <a:r>
                        <a:rPr lang="en-US" b="1" dirty="0"/>
                        <a:t>Steps</a:t>
                      </a:r>
                      <a:r>
                        <a:rPr lang="en-US" b="1" baseline="0" dirty="0"/>
                        <a:t> To Be  Followed</a:t>
                      </a:r>
                      <a:endParaRPr lang="en-US" b="1" dirty="0"/>
                    </a:p>
                  </a:txBody>
                  <a:tcPr/>
                </a:tc>
                <a:tc>
                  <a:txBody>
                    <a:bodyPr/>
                    <a:lstStyle/>
                    <a:p>
                      <a:pPr algn="ctr"/>
                      <a:r>
                        <a:rPr lang="en-US" dirty="0"/>
                        <a:t>TEST DATA</a:t>
                      </a:r>
                    </a:p>
                  </a:txBody>
                  <a:tcPr/>
                </a:tc>
                <a:tc>
                  <a:txBody>
                    <a:bodyPr/>
                    <a:lstStyle/>
                    <a:p>
                      <a:r>
                        <a:rPr lang="en-US" dirty="0"/>
                        <a:t>Expected Result</a:t>
                      </a:r>
                    </a:p>
                  </a:txBody>
                  <a:tcPr/>
                </a:tc>
                <a:tc>
                  <a:txBody>
                    <a:bodyPr/>
                    <a:lstStyle/>
                    <a:p>
                      <a:r>
                        <a:rPr lang="en-US" dirty="0"/>
                        <a:t>Actual Result</a:t>
                      </a:r>
                    </a:p>
                  </a:txBody>
                  <a:tcPr/>
                </a:tc>
                <a:tc>
                  <a:txBody>
                    <a:bodyPr/>
                    <a:lstStyle/>
                    <a:p>
                      <a:r>
                        <a:rPr lang="en-US" dirty="0"/>
                        <a:t>STATUS</a:t>
                      </a:r>
                    </a:p>
                  </a:txBody>
                  <a:tcPr/>
                </a:tc>
                <a:extLst>
                  <a:ext uri="{0D108BD9-81ED-4DB2-BD59-A6C34878D82A}">
                    <a16:rowId xmlns:a16="http://schemas.microsoft.com/office/drawing/2014/main" val="10000"/>
                  </a:ext>
                </a:extLst>
              </a:tr>
              <a:tr h="370840">
                <a:tc>
                  <a:txBody>
                    <a:bodyPr/>
                    <a:lstStyle/>
                    <a:p>
                      <a:r>
                        <a:rPr lang="en-US" dirty="0"/>
                        <a:t>TC_1</a:t>
                      </a:r>
                    </a:p>
                  </a:txBody>
                  <a:tcPr/>
                </a:tc>
                <a:tc>
                  <a:txBody>
                    <a:bodyPr/>
                    <a:lstStyle/>
                    <a:p>
                      <a:r>
                        <a:rPr lang="en-US" dirty="0"/>
                        <a:t>Login</a:t>
                      </a:r>
                    </a:p>
                    <a:p>
                      <a:r>
                        <a:rPr lang="en-US" dirty="0"/>
                        <a:t>(ok Button)</a:t>
                      </a:r>
                    </a:p>
                  </a:txBody>
                  <a:tcPr/>
                </a:tc>
                <a:tc>
                  <a:txBody>
                    <a:bodyPr/>
                    <a:lstStyle/>
                    <a:p>
                      <a:r>
                        <a:rPr lang="en-US" dirty="0"/>
                        <a:t>To check whether user can login successfully</a:t>
                      </a:r>
                    </a:p>
                  </a:txBody>
                  <a:tcPr/>
                </a:tc>
                <a:tc>
                  <a:txBody>
                    <a:bodyPr/>
                    <a:lstStyle/>
                    <a:p>
                      <a:r>
                        <a:rPr lang="en-US" dirty="0"/>
                        <a:t>1.Enter valid username</a:t>
                      </a:r>
                    </a:p>
                    <a:p>
                      <a:r>
                        <a:rPr lang="en-US" dirty="0"/>
                        <a:t>2.Enter valid password</a:t>
                      </a:r>
                    </a:p>
                    <a:p>
                      <a:r>
                        <a:rPr lang="en-US" dirty="0"/>
                        <a:t>3.Click</a:t>
                      </a:r>
                      <a:r>
                        <a:rPr lang="en-US" baseline="0" dirty="0"/>
                        <a:t> OK button</a:t>
                      </a:r>
                      <a:endParaRPr lang="en-US" dirty="0"/>
                    </a:p>
                  </a:txBody>
                  <a:tcPr/>
                </a:tc>
                <a:tc>
                  <a:txBody>
                    <a:bodyPr/>
                    <a:lstStyle/>
                    <a:p>
                      <a:r>
                        <a:rPr lang="en-US" dirty="0"/>
                        <a:t>UN:</a:t>
                      </a:r>
                    </a:p>
                    <a:p>
                      <a:r>
                        <a:rPr lang="en-US" dirty="0"/>
                        <a:t>Me</a:t>
                      </a:r>
                    </a:p>
                    <a:p>
                      <a:r>
                        <a:rPr lang="en-US" dirty="0"/>
                        <a:t>PWD:</a:t>
                      </a:r>
                    </a:p>
                    <a:p>
                      <a:r>
                        <a:rPr lang="en-US" dirty="0"/>
                        <a:t>tips</a:t>
                      </a:r>
                    </a:p>
                  </a:txBody>
                  <a:tcPr/>
                </a:tc>
                <a:tc>
                  <a:txBody>
                    <a:bodyPr/>
                    <a:lstStyle/>
                    <a:p>
                      <a:r>
                        <a:rPr lang="en-US" dirty="0"/>
                        <a:t>Should login successfully</a:t>
                      </a:r>
                    </a:p>
                  </a:txBody>
                  <a:tcPr/>
                </a:tc>
                <a:tc>
                  <a:txBody>
                    <a:bodyPr/>
                    <a:lstStyle/>
                    <a:p>
                      <a:r>
                        <a:rPr lang="en-US" dirty="0"/>
                        <a:t>Same as ER</a:t>
                      </a:r>
                    </a:p>
                  </a:txBody>
                  <a:tcPr/>
                </a:tc>
                <a:tc>
                  <a:txBody>
                    <a:bodyPr/>
                    <a:lstStyle/>
                    <a:p>
                      <a:r>
                        <a:rPr lang="en-US" dirty="0"/>
                        <a:t>Pass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DEFECT LIFE CYCLE</a:t>
            </a:r>
          </a:p>
        </p:txBody>
      </p:sp>
      <p:pic>
        <p:nvPicPr>
          <p:cNvPr id="4" name="Content Placeholder 3" descr="defect.png"/>
          <p:cNvPicPr>
            <a:picLocks noGrp="1" noChangeAspect="1"/>
          </p:cNvPicPr>
          <p:nvPr>
            <p:ph idx="1"/>
          </p:nvPr>
        </p:nvPicPr>
        <p:blipFill>
          <a:blip r:embed="rId2"/>
          <a:stretch>
            <a:fillRect/>
          </a:stretch>
        </p:blipFill>
        <p:spPr>
          <a:xfrm>
            <a:off x="304800" y="1295400"/>
            <a:ext cx="8458200" cy="525780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99760"/>
          </a:xfrm>
        </p:spPr>
        <p:txBody>
          <a:bodyPr>
            <a:normAutofit fontScale="92500" lnSpcReduction="10000"/>
          </a:bodyPr>
          <a:lstStyle/>
          <a:p>
            <a:r>
              <a:rPr lang="en-US" dirty="0"/>
              <a:t>New : Tester found new bug &amp; report it to Test Lead(TL)</a:t>
            </a:r>
          </a:p>
          <a:p>
            <a:r>
              <a:rPr lang="en-US" dirty="0"/>
              <a:t>Open : TL open this bug &amp;  assign to Developer</a:t>
            </a:r>
          </a:p>
          <a:p>
            <a:r>
              <a:rPr lang="en-US" dirty="0"/>
              <a:t>Assign: Developer has 3 choices after assigning the bug:</a:t>
            </a:r>
          </a:p>
          <a:p>
            <a:pPr marL="651510" indent="-514350">
              <a:buFont typeface="+mj-lt"/>
              <a:buAutoNum type="arabicPeriod"/>
            </a:pPr>
            <a:r>
              <a:rPr lang="en-US" dirty="0"/>
              <a:t> Reject:  if its hardware related issue its not a bug.</a:t>
            </a:r>
          </a:p>
          <a:p>
            <a:pPr marL="651510" indent="-514350">
              <a:buFont typeface="+mj-lt"/>
              <a:buAutoNum type="arabicPeriod"/>
            </a:pPr>
            <a:r>
              <a:rPr lang="en-US" dirty="0"/>
              <a:t>Deferred: he can postpone bug fixing according to priority of bug. </a:t>
            </a:r>
          </a:p>
          <a:p>
            <a:pPr marL="651510" indent="-514350">
              <a:buFont typeface="+mj-lt"/>
              <a:buAutoNum type="arabicPeriod"/>
            </a:pPr>
            <a:r>
              <a:rPr lang="en-US" dirty="0"/>
              <a:t>Duplicate: if bug is repeated twice or two bugs mention same concept of bug, then one bug is mentioned as duplicate.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80760"/>
          </a:xfrm>
        </p:spPr>
        <p:txBody>
          <a:bodyPr>
            <a:normAutofit fontScale="92500"/>
          </a:bodyPr>
          <a:lstStyle/>
          <a:p>
            <a:r>
              <a:rPr lang="en-US" dirty="0"/>
              <a:t>Fixed: If there is not such conditions such as reject, duplicate the developer has to fix the defect.</a:t>
            </a:r>
          </a:p>
          <a:p>
            <a:r>
              <a:rPr lang="en-US" dirty="0"/>
              <a:t>Re-Testing: Re-Test the whole application to find the defects if the defect is still there. In case there is a bug present, they will re-open the bug &amp; if bug not there they will move to verify.</a:t>
            </a:r>
          </a:p>
          <a:p>
            <a:r>
              <a:rPr lang="en-US" dirty="0"/>
              <a:t>Re-Open: if bug raised during re-testing we re-open bug.</a:t>
            </a:r>
          </a:p>
          <a:p>
            <a:r>
              <a:rPr lang="en-US" dirty="0"/>
              <a:t>Verify: Test Whole Application(i.e. Regression Testing)</a:t>
            </a:r>
          </a:p>
          <a:p>
            <a:r>
              <a:rPr lang="en-US" dirty="0"/>
              <a:t>Close: Close the Application or bug.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a:t>TESTING PRINCIPLES</a:t>
            </a:r>
          </a:p>
        </p:txBody>
      </p:sp>
      <p:sp>
        <p:nvSpPr>
          <p:cNvPr id="3" name="Content Placeholder 2"/>
          <p:cNvSpPr>
            <a:spLocks noGrp="1"/>
          </p:cNvSpPr>
          <p:nvPr>
            <p:ph idx="1"/>
          </p:nvPr>
        </p:nvSpPr>
        <p:spPr>
          <a:xfrm>
            <a:off x="457200" y="990600"/>
            <a:ext cx="8229600" cy="5715000"/>
          </a:xfrm>
        </p:spPr>
        <p:txBody>
          <a:bodyPr>
            <a:normAutofit fontScale="62500" lnSpcReduction="20000"/>
          </a:bodyPr>
          <a:lstStyle/>
          <a:p>
            <a:r>
              <a:rPr lang="en-US" dirty="0">
                <a:solidFill>
                  <a:schemeClr val="accent2">
                    <a:lumMod val="75000"/>
                  </a:schemeClr>
                </a:solidFill>
              </a:rPr>
              <a:t>Testing is context dependent</a:t>
            </a:r>
            <a:r>
              <a:rPr lang="en-US" dirty="0"/>
              <a:t>. (Domain )</a:t>
            </a:r>
          </a:p>
          <a:p>
            <a:endParaRPr lang="en-US" dirty="0"/>
          </a:p>
          <a:p>
            <a:r>
              <a:rPr lang="en-US" dirty="0">
                <a:solidFill>
                  <a:schemeClr val="accent2">
                    <a:lumMod val="75000"/>
                  </a:schemeClr>
                </a:solidFill>
              </a:rPr>
              <a:t>Exhaustive testing is impossible </a:t>
            </a:r>
            <a:r>
              <a:rPr lang="en-US" dirty="0"/>
              <a:t>Testing everything i.e. all combinations of I/P’s &amp; preconditions is impossible. Instead of we use risks &amp; priorities to focus testing efforts.</a:t>
            </a:r>
          </a:p>
          <a:p>
            <a:endParaRPr lang="en-US" dirty="0"/>
          </a:p>
          <a:p>
            <a:r>
              <a:rPr lang="en-US" dirty="0">
                <a:solidFill>
                  <a:schemeClr val="accent2">
                    <a:lumMod val="75000"/>
                  </a:schemeClr>
                </a:solidFill>
              </a:rPr>
              <a:t>Early Testing </a:t>
            </a:r>
            <a:r>
              <a:rPr lang="en-US" dirty="0" err="1"/>
              <a:t>Testing</a:t>
            </a:r>
            <a:r>
              <a:rPr lang="en-US" dirty="0"/>
              <a:t>  should start early as possible in the software/SDLC &amp; should focus on defined objectives.</a:t>
            </a:r>
          </a:p>
          <a:p>
            <a:endParaRPr lang="en-US" dirty="0"/>
          </a:p>
          <a:p>
            <a:r>
              <a:rPr lang="en-US" dirty="0">
                <a:solidFill>
                  <a:schemeClr val="accent2">
                    <a:lumMod val="75000"/>
                  </a:schemeClr>
                </a:solidFill>
              </a:rPr>
              <a:t>Pesticide Paradox   </a:t>
            </a:r>
            <a:r>
              <a:rPr lang="en-US" dirty="0"/>
              <a:t>if same test cases is repeated over and over again will no longer find any new defects. To overcome this we use pesticide paradox for that test cases needs to be regularly reviewed &amp; revised to potentially find more defects.</a:t>
            </a:r>
          </a:p>
          <a:p>
            <a:endParaRPr lang="en-US" dirty="0">
              <a:solidFill>
                <a:srgbClr val="FF0000"/>
              </a:solidFill>
            </a:endParaRPr>
          </a:p>
          <a:p>
            <a:r>
              <a:rPr lang="en-US" dirty="0">
                <a:solidFill>
                  <a:schemeClr val="accent2">
                    <a:lumMod val="75000"/>
                  </a:schemeClr>
                </a:solidFill>
              </a:rPr>
              <a:t>Testing shows presence of defects</a:t>
            </a:r>
            <a:r>
              <a:rPr lang="en-US" dirty="0"/>
              <a:t>(Testing can show that defects are present but cannot prove that there is no defects.</a:t>
            </a:r>
          </a:p>
          <a:p>
            <a:endParaRPr lang="en-US" dirty="0"/>
          </a:p>
          <a:p>
            <a:r>
              <a:rPr lang="en-US" dirty="0">
                <a:solidFill>
                  <a:schemeClr val="accent2">
                    <a:lumMod val="75000"/>
                  </a:schemeClr>
                </a:solidFill>
              </a:rPr>
              <a:t>Absence of error fallacy</a:t>
            </a:r>
            <a:r>
              <a:rPr lang="en-US" dirty="0"/>
              <a:t>(finding defect and fixing does not help if system built is unusable, and dos not meet customer requirement)</a:t>
            </a:r>
          </a:p>
          <a:p>
            <a:pPr>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normAutofit fontScale="85000" lnSpcReduction="10000"/>
          </a:bodyPr>
          <a:lstStyle/>
          <a:p>
            <a:r>
              <a:rPr lang="en-US" dirty="0"/>
              <a:t>DEFECT </a:t>
            </a:r>
            <a:r>
              <a:rPr lang="en-US" dirty="0">
                <a:sym typeface="Wingdings" pitchFamily="2" charset="2"/>
              </a:rPr>
              <a:t>: </a:t>
            </a:r>
            <a:r>
              <a:rPr lang="en-US" dirty="0"/>
              <a:t>missing, wrong, not expected in the software which is difficult to understand , hard to use is called as DEFECT.</a:t>
            </a:r>
          </a:p>
          <a:p>
            <a:r>
              <a:rPr lang="en-US" dirty="0"/>
              <a:t>Defect Age :</a:t>
            </a:r>
            <a:r>
              <a:rPr lang="en-US" dirty="0">
                <a:sym typeface="Wingdings" pitchFamily="2" charset="2"/>
              </a:rPr>
              <a:t> Time gap b/w defect reporting &amp; defect closing  or deferring.</a:t>
            </a:r>
          </a:p>
          <a:p>
            <a:r>
              <a:rPr lang="en-US" dirty="0">
                <a:sym typeface="Wingdings" pitchFamily="2" charset="2"/>
              </a:rPr>
              <a:t>Defect Density: The Average no. of defects found in module or function is called defect density.</a:t>
            </a:r>
          </a:p>
          <a:p>
            <a:pPr>
              <a:buNone/>
            </a:pPr>
            <a:r>
              <a:rPr lang="en-US" dirty="0">
                <a:solidFill>
                  <a:srgbClr val="FF0000"/>
                </a:solidFill>
                <a:sym typeface="Wingdings" pitchFamily="2" charset="2"/>
              </a:rPr>
              <a:t>	Types Of Defects:</a:t>
            </a:r>
          </a:p>
          <a:p>
            <a:pPr>
              <a:buFont typeface="Wingdings" pitchFamily="2" charset="2"/>
              <a:buChar char="q"/>
            </a:pPr>
            <a:r>
              <a:rPr lang="en-US" dirty="0">
                <a:sym typeface="Wingdings" pitchFamily="2" charset="2"/>
              </a:rPr>
              <a:t> UI Defects : alignment or spelling mistake</a:t>
            </a:r>
          </a:p>
          <a:p>
            <a:pPr>
              <a:buFont typeface="Wingdings" pitchFamily="2" charset="2"/>
              <a:buChar char="q"/>
            </a:pPr>
            <a:r>
              <a:rPr lang="en-US" dirty="0">
                <a:sym typeface="Wingdings" pitchFamily="2" charset="2"/>
              </a:rPr>
              <a:t>Error Handling Defects : error msg not coming for wrong operation , correct error msg but incomplete.</a:t>
            </a:r>
          </a:p>
          <a:p>
            <a:pPr>
              <a:buFont typeface="Wingdings" pitchFamily="2" charset="2"/>
              <a:buChar char="q"/>
            </a:pPr>
            <a:r>
              <a:rPr lang="en-US" dirty="0">
                <a:sym typeface="Wingdings" pitchFamily="2" charset="2"/>
              </a:rPr>
              <a:t>Input Domain Defects : Does not take valid </a:t>
            </a:r>
            <a:r>
              <a:rPr lang="en-US" dirty="0" err="1">
                <a:sym typeface="Wingdings" pitchFamily="2" charset="2"/>
              </a:rPr>
              <a:t>i</a:t>
            </a:r>
            <a:r>
              <a:rPr lang="en-US" dirty="0">
                <a:sym typeface="Wingdings" pitchFamily="2" charset="2"/>
              </a:rPr>
              <a:t>/p, Taking valid &amp; Invalid also ,or taking valid type but range exceeded.</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lstStyle/>
          <a:p>
            <a:r>
              <a:rPr lang="en-US" dirty="0"/>
              <a:t>Race Conditions Defect: Hang or Dead Lock</a:t>
            </a:r>
          </a:p>
          <a:p>
            <a:r>
              <a:rPr lang="en-US" dirty="0"/>
              <a:t>H/W related defects: Device is not connecting, device connected but giving wrong o/</a:t>
            </a:r>
            <a:r>
              <a:rPr lang="en-US" dirty="0" err="1"/>
              <a:t>p’s</a:t>
            </a:r>
            <a:endParaRPr lang="en-US" dirty="0"/>
          </a:p>
          <a:p>
            <a:r>
              <a:rPr lang="en-US" dirty="0"/>
              <a:t>Load Conditions Defects: does not allow customer Expected load.</a:t>
            </a:r>
          </a:p>
          <a:p>
            <a:r>
              <a:rPr lang="en-US" dirty="0"/>
              <a:t>Source Defects: Wrong help document or Incomplete help document.</a:t>
            </a:r>
          </a:p>
          <a:p>
            <a:r>
              <a:rPr lang="en-US" dirty="0"/>
              <a:t>ID Control Defects: </a:t>
            </a:r>
            <a:r>
              <a:rPr lang="en-US"/>
              <a:t>Logo missing, wrong </a:t>
            </a:r>
            <a:r>
              <a:rPr lang="en-US" dirty="0"/>
              <a:t>logo, team members name missing etc.</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Severity </a:t>
            </a:r>
            <a:r>
              <a:rPr lang="en-US"/>
              <a:t>&amp; Priority</a:t>
            </a:r>
          </a:p>
        </p:txBody>
      </p:sp>
      <p:sp>
        <p:nvSpPr>
          <p:cNvPr id="3" name="Content Placeholder 2"/>
          <p:cNvSpPr>
            <a:spLocks noGrp="1"/>
          </p:cNvSpPr>
          <p:nvPr>
            <p:ph idx="1"/>
          </p:nvPr>
        </p:nvSpPr>
        <p:spPr>
          <a:xfrm>
            <a:off x="457200" y="1600200"/>
            <a:ext cx="8229600" cy="3276600"/>
          </a:xfrm>
        </p:spPr>
        <p:txBody>
          <a:bodyPr/>
          <a:lstStyle/>
          <a:p>
            <a:r>
              <a:rPr lang="en-US" dirty="0"/>
              <a:t>Severity </a:t>
            </a:r>
            <a:r>
              <a:rPr lang="en-US" dirty="0">
                <a:sym typeface="Wingdings" pitchFamily="2" charset="2"/>
              </a:rPr>
              <a:t>:</a:t>
            </a:r>
            <a:r>
              <a:rPr lang="en-US" dirty="0"/>
              <a:t>The degree of impact casted by the bug on an application. or Severity is the seriousness of the problem.</a:t>
            </a:r>
          </a:p>
          <a:p>
            <a:r>
              <a:rPr lang="en-US" dirty="0"/>
              <a:t>Priority </a:t>
            </a:r>
            <a:r>
              <a:rPr lang="en-US">
                <a:sym typeface="Wingdings" pitchFamily="2" charset="2"/>
              </a:rPr>
              <a:t>: Relative </a:t>
            </a:r>
            <a:r>
              <a:rPr lang="en-US" dirty="0">
                <a:sym typeface="Wingdings" pitchFamily="2" charset="2"/>
              </a:rPr>
              <a:t>degree of precedence given to a bug for its fixation. Or it is a urgency of fixing the problem.</a:t>
            </a:r>
            <a:endParaRPr lang="en-US" dirty="0"/>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a:t>Types of Severity</a:t>
            </a:r>
          </a:p>
        </p:txBody>
      </p:sp>
      <p:sp>
        <p:nvSpPr>
          <p:cNvPr id="3" name="Content Placeholder 2"/>
          <p:cNvSpPr>
            <a:spLocks noGrp="1"/>
          </p:cNvSpPr>
          <p:nvPr>
            <p:ph idx="1"/>
          </p:nvPr>
        </p:nvSpPr>
        <p:spPr>
          <a:xfrm>
            <a:off x="228600" y="914400"/>
            <a:ext cx="8763000" cy="5105400"/>
          </a:xfrm>
        </p:spPr>
        <p:txBody>
          <a:bodyPr>
            <a:normAutofit fontScale="62500" lnSpcReduction="20000"/>
          </a:bodyPr>
          <a:lstStyle/>
          <a:p>
            <a:r>
              <a:rPr lang="en-US" b="1" dirty="0">
                <a:solidFill>
                  <a:srgbClr val="FF0000"/>
                </a:solidFill>
              </a:rPr>
              <a:t>Critical:</a:t>
            </a:r>
            <a:r>
              <a:rPr lang="en-US" b="1" dirty="0"/>
              <a:t> </a:t>
            </a:r>
            <a:r>
              <a:rPr lang="en-US" dirty="0"/>
              <a:t>The defect that results in the termination of the complete system or one or more component of the system and causes extensive corruption of the data. The failed function is unusable and there is no acceptable alternative method to achieve the required results then the severity will be stated as critical.</a:t>
            </a:r>
          </a:p>
          <a:p>
            <a:endParaRPr lang="en-US" dirty="0"/>
          </a:p>
          <a:p>
            <a:r>
              <a:rPr lang="en-US" b="1" dirty="0">
                <a:solidFill>
                  <a:srgbClr val="FF0000"/>
                </a:solidFill>
              </a:rPr>
              <a:t>Major: </a:t>
            </a:r>
            <a:r>
              <a:rPr lang="en-US" dirty="0"/>
              <a:t>The defect that results in the termination of the complete system or one or more component of the system and causes extensive corruption of the data. The failed function is unusable but there exists an acceptable alternative method to achieve the required results then the severity will be stated as major.</a:t>
            </a:r>
          </a:p>
          <a:p>
            <a:pPr>
              <a:buNone/>
            </a:pPr>
            <a:endParaRPr lang="en-US" dirty="0"/>
          </a:p>
          <a:p>
            <a:r>
              <a:rPr lang="en-US" b="1" dirty="0">
                <a:solidFill>
                  <a:srgbClr val="FF0000"/>
                </a:solidFill>
              </a:rPr>
              <a:t>Moderate: </a:t>
            </a:r>
            <a:r>
              <a:rPr lang="en-US" dirty="0"/>
              <a:t>The defect that does not result in the termination, but causes the system to produce incorrect, incomplete or inconsistent results then the severity will be stated as moderate.</a:t>
            </a:r>
          </a:p>
          <a:p>
            <a:endParaRPr lang="en-US" dirty="0"/>
          </a:p>
          <a:p>
            <a:r>
              <a:rPr lang="en-US" b="1" dirty="0">
                <a:solidFill>
                  <a:srgbClr val="FF0000"/>
                </a:solidFill>
              </a:rPr>
              <a:t>Minor:</a:t>
            </a:r>
            <a:r>
              <a:rPr lang="en-US" b="1" dirty="0"/>
              <a:t> </a:t>
            </a:r>
            <a:r>
              <a:rPr lang="en-US" dirty="0"/>
              <a:t>The defect that does not result in the termination and does not damage the </a:t>
            </a:r>
            <a:r>
              <a:rPr lang="en-US" b="1" dirty="0">
                <a:hlinkClick r:id="rId2"/>
              </a:rPr>
              <a:t>usability </a:t>
            </a:r>
            <a:r>
              <a:rPr lang="en-US" dirty="0"/>
              <a:t>of the system and the desired results can be easily obtained by working around the defects then the severity is stated as minor.</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Types of Priority</a:t>
            </a:r>
          </a:p>
        </p:txBody>
      </p:sp>
      <p:sp>
        <p:nvSpPr>
          <p:cNvPr id="3" name="Content Placeholder 2"/>
          <p:cNvSpPr>
            <a:spLocks noGrp="1"/>
          </p:cNvSpPr>
          <p:nvPr>
            <p:ph idx="1"/>
          </p:nvPr>
        </p:nvSpPr>
        <p:spPr>
          <a:xfrm>
            <a:off x="228600" y="838200"/>
            <a:ext cx="8458200" cy="5471160"/>
          </a:xfrm>
        </p:spPr>
        <p:txBody>
          <a:bodyPr/>
          <a:lstStyle/>
          <a:p>
            <a:r>
              <a:rPr lang="en-US" b="1" dirty="0">
                <a:solidFill>
                  <a:srgbClr val="FF0000"/>
                </a:solidFill>
              </a:rPr>
              <a:t>Low</a:t>
            </a:r>
            <a:r>
              <a:rPr lang="en-US" b="1" dirty="0"/>
              <a:t>: </a:t>
            </a:r>
            <a:r>
              <a:rPr lang="en-US" dirty="0"/>
              <a:t>The defect is an irritant which should be repaired, but repair can be deferred until after more serious defect have been fixed.</a:t>
            </a:r>
          </a:p>
          <a:p>
            <a:r>
              <a:rPr lang="en-US" b="1" dirty="0">
                <a:solidFill>
                  <a:srgbClr val="FF0000"/>
                </a:solidFill>
              </a:rPr>
              <a:t>Medium:</a:t>
            </a:r>
            <a:r>
              <a:rPr lang="en-US" b="1" dirty="0"/>
              <a:t> </a:t>
            </a:r>
            <a:r>
              <a:rPr lang="en-US" dirty="0"/>
              <a:t>The defect should be resolved in the normal course of development activities. It can wait until a new build or version is created.</a:t>
            </a:r>
          </a:p>
          <a:p>
            <a:r>
              <a:rPr lang="en-US" b="1" dirty="0">
                <a:solidFill>
                  <a:srgbClr val="FF0000"/>
                </a:solidFill>
              </a:rPr>
              <a:t>High:</a:t>
            </a:r>
            <a:r>
              <a:rPr lang="en-US" b="1" dirty="0"/>
              <a:t> </a:t>
            </a:r>
            <a:r>
              <a:rPr lang="en-US" dirty="0"/>
              <a:t>The defect must be resolved as soon as possible because the defect is affecting the application or the product severely. The system cannot be used until the  repair has been done.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E.g. of Severity &amp; Priority</a:t>
            </a:r>
          </a:p>
        </p:txBody>
      </p:sp>
      <p:sp>
        <p:nvSpPr>
          <p:cNvPr id="3" name="Content Placeholder 2"/>
          <p:cNvSpPr>
            <a:spLocks noGrp="1"/>
          </p:cNvSpPr>
          <p:nvPr>
            <p:ph idx="1"/>
          </p:nvPr>
        </p:nvSpPr>
        <p:spPr>
          <a:xfrm>
            <a:off x="152400" y="762000"/>
            <a:ext cx="8534400" cy="5547360"/>
          </a:xfrm>
        </p:spPr>
        <p:txBody>
          <a:bodyPr>
            <a:normAutofit fontScale="77500" lnSpcReduction="20000"/>
          </a:bodyPr>
          <a:lstStyle/>
          <a:p>
            <a:r>
              <a:rPr lang="en-US" b="1" dirty="0">
                <a:solidFill>
                  <a:srgbClr val="FF0000"/>
                </a:solidFill>
              </a:rPr>
              <a:t>High Priority &amp; High Severity</a:t>
            </a:r>
            <a:r>
              <a:rPr lang="en-US" dirty="0"/>
              <a:t>: An error which occurs on the basic functionality of the application and will not allow the user to use the system. (</a:t>
            </a:r>
            <a:r>
              <a:rPr lang="en-US" dirty="0" err="1"/>
              <a:t>Eg</a:t>
            </a:r>
            <a:r>
              <a:rPr lang="en-US" dirty="0"/>
              <a:t>. A site maintaining the student details, on saving record if it, doesn’t allow to save the record then this is high priority and high severity bug.)</a:t>
            </a:r>
          </a:p>
          <a:p>
            <a:r>
              <a:rPr lang="en-US" b="1" dirty="0">
                <a:solidFill>
                  <a:srgbClr val="FF0000"/>
                </a:solidFill>
              </a:rPr>
              <a:t>High Priority &amp; Low Severity:</a:t>
            </a:r>
            <a:r>
              <a:rPr lang="en-US" dirty="0">
                <a:solidFill>
                  <a:srgbClr val="FF0000"/>
                </a:solidFill>
              </a:rPr>
              <a:t> </a:t>
            </a:r>
            <a:r>
              <a:rPr lang="en-US" dirty="0"/>
              <a:t>The spelling mistakes that happens on the cover page or heading or title of an application.</a:t>
            </a:r>
          </a:p>
          <a:p>
            <a:r>
              <a:rPr lang="en-US" b="1" dirty="0">
                <a:solidFill>
                  <a:srgbClr val="FF0000"/>
                </a:solidFill>
              </a:rPr>
              <a:t>High Severity &amp; Low Priority:</a:t>
            </a:r>
            <a:r>
              <a:rPr lang="en-US" dirty="0">
                <a:solidFill>
                  <a:srgbClr val="FF0000"/>
                </a:solidFill>
              </a:rPr>
              <a:t> </a:t>
            </a:r>
            <a:r>
              <a:rPr lang="en-US" dirty="0"/>
              <a:t>An error which occurs on the functionality of the application (for which there is no workaround) and will not allow the user to use the system but on click of link which is rarely used by the end user.</a:t>
            </a:r>
          </a:p>
          <a:p>
            <a:r>
              <a:rPr lang="en-US" b="1" dirty="0">
                <a:solidFill>
                  <a:srgbClr val="FF0000"/>
                </a:solidFill>
              </a:rPr>
              <a:t>Low Priority and Low Severity</a:t>
            </a:r>
            <a:r>
              <a:rPr lang="en-US" b="1" dirty="0"/>
              <a:t>:</a:t>
            </a:r>
            <a:r>
              <a:rPr lang="en-US" dirty="0"/>
              <a:t> Any cosmetic or spelling issues which is within a paragraph or in the report (Not on cover page, heading, title).</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28800"/>
          </a:xfrm>
        </p:spPr>
        <p:txBody>
          <a:bodyPr>
            <a:normAutofit/>
          </a:bodyPr>
          <a:lstStyle/>
          <a:p>
            <a:r>
              <a:rPr lang="en-US" dirty="0"/>
              <a:t>Defect Report Template</a:t>
            </a:r>
          </a:p>
        </p:txBody>
      </p:sp>
      <p:graphicFrame>
        <p:nvGraphicFramePr>
          <p:cNvPr id="5" name="Content Placeholder 4"/>
          <p:cNvGraphicFramePr>
            <a:graphicFrameLocks noGrp="1"/>
          </p:cNvGraphicFramePr>
          <p:nvPr>
            <p:ph idx="1"/>
          </p:nvPr>
        </p:nvGraphicFramePr>
        <p:xfrm>
          <a:off x="152400" y="2590800"/>
          <a:ext cx="8839200" cy="2042160"/>
        </p:xfrm>
        <a:graphic>
          <a:graphicData uri="http://schemas.openxmlformats.org/drawingml/2006/table">
            <a:tbl>
              <a:tblPr firstRow="1" bandRow="1">
                <a:tableStyleId>{F5AB1C69-6EDB-4FF4-983F-18BD219EF322}</a:tableStyleId>
              </a:tblPr>
              <a:tblGrid>
                <a:gridCol w="922352">
                  <a:extLst>
                    <a:ext uri="{9D8B030D-6E8A-4147-A177-3AD203B41FA5}">
                      <a16:colId xmlns:a16="http://schemas.microsoft.com/office/drawing/2014/main" val="20000"/>
                    </a:ext>
                  </a:extLst>
                </a:gridCol>
                <a:gridCol w="919148">
                  <a:extLst>
                    <a:ext uri="{9D8B030D-6E8A-4147-A177-3AD203B41FA5}">
                      <a16:colId xmlns:a16="http://schemas.microsoft.com/office/drawing/2014/main" val="20001"/>
                    </a:ext>
                  </a:extLst>
                </a:gridCol>
                <a:gridCol w="1255997">
                  <a:extLst>
                    <a:ext uri="{9D8B030D-6E8A-4147-A177-3AD203B41FA5}">
                      <a16:colId xmlns:a16="http://schemas.microsoft.com/office/drawing/2014/main" val="20002"/>
                    </a:ext>
                  </a:extLst>
                </a:gridCol>
                <a:gridCol w="2279683">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883920">
                  <a:extLst>
                    <a:ext uri="{9D8B030D-6E8A-4147-A177-3AD203B41FA5}">
                      <a16:colId xmlns:a16="http://schemas.microsoft.com/office/drawing/2014/main" val="20005"/>
                    </a:ext>
                  </a:extLst>
                </a:gridCol>
                <a:gridCol w="1473200">
                  <a:extLst>
                    <a:ext uri="{9D8B030D-6E8A-4147-A177-3AD203B41FA5}">
                      <a16:colId xmlns:a16="http://schemas.microsoft.com/office/drawing/2014/main" val="20006"/>
                    </a:ext>
                  </a:extLst>
                </a:gridCol>
              </a:tblGrid>
              <a:tr h="772510">
                <a:tc>
                  <a:txBody>
                    <a:bodyPr/>
                    <a:lstStyle/>
                    <a:p>
                      <a:pPr algn="ctr"/>
                      <a:endParaRPr lang="en-US" sz="1400" dirty="0"/>
                    </a:p>
                    <a:p>
                      <a:pPr algn="l"/>
                      <a:r>
                        <a:rPr lang="en-US" sz="1800" dirty="0"/>
                        <a:t>Defect Id/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TC ID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Origin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DESCRIPTION</a:t>
                      </a:r>
                    </a:p>
                    <a:p>
                      <a:pPr algn="ctr"/>
                      <a:endParaRPr lang="en-US" b="1" dirty="0"/>
                    </a:p>
                  </a:txBody>
                  <a:tcPr/>
                </a:tc>
                <a:tc>
                  <a:txBody>
                    <a:bodyPr/>
                    <a:lstStyle/>
                    <a:p>
                      <a:pPr algn="ctr"/>
                      <a:r>
                        <a:rPr lang="en-US" dirty="0"/>
                        <a:t>Severity</a:t>
                      </a:r>
                    </a:p>
                  </a:txBody>
                  <a:tcPr/>
                </a:tc>
                <a:tc>
                  <a:txBody>
                    <a:bodyPr/>
                    <a:lstStyle/>
                    <a:p>
                      <a:pPr algn="ctr"/>
                      <a:r>
                        <a:rPr lang="en-US" dirty="0"/>
                        <a:t>Priority</a:t>
                      </a:r>
                    </a:p>
                  </a:txBody>
                  <a:tcPr/>
                </a:tc>
                <a:tc>
                  <a:txBody>
                    <a:bodyPr/>
                    <a:lstStyle/>
                    <a:p>
                      <a:pPr algn="ctr"/>
                      <a:r>
                        <a:rPr lang="en-US" dirty="0"/>
                        <a:t>STATUS</a:t>
                      </a:r>
                    </a:p>
                  </a:txBody>
                  <a:tcPr/>
                </a:tc>
                <a:extLst>
                  <a:ext uri="{0D108BD9-81ED-4DB2-BD59-A6C34878D82A}">
                    <a16:rowId xmlns:a16="http://schemas.microsoft.com/office/drawing/2014/main" val="10000"/>
                  </a:ext>
                </a:extLst>
              </a:tr>
              <a:tr h="827690">
                <a:tc>
                  <a:txBody>
                    <a:bodyPr/>
                    <a:lstStyle/>
                    <a:p>
                      <a:pPr algn="ctr"/>
                      <a:r>
                        <a:rPr lang="en-US" dirty="0"/>
                        <a:t>DI_001</a:t>
                      </a:r>
                    </a:p>
                  </a:txBody>
                  <a:tcPr/>
                </a:tc>
                <a:tc>
                  <a:txBody>
                    <a:bodyPr/>
                    <a:lstStyle/>
                    <a:p>
                      <a:pPr algn="ctr"/>
                      <a:r>
                        <a:rPr lang="en-US" dirty="0"/>
                        <a:t>TC_025</a:t>
                      </a:r>
                    </a:p>
                  </a:txBody>
                  <a:tcPr/>
                </a:tc>
                <a:tc>
                  <a:txBody>
                    <a:bodyPr/>
                    <a:lstStyle/>
                    <a:p>
                      <a:pPr algn="ctr"/>
                      <a:r>
                        <a:rPr lang="en-US" dirty="0"/>
                        <a:t>Login_OK</a:t>
                      </a:r>
                    </a:p>
                  </a:txBody>
                  <a:tcPr/>
                </a:tc>
                <a:tc>
                  <a:txBody>
                    <a:bodyPr/>
                    <a:lstStyle/>
                    <a:p>
                      <a:pPr algn="ctr"/>
                      <a:r>
                        <a:rPr lang="en-US" dirty="0"/>
                        <a:t>User</a:t>
                      </a:r>
                      <a:r>
                        <a:rPr lang="en-US" baseline="0" dirty="0"/>
                        <a:t> Login for invalid Email Id And invalid Password</a:t>
                      </a:r>
                      <a:endParaRPr lang="en-US" dirty="0"/>
                    </a:p>
                  </a:txBody>
                  <a:tcPr/>
                </a:tc>
                <a:tc>
                  <a:txBody>
                    <a:bodyPr/>
                    <a:lstStyle/>
                    <a:p>
                      <a:pPr algn="ctr"/>
                      <a:r>
                        <a:rPr lang="en-US" dirty="0"/>
                        <a:t>Critical/Major/</a:t>
                      </a:r>
                    </a:p>
                    <a:p>
                      <a:pPr algn="ctr"/>
                      <a:r>
                        <a:rPr lang="en-US" dirty="0"/>
                        <a:t>Moderate/Minor</a:t>
                      </a:r>
                    </a:p>
                  </a:txBody>
                  <a:tcPr/>
                </a:tc>
                <a:tc>
                  <a:txBody>
                    <a:bodyPr/>
                    <a:lstStyle/>
                    <a:p>
                      <a:pPr algn="ctr"/>
                      <a:r>
                        <a:rPr lang="en-US" dirty="0"/>
                        <a:t>High/Medium/Low</a:t>
                      </a:r>
                    </a:p>
                  </a:txBody>
                  <a:tcPr/>
                </a:tc>
                <a:tc>
                  <a:txBody>
                    <a:bodyPr/>
                    <a:lstStyle/>
                    <a:p>
                      <a:pPr algn="ctr"/>
                      <a:r>
                        <a:rPr lang="en-US" dirty="0"/>
                        <a:t>Fixed/Reject/Duplicate/</a:t>
                      </a:r>
                    </a:p>
                    <a:p>
                      <a:pPr algn="ctr"/>
                      <a:r>
                        <a:rPr lang="en-US" dirty="0"/>
                        <a:t>Defer</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381000"/>
            <a:ext cx="8229600" cy="685800"/>
          </a:xfrm>
        </p:spPr>
        <p:txBody>
          <a:bodyPr>
            <a:normAutofit fontScale="90000"/>
          </a:bodyPr>
          <a:lstStyle/>
          <a:p>
            <a:r>
              <a:rPr lang="en-US" dirty="0"/>
              <a:t>SDLC stages</a:t>
            </a:r>
          </a:p>
        </p:txBody>
      </p:sp>
      <p:sp>
        <p:nvSpPr>
          <p:cNvPr id="3" name="Subtitle 2"/>
          <p:cNvSpPr>
            <a:spLocks noGrp="1"/>
          </p:cNvSpPr>
          <p:nvPr>
            <p:ph type="subTitle" idx="1"/>
          </p:nvPr>
        </p:nvSpPr>
        <p:spPr>
          <a:xfrm>
            <a:off x="304800" y="1219200"/>
            <a:ext cx="8382000" cy="5334000"/>
          </a:xfrm>
        </p:spPr>
        <p:txBody>
          <a:bodyPr>
            <a:normAutofit fontScale="92500" lnSpcReduction="20000"/>
          </a:bodyPr>
          <a:lstStyle/>
          <a:p>
            <a:pPr marL="514350" indent="-514350" algn="l">
              <a:buAutoNum type="arabicParenR"/>
            </a:pPr>
            <a:r>
              <a:rPr lang="en-US" dirty="0">
                <a:solidFill>
                  <a:srgbClr val="FF0000"/>
                </a:solidFill>
              </a:rPr>
              <a:t>Requirement gathering</a:t>
            </a:r>
            <a:r>
              <a:rPr lang="en-US" dirty="0">
                <a:solidFill>
                  <a:schemeClr val="tx1"/>
                </a:solidFill>
              </a:rPr>
              <a:t>:(business analyst will gather all information from customer &amp; prepare business requirement specification(BRS or URS or SRS) documents.</a:t>
            </a:r>
          </a:p>
          <a:p>
            <a:pPr marL="514350" indent="-514350" algn="l">
              <a:buAutoNum type="arabicParenR"/>
            </a:pPr>
            <a:r>
              <a:rPr lang="en-US" dirty="0">
                <a:solidFill>
                  <a:srgbClr val="FF0000"/>
                </a:solidFill>
              </a:rPr>
              <a:t>Analysis:</a:t>
            </a:r>
            <a:r>
              <a:rPr lang="en-US" dirty="0"/>
              <a:t> </a:t>
            </a:r>
            <a:r>
              <a:rPr lang="en-US" dirty="0">
                <a:solidFill>
                  <a:schemeClr val="tx1"/>
                </a:solidFill>
              </a:rPr>
              <a:t>features &amp; functions that need to be put in project are determined or analyzed.</a:t>
            </a:r>
          </a:p>
          <a:p>
            <a:pPr marL="514350" indent="-514350" algn="l">
              <a:buAutoNum type="arabicParenR"/>
            </a:pPr>
            <a:r>
              <a:rPr lang="en-US" dirty="0">
                <a:solidFill>
                  <a:srgbClr val="FF0000"/>
                </a:solidFill>
              </a:rPr>
              <a:t>Design:</a:t>
            </a:r>
            <a:r>
              <a:rPr lang="en-US" dirty="0"/>
              <a:t> </a:t>
            </a:r>
            <a:r>
              <a:rPr lang="en-US" dirty="0">
                <a:solidFill>
                  <a:schemeClr val="tx1"/>
                </a:solidFill>
              </a:rPr>
              <a:t>its done by chief Architect. it has 2 types: </a:t>
            </a:r>
          </a:p>
          <a:p>
            <a:pPr marL="514350" indent="-514350" algn="l"/>
            <a:r>
              <a:rPr lang="en-US" dirty="0">
                <a:solidFill>
                  <a:srgbClr val="FF0000"/>
                </a:solidFill>
              </a:rPr>
              <a:t>  A)</a:t>
            </a:r>
            <a:r>
              <a:rPr lang="en-US" dirty="0"/>
              <a:t> </a:t>
            </a:r>
            <a:r>
              <a:rPr lang="en-US" dirty="0">
                <a:solidFill>
                  <a:srgbClr val="FF0000"/>
                </a:solidFill>
              </a:rPr>
              <a:t>HLD</a:t>
            </a:r>
            <a:r>
              <a:rPr lang="en-US" dirty="0">
                <a:solidFill>
                  <a:schemeClr val="tx1"/>
                </a:solidFill>
              </a:rPr>
              <a:t>: Defines overall hierarchy of the function i.e. system architecture &amp; design . gives brief description and functionality of each module.</a:t>
            </a:r>
            <a:r>
              <a:rPr lang="en-US" dirty="0"/>
              <a:t> </a:t>
            </a:r>
          </a:p>
          <a:p>
            <a:pPr marL="514350" indent="-514350" algn="l"/>
            <a:r>
              <a:rPr lang="en-US" dirty="0"/>
              <a:t>  </a:t>
            </a:r>
            <a:r>
              <a:rPr lang="en-US" dirty="0">
                <a:solidFill>
                  <a:srgbClr val="FF0000"/>
                </a:solidFill>
              </a:rPr>
              <a:t>B)LLD</a:t>
            </a:r>
            <a:r>
              <a:rPr lang="en-US" dirty="0">
                <a:solidFill>
                  <a:schemeClr val="tx1"/>
                </a:solidFill>
              </a:rPr>
              <a:t>: defines the internal logic of the module/project i.e. actual software components are implemented.</a:t>
            </a:r>
          </a:p>
          <a:p>
            <a:pPr marL="514350" indent="-514350" algn="l"/>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lstStyle/>
          <a:p>
            <a:pPr>
              <a:buNone/>
            </a:pPr>
            <a:r>
              <a:rPr lang="en-US"/>
              <a:t>4</a:t>
            </a:r>
            <a:r>
              <a:rPr lang="en-US" dirty="0">
                <a:solidFill>
                  <a:srgbClr val="FF0000"/>
                </a:solidFill>
              </a:rPr>
              <a:t>)</a:t>
            </a:r>
            <a:r>
              <a:rPr lang="en-US">
                <a:solidFill>
                  <a:srgbClr val="FF0000"/>
                </a:solidFill>
              </a:rPr>
              <a:t> </a:t>
            </a:r>
            <a:r>
              <a:rPr lang="en-US" dirty="0">
                <a:solidFill>
                  <a:srgbClr val="FF0000"/>
                </a:solidFill>
              </a:rPr>
              <a:t>Development</a:t>
            </a:r>
            <a:r>
              <a:rPr lang="en-US" dirty="0"/>
              <a:t>: based on </a:t>
            </a:r>
            <a:r>
              <a:rPr lang="en-US"/>
              <a:t>design document, </a:t>
            </a:r>
            <a:r>
              <a:rPr lang="en-US" dirty="0"/>
              <a:t>small modules are summed together and developed.</a:t>
            </a:r>
          </a:p>
          <a:p>
            <a:pPr>
              <a:buNone/>
            </a:pPr>
            <a:r>
              <a:rPr lang="en-US" dirty="0"/>
              <a:t>5)</a:t>
            </a:r>
            <a:r>
              <a:rPr lang="en-US" dirty="0">
                <a:solidFill>
                  <a:srgbClr val="FF0000"/>
                </a:solidFill>
              </a:rPr>
              <a:t>Testing</a:t>
            </a:r>
            <a:r>
              <a:rPr lang="en-US" dirty="0"/>
              <a:t>: Testing Phase is done by Testers . here different types of testing are performed.</a:t>
            </a:r>
          </a:p>
          <a:p>
            <a:pPr>
              <a:buNone/>
            </a:pPr>
            <a:r>
              <a:rPr lang="en-US" dirty="0"/>
              <a:t>6)&amp;7) </a:t>
            </a:r>
            <a:r>
              <a:rPr lang="en-US" dirty="0">
                <a:solidFill>
                  <a:srgbClr val="FF0000"/>
                </a:solidFill>
              </a:rPr>
              <a:t>Implementation &amp; Maintenance </a:t>
            </a:r>
            <a:r>
              <a:rPr lang="en-US" dirty="0"/>
              <a:t>: Engineers with coordination of developer will install/implement the developed application . The Testing/Maintenance team will suggest to change the software if necessary.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381000"/>
            <a:ext cx="8229600" cy="914400"/>
          </a:xfrm>
        </p:spPr>
        <p:txBody>
          <a:bodyPr/>
          <a:lstStyle/>
          <a:p>
            <a:r>
              <a:rPr lang="en-US" dirty="0"/>
              <a:t>Software process</a:t>
            </a:r>
          </a:p>
        </p:txBody>
      </p:sp>
      <p:sp>
        <p:nvSpPr>
          <p:cNvPr id="3" name="Subtitle 2"/>
          <p:cNvSpPr>
            <a:spLocks noGrp="1"/>
          </p:cNvSpPr>
          <p:nvPr>
            <p:ph type="subTitle" idx="1"/>
          </p:nvPr>
        </p:nvSpPr>
        <p:spPr>
          <a:xfrm>
            <a:off x="381000" y="1447800"/>
            <a:ext cx="8305800" cy="4876800"/>
          </a:xfrm>
          <a:effectLst>
            <a:glow rad="139700">
              <a:schemeClr val="accent2">
                <a:satMod val="175000"/>
                <a:alpha val="40000"/>
              </a:schemeClr>
            </a:glow>
          </a:effectLst>
        </p:spPr>
        <p:txBody>
          <a:bodyPr/>
          <a:lstStyle/>
          <a:p>
            <a:pPr algn="l">
              <a:buFont typeface="Arial" pitchFamily="34" charset="0"/>
              <a:buChar char="•"/>
            </a:pPr>
            <a:r>
              <a:rPr lang="en-US" dirty="0">
                <a:solidFill>
                  <a:schemeClr val="tx1"/>
                </a:solidFill>
              </a:rPr>
              <a:t> A software process specifies a method of developing software.</a:t>
            </a:r>
          </a:p>
          <a:p>
            <a:pPr algn="l">
              <a:buFont typeface="Arial" pitchFamily="34" charset="0"/>
              <a:buChar char="•"/>
            </a:pPr>
            <a:r>
              <a:rPr lang="en-US" dirty="0">
                <a:solidFill>
                  <a:schemeClr val="tx1"/>
                </a:solidFill>
              </a:rPr>
              <a:t>A software Project on the other hand , is a development project in which a software process is present.</a:t>
            </a:r>
          </a:p>
          <a:p>
            <a:pPr algn="l">
              <a:buFont typeface="Arial" pitchFamily="34" charset="0"/>
              <a:buChar char="•"/>
            </a:pPr>
            <a:r>
              <a:rPr lang="en-US" dirty="0">
                <a:solidFill>
                  <a:schemeClr val="tx1"/>
                </a:solidFill>
              </a:rPr>
              <a:t>A software product is final outcome of a software project.</a:t>
            </a:r>
          </a:p>
          <a:p>
            <a:pPr algn="l">
              <a:buFont typeface="Arial" pitchFamily="34" charset="0"/>
              <a:buChar char="•"/>
            </a:pPr>
            <a:r>
              <a:rPr lang="en-US" dirty="0">
                <a:solidFill>
                  <a:schemeClr val="tx1"/>
                </a:solidFill>
              </a:rPr>
              <a:t>Process-&gt;project-&gt;product.</a:t>
            </a:r>
          </a:p>
          <a:p>
            <a:pPr algn="l"/>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9602</TotalTime>
  <Words>3782</Words>
  <Application>Microsoft Office PowerPoint</Application>
  <PresentationFormat>On-screen Show (4:3)</PresentationFormat>
  <Paragraphs>412</Paragraphs>
  <Slides>66</Slides>
  <Notes>4</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Software Testing</vt:lpstr>
      <vt:lpstr>Why Testing is Necessary</vt:lpstr>
      <vt:lpstr>When to start testing</vt:lpstr>
      <vt:lpstr>When to stop testing</vt:lpstr>
      <vt:lpstr>PARTICIPANTS IN TESTING</vt:lpstr>
      <vt:lpstr>TESTING PRINCIPLES</vt:lpstr>
      <vt:lpstr>SDLC stages</vt:lpstr>
      <vt:lpstr>PowerPoint Presentation</vt:lpstr>
      <vt:lpstr>Software process</vt:lpstr>
      <vt:lpstr>SDLC MODELS</vt:lpstr>
      <vt:lpstr>   Strength         &amp;     Weaknesses</vt:lpstr>
      <vt:lpstr>SPIRAL MODEL</vt:lpstr>
      <vt:lpstr>     Strength         &amp;    Weakness</vt:lpstr>
      <vt:lpstr>V shape Model or V&amp;V model</vt:lpstr>
      <vt:lpstr>    Strength        &amp;    Weakness</vt:lpstr>
      <vt:lpstr>PowerPoint Presentation</vt:lpstr>
      <vt:lpstr>STLC STAGES</vt:lpstr>
      <vt:lpstr>PowerPoint Presentation</vt:lpstr>
      <vt:lpstr>Difference between </vt:lpstr>
      <vt:lpstr>TYPES/TECHNIQUES OF VERIFICATION</vt:lpstr>
      <vt:lpstr>PowerPoint Presentation</vt:lpstr>
      <vt:lpstr>PowerPoint Presentation</vt:lpstr>
      <vt:lpstr>                      Levels Of Testing</vt:lpstr>
      <vt:lpstr>PowerPoint Presentation</vt:lpstr>
      <vt:lpstr>PowerPoint Presentation</vt:lpstr>
      <vt:lpstr>PowerPoint Presentation</vt:lpstr>
      <vt:lpstr>PowerPoint Presentation</vt:lpstr>
      <vt:lpstr>PowerPoint Presentation</vt:lpstr>
      <vt:lpstr>Functional Testing      SMOKE       VS        SANITY</vt:lpstr>
      <vt:lpstr>NON - FUNCTIONAL TESTING</vt:lpstr>
      <vt:lpstr>PowerPoint Presentation</vt:lpstr>
      <vt:lpstr>PowerPoint Presentation</vt:lpstr>
      <vt:lpstr>GLOBALIZATION TESTING</vt:lpstr>
      <vt:lpstr>PowerPoint Presentation</vt:lpstr>
      <vt:lpstr>Adhoc testing or informal testing</vt:lpstr>
      <vt:lpstr>PowerPoint Presentation</vt:lpstr>
      <vt:lpstr>PowerPoint Presentation</vt:lpstr>
      <vt:lpstr> Test Methods  or  Techniques</vt:lpstr>
      <vt:lpstr>Test Case(Data) Design Techniques</vt:lpstr>
      <vt:lpstr>PowerPoint Presentation</vt:lpstr>
      <vt:lpstr>Test Case Design Techniques</vt:lpstr>
      <vt:lpstr>PowerPoint Presentation</vt:lpstr>
      <vt:lpstr>PowerPoint Presentation</vt:lpstr>
      <vt:lpstr>PowerPoint Presentation</vt:lpstr>
      <vt:lpstr>PowerPoint Presentation</vt:lpstr>
      <vt:lpstr>WBT TECHNIQUES</vt:lpstr>
      <vt:lpstr>PowerPoint Presentation</vt:lpstr>
      <vt:lpstr>PowerPoint Presentation</vt:lpstr>
      <vt:lpstr>TEST PLAN </vt:lpstr>
      <vt:lpstr>TEST PLAN TEMPLATE</vt:lpstr>
      <vt:lpstr>PowerPoint Presentation</vt:lpstr>
      <vt:lpstr>PowerPoint Presentation</vt:lpstr>
      <vt:lpstr>PowerPoint Presentation</vt:lpstr>
      <vt:lpstr>TEST CASES</vt:lpstr>
      <vt:lpstr>Characteristics of Good Test Cases</vt:lpstr>
      <vt:lpstr>Structure of Test Cases/ Template of Test Cases</vt:lpstr>
      <vt:lpstr>DEFECT LIFE CYCLE</vt:lpstr>
      <vt:lpstr>PowerPoint Presentation</vt:lpstr>
      <vt:lpstr>PowerPoint Presentation</vt:lpstr>
      <vt:lpstr>PowerPoint Presentation</vt:lpstr>
      <vt:lpstr>PowerPoint Presentation</vt:lpstr>
      <vt:lpstr>Severity &amp; Priority</vt:lpstr>
      <vt:lpstr>Types of Severity</vt:lpstr>
      <vt:lpstr>Types of Priority</vt:lpstr>
      <vt:lpstr>E.g. of Severity &amp; Priority</vt:lpstr>
      <vt:lpstr>Defect Report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Sakshi</dc:creator>
  <cp:lastModifiedBy>919923752015</cp:lastModifiedBy>
  <cp:revision>856</cp:revision>
  <dcterms:created xsi:type="dcterms:W3CDTF">2017-10-30T09:16:09Z</dcterms:created>
  <dcterms:modified xsi:type="dcterms:W3CDTF">2021-06-05T02:48:34Z</dcterms:modified>
</cp:coreProperties>
</file>