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D5CD83-EFF6-47F2-A7D4-F997A8E0BC0E}" type="datetimeFigureOut">
              <a:rPr lang="en-US" smtClean="0"/>
              <a:pPr/>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5CD83-EFF6-47F2-A7D4-F997A8E0BC0E}" type="datetimeFigureOut">
              <a:rPr lang="en-US" smtClean="0"/>
              <a:pPr/>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5CD83-EFF6-47F2-A7D4-F997A8E0BC0E}" type="datetimeFigureOut">
              <a:rPr lang="en-US" smtClean="0"/>
              <a:pPr/>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5CD83-EFF6-47F2-A7D4-F997A8E0BC0E}" type="datetimeFigureOut">
              <a:rPr lang="en-US" smtClean="0"/>
              <a:pPr/>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5CD83-EFF6-47F2-A7D4-F997A8E0BC0E}" type="datetimeFigureOut">
              <a:rPr lang="en-US" smtClean="0"/>
              <a:pPr/>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D5CD83-EFF6-47F2-A7D4-F997A8E0BC0E}" type="datetimeFigureOut">
              <a:rPr lang="en-US" smtClean="0"/>
              <a:pPr/>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5CD83-EFF6-47F2-A7D4-F997A8E0BC0E}" type="datetimeFigureOut">
              <a:rPr lang="en-US" smtClean="0"/>
              <a:pPr/>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D5CD83-EFF6-47F2-A7D4-F997A8E0BC0E}" type="datetimeFigureOut">
              <a:rPr lang="en-US" smtClean="0"/>
              <a:pPr/>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5CD83-EFF6-47F2-A7D4-F997A8E0BC0E}" type="datetimeFigureOut">
              <a:rPr lang="en-US" smtClean="0"/>
              <a:pPr/>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5CD83-EFF6-47F2-A7D4-F997A8E0BC0E}" type="datetimeFigureOut">
              <a:rPr lang="en-US" smtClean="0"/>
              <a:pPr/>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5CD83-EFF6-47F2-A7D4-F997A8E0BC0E}" type="datetimeFigureOut">
              <a:rPr lang="en-US" smtClean="0"/>
              <a:pPr/>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6A09-0EBA-4338-9171-C6C6D7690D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5CD83-EFF6-47F2-A7D4-F997A8E0BC0E}" type="datetimeFigureOut">
              <a:rPr lang="en-US" smtClean="0"/>
              <a:pPr/>
              <a:t>2/14/2020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A6A09-0EBA-4338-9171-C6C6D7690D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smtClean="0"/>
              <a:t>TestNG</a:t>
            </a:r>
            <a:endParaRPr lang="en-US"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Test Dependency</a:t>
            </a:r>
            <a:endParaRPr lang="en-US" dirty="0"/>
          </a:p>
        </p:txBody>
      </p:sp>
      <p:sp>
        <p:nvSpPr>
          <p:cNvPr id="3" name="Content Placeholder 2"/>
          <p:cNvSpPr>
            <a:spLocks noGrp="1"/>
          </p:cNvSpPr>
          <p:nvPr>
            <p:ph idx="1"/>
          </p:nvPr>
        </p:nvSpPr>
        <p:spPr>
          <a:xfrm>
            <a:off x="381000" y="1295400"/>
            <a:ext cx="8534400" cy="4830763"/>
          </a:xfrm>
        </p:spPr>
        <p:txBody>
          <a:bodyPr/>
          <a:lstStyle/>
          <a:p>
            <a:r>
              <a:rPr lang="en-US" dirty="0" smtClean="0"/>
              <a:t>If one test needs to executed before other , you can use test dependency. Its achieved by </a:t>
            </a:r>
          </a:p>
          <a:p>
            <a:r>
              <a:rPr lang="en-US" dirty="0" smtClean="0"/>
              <a:t>&lt;include value=" TEST_CASE_NAME 1" </a:t>
            </a:r>
            <a:r>
              <a:rPr lang="en-US" dirty="0" err="1" smtClean="0"/>
              <a:t>dependsOnMethods</a:t>
            </a:r>
            <a:r>
              <a:rPr lang="en-US" dirty="0" smtClean="0"/>
              <a:t>=" TEST_CASE_NAME2 "/&gt;</a:t>
            </a:r>
          </a:p>
          <a:p>
            <a:pPr>
              <a:buNone/>
            </a:pPr>
            <a:r>
              <a:rPr lang="en-US" dirty="0" smtClean="0"/>
              <a:t>                                         OR</a:t>
            </a:r>
          </a:p>
          <a:p>
            <a:r>
              <a:rPr lang="en-US" dirty="0" smtClean="0"/>
              <a:t>@Test(</a:t>
            </a:r>
            <a:r>
              <a:rPr lang="en-US" dirty="0" err="1" smtClean="0"/>
              <a:t>dependsOnMethods</a:t>
            </a:r>
            <a:r>
              <a:rPr lang="en-US" dirty="0" smtClean="0"/>
              <a:t>={“TEST_CASE_NAME1"})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rmAutofit fontScale="90000"/>
          </a:bodyPr>
          <a:lstStyle/>
          <a:p>
            <a:pPr algn="l"/>
            <a:r>
              <a:rPr lang="en-US" dirty="0" smtClean="0"/>
              <a:t>Session Handling</a:t>
            </a:r>
            <a:r>
              <a:rPr lang="en-US" b="1" dirty="0" smtClean="0"/>
              <a:t/>
            </a:r>
            <a:br>
              <a:rPr lang="en-US" b="1" dirty="0" smtClean="0"/>
            </a:br>
            <a:endParaRPr lang="en-US" dirty="0"/>
          </a:p>
        </p:txBody>
      </p:sp>
      <p:sp>
        <p:nvSpPr>
          <p:cNvPr id="5" name="Content Placeholder 4"/>
          <p:cNvSpPr>
            <a:spLocks noGrp="1"/>
          </p:cNvSpPr>
          <p:nvPr>
            <p:ph idx="1"/>
          </p:nvPr>
        </p:nvSpPr>
        <p:spPr>
          <a:xfrm>
            <a:off x="457200" y="1143001"/>
            <a:ext cx="8229600" cy="1828799"/>
          </a:xfrm>
        </p:spPr>
        <p:txBody>
          <a:bodyPr>
            <a:normAutofit fontScale="70000" lnSpcReduction="20000"/>
          </a:bodyPr>
          <a:lstStyle/>
          <a:p>
            <a:r>
              <a:rPr lang="en-US" dirty="0" smtClean="0"/>
              <a:t>During test execution, the Selenium </a:t>
            </a:r>
            <a:r>
              <a:rPr lang="en-US" dirty="0" err="1" smtClean="0"/>
              <a:t>WebDriver</a:t>
            </a:r>
            <a:r>
              <a:rPr lang="en-US" dirty="0" smtClean="0"/>
              <a:t> has to interact with the browser all the time to execute given commands. At the time of execution, it is also possible that, before current execution completes, someone else starts execution of another script, in the same machine and in the same type of browser. To achieve this</a:t>
            </a:r>
          </a:p>
          <a:p>
            <a:r>
              <a:rPr lang="en-US" dirty="0" smtClean="0"/>
              <a:t>&lt;suite name="</a:t>
            </a:r>
            <a:r>
              <a:rPr lang="en-US" dirty="0" err="1" smtClean="0"/>
              <a:t>TestSuite</a:t>
            </a:r>
            <a:r>
              <a:rPr lang="en-US" dirty="0" smtClean="0"/>
              <a:t>" thread-count="3" parallel="methods" &gt;</a:t>
            </a:r>
            <a:endParaRPr lang="en-US" dirty="0"/>
          </a:p>
        </p:txBody>
      </p:sp>
      <p:pic>
        <p:nvPicPr>
          <p:cNvPr id="1027" name="Picture 3" descr="C:\Users\maxgen\Downloads\071514_0645_SessionsPar1.png"/>
          <p:cNvPicPr>
            <a:picLocks noChangeAspect="1" noChangeArrowheads="1"/>
          </p:cNvPicPr>
          <p:nvPr/>
        </p:nvPicPr>
        <p:blipFill>
          <a:blip r:embed="rId2"/>
          <a:srcRect/>
          <a:stretch>
            <a:fillRect/>
          </a:stretch>
        </p:blipFill>
        <p:spPr bwMode="auto">
          <a:xfrm>
            <a:off x="2019300" y="2971800"/>
            <a:ext cx="5105400" cy="3581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28600"/>
          </a:xfrm>
        </p:spPr>
        <p:txBody>
          <a:bodyPr>
            <a:normAutofit fontScale="90000"/>
          </a:bodyPr>
          <a:lstStyle/>
          <a:p>
            <a:pPr lvl="0" algn="l"/>
            <a:r>
              <a:rPr lang="en-US" dirty="0" smtClean="0"/>
              <a:t>Parameterization using </a:t>
            </a:r>
            <a:r>
              <a:rPr lang="en-US" dirty="0" err="1" smtClean="0"/>
              <a:t>Dataprovider</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410200"/>
          </a:xfrm>
        </p:spPr>
        <p:txBody>
          <a:bodyPr>
            <a:normAutofit fontScale="85000" lnSpcReduction="10000"/>
          </a:bodyPr>
          <a:lstStyle/>
          <a:p>
            <a:r>
              <a:rPr lang="en-US" dirty="0" smtClean="0"/>
              <a:t> To pass multiple data to the application at runtime, we need to parameterize our test scripts.</a:t>
            </a:r>
          </a:p>
          <a:p>
            <a:r>
              <a:rPr lang="en-US" dirty="0" smtClean="0"/>
              <a:t>@Parameters annotation is easy but to test with multiple sets of data we need to use Data Provider</a:t>
            </a:r>
          </a:p>
          <a:p>
            <a:r>
              <a:rPr lang="en-US" dirty="0" smtClean="0"/>
              <a:t>@Test(</a:t>
            </a:r>
            <a:r>
              <a:rPr lang="en-US" dirty="0" err="1" smtClean="0"/>
              <a:t>dataProvider</a:t>
            </a:r>
            <a:r>
              <a:rPr lang="en-US" dirty="0" smtClean="0"/>
              <a:t>="</a:t>
            </a:r>
            <a:r>
              <a:rPr lang="en-US" dirty="0" err="1" smtClean="0"/>
              <a:t>mydata</a:t>
            </a:r>
            <a:r>
              <a:rPr lang="en-US" dirty="0" smtClean="0"/>
              <a:t>")</a:t>
            </a:r>
          </a:p>
          <a:p>
            <a:r>
              <a:rPr lang="en-US" dirty="0" smtClean="0"/>
              <a:t>@</a:t>
            </a:r>
            <a:r>
              <a:rPr lang="en-US" dirty="0" err="1" smtClean="0"/>
              <a:t>DataProvider</a:t>
            </a:r>
            <a:endParaRPr lang="en-US" dirty="0" smtClean="0"/>
          </a:p>
          <a:p>
            <a:pPr>
              <a:buNone/>
            </a:pPr>
            <a:r>
              <a:rPr lang="en-US" dirty="0" smtClean="0"/>
              <a:t>    public Object[][] </a:t>
            </a:r>
            <a:r>
              <a:rPr lang="en-US" dirty="0" err="1" smtClean="0"/>
              <a:t>mydata</a:t>
            </a:r>
            <a:r>
              <a:rPr lang="en-US" dirty="0" smtClean="0"/>
              <a:t>() {</a:t>
            </a:r>
          </a:p>
          <a:p>
            <a:pPr>
              <a:buNone/>
            </a:pPr>
            <a:r>
              <a:rPr lang="en-US" dirty="0" smtClean="0"/>
              <a:t>    return new Object[][] {</a:t>
            </a:r>
          </a:p>
          <a:p>
            <a:pPr>
              <a:buNone/>
            </a:pPr>
            <a:r>
              <a:rPr lang="en-US" dirty="0" smtClean="0"/>
              <a:t>      new Object[] { “”, ””},</a:t>
            </a:r>
          </a:p>
          <a:p>
            <a:pPr>
              <a:buNone/>
            </a:pPr>
            <a:r>
              <a:rPr lang="en-US" dirty="0" smtClean="0"/>
              <a:t>      new Object[] {“” , ””},</a:t>
            </a:r>
          </a:p>
          <a:p>
            <a:pPr>
              <a:buNone/>
            </a:pPr>
            <a:r>
              <a:rPr lang="en-US" dirty="0" smtClean="0"/>
              <a:t>     };</a:t>
            </a:r>
          </a:p>
          <a:p>
            <a:pPr>
              <a:buNone/>
            </a:pP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mtClean="0"/>
              <a:t> </a:t>
            </a:r>
            <a:r>
              <a:rPr lang="en-US" dirty="0" smtClean="0"/>
              <a:t>Parameterization using XML</a:t>
            </a:r>
            <a:endParaRPr lang="en-US" dirty="0"/>
          </a:p>
        </p:txBody>
      </p:sp>
      <p:sp>
        <p:nvSpPr>
          <p:cNvPr id="3" name="Content Placeholder 2"/>
          <p:cNvSpPr>
            <a:spLocks noGrp="1"/>
          </p:cNvSpPr>
          <p:nvPr>
            <p:ph idx="1"/>
          </p:nvPr>
        </p:nvSpPr>
        <p:spPr>
          <a:xfrm>
            <a:off x="457200" y="1295400"/>
            <a:ext cx="8229600" cy="5181600"/>
          </a:xfrm>
        </p:spPr>
        <p:txBody>
          <a:bodyPr/>
          <a:lstStyle/>
          <a:p>
            <a:r>
              <a:rPr lang="en-US" dirty="0" smtClean="0"/>
              <a:t>In the test, add annotation @Parameters</a:t>
            </a:r>
          </a:p>
          <a:p>
            <a:pPr>
              <a:buNone/>
            </a:pPr>
            <a:r>
              <a:rPr lang="en-US" smtClean="0"/>
              <a:t>   @</a:t>
            </a:r>
            <a:r>
              <a:rPr lang="en-US" dirty="0" smtClean="0"/>
              <a:t>Parameters ({"</a:t>
            </a:r>
            <a:r>
              <a:rPr lang="en-US" dirty="0" err="1" smtClean="0"/>
              <a:t>fname","lname</a:t>
            </a:r>
            <a:r>
              <a:rPr lang="en-US" dirty="0" smtClean="0"/>
              <a:t>"})</a:t>
            </a:r>
          </a:p>
          <a:p>
            <a:r>
              <a:rPr lang="en-US" dirty="0" smtClean="0"/>
              <a:t>In the XML, in the Test tag</a:t>
            </a:r>
          </a:p>
          <a:p>
            <a:pPr>
              <a:buNone/>
            </a:pPr>
            <a:r>
              <a:rPr lang="en-US" sz="2800" dirty="0" smtClean="0"/>
              <a:t>&lt;parameter name=</a:t>
            </a:r>
            <a:r>
              <a:rPr lang="en-US" sz="2800" i="1" dirty="0" smtClean="0"/>
              <a:t>"</a:t>
            </a:r>
            <a:r>
              <a:rPr lang="en-US" sz="2800" i="1" dirty="0" err="1" smtClean="0"/>
              <a:t>fname</a:t>
            </a:r>
            <a:r>
              <a:rPr lang="en-US" sz="2800" i="1" dirty="0" smtClean="0"/>
              <a:t>" value=“</a:t>
            </a:r>
            <a:r>
              <a:rPr lang="en-US" sz="2800" i="1" dirty="0" err="1" smtClean="0"/>
              <a:t>abc</a:t>
            </a:r>
            <a:r>
              <a:rPr lang="en-US" sz="2800" i="1" dirty="0" smtClean="0"/>
              <a:t>"&gt;&lt;/parameter&gt;</a:t>
            </a:r>
          </a:p>
          <a:p>
            <a:pPr>
              <a:buNone/>
            </a:pPr>
            <a:r>
              <a:rPr lang="en-US" sz="2800" dirty="0" smtClean="0"/>
              <a:t> &lt;parameter name=</a:t>
            </a:r>
            <a:r>
              <a:rPr lang="en-US" sz="2800" i="1" dirty="0" smtClean="0"/>
              <a:t>"</a:t>
            </a:r>
            <a:r>
              <a:rPr lang="en-US" sz="2800" i="1" dirty="0" err="1" smtClean="0"/>
              <a:t>lname</a:t>
            </a:r>
            <a:r>
              <a:rPr lang="en-US" sz="2800" i="1" dirty="0" smtClean="0"/>
              <a:t>" value=“xyz"&gt;&lt;/parameter&gt;</a:t>
            </a:r>
            <a:endParaRPr lang="en-US" sz="2800"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dirty="0" smtClean="0"/>
              <a:t>Assert</a:t>
            </a:r>
            <a:endParaRPr lang="en-US" dirty="0"/>
          </a:p>
        </p:txBody>
      </p:sp>
      <p:sp>
        <p:nvSpPr>
          <p:cNvPr id="3" name="Content Placeholder 2"/>
          <p:cNvSpPr>
            <a:spLocks noGrp="1"/>
          </p:cNvSpPr>
          <p:nvPr>
            <p:ph idx="1"/>
          </p:nvPr>
        </p:nvSpPr>
        <p:spPr>
          <a:xfrm>
            <a:off x="304800" y="990600"/>
            <a:ext cx="8610600" cy="5257800"/>
          </a:xfrm>
        </p:spPr>
        <p:txBody>
          <a:bodyPr/>
          <a:lstStyle/>
          <a:p>
            <a:r>
              <a:rPr lang="en-US" b="1" dirty="0" smtClean="0"/>
              <a:t>Assertions</a:t>
            </a:r>
            <a:r>
              <a:rPr lang="en-US" dirty="0" smtClean="0"/>
              <a:t> verify that the state of the application is same to what we are expecting</a:t>
            </a:r>
          </a:p>
          <a:p>
            <a:r>
              <a:rPr lang="en-US" dirty="0" smtClean="0"/>
              <a:t>Methods :</a:t>
            </a:r>
          </a:p>
          <a:p>
            <a:r>
              <a:rPr lang="en-US" b="1" dirty="0" err="1" smtClean="0"/>
              <a:t>Assert.assertEquals</a:t>
            </a:r>
            <a:r>
              <a:rPr lang="en-US" b="1" dirty="0" smtClean="0"/>
              <a:t>(</a:t>
            </a:r>
            <a:r>
              <a:rPr lang="en-US" b="1" dirty="0" err="1" smtClean="0"/>
              <a:t>actual,expected</a:t>
            </a:r>
            <a:r>
              <a:rPr lang="en-US" b="1" dirty="0" smtClean="0"/>
              <a:t>);</a:t>
            </a:r>
          </a:p>
          <a:p>
            <a:r>
              <a:rPr lang="en-US" b="1" dirty="0" err="1" smtClean="0"/>
              <a:t>Assert.assertEquals</a:t>
            </a:r>
            <a:r>
              <a:rPr lang="en-US" b="1" dirty="0" smtClean="0"/>
              <a:t>(</a:t>
            </a:r>
            <a:r>
              <a:rPr lang="en-US" b="1" dirty="0" err="1" smtClean="0"/>
              <a:t>actual,expected,message</a:t>
            </a:r>
            <a:r>
              <a:rPr lang="en-US" b="1" dirty="0" smtClean="0"/>
              <a:t>);</a:t>
            </a:r>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err="1" smtClean="0"/>
              <a:t>TestNG</a:t>
            </a:r>
            <a:r>
              <a:rPr lang="en-US" dirty="0" smtClean="0"/>
              <a:t> Framework</a:t>
            </a:r>
            <a:endParaRPr lang="en-US" dirty="0"/>
          </a:p>
        </p:txBody>
      </p:sp>
      <p:sp>
        <p:nvSpPr>
          <p:cNvPr id="3" name="Content Placeholder 2"/>
          <p:cNvSpPr>
            <a:spLocks noGrp="1"/>
          </p:cNvSpPr>
          <p:nvPr>
            <p:ph idx="1"/>
          </p:nvPr>
        </p:nvSpPr>
        <p:spPr>
          <a:xfrm>
            <a:off x="457200" y="990600"/>
            <a:ext cx="8305800" cy="5257800"/>
          </a:xfrm>
        </p:spPr>
        <p:txBody>
          <a:bodyPr>
            <a:normAutofit/>
          </a:bodyPr>
          <a:lstStyle/>
          <a:p>
            <a:r>
              <a:rPr lang="en-US" sz="2800" dirty="0" smtClean="0"/>
              <a:t>Automation </a:t>
            </a:r>
            <a:r>
              <a:rPr lang="en-US" sz="2800" dirty="0"/>
              <a:t>testing framework in which NG stands for "Next Generation". </a:t>
            </a:r>
            <a:endParaRPr lang="en-US" sz="2800" dirty="0" smtClean="0"/>
          </a:p>
          <a:p>
            <a:r>
              <a:rPr lang="en-US" sz="2800" dirty="0" smtClean="0"/>
              <a:t>inspired </a:t>
            </a:r>
            <a:r>
              <a:rPr lang="en-US" sz="2800" dirty="0"/>
              <a:t>from </a:t>
            </a:r>
            <a:r>
              <a:rPr lang="en-US" sz="2800" dirty="0" err="1" smtClean="0"/>
              <a:t>Junit</a:t>
            </a:r>
            <a:r>
              <a:rPr lang="en-US" sz="2800" dirty="0" smtClean="0"/>
              <a:t> which </a:t>
            </a:r>
            <a:r>
              <a:rPr lang="en-US" sz="2800" dirty="0"/>
              <a:t>uses the annotations </a:t>
            </a:r>
            <a:r>
              <a:rPr lang="en-US" sz="2800" dirty="0" smtClean="0"/>
              <a:t>(@).</a:t>
            </a:r>
          </a:p>
          <a:p>
            <a:r>
              <a:rPr lang="en-US" b="1" dirty="0" smtClean="0"/>
              <a:t>Advantages :</a:t>
            </a:r>
          </a:p>
          <a:p>
            <a:r>
              <a:rPr lang="en-US" sz="2800" dirty="0" smtClean="0"/>
              <a:t>Generate the report in a proper format</a:t>
            </a:r>
          </a:p>
          <a:p>
            <a:r>
              <a:rPr lang="en-US" sz="2800" dirty="0" smtClean="0"/>
              <a:t>Multiple test cases can be grouped more easily</a:t>
            </a:r>
          </a:p>
          <a:p>
            <a:r>
              <a:rPr lang="en-US" sz="2800" dirty="0" smtClean="0"/>
              <a:t>Execute multiple test cases on multiple browsers</a:t>
            </a:r>
          </a:p>
          <a:p>
            <a:r>
              <a:rPr lang="en-US" sz="2800" dirty="0" smtClean="0"/>
              <a:t>Easily integrated with tools like Maven, Jenkins</a:t>
            </a:r>
          </a:p>
          <a:p>
            <a:r>
              <a:rPr lang="en-US" sz="2800" dirty="0" smtClean="0"/>
              <a:t>Generate the report in a readable format</a:t>
            </a:r>
          </a:p>
          <a:p>
            <a:r>
              <a:rPr lang="en-US" sz="2800" dirty="0" smtClean="0"/>
              <a:t>Uncaught exceptions are automatically handled</a:t>
            </a:r>
            <a:endParaRPr lang="en-US" sz="2800" b="1" dirty="0" smtClean="0"/>
          </a:p>
          <a:p>
            <a:pPr>
              <a:buNone/>
            </a:pPr>
            <a:endParaRPr lang="en-US"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Download &amp; Install:</a:t>
            </a:r>
            <a:endParaRPr lang="en-US" dirty="0"/>
          </a:p>
        </p:txBody>
      </p:sp>
      <p:sp>
        <p:nvSpPr>
          <p:cNvPr id="3" name="Content Placeholder 2"/>
          <p:cNvSpPr>
            <a:spLocks noGrp="1"/>
          </p:cNvSpPr>
          <p:nvPr>
            <p:ph idx="1"/>
          </p:nvPr>
        </p:nvSpPr>
        <p:spPr>
          <a:xfrm>
            <a:off x="457200" y="914400"/>
            <a:ext cx="8229600" cy="5562600"/>
          </a:xfrm>
        </p:spPr>
        <p:txBody>
          <a:bodyPr>
            <a:normAutofit lnSpcReduction="10000"/>
          </a:bodyPr>
          <a:lstStyle/>
          <a:p>
            <a:r>
              <a:rPr lang="en-US" dirty="0" smtClean="0"/>
              <a:t>Launch Eclipse.</a:t>
            </a:r>
          </a:p>
          <a:p>
            <a:r>
              <a:rPr lang="en-US" dirty="0" smtClean="0"/>
              <a:t>On the menu bar, click Help.</a:t>
            </a:r>
          </a:p>
          <a:p>
            <a:r>
              <a:rPr lang="en-US" dirty="0" smtClean="0"/>
              <a:t>Choose the "Eclipse Marketplace..." option.</a:t>
            </a:r>
          </a:p>
          <a:p>
            <a:r>
              <a:rPr lang="en-US" dirty="0" smtClean="0"/>
              <a:t>In the Eclipse Marketplace dialog box, type </a:t>
            </a:r>
            <a:r>
              <a:rPr lang="en-US" dirty="0" err="1" smtClean="0"/>
              <a:t>TestNG</a:t>
            </a:r>
            <a:r>
              <a:rPr lang="en-US" dirty="0" smtClean="0"/>
              <a:t> in the search box and press the search button( magnifying glass) or press enter key</a:t>
            </a:r>
          </a:p>
          <a:p>
            <a:r>
              <a:rPr lang="en-US" dirty="0" smtClean="0"/>
              <a:t> Click Install</a:t>
            </a:r>
          </a:p>
          <a:p>
            <a:r>
              <a:rPr lang="en-US" dirty="0" smtClean="0"/>
              <a:t>A new window for feature selection will open, Do not change anything and</a:t>
            </a:r>
            <a:r>
              <a:rPr lang="en-US" b="1" dirty="0" smtClean="0"/>
              <a:t> </a:t>
            </a:r>
            <a:r>
              <a:rPr lang="en-US" dirty="0" smtClean="0"/>
              <a:t>Click on confirm button</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r>
              <a:rPr lang="en-US" dirty="0" smtClean="0"/>
              <a:t>Click Next again on the succeeding dialog box until you reach the License Agreement dialog.</a:t>
            </a:r>
          </a:p>
          <a:p>
            <a:r>
              <a:rPr lang="en-US" dirty="0" smtClean="0"/>
              <a:t>Click "I accept the terms of the license agreement" then click Finish.</a:t>
            </a:r>
          </a:p>
          <a:p>
            <a:r>
              <a:rPr lang="en-US" dirty="0" smtClean="0"/>
              <a:t>If you encounter a Security warning, just click OK</a:t>
            </a:r>
          </a:p>
          <a:p>
            <a:r>
              <a:rPr lang="en-US" dirty="0" smtClean="0"/>
              <a:t>When Eclipse prompts you for a restart, just click Yes</a:t>
            </a:r>
          </a:p>
          <a:p>
            <a:r>
              <a:rPr lang="en-US" b="1" dirty="0" smtClean="0"/>
              <a:t> </a:t>
            </a:r>
            <a:r>
              <a:rPr lang="en-US" dirty="0" smtClean="0"/>
              <a:t>After the restart, verify if </a:t>
            </a:r>
            <a:r>
              <a:rPr lang="en-US" dirty="0" err="1" smtClean="0"/>
              <a:t>TestNG</a:t>
            </a:r>
            <a:r>
              <a:rPr lang="en-US" dirty="0" smtClean="0"/>
              <a:t> was indeed successfully installed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
          </a:xfrm>
        </p:spPr>
        <p:txBody>
          <a:bodyPr>
            <a:normAutofit fontScale="90000"/>
          </a:bodyPr>
          <a:lstStyle/>
          <a:p>
            <a:pPr algn="l"/>
            <a:r>
              <a:rPr lang="en-US" dirty="0" err="1" smtClean="0"/>
              <a:t>TestNG</a:t>
            </a:r>
            <a:r>
              <a:rPr lang="en-US" dirty="0" smtClean="0"/>
              <a:t> Annotations</a:t>
            </a:r>
            <a:r>
              <a:rPr lang="en-US" b="1" dirty="0" smtClean="0"/>
              <a:t/>
            </a:r>
            <a:br>
              <a:rPr lang="en-US" b="1" dirty="0" smtClean="0"/>
            </a:br>
            <a:endParaRPr lang="en-US" dirty="0"/>
          </a:p>
        </p:txBody>
      </p:sp>
      <p:sp>
        <p:nvSpPr>
          <p:cNvPr id="3" name="Content Placeholder 2"/>
          <p:cNvSpPr>
            <a:spLocks noGrp="1"/>
          </p:cNvSpPr>
          <p:nvPr>
            <p:ph idx="1"/>
          </p:nvPr>
        </p:nvSpPr>
        <p:spPr>
          <a:xfrm>
            <a:off x="457200" y="838200"/>
            <a:ext cx="8229600" cy="5638800"/>
          </a:xfrm>
        </p:spPr>
        <p:txBody>
          <a:bodyPr>
            <a:normAutofit/>
          </a:bodyPr>
          <a:lstStyle/>
          <a:p>
            <a:r>
              <a:rPr lang="en-US" b="1" dirty="0" smtClean="0"/>
              <a:t>@</a:t>
            </a:r>
            <a:r>
              <a:rPr lang="en-US" b="1" dirty="0" err="1" smtClean="0"/>
              <a:t>BeforeSuite</a:t>
            </a:r>
            <a:r>
              <a:rPr lang="en-US" dirty="0" smtClean="0"/>
              <a:t>: The annotated method will be run before all tests in this suite have run.</a:t>
            </a:r>
          </a:p>
          <a:p>
            <a:r>
              <a:rPr lang="en-US" b="1" dirty="0" smtClean="0"/>
              <a:t>@</a:t>
            </a:r>
            <a:r>
              <a:rPr lang="en-US" b="1" dirty="0" err="1" smtClean="0"/>
              <a:t>AfterSuite</a:t>
            </a:r>
            <a:r>
              <a:rPr lang="en-US" dirty="0" smtClean="0"/>
              <a:t>: The annotated method will be run after all tests in this suite have run.</a:t>
            </a:r>
          </a:p>
          <a:p>
            <a:r>
              <a:rPr lang="en-US" b="1" dirty="0" smtClean="0"/>
              <a:t>@</a:t>
            </a:r>
            <a:r>
              <a:rPr lang="en-US" b="1" dirty="0" err="1" smtClean="0"/>
              <a:t>BeforeTest</a:t>
            </a:r>
            <a:r>
              <a:rPr lang="en-US" dirty="0" smtClean="0"/>
              <a:t>: The annotated method will be run before any test method belonging to the classes inside the tag is run.</a:t>
            </a:r>
          </a:p>
          <a:p>
            <a:r>
              <a:rPr lang="en-US" b="1" dirty="0" smtClean="0"/>
              <a:t>@</a:t>
            </a:r>
            <a:r>
              <a:rPr lang="en-US" b="1" dirty="0" err="1" smtClean="0"/>
              <a:t>AfterTest</a:t>
            </a:r>
            <a:r>
              <a:rPr lang="en-US" dirty="0" smtClean="0"/>
              <a:t>: The annotated method will be run after all the test methods belonging to the classes inside the tag have run.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r>
              <a:rPr lang="en-US" b="1" dirty="0" smtClean="0"/>
              <a:t>@</a:t>
            </a:r>
            <a:r>
              <a:rPr lang="en-US" b="1" dirty="0" err="1" smtClean="0"/>
              <a:t>BeforeClass</a:t>
            </a:r>
            <a:r>
              <a:rPr lang="en-US" dirty="0" smtClean="0"/>
              <a:t>: The annotated method will be run before the first test method in the current class is invoked.</a:t>
            </a:r>
          </a:p>
          <a:p>
            <a:r>
              <a:rPr lang="en-US" b="1" dirty="0" smtClean="0"/>
              <a:t>@</a:t>
            </a:r>
            <a:r>
              <a:rPr lang="en-US" b="1" dirty="0" err="1" smtClean="0"/>
              <a:t>AfterClass</a:t>
            </a:r>
            <a:r>
              <a:rPr lang="en-US" dirty="0" smtClean="0"/>
              <a:t>: The annotated method will be run after all the test methods in the current class have been run.</a:t>
            </a:r>
          </a:p>
          <a:p>
            <a:r>
              <a:rPr lang="en-US" b="1" dirty="0" smtClean="0"/>
              <a:t>@</a:t>
            </a:r>
            <a:r>
              <a:rPr lang="en-US" b="1" dirty="0" err="1" smtClean="0"/>
              <a:t>BeforeMethod</a:t>
            </a:r>
            <a:r>
              <a:rPr lang="en-US" dirty="0" smtClean="0"/>
              <a:t>: The annotated method will be run before each test method.</a:t>
            </a:r>
          </a:p>
          <a:p>
            <a:r>
              <a:rPr lang="en-US" b="1" dirty="0" smtClean="0"/>
              <a:t>@</a:t>
            </a:r>
            <a:r>
              <a:rPr lang="en-US" b="1" dirty="0" err="1" smtClean="0"/>
              <a:t>AfterMethod</a:t>
            </a:r>
            <a:r>
              <a:rPr lang="en-US" dirty="0" smtClean="0"/>
              <a:t>: The annotated method will be run after each test method.</a:t>
            </a:r>
          </a:p>
          <a:p>
            <a:r>
              <a:rPr lang="en-US" b="1" dirty="0" smtClean="0"/>
              <a:t>@Test</a:t>
            </a:r>
            <a:r>
              <a:rPr lang="en-US" dirty="0" smtClean="0"/>
              <a:t>: The annotated method is a part of a test case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pPr algn="l"/>
            <a:r>
              <a:rPr lang="en-US" dirty="0" err="1" smtClean="0"/>
              <a:t>TestNG</a:t>
            </a:r>
            <a:r>
              <a:rPr lang="en-US" dirty="0" smtClean="0"/>
              <a:t> Groups</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don't want to define test methods separately in different classes (depending upon functionality)</a:t>
            </a:r>
          </a:p>
          <a:p>
            <a:r>
              <a:rPr lang="en-US" dirty="0" smtClean="0"/>
              <a:t>At the same time want to ignore (not to execute) some test cases as if they does not exist in the code</a:t>
            </a:r>
          </a:p>
          <a:p>
            <a:r>
              <a:rPr lang="en-US" dirty="0" err="1" smtClean="0"/>
              <a:t>TestNG</a:t>
            </a:r>
            <a:r>
              <a:rPr lang="en-US" dirty="0" smtClean="0"/>
              <a:t> Groups are formed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In class file</a:t>
            </a:r>
          </a:p>
          <a:p>
            <a:pPr>
              <a:buNone/>
            </a:pPr>
            <a:r>
              <a:rPr lang="en-US" dirty="0" smtClean="0"/>
              <a:t>    @Test (groups = { "bonding", "strong" }) </a:t>
            </a:r>
          </a:p>
          <a:p>
            <a:r>
              <a:rPr lang="en-US" dirty="0" smtClean="0"/>
              <a:t>In Xml file</a:t>
            </a:r>
          </a:p>
          <a:p>
            <a:pPr>
              <a:buNone/>
            </a:pPr>
            <a:r>
              <a:rPr lang="en-US" dirty="0" smtClean="0"/>
              <a:t>   &lt;groups&gt; </a:t>
            </a:r>
          </a:p>
          <a:p>
            <a:pPr>
              <a:buNone/>
            </a:pPr>
            <a:r>
              <a:rPr lang="en-US" dirty="0" smtClean="0"/>
              <a:t>   &lt;run&gt;</a:t>
            </a:r>
          </a:p>
          <a:p>
            <a:pPr>
              <a:buNone/>
            </a:pPr>
            <a:r>
              <a:rPr lang="en-US" dirty="0" smtClean="0"/>
              <a:t>   &lt;include name=“bonding" /&gt;  or</a:t>
            </a:r>
          </a:p>
          <a:p>
            <a:pPr>
              <a:buNone/>
            </a:pPr>
            <a:r>
              <a:rPr lang="en-US" dirty="0" smtClean="0"/>
              <a:t>   &lt;exclude name</a:t>
            </a:r>
            <a:r>
              <a:rPr lang="en-US" smtClean="0"/>
              <a:t>=“strong" </a:t>
            </a:r>
            <a:r>
              <a:rPr lang="en-US" dirty="0" smtClean="0"/>
              <a:t>/&gt;</a:t>
            </a:r>
          </a:p>
          <a:p>
            <a:pPr>
              <a:buNone/>
            </a:pPr>
            <a:r>
              <a:rPr lang="en-US" dirty="0" smtClean="0"/>
              <a:t>   &lt;/run&gt;</a:t>
            </a:r>
          </a:p>
          <a:p>
            <a:pPr>
              <a:buNone/>
            </a:pPr>
            <a:r>
              <a:rPr lang="en-US" dirty="0" smtClean="0"/>
              <a:t>   &lt;/groups&gt;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err="1" smtClean="0"/>
              <a:t>TestNG</a:t>
            </a:r>
            <a:r>
              <a:rPr lang="en-US" dirty="0" smtClean="0"/>
              <a:t> @Test Priority </a:t>
            </a: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smtClean="0"/>
              <a:t>Without priority , </a:t>
            </a:r>
            <a:r>
              <a:rPr lang="en-US" dirty="0" err="1" smtClean="0"/>
              <a:t>TestNG</a:t>
            </a:r>
            <a:r>
              <a:rPr lang="en-US" dirty="0" smtClean="0"/>
              <a:t> tests run in alphabetical order</a:t>
            </a:r>
          </a:p>
          <a:p>
            <a:r>
              <a:rPr lang="en-US" dirty="0" smtClean="0"/>
              <a:t>How to set priority In </a:t>
            </a:r>
            <a:r>
              <a:rPr lang="en-US" dirty="0" err="1" smtClean="0"/>
              <a:t>TestNG</a:t>
            </a:r>
            <a:endParaRPr lang="en-US" dirty="0" smtClean="0"/>
          </a:p>
          <a:p>
            <a:pPr>
              <a:buNone/>
            </a:pPr>
            <a:r>
              <a:rPr lang="en-US" dirty="0" smtClean="0"/>
              <a:t>   @Test (priority=1)</a:t>
            </a:r>
          </a:p>
          <a:p>
            <a:pPr>
              <a:buNone/>
            </a:pPr>
            <a:r>
              <a:rPr lang="en-US" dirty="0" smtClean="0"/>
              <a:t>    Execution sequence:</a:t>
            </a:r>
          </a:p>
          <a:p>
            <a:r>
              <a:rPr lang="en-US" b="1" dirty="0" smtClean="0"/>
              <a:t>First preference: </a:t>
            </a:r>
            <a:r>
              <a:rPr lang="en-US" dirty="0" smtClean="0"/>
              <a:t>Non-prioritized methods in alphabetical order</a:t>
            </a:r>
          </a:p>
          <a:p>
            <a:r>
              <a:rPr lang="en-US" b="1" dirty="0" smtClean="0"/>
              <a:t>Second preference: </a:t>
            </a:r>
            <a:r>
              <a:rPr lang="en-US" dirty="0" smtClean="0"/>
              <a:t>Prioritized methods</a:t>
            </a:r>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TotalTime>
  <Words>591</Words>
  <Application>Microsoft Office PowerPoint</Application>
  <PresentationFormat>On-screen Show (4:3)</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TestNG</vt:lpstr>
      <vt:lpstr>TestNG Framework</vt:lpstr>
      <vt:lpstr>Download &amp; Install:</vt:lpstr>
      <vt:lpstr>PowerPoint Presentation</vt:lpstr>
      <vt:lpstr>TestNG Annotations </vt:lpstr>
      <vt:lpstr>PowerPoint Presentation</vt:lpstr>
      <vt:lpstr>TestNG Groups </vt:lpstr>
      <vt:lpstr>PowerPoint Presentation</vt:lpstr>
      <vt:lpstr>TestNG @Test Priority </vt:lpstr>
      <vt:lpstr>Test Dependency</vt:lpstr>
      <vt:lpstr>Session Handling </vt:lpstr>
      <vt:lpstr>Parameterization using Dataprovider </vt:lpstr>
      <vt:lpstr> Parameterization using XML</vt:lpstr>
      <vt:lpstr>Assert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maxgen</dc:creator>
  <cp:lastModifiedBy>MAXGEN-TESTING</cp:lastModifiedBy>
  <cp:revision>77</cp:revision>
  <dcterms:created xsi:type="dcterms:W3CDTF">2018-12-15T07:30:12Z</dcterms:created>
  <dcterms:modified xsi:type="dcterms:W3CDTF">2020-02-14T07:43:18Z</dcterms:modified>
</cp:coreProperties>
</file>