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embeddedFontLst>
    <p:embeddedFont>
      <p:font typeface="Economica" charset="0"/>
      <p:regular r:id="rId40"/>
      <p:bold r:id="rId41"/>
      <p:italic r:id="rId42"/>
      <p:boldItalic r:id="rId43"/>
    </p:embeddedFont>
    <p:embeddedFont>
      <p:font typeface="Open Sans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3318A0D-D74E-4BF9-8254-74909CDFD841}">
  <a:tblStyle styleId="{93318A0D-D74E-4BF9-8254-74909CDFD8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816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1812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e036be64a_0_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e036be64a_0_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e036be64a_0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e036be64a_0_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e036be64a_0_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e036be64a_0_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e036be64a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e036be64a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e036be64a_0_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e036be64a_0_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e036be64a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e036be64a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e036be64a_0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e036be64a_0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e036be64a_0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e036be64a_0_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f4b3dc044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f4b3dc044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e036be64a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5e036be64a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e036be64a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e036be64a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e036be64a_0_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e036be64a_0_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e036be64a_0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e036be64a_0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e036be64a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5e036be64a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e036be64a_0_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5e036be64a_0_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5f4b3dc044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5f4b3dc044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e036be64a_0_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e036be64a_0_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5f565d2e1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5f565d2e1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f565d2e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5f565d2e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e036be64a_0_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5e036be64a_0_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e036be64a_0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5e036be64a_0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f4b3dc044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f4b3dc044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e036be64a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e036be64a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5e036be64a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5e036be64a_0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5e036be64a_0_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5e036be64a_0_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5f4b3dc044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5f4b3dc044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5f4b3dc044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5f4b3dc044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e036be64a_0_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e036be64a_0_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5f4b3dc044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5f4b3dc044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f4b3dc04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5f4b3dc04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e036be64a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e036be64a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e036be64a_0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e036be64a_0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e036be64a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e036be64a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e036be64a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e036be64a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f4b3dc044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f4b3dc044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f4b3dc044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f4b3dc044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ratik1777-airnb-data-science--project-streamlit-app-yb3j4v.streamlitapp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nsideairbnb.com/get-the-data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548950" y="1735650"/>
            <a:ext cx="4046100" cy="16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 Host Revenue Prediction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375" y="1006475"/>
            <a:ext cx="3730850" cy="267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800" y="963500"/>
            <a:ext cx="4154550" cy="295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485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554"/>
              <a:t>Isolating consistent, relevant features, creation of new features</a:t>
            </a:r>
            <a:endParaRPr sz="7554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7554"/>
          </a:p>
          <a:p>
            <a:pPr marL="457200" lvl="0" indent="-34853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7554"/>
              <a:t>Improve model performance </a:t>
            </a:r>
            <a:endParaRPr sz="7554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7554"/>
          </a:p>
          <a:p>
            <a:pPr marL="457200" lvl="0" indent="-34853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7554"/>
              <a:t>Reduce the computational cost of modeling</a:t>
            </a:r>
            <a:endParaRPr sz="7554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7554"/>
          </a:p>
          <a:p>
            <a:pPr marL="457200" lvl="0" indent="-34853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7554"/>
              <a:t>The most important -</a:t>
            </a:r>
            <a:endParaRPr sz="7554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554"/>
              <a:t>Curse of dimensionality</a:t>
            </a:r>
            <a:endParaRPr sz="7554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model 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Computer program to learn from data and make predictions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Revenue and booking prediction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Supervised learning model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Regression problem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outcome : revenue or booking rate % for unlabelled data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ALgorithms</a:t>
            </a: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 Nearest Neighbors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Regression (SVR)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XGBRegressor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Regularization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Ridge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Lasso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Polynomial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Ridge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Lasso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metrics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find generalized model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regression metrics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 Absolute Error(MAE)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 Squared Error(MSE)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 squared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p28"/>
          <p:cNvGraphicFramePr/>
          <p:nvPr/>
        </p:nvGraphicFramePr>
        <p:xfrm>
          <a:off x="1934050" y="178940"/>
          <a:ext cx="5275900" cy="4358310"/>
        </p:xfrm>
        <a:graphic>
          <a:graphicData uri="http://schemas.openxmlformats.org/drawingml/2006/table">
            <a:tbl>
              <a:tblPr>
                <a:noFill/>
                <a:tableStyleId>{93318A0D-D74E-4BF9-8254-74909CDFD841}</a:tableStyleId>
              </a:tblPr>
              <a:tblGrid>
                <a:gridCol w="2637950"/>
                <a:gridCol w="2637950"/>
              </a:tblGrid>
              <a:tr h="371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Model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R2 score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371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 Nearest Neighbors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0.8450578330169121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371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SVR - Linear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0.7852993518404301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1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SVR - Radial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0.4949102276874262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1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XGBRegressor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0.9533370165073544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1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0.8810420834518464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1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0.8068319637301892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1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Ridge Regularization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0.8067676164771325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1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Lasso Regularization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0.8069592093371641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1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Polynomial with Ridge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0.8067676164771325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1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Polynomial with lasso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0.9802121530953398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Deployment</a:t>
            </a:r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stop yet.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users in practical decision-making.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Impactful insights to help in business growth.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Generalization</a:t>
            </a: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62B"/>
              </a:buClr>
              <a:buSzPts val="1800"/>
              <a:buChar char="●"/>
            </a:pPr>
            <a:r>
              <a:rPr lang="en">
                <a:solidFill>
                  <a:srgbClr val="1D262B"/>
                </a:solidFill>
                <a:highlight>
                  <a:srgbClr val="FFFFFF"/>
                </a:highlight>
              </a:rPr>
              <a:t>Inferring patterns from the previous step </a:t>
            </a:r>
            <a:endParaRPr>
              <a:solidFill>
                <a:srgbClr val="1D262B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D262B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D262B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62B"/>
              </a:buClr>
              <a:buSzPts val="1800"/>
              <a:buChar char="●"/>
            </a:pPr>
            <a:r>
              <a:rPr lang="en">
                <a:solidFill>
                  <a:srgbClr val="1D262B"/>
                </a:solidFill>
                <a:highlight>
                  <a:srgbClr val="FFFFFF"/>
                </a:highlight>
              </a:rPr>
              <a:t>Object oriented programming</a:t>
            </a:r>
            <a:endParaRPr>
              <a:solidFill>
                <a:srgbClr val="1D262B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D262B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D262B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62B"/>
              </a:buClr>
              <a:buSzPts val="1800"/>
              <a:buChar char="●"/>
            </a:pPr>
            <a:r>
              <a:rPr lang="en">
                <a:solidFill>
                  <a:srgbClr val="1D262B"/>
                </a:solidFill>
                <a:highlight>
                  <a:srgbClr val="FFFFFF"/>
                </a:highlight>
              </a:rPr>
              <a:t>Configurable and Modularized</a:t>
            </a:r>
            <a:endParaRPr>
              <a:solidFill>
                <a:srgbClr val="1D262B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4248" cy="46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1"/>
          <p:cNvSpPr txBox="1"/>
          <p:nvPr/>
        </p:nvSpPr>
        <p:spPr>
          <a:xfrm>
            <a:off x="5237500" y="470025"/>
            <a:ext cx="159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ETL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42667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Optimizing revenue and booking rate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platform for Airbnb to process, transform, store data of different cities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Analyse and model the data to get useful insights with a user interface to display these insights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5" y="984900"/>
            <a:ext cx="9013627" cy="33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2"/>
          <p:cNvSpPr txBox="1"/>
          <p:nvPr/>
        </p:nvSpPr>
        <p:spPr>
          <a:xfrm>
            <a:off x="3894575" y="456600"/>
            <a:ext cx="206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Modelling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7050"/>
            <a:ext cx="8839204" cy="353481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3"/>
          <p:cNvSpPr txBox="1"/>
          <p:nvPr/>
        </p:nvSpPr>
        <p:spPr>
          <a:xfrm>
            <a:off x="3894575" y="456600"/>
            <a:ext cx="206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Insights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</a:t>
            </a:r>
            <a:endParaRPr/>
          </a:p>
        </p:txBody>
      </p:sp>
      <p:sp>
        <p:nvSpPr>
          <p:cNvPr id="196" name="Google Shape;196;p3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 web application framework.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apps for data science and machine learning.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Compatible with major Python libraries such as scikit-learn.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75" y="86025"/>
            <a:ext cx="8393452" cy="505747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5"/>
          <p:cNvSpPr txBox="1"/>
          <p:nvPr/>
        </p:nvSpPr>
        <p:spPr>
          <a:xfrm>
            <a:off x="725225" y="496875"/>
            <a:ext cx="206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Streamlit UI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4800"/>
              <a:t>Deployment on Streamlit Cloud</a:t>
            </a:r>
            <a:endParaRPr/>
          </a:p>
        </p:txBody>
      </p:sp>
      <p:sp>
        <p:nvSpPr>
          <p:cNvPr id="208" name="Google Shape;208;p36"/>
          <p:cNvSpPr txBox="1">
            <a:spLocks noGrp="1"/>
          </p:cNvSpPr>
          <p:nvPr>
            <p:ph type="body" idx="1"/>
          </p:nvPr>
        </p:nvSpPr>
        <p:spPr>
          <a:xfrm>
            <a:off x="311700" y="14555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requirement.txt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ephemeral storage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/>
        </p:nvSpPr>
        <p:spPr>
          <a:xfrm>
            <a:off x="134300" y="53725"/>
            <a:ext cx="87696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indent="457200"/>
            <a:r>
              <a:rPr lang="en-US" dirty="0"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https://pratik1777-airnb-data-science--project-streamlit-app-yb3j4v.streamlitapp.com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  <a:hlinkClick r:id="rId3"/>
              </a:rPr>
              <a:t>/</a:t>
            </a:r>
            <a:endParaRPr lang="en-US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457200"/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300" y="514750"/>
            <a:ext cx="9009699" cy="454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Airflow (Data pipeline)</a:t>
            </a:r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Workflow engine to schedule and run data pipelines.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Use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Source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Robust Integrations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Amazing User Interface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5"/>
          <p:cNvCxnSpPr>
            <a:stCxn id="74" idx="3"/>
            <a:endCxn id="75" idx="1"/>
          </p:cNvCxnSpPr>
          <p:nvPr/>
        </p:nvCxnSpPr>
        <p:spPr>
          <a:xfrm rot="10800000" flipH="1">
            <a:off x="5198250" y="1472875"/>
            <a:ext cx="1248000" cy="78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5"/>
          <p:cNvCxnSpPr>
            <a:stCxn id="74" idx="3"/>
            <a:endCxn id="77" idx="1"/>
          </p:cNvCxnSpPr>
          <p:nvPr/>
        </p:nvCxnSpPr>
        <p:spPr>
          <a:xfrm rot="10800000" flipH="1">
            <a:off x="5198250" y="2229475"/>
            <a:ext cx="1248000" cy="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5"/>
          <p:cNvCxnSpPr>
            <a:stCxn id="74" idx="3"/>
            <a:endCxn id="79" idx="1"/>
          </p:cNvCxnSpPr>
          <p:nvPr/>
        </p:nvCxnSpPr>
        <p:spPr>
          <a:xfrm>
            <a:off x="5198250" y="2261875"/>
            <a:ext cx="1248000" cy="78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5"/>
          <p:cNvSpPr/>
          <p:nvPr/>
        </p:nvSpPr>
        <p:spPr>
          <a:xfrm>
            <a:off x="1798575" y="2588775"/>
            <a:ext cx="1250208" cy="400194"/>
          </a:xfrm>
          <a:prstGeom prst="flowChartTerminator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Generalization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4188225" y="2588775"/>
            <a:ext cx="1250208" cy="400194"/>
          </a:xfrm>
          <a:prstGeom prst="flowChartTerminator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Deployment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64500" y="153525"/>
            <a:ext cx="4123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Road Map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87600" y="2097325"/>
            <a:ext cx="2127600" cy="329100"/>
          </a:xfrm>
          <a:prstGeom prst="chevron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Data Science Lifecycle</a:t>
            </a:r>
            <a:endParaRPr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2829000" y="2097325"/>
            <a:ext cx="2292600" cy="329100"/>
          </a:xfrm>
          <a:prstGeom prst="chevron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Data Engineering Pipeline</a:t>
            </a:r>
            <a:endParaRPr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6492425" y="1279175"/>
            <a:ext cx="1721700" cy="3291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Data Warehouse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6644825" y="2081125"/>
            <a:ext cx="1721700" cy="3291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Insights UI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6501675" y="2912775"/>
            <a:ext cx="1721700" cy="3291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Internal UI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0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45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/>
          <p:nvPr/>
        </p:nvSpPr>
        <p:spPr>
          <a:xfrm>
            <a:off x="493500" y="1875350"/>
            <a:ext cx="5307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Open Sans"/>
                <a:ea typeface="Open Sans"/>
                <a:cs typeface="Open Sans"/>
                <a:sym typeface="Open Sans"/>
              </a:rPr>
              <a:t>Internal UI</a:t>
            </a:r>
            <a:endParaRPr sz="4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750"/>
            <a:ext cx="9144000" cy="491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6275"/>
            <a:ext cx="9144001" cy="4471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56150"/>
            <a:ext cx="8912526" cy="14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HDFS Data Warehouse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0" y="1547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Lifecycle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150" y="544375"/>
            <a:ext cx="4815050" cy="395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Process of collecting data to solve business problem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Datasets of listings and calendar representing multiple listings for each host</a:t>
            </a:r>
            <a:endParaRPr dirty="0"/>
          </a:p>
          <a:p>
            <a:pPr lvl="0" indent="0">
              <a:spcBef>
                <a:spcPts val="1200"/>
              </a:spcBef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http://insideairbnb.com/get-the-data</a:t>
            </a:r>
            <a:r>
              <a:rPr lang="en-US" u="sng" dirty="0" smtClean="0">
                <a:solidFill>
                  <a:schemeClr val="hlink"/>
                </a:solidFill>
                <a:hlinkClick r:id="rId3"/>
              </a:rPr>
              <a:t>/</a:t>
            </a:r>
            <a:endParaRPr lang="en-US" u="sng" dirty="0" smtClean="0">
              <a:solidFill>
                <a:schemeClr val="hlink"/>
              </a:solidFill>
            </a:endParaRPr>
          </a:p>
          <a:p>
            <a:pPr lvl="0" indent="0">
              <a:spcBef>
                <a:spcPts val="1200"/>
              </a:spcBef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time consuming stage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Merging datasets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Imputing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Outcome : preprocessed dataframe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Analyse datasets by visualization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Category counts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Correlations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Importance: Understanding dataset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l="-930" t="36171" r="52714" b="20191"/>
          <a:stretch/>
        </p:blipFill>
        <p:spPr>
          <a:xfrm>
            <a:off x="1209425" y="745750"/>
            <a:ext cx="5217201" cy="322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t="44607" r="18580"/>
          <a:stretch/>
        </p:blipFill>
        <p:spPr>
          <a:xfrm>
            <a:off x="1534225" y="734725"/>
            <a:ext cx="5409376" cy="3246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367</Words>
  <Application>Microsoft Office PowerPoint</Application>
  <PresentationFormat>On-screen Show (16:9)</PresentationFormat>
  <Paragraphs>141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Economica</vt:lpstr>
      <vt:lpstr>Open Sans</vt:lpstr>
      <vt:lpstr>Luxe</vt:lpstr>
      <vt:lpstr>Airbnb Host Revenue Prediction</vt:lpstr>
      <vt:lpstr>Objective</vt:lpstr>
      <vt:lpstr>PowerPoint Presentation</vt:lpstr>
      <vt:lpstr>Data Science Lifecycle</vt:lpstr>
      <vt:lpstr>Data Collection</vt:lpstr>
      <vt:lpstr>Data preparation</vt:lpstr>
      <vt:lpstr>Exploratory Data Analysis (EDA)</vt:lpstr>
      <vt:lpstr>PowerPoint Presentation</vt:lpstr>
      <vt:lpstr>PowerPoint Presentation</vt:lpstr>
      <vt:lpstr>PowerPoint Presentation</vt:lpstr>
      <vt:lpstr>PowerPoint Presentation</vt:lpstr>
      <vt:lpstr>Feature Engineering</vt:lpstr>
      <vt:lpstr>Modeling</vt:lpstr>
      <vt:lpstr>Modeling ALgorithms</vt:lpstr>
      <vt:lpstr>Model Evaluation</vt:lpstr>
      <vt:lpstr>PowerPoint Presentation</vt:lpstr>
      <vt:lpstr>Model Deployment</vt:lpstr>
      <vt:lpstr>Generalization</vt:lpstr>
      <vt:lpstr>PowerPoint Presentation</vt:lpstr>
      <vt:lpstr>PowerPoint Presentation</vt:lpstr>
      <vt:lpstr>PowerPoint Presentation</vt:lpstr>
      <vt:lpstr>Streamlit</vt:lpstr>
      <vt:lpstr>PowerPoint Presentation</vt:lpstr>
      <vt:lpstr>Deployment on Streamlit Cloud</vt:lpstr>
      <vt:lpstr>PowerPoint Presentation</vt:lpstr>
      <vt:lpstr>PowerPoint Presentation</vt:lpstr>
      <vt:lpstr>PowerPoint Presentation</vt:lpstr>
      <vt:lpstr>Airflow (Data pipeline)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HDFS Data Warehouse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Host Revenue Prediction</dc:title>
  <cp:lastModifiedBy>Kshitij</cp:lastModifiedBy>
  <cp:revision>2</cp:revision>
  <dcterms:modified xsi:type="dcterms:W3CDTF">2022-09-28T16:01:38Z</dcterms:modified>
</cp:coreProperties>
</file>