
<file path=[Content_Types].xml><?xml version="1.0" encoding="utf-8"?>
<Types xmlns="http://schemas.openxmlformats.org/package/2006/content-types">
  <Default Extension="m4v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5" r:id="rId5"/>
    <p:sldId id="268" r:id="rId6"/>
    <p:sldId id="264" r:id="rId7"/>
    <p:sldId id="270" r:id="rId8"/>
    <p:sldId id="269" r:id="rId9"/>
    <p:sldId id="277" r:id="rId10"/>
    <p:sldId id="276" r:id="rId11"/>
    <p:sldId id="26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4CC"/>
    <a:srgbClr val="62A39F"/>
    <a:srgbClr val="3E8853"/>
    <a:srgbClr val="42BA97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764" autoAdjust="0"/>
  </p:normalViewPr>
  <p:slideViewPr>
    <p:cSldViewPr snapToGrid="0">
      <p:cViewPr varScale="1">
        <p:scale>
          <a:sx n="86" d="100"/>
          <a:sy n="86" d="100"/>
        </p:scale>
        <p:origin x="6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3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 the year 2009, there were only 1.31K projects, which have increased year on year.</a:t>
          </a:r>
          <a:endParaRPr lang="en-US" sz="1300" dirty="0">
            <a:solidFill>
              <a:schemeClr val="tx1"/>
            </a:solidFill>
            <a:latin typeface="+mn-lt"/>
          </a:endParaRP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3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There was a significant increase observed in 2014 and 2015, with peaks of 59.16K and 58.1K projects, respectively.</a:t>
          </a:r>
          <a:endParaRPr lang="en-US" sz="1300" dirty="0">
            <a:solidFill>
              <a:schemeClr val="tx1"/>
            </a:solidFill>
            <a:latin typeface="+mn-lt"/>
          </a:endParaRP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3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 the subsequent years, there was a slight decline to 46.16K projects, but the number of projects remained consistently high, staying above 37K.</a:t>
          </a:r>
          <a:endParaRPr lang="en-US" sz="1300" dirty="0">
            <a:solidFill>
              <a:schemeClr val="tx1"/>
            </a:solidFill>
            <a:latin typeface="+mn-lt"/>
          </a:endParaRP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3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By 2019, there was a drastic drop to only 1.52K projects.</a:t>
          </a:r>
          <a:endParaRPr lang="en-US" sz="1300" dirty="0">
            <a:solidFill>
              <a:schemeClr val="tx1"/>
            </a:solidFill>
            <a:latin typeface="+mn-lt"/>
          </a:endParaRP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210B8C8-B51A-4959-9A69-6967E454B04E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300" dirty="0">
              <a:solidFill>
                <a:schemeClr val="tx1"/>
              </a:solidFill>
              <a:latin typeface="+mn-lt"/>
            </a:rPr>
            <a:t>Initial Struggles (2009): The journey began with a low success rate of only 0.41%, highlighting initial challenges and learning curves.</a:t>
          </a:r>
          <a:endParaRPr lang="en-US" sz="1300" dirty="0">
            <a:solidFill>
              <a:schemeClr val="tx1"/>
            </a:solidFill>
            <a:latin typeface="+mn-lt"/>
          </a:endParaRPr>
        </a:p>
      </dgm:t>
    </dgm:pt>
    <dgm:pt modelId="{674F497A-839C-405B-BBB1-208B846D9ABA}" type="parTrans" cxnId="{942A1BA9-5FE2-45C0-A388-731508934EB0}">
      <dgm:prSet/>
      <dgm:spPr/>
      <dgm:t>
        <a:bodyPr/>
        <a:lstStyle/>
        <a:p>
          <a:endParaRPr lang="en-US"/>
        </a:p>
      </dgm:t>
    </dgm:pt>
    <dgm:pt modelId="{BE0E9951-DCC8-4FF8-B818-F62D8F486C17}" type="sibTrans" cxnId="{942A1BA9-5FE2-45C0-A388-731508934EB0}">
      <dgm:prSet/>
      <dgm:spPr/>
      <dgm:t>
        <a:bodyPr/>
        <a:lstStyle/>
        <a:p>
          <a:endParaRPr lang="en-US"/>
        </a:p>
      </dgm:t>
    </dgm:pt>
    <dgm:pt modelId="{0630F396-1AD0-48CF-954F-D6564F088E6B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just"/>
          <a:r>
            <a:rPr lang="en-IN" sz="1300" dirty="0">
              <a:solidFill>
                <a:schemeClr val="tx1"/>
              </a:solidFill>
              <a:latin typeface="+mn-lt"/>
            </a:rPr>
            <a:t>Rapid Growth (2014): Achieved a peak success rate of 13.73%, showcasing effective strategies and improved execution.</a:t>
          </a:r>
        </a:p>
      </dgm:t>
    </dgm:pt>
    <dgm:pt modelId="{14250D89-20EB-4105-B07C-CD9D80C48628}" type="parTrans" cxnId="{FB945D3A-04F3-45F1-840A-7B250D8410E2}">
      <dgm:prSet/>
      <dgm:spPr/>
      <dgm:t>
        <a:bodyPr/>
        <a:lstStyle/>
        <a:p>
          <a:endParaRPr lang="en-US"/>
        </a:p>
      </dgm:t>
    </dgm:pt>
    <dgm:pt modelId="{0CF09401-EE39-4BD3-A9F1-B4C87BA8294F}" type="sibTrans" cxnId="{FB945D3A-04F3-45F1-840A-7B250D8410E2}">
      <dgm:prSet/>
      <dgm:spPr/>
      <dgm:t>
        <a:bodyPr/>
        <a:lstStyle/>
        <a:p>
          <a:endParaRPr lang="en-US"/>
        </a:p>
      </dgm:t>
    </dgm:pt>
    <dgm:pt modelId="{E9F68330-940E-47EB-8713-A10FC536BB29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300" dirty="0">
              <a:solidFill>
                <a:schemeClr val="tx1"/>
              </a:solidFill>
              <a:latin typeface="+mn-lt"/>
            </a:rPr>
            <a:t>Decline in Success (2019): Faced a steep decline to just 0.03%, necessitating an analysis of underlying issues and challenges.</a:t>
          </a:r>
        </a:p>
      </dgm:t>
    </dgm:pt>
    <dgm:pt modelId="{841CCC28-719E-4537-859A-24B5A1D389E1}" type="parTrans" cxnId="{5E55E645-BFEA-4641-8DD8-6F914B9C74FC}">
      <dgm:prSet/>
      <dgm:spPr/>
      <dgm:t>
        <a:bodyPr/>
        <a:lstStyle/>
        <a:p>
          <a:endParaRPr lang="en-US"/>
        </a:p>
      </dgm:t>
    </dgm:pt>
    <dgm:pt modelId="{BC2E79AD-E204-4AF0-AA16-AF6E39DBFDAA}" type="sibTrans" cxnId="{5E55E645-BFEA-4641-8DD8-6F914B9C74FC}">
      <dgm:prSet/>
      <dgm:spPr/>
      <dgm:t>
        <a:bodyPr/>
        <a:lstStyle/>
        <a:p>
          <a:endParaRPr lang="en-US"/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7" custScaleX="139326" custScaleY="41406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7" custScaleX="139326" custScaleY="41406">
        <dgm:presLayoutVars>
          <dgm:bulletEnabled val="1"/>
        </dgm:presLayoutVars>
      </dgm:prSet>
      <dgm:spPr/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7" custScaleX="139326" custScaleY="41406">
        <dgm:presLayoutVars>
          <dgm:bulletEnabled val="1"/>
        </dgm:presLayoutVars>
      </dgm:prSet>
      <dgm:spPr/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7" custScaleX="139326" custScaleY="41406">
        <dgm:presLayoutVars>
          <dgm:bulletEnabled val="1"/>
        </dgm:presLayoutVars>
      </dgm:prSet>
      <dgm:spPr/>
    </dgm:pt>
    <dgm:pt modelId="{D747113C-6AAD-4D6D-B469-D8C2782852AE}" type="pres">
      <dgm:prSet presAssocID="{CEAC77A3-F019-4EB6-A67A-D01EA028A855}" presName="sibTrans" presStyleCnt="0"/>
      <dgm:spPr/>
    </dgm:pt>
    <dgm:pt modelId="{C6E5D32A-B6D0-401B-ABF6-FE678AEE2D8A}" type="pres">
      <dgm:prSet presAssocID="{3210B8C8-B51A-4959-9A69-6967E454B04E}" presName="node" presStyleLbl="node1" presStyleIdx="4" presStyleCnt="7" custScaleX="139326" custScaleY="41406">
        <dgm:presLayoutVars>
          <dgm:bulletEnabled val="1"/>
        </dgm:presLayoutVars>
      </dgm:prSet>
      <dgm:spPr/>
    </dgm:pt>
    <dgm:pt modelId="{BB6B9A71-B0CF-4327-8631-B88FCE03074A}" type="pres">
      <dgm:prSet presAssocID="{BE0E9951-DCC8-4FF8-B818-F62D8F486C17}" presName="sibTrans" presStyleCnt="0"/>
      <dgm:spPr/>
    </dgm:pt>
    <dgm:pt modelId="{D288393C-E46C-4456-9492-580AA5F60F03}" type="pres">
      <dgm:prSet presAssocID="{0630F396-1AD0-48CF-954F-D6564F088E6B}" presName="node" presStyleLbl="node1" presStyleIdx="5" presStyleCnt="7" custScaleX="139326" custScaleY="41406" custLinFactNeighborX="-363" custLinFactNeighborY="2619">
        <dgm:presLayoutVars>
          <dgm:bulletEnabled val="1"/>
        </dgm:presLayoutVars>
      </dgm:prSet>
      <dgm:spPr/>
    </dgm:pt>
    <dgm:pt modelId="{BE71254B-AEDC-4CD3-BA37-83DA53212B24}" type="pres">
      <dgm:prSet presAssocID="{0CF09401-EE39-4BD3-A9F1-B4C87BA8294F}" presName="sibTrans" presStyleCnt="0"/>
      <dgm:spPr/>
    </dgm:pt>
    <dgm:pt modelId="{CB04461E-C292-4938-8D99-8C75B12B4962}" type="pres">
      <dgm:prSet presAssocID="{E9F68330-940E-47EB-8713-A10FC536BB29}" presName="node" presStyleLbl="node1" presStyleIdx="6" presStyleCnt="7" custScaleX="139326" custScaleY="41374" custLinFactNeighborX="-505" custLinFactNeighborY="-4896">
        <dgm:presLayoutVars>
          <dgm:bulletEnabled val="1"/>
        </dgm:presLayoutVars>
      </dgm:prSet>
      <dgm:spPr/>
    </dgm:pt>
  </dgm:ptLst>
  <dgm:cxnLst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7F110A16-FE73-44C3-9106-5CA17740230B}" type="presOf" srcId="{0630F396-1AD0-48CF-954F-D6564F088E6B}" destId="{D288393C-E46C-4456-9492-580AA5F60F03}" srcOrd="0" destOrd="0" presId="urn:microsoft.com/office/officeart/2005/8/layout/default"/>
    <dgm:cxn modelId="{E0810B23-7FAF-466C-8920-272308506988}" type="presOf" srcId="{3210B8C8-B51A-4959-9A69-6967E454B04E}" destId="{C6E5D32A-B6D0-401B-ABF6-FE678AEE2D8A}" srcOrd="0" destOrd="0" presId="urn:microsoft.com/office/officeart/2005/8/layout/default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FB945D3A-04F3-45F1-840A-7B250D8410E2}" srcId="{1BF214FB-8585-4C85-83D7-47164AAD632D}" destId="{0630F396-1AD0-48CF-954F-D6564F088E6B}" srcOrd="5" destOrd="0" parTransId="{14250D89-20EB-4105-B07C-CD9D80C48628}" sibTransId="{0CF09401-EE39-4BD3-A9F1-B4C87BA8294F}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B6078641-14BB-4CC0-80E5-024648B5471F}" type="presOf" srcId="{E9F68330-940E-47EB-8713-A10FC536BB29}" destId="{CB04461E-C292-4938-8D99-8C75B12B4962}" srcOrd="0" destOrd="0" presId="urn:microsoft.com/office/officeart/2005/8/layout/default"/>
    <dgm:cxn modelId="{5E55E645-BFEA-4641-8DD8-6F914B9C74FC}" srcId="{1BF214FB-8585-4C85-83D7-47164AAD632D}" destId="{E9F68330-940E-47EB-8713-A10FC536BB29}" srcOrd="6" destOrd="0" parTransId="{841CCC28-719E-4537-859A-24B5A1D389E1}" sibTransId="{BC2E79AD-E204-4AF0-AA16-AF6E39DBFDAA}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942A1BA9-5FE2-45C0-A388-731508934EB0}" srcId="{1BF214FB-8585-4C85-83D7-47164AAD632D}" destId="{3210B8C8-B51A-4959-9A69-6967E454B04E}" srcOrd="4" destOrd="0" parTransId="{674F497A-839C-405B-BBB1-208B846D9ABA}" sibTransId="{BE0E9951-DCC8-4FF8-B818-F62D8F486C17}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9D87CD75-5F9D-444E-8684-2FA3C5ADC2E9}" type="presParOf" srcId="{92654547-E6AF-4C21-813C-FC394A15A681}" destId="{D747113C-6AAD-4D6D-B469-D8C2782852AE}" srcOrd="7" destOrd="0" presId="urn:microsoft.com/office/officeart/2005/8/layout/default"/>
    <dgm:cxn modelId="{B37F9BDF-C820-4C69-94AE-5AA0007308B2}" type="presParOf" srcId="{92654547-E6AF-4C21-813C-FC394A15A681}" destId="{C6E5D32A-B6D0-401B-ABF6-FE678AEE2D8A}" srcOrd="8" destOrd="0" presId="urn:microsoft.com/office/officeart/2005/8/layout/default"/>
    <dgm:cxn modelId="{E2CA853D-133F-489B-8D8E-69465AE6A77A}" type="presParOf" srcId="{92654547-E6AF-4C21-813C-FC394A15A681}" destId="{BB6B9A71-B0CF-4327-8631-B88FCE03074A}" srcOrd="9" destOrd="0" presId="urn:microsoft.com/office/officeart/2005/8/layout/default"/>
    <dgm:cxn modelId="{E86C9597-F9FC-405F-A437-4A25BACFDA7D}" type="presParOf" srcId="{92654547-E6AF-4C21-813C-FC394A15A681}" destId="{D288393C-E46C-4456-9492-580AA5F60F03}" srcOrd="10" destOrd="0" presId="urn:microsoft.com/office/officeart/2005/8/layout/default"/>
    <dgm:cxn modelId="{120AE5F0-D6FB-4592-87D3-0B5F1D73C919}" type="presParOf" srcId="{92654547-E6AF-4C21-813C-FC394A15A681}" destId="{BE71254B-AEDC-4CD3-BA37-83DA53212B24}" srcOrd="11" destOrd="0" presId="urn:microsoft.com/office/officeart/2005/8/layout/default"/>
    <dgm:cxn modelId="{ABF86F19-1E48-4C59-A080-74B624FB79E6}" type="presParOf" srcId="{92654547-E6AF-4C21-813C-FC394A15A681}" destId="{CB04461E-C292-4938-8D99-8C75B12B496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1229" y="33449"/>
          <a:ext cx="3538116" cy="63089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 the year 2009, there were only 1.31K projects, which have increased year on year.</a:t>
          </a:r>
          <a:endParaRPr lang="en-US" sz="1300" kern="1200" dirty="0">
            <a:solidFill>
              <a:schemeClr val="tx1"/>
            </a:solidFill>
            <a:latin typeface="+mn-lt"/>
          </a:endParaRPr>
        </a:p>
      </dsp:txBody>
      <dsp:txXfrm>
        <a:off x="1229" y="33449"/>
        <a:ext cx="3538116" cy="630891"/>
      </dsp:txXfrm>
    </dsp:sp>
    <dsp:sp modelId="{7A5B3E65-9777-4EF6-A5E1-C35B895D487A}">
      <dsp:nvSpPr>
        <dsp:cNvPr id="0" name=""/>
        <dsp:cNvSpPr/>
      </dsp:nvSpPr>
      <dsp:spPr>
        <a:xfrm>
          <a:off x="3793292" y="33449"/>
          <a:ext cx="3538116" cy="630891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There was a significant increase observed in 2014 and 2015, with peaks of 59.16K and 58.1K projects, respectively.</a:t>
          </a:r>
          <a:endParaRPr lang="en-US" sz="1300" kern="1200" dirty="0">
            <a:solidFill>
              <a:schemeClr val="tx1"/>
            </a:solidFill>
            <a:latin typeface="+mn-lt"/>
          </a:endParaRPr>
        </a:p>
      </dsp:txBody>
      <dsp:txXfrm>
        <a:off x="3793292" y="33449"/>
        <a:ext cx="3538116" cy="630891"/>
      </dsp:txXfrm>
    </dsp:sp>
    <dsp:sp modelId="{98736366-53F9-49EF-9094-E77CAF66F377}">
      <dsp:nvSpPr>
        <dsp:cNvPr id="0" name=""/>
        <dsp:cNvSpPr/>
      </dsp:nvSpPr>
      <dsp:spPr>
        <a:xfrm>
          <a:off x="7585354" y="33449"/>
          <a:ext cx="3538116" cy="63089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 the subsequent years, there was a slight decline to 46.16K projects, but the number of projects remained consistently high, staying above 37K.</a:t>
          </a:r>
          <a:endParaRPr lang="en-US" sz="1300" kern="1200" dirty="0">
            <a:solidFill>
              <a:schemeClr val="tx1"/>
            </a:solidFill>
            <a:latin typeface="+mn-lt"/>
          </a:endParaRPr>
        </a:p>
      </dsp:txBody>
      <dsp:txXfrm>
        <a:off x="7585354" y="33449"/>
        <a:ext cx="3538116" cy="630891"/>
      </dsp:txXfrm>
    </dsp:sp>
    <dsp:sp modelId="{E111D404-B88B-44E6-839A-F40E9BF97271}">
      <dsp:nvSpPr>
        <dsp:cNvPr id="0" name=""/>
        <dsp:cNvSpPr/>
      </dsp:nvSpPr>
      <dsp:spPr>
        <a:xfrm>
          <a:off x="1229" y="918286"/>
          <a:ext cx="3538116" cy="63089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By 2019, there was a drastic drop to only 1.52K projects.</a:t>
          </a:r>
          <a:endParaRPr lang="en-US" sz="1300" kern="1200" dirty="0">
            <a:solidFill>
              <a:schemeClr val="tx1"/>
            </a:solidFill>
            <a:latin typeface="+mn-lt"/>
          </a:endParaRPr>
        </a:p>
      </dsp:txBody>
      <dsp:txXfrm>
        <a:off x="1229" y="918286"/>
        <a:ext cx="3538116" cy="630891"/>
      </dsp:txXfrm>
    </dsp:sp>
    <dsp:sp modelId="{C6E5D32A-B6D0-401B-ABF6-FE678AEE2D8A}">
      <dsp:nvSpPr>
        <dsp:cNvPr id="0" name=""/>
        <dsp:cNvSpPr/>
      </dsp:nvSpPr>
      <dsp:spPr>
        <a:xfrm>
          <a:off x="3793292" y="918286"/>
          <a:ext cx="3538116" cy="63089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tx1"/>
              </a:solidFill>
              <a:latin typeface="+mn-lt"/>
            </a:rPr>
            <a:t>Initial Struggles (2009): The journey began with a low success rate of only 0.41%, highlighting initial challenges and learning curves.</a:t>
          </a:r>
          <a:endParaRPr lang="en-US" sz="1300" kern="1200" dirty="0">
            <a:solidFill>
              <a:schemeClr val="tx1"/>
            </a:solidFill>
            <a:latin typeface="+mn-lt"/>
          </a:endParaRPr>
        </a:p>
      </dsp:txBody>
      <dsp:txXfrm>
        <a:off x="3793292" y="918286"/>
        <a:ext cx="3538116" cy="630891"/>
      </dsp:txXfrm>
    </dsp:sp>
    <dsp:sp modelId="{D288393C-E46C-4456-9492-580AA5F60F03}">
      <dsp:nvSpPr>
        <dsp:cNvPr id="0" name=""/>
        <dsp:cNvSpPr/>
      </dsp:nvSpPr>
      <dsp:spPr>
        <a:xfrm>
          <a:off x="7576135" y="958191"/>
          <a:ext cx="3538116" cy="630891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tx1"/>
              </a:solidFill>
              <a:latin typeface="+mn-lt"/>
            </a:rPr>
            <a:t>Rapid Growth (2014): Achieved a peak success rate of 13.73%, showcasing effective strategies and improved execution.</a:t>
          </a:r>
        </a:p>
      </dsp:txBody>
      <dsp:txXfrm>
        <a:off x="7576135" y="958191"/>
        <a:ext cx="3538116" cy="630891"/>
      </dsp:txXfrm>
    </dsp:sp>
    <dsp:sp modelId="{CB04461E-C292-4938-8D99-8C75B12B4962}">
      <dsp:nvSpPr>
        <dsp:cNvPr id="0" name=""/>
        <dsp:cNvSpPr/>
      </dsp:nvSpPr>
      <dsp:spPr>
        <a:xfrm>
          <a:off x="3780467" y="1728523"/>
          <a:ext cx="3538116" cy="630403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tx1"/>
              </a:solidFill>
              <a:latin typeface="+mn-lt"/>
            </a:rPr>
            <a:t>Decline in Success (2019): Faced a steep decline to just 0.03%, necessitating an analysis of underlying issues and challenges.</a:t>
          </a:r>
        </a:p>
      </dsp:txBody>
      <dsp:txXfrm>
        <a:off x="3780467" y="1728523"/>
        <a:ext cx="3538116" cy="630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8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92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4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9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4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9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rgbClr val="28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usiness-Investor-gaining-profit-from-investmen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7319" y="1675938"/>
            <a:ext cx="8324681" cy="518206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B18279B-2D44-4119-896A-22026349C4C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01698" y="1012087"/>
            <a:ext cx="4315204" cy="373460"/>
          </a:xfrm>
        </p:spPr>
        <p:txBody>
          <a:bodyPr lIns="0" tIns="0" rIns="0" bIns="0" anchor="ctr"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Date : 6</a:t>
            </a:r>
            <a:r>
              <a:rPr lang="en-US" baseline="30000" dirty="0">
                <a:solidFill>
                  <a:schemeClr val="accent2"/>
                </a:solidFill>
              </a:rPr>
              <a:t>th</a:t>
            </a:r>
            <a:r>
              <a:rPr lang="en-US" dirty="0">
                <a:solidFill>
                  <a:schemeClr val="accent2"/>
                </a:solidFill>
              </a:rPr>
              <a:t> April 2024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904259-F299-441A-A828-7FD4602D57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1698" y="291362"/>
            <a:ext cx="6569122" cy="720725"/>
          </a:xfrm>
        </p:spPr>
        <p:txBody>
          <a:bodyPr lIns="0" tIns="0" rIns="0" bIns="0" anchor="ctr">
            <a:normAutofit/>
          </a:bodyPr>
          <a:lstStyle/>
          <a:p>
            <a:r>
              <a:rPr lang="en-US" dirty="0">
                <a:latin typeface="+mn-lt"/>
              </a:rPr>
              <a:t>Kickstarter Crowdfunding Project 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5B18279B-2D44-4119-896A-22026349C4CB}"/>
              </a:ext>
            </a:extLst>
          </p:cNvPr>
          <p:cNvSpPr txBox="1">
            <a:spLocks/>
          </p:cNvSpPr>
          <p:nvPr/>
        </p:nvSpPr>
        <p:spPr>
          <a:xfrm>
            <a:off x="2101680" y="322877"/>
            <a:ext cx="2088874" cy="39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98" y="4337388"/>
            <a:ext cx="3206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Chaitanyachidambar</a:t>
            </a:r>
            <a:r>
              <a:rPr lang="en-US" dirty="0">
                <a:solidFill>
                  <a:schemeClr val="accent2"/>
                </a:solidFill>
              </a:rPr>
              <a:t> Kulkarni</a:t>
            </a:r>
          </a:p>
          <a:p>
            <a:r>
              <a:rPr lang="en-US" dirty="0">
                <a:solidFill>
                  <a:schemeClr val="accent2"/>
                </a:solidFill>
              </a:rPr>
              <a:t>Shital </a:t>
            </a:r>
            <a:r>
              <a:rPr lang="en-US" dirty="0" err="1">
                <a:solidFill>
                  <a:schemeClr val="accent2"/>
                </a:solidFill>
              </a:rPr>
              <a:t>Kumbhar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Poornima </a:t>
            </a:r>
            <a:r>
              <a:rPr lang="en-US" dirty="0" err="1">
                <a:solidFill>
                  <a:schemeClr val="accent2"/>
                </a:solidFill>
              </a:rPr>
              <a:t>Gopinathan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Veena </a:t>
            </a:r>
            <a:r>
              <a:rPr lang="en-US" dirty="0" err="1">
                <a:solidFill>
                  <a:schemeClr val="accent2"/>
                </a:solidFill>
              </a:rPr>
              <a:t>Kalserkar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5B18279B-2D44-4119-896A-22026349C4CB}"/>
              </a:ext>
            </a:extLst>
          </p:cNvPr>
          <p:cNvSpPr txBox="1">
            <a:spLocks/>
          </p:cNvSpPr>
          <p:nvPr/>
        </p:nvSpPr>
        <p:spPr>
          <a:xfrm>
            <a:off x="501698" y="3848101"/>
            <a:ext cx="4315204" cy="3734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Presenter : Group 5</a:t>
            </a:r>
          </a:p>
        </p:txBody>
      </p:sp>
    </p:spTree>
    <p:extLst>
      <p:ext uri="{BB962C8B-B14F-4D97-AF65-F5344CB8AC3E}">
        <p14:creationId xmlns:p14="http://schemas.microsoft.com/office/powerpoint/2010/main" val="329270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2EF3D8-3F02-4AEC-B097-2E6982B99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48400" y="707801"/>
            <a:ext cx="4895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crowdfunding platform that helps generate funding for creative projects.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2174" y="4820535"/>
            <a:ext cx="5138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It's a win </a:t>
            </a:r>
            <a:r>
              <a:rPr lang="en-IN" dirty="0" err="1"/>
              <a:t>win</a:t>
            </a:r>
            <a:r>
              <a:rPr lang="en-IN" dirty="0"/>
              <a:t> for both, </a:t>
            </a:r>
            <a:r>
              <a:rPr lang="en-IN" b="1" dirty="0"/>
              <a:t>the Creator and the backer.</a:t>
            </a:r>
            <a:r>
              <a:rPr lang="en-IN" dirty="0"/>
              <a:t> </a:t>
            </a:r>
          </a:p>
          <a:p>
            <a:r>
              <a:rPr lang="en-IN" dirty="0"/>
              <a:t>If the campaign is successful the creator knows how much of the product needs to be manufactured and ordered.</a:t>
            </a:r>
          </a:p>
          <a:p>
            <a:r>
              <a:rPr lang="en-IN" dirty="0"/>
              <a:t>If the campaign is not funded then the backers do not lose anything.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2174" y="1683980"/>
            <a:ext cx="5138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Product Creators: </a:t>
            </a:r>
            <a:r>
              <a:rPr lang="en-IN" dirty="0"/>
              <a:t>The creators post a Kickstarter campaign to gauge how much a new product will succeed before investing in manufacturing.</a:t>
            </a:r>
          </a:p>
          <a:p>
            <a:r>
              <a:rPr lang="en-IN" b="1" dirty="0"/>
              <a:t>Backers: </a:t>
            </a:r>
            <a:r>
              <a:rPr lang="en-IN" dirty="0"/>
              <a:t>Pledge to purchase a product before it's on the market thereby support the creation of new creative products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400" y="3636848"/>
            <a:ext cx="4895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Product Creators: </a:t>
            </a:r>
            <a:r>
              <a:rPr lang="en-IN" dirty="0"/>
              <a:t>The creators set a funding goal and the duration to achieve it.</a:t>
            </a:r>
          </a:p>
          <a:p>
            <a:r>
              <a:rPr lang="en-IN" b="1" dirty="0"/>
              <a:t>Backers: </a:t>
            </a:r>
            <a:r>
              <a:rPr lang="en-IN" dirty="0"/>
              <a:t>Backers are charged only if the creator meets his/her funding goal and the duration.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2174" y="634966"/>
            <a:ext cx="5878581" cy="792000"/>
            <a:chOff x="162174" y="3665552"/>
            <a:chExt cx="5878581" cy="792000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9A2ABE70-652B-49F8-A51E-DB6054B4073A}"/>
                </a:ext>
              </a:extLst>
            </p:cNvPr>
            <p:cNvSpPr txBox="1">
              <a:spLocks/>
            </p:cNvSpPr>
            <p:nvPr/>
          </p:nvSpPr>
          <p:spPr>
            <a:xfrm>
              <a:off x="162174" y="3665552"/>
              <a:ext cx="5484246" cy="7920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What it is?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198926" y="3665552"/>
              <a:ext cx="841829" cy="7920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24449" y="1972490"/>
            <a:ext cx="5666336" cy="792000"/>
            <a:chOff x="6199049" y="1626524"/>
            <a:chExt cx="5666336" cy="792000"/>
          </a:xfrm>
        </p:grpSpPr>
        <p:sp>
          <p:nvSpPr>
            <p:cNvPr id="9" name="Title 2">
              <a:extLst>
                <a:ext uri="{FF2B5EF4-FFF2-40B4-BE49-F238E27FC236}">
                  <a16:creationId xmlns:a16="http://schemas.microsoft.com/office/drawing/2014/main" id="{9A2ABE70-652B-49F8-A51E-DB6054B4073A}"/>
                </a:ext>
              </a:extLst>
            </p:cNvPr>
            <p:cNvSpPr txBox="1">
              <a:spLocks/>
            </p:cNvSpPr>
            <p:nvPr/>
          </p:nvSpPr>
          <p:spPr>
            <a:xfrm>
              <a:off x="6593773" y="1626524"/>
              <a:ext cx="5271612" cy="7920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Main Players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 rot="10800000">
              <a:off x="6199049" y="1626524"/>
              <a:ext cx="841829" cy="7920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99048" y="5303135"/>
            <a:ext cx="5761337" cy="792000"/>
            <a:chOff x="6199048" y="4744335"/>
            <a:chExt cx="5761337" cy="792000"/>
          </a:xfrm>
        </p:grpSpPr>
        <p:sp>
          <p:nvSpPr>
            <p:cNvPr id="8" name="Title 2">
              <a:extLst>
                <a:ext uri="{FF2B5EF4-FFF2-40B4-BE49-F238E27FC236}">
                  <a16:creationId xmlns:a16="http://schemas.microsoft.com/office/drawing/2014/main" id="{9A2ABE70-652B-49F8-A51E-DB6054B4073A}"/>
                </a:ext>
              </a:extLst>
            </p:cNvPr>
            <p:cNvSpPr txBox="1">
              <a:spLocks/>
            </p:cNvSpPr>
            <p:nvPr/>
          </p:nvSpPr>
          <p:spPr>
            <a:xfrm>
              <a:off x="6593772" y="4744335"/>
              <a:ext cx="5366613" cy="7920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Outcome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6199048" y="4744335"/>
              <a:ext cx="841829" cy="7920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4074" y="3695320"/>
            <a:ext cx="5878581" cy="792000"/>
            <a:chOff x="162174" y="3665552"/>
            <a:chExt cx="5878581" cy="792000"/>
          </a:xfrm>
        </p:grpSpPr>
        <p:sp>
          <p:nvSpPr>
            <p:cNvPr id="29" name="Title 2">
              <a:extLst>
                <a:ext uri="{FF2B5EF4-FFF2-40B4-BE49-F238E27FC236}">
                  <a16:creationId xmlns:a16="http://schemas.microsoft.com/office/drawing/2014/main" id="{9A2ABE70-652B-49F8-A51E-DB6054B4073A}"/>
                </a:ext>
              </a:extLst>
            </p:cNvPr>
            <p:cNvSpPr txBox="1">
              <a:spLocks/>
            </p:cNvSpPr>
            <p:nvPr/>
          </p:nvSpPr>
          <p:spPr>
            <a:xfrm>
              <a:off x="162174" y="3665552"/>
              <a:ext cx="5484246" cy="79200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Funding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5198926" y="3665552"/>
              <a:ext cx="841829" cy="7920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855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1EE7-2FB2-407A-8988-190E368E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00" y="1254999"/>
            <a:ext cx="5940000" cy="792000"/>
          </a:xfrm>
        </p:spPr>
        <p:txBody>
          <a:bodyPr>
            <a:normAutofit/>
          </a:bodyPr>
          <a:lstStyle/>
          <a:p>
            <a:r>
              <a:rPr lang="en-US" dirty="0"/>
              <a:t>Key Cards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39818-590B-4D6F-846A-9ECFBF464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86425" y="6142912"/>
            <a:ext cx="396000" cy="396000"/>
          </a:xfrm>
        </p:spPr>
        <p:txBody>
          <a:bodyPr/>
          <a:lstStyle/>
          <a:p>
            <a:fld id="{7E0E41E9-E887-49CF-A358-8367F0C3484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7900" y="3849915"/>
            <a:ext cx="1244600" cy="1117600"/>
          </a:xfrm>
          <a:prstGeom prst="rect">
            <a:avLst/>
          </a:prstGeom>
          <a:solidFill>
            <a:srgbClr val="268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3,65,892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500" y="3849915"/>
            <a:ext cx="1244600" cy="1117600"/>
          </a:xfrm>
          <a:prstGeom prst="rect">
            <a:avLst/>
          </a:prstGeom>
          <a:solidFill>
            <a:srgbClr val="28C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140K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9100" y="3849915"/>
            <a:ext cx="1244600" cy="1117600"/>
          </a:xfrm>
          <a:prstGeom prst="rect">
            <a:avLst/>
          </a:prstGeom>
          <a:solidFill>
            <a:srgbClr val="42BA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4 B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9700" y="3849915"/>
            <a:ext cx="1244600" cy="1117600"/>
          </a:xfrm>
          <a:prstGeom prst="rect">
            <a:avLst/>
          </a:prstGeom>
          <a:solidFill>
            <a:srgbClr val="3E88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38.3%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20300" y="3849915"/>
            <a:ext cx="1244600" cy="1117600"/>
          </a:xfrm>
          <a:prstGeom prst="rect">
            <a:avLst/>
          </a:prstGeom>
          <a:solidFill>
            <a:srgbClr val="62A3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31.90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600" y="513249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no. projects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740025" y="5132497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of backers/Success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0650" y="513249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Amount Raised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42175" y="5132497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successful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52000" y="513249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Average no of days</a:t>
            </a:r>
          </a:p>
        </p:txBody>
      </p:sp>
    </p:spTree>
    <p:extLst>
      <p:ext uri="{BB962C8B-B14F-4D97-AF65-F5344CB8AC3E}">
        <p14:creationId xmlns:p14="http://schemas.microsoft.com/office/powerpoint/2010/main" val="33078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F6B491-2BB6-4B07-A7DB-D06710F89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1899" y="371274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188,239 projects marked as failed and 140,313 projects recorded as successful, there's a notable disparity in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178 projects have been purged, while 3,163 projects are currently live and actively progressing.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suspension of 1,501 projects raises concerns about their viability and requires further examination.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Cancellation of 32,498 projects underscores challenges in project management and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total, there are 365,892 projects captured across all states, reflecting a diverse landscape of project outcomes and highlighting the importance of effective project monitoring and evaluation.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5" y="3738145"/>
            <a:ext cx="3551602" cy="26245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0038" y="3166746"/>
            <a:ext cx="101468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The project outcome report reveals a comprehensive overview of projects across different states.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461EE7-2FB2-407A-8988-190E368E8233}"/>
              </a:ext>
            </a:extLst>
          </p:cNvPr>
          <p:cNvSpPr txBox="1">
            <a:spLocks/>
          </p:cNvSpPr>
          <p:nvPr/>
        </p:nvSpPr>
        <p:spPr>
          <a:xfrm>
            <a:off x="181400" y="1254999"/>
            <a:ext cx="5940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1244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F9A3-3E02-42B3-934B-4856AA37A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461EE7-2FB2-407A-8988-190E368E8233}"/>
              </a:ext>
            </a:extLst>
          </p:cNvPr>
          <p:cNvSpPr txBox="1">
            <a:spLocks/>
          </p:cNvSpPr>
          <p:nvPr/>
        </p:nvSpPr>
        <p:spPr>
          <a:xfrm>
            <a:off x="181400" y="1254999"/>
            <a:ext cx="5940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Analysis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5" y="3443745"/>
            <a:ext cx="5288189" cy="3414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86359" y="3443745"/>
            <a:ext cx="19480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USA,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UK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Denmark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Hong Kong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singapore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20038" y="3166746"/>
            <a:ext cx="101468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The top 5 countries in which to source the projects  </a:t>
            </a:r>
          </a:p>
        </p:txBody>
      </p:sp>
    </p:spTree>
    <p:extLst>
      <p:ext uri="{BB962C8B-B14F-4D97-AF65-F5344CB8AC3E}">
        <p14:creationId xmlns:p14="http://schemas.microsoft.com/office/powerpoint/2010/main" val="235361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F9A3-3E02-42B3-934B-4856AA37A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461EE7-2FB2-407A-8988-190E368E8233}"/>
              </a:ext>
            </a:extLst>
          </p:cNvPr>
          <p:cNvSpPr txBox="1">
            <a:spLocks/>
          </p:cNvSpPr>
          <p:nvPr/>
        </p:nvSpPr>
        <p:spPr>
          <a:xfrm>
            <a:off x="181400" y="1254999"/>
            <a:ext cx="5940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Analysis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1225" y="3924976"/>
            <a:ext cx="4741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Comics: success rate has been increasing over the past 3 years;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Dance: has the highest </a:t>
            </a:r>
            <a:r>
              <a:rPr lang="en-US" sz="1600" dirty="0" err="1"/>
              <a:t>avg</a:t>
            </a:r>
            <a:r>
              <a:rPr lang="en-US" sz="1600" dirty="0"/>
              <a:t>, success rate of all categories with lowest avg. goal </a:t>
            </a:r>
            <a:r>
              <a:rPr lang="en-US" sz="1600" dirty="0" err="1"/>
              <a:t>amount;Theater</a:t>
            </a:r>
            <a:r>
              <a:rPr lang="en-US" sz="1600" dirty="0"/>
              <a:t>; Music;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1" y="3721776"/>
            <a:ext cx="5576059" cy="29525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0038" y="3166746"/>
            <a:ext cx="101468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Top investment categories to be considered based on their avg. success rate &amp; </a:t>
            </a:r>
            <a:r>
              <a:rPr lang="en-US" dirty="0" err="1"/>
              <a:t>avg</a:t>
            </a:r>
            <a:r>
              <a:rPr lang="en-US" dirty="0"/>
              <a:t>- goal amount </a:t>
            </a:r>
          </a:p>
        </p:txBody>
      </p:sp>
    </p:spTree>
    <p:extLst>
      <p:ext uri="{BB962C8B-B14F-4D97-AF65-F5344CB8AC3E}">
        <p14:creationId xmlns:p14="http://schemas.microsoft.com/office/powerpoint/2010/main" val="9556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AA2E3672-E918-4E22-901F-9108AA8CE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815684"/>
              </p:ext>
            </p:extLst>
          </p:nvPr>
        </p:nvGraphicFramePr>
        <p:xfrm>
          <a:off x="261724" y="3400424"/>
          <a:ext cx="11124701" cy="2466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F9A3-3E02-42B3-934B-4856AA37A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461EE7-2FB2-407A-8988-190E368E8233}"/>
              </a:ext>
            </a:extLst>
          </p:cNvPr>
          <p:cNvSpPr txBox="1">
            <a:spLocks/>
          </p:cNvSpPr>
          <p:nvPr/>
        </p:nvSpPr>
        <p:spPr>
          <a:xfrm>
            <a:off x="181400" y="1254999"/>
            <a:ext cx="5940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Analysis </a:t>
            </a:r>
          </a:p>
        </p:txBody>
      </p:sp>
    </p:spTree>
    <p:extLst>
      <p:ext uri="{BB962C8B-B14F-4D97-AF65-F5344CB8AC3E}">
        <p14:creationId xmlns:p14="http://schemas.microsoft.com/office/powerpoint/2010/main" val="322370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76239-99C2-4B04-B100-9A3AA000D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86425" y="6142912"/>
            <a:ext cx="396000" cy="396000"/>
          </a:xfrm>
        </p:spPr>
        <p:txBody>
          <a:bodyPr/>
          <a:lstStyle/>
          <a:p>
            <a:fld id="{7E0E41E9-E887-49CF-A358-8367F0C3484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461EE7-2FB2-407A-8988-190E368E8233}"/>
              </a:ext>
            </a:extLst>
          </p:cNvPr>
          <p:cNvSpPr txBox="1">
            <a:spLocks/>
          </p:cNvSpPr>
          <p:nvPr/>
        </p:nvSpPr>
        <p:spPr>
          <a:xfrm>
            <a:off x="181400" y="1254999"/>
            <a:ext cx="59400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" y="3454398"/>
            <a:ext cx="682811" cy="682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" y="4389541"/>
            <a:ext cx="682811" cy="682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" y="5536434"/>
            <a:ext cx="682811" cy="6828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71595" y="3454398"/>
            <a:ext cx="10280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0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outcomes for a project can be observed, viz., Successful, Failed, Live, Purged, Suspended and Cancelled.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597" y="4375686"/>
            <a:ext cx="10410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observed that the success of a project is low in comparison to failure, suspension and cancellation put together, which is concerning for a business. </a:t>
            </a:r>
            <a:r>
              <a:rPr lang="en-US" dirty="0"/>
              <a:t>The average success rate for projects is 38.3% and only categories above this rate should be considered to maximize the possibility of success.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596" y="5536434"/>
            <a:ext cx="1041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0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the many reasons for suspension, lack of trust and non-transparency in disclosing relevant information about the project or the creator, as well as presenting others' work as one's own, are significant factors.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1851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869" y="3033000"/>
            <a:ext cx="6235201" cy="792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44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606CA9-73CA-4217-BA3D-1864E6BFEEB4}">
  <ds:schemaRefs>
    <ds:schemaRef ds:uri="http://purl.org/dc/elements/1.1/"/>
    <ds:schemaRef ds:uri="http://purl.org/dc/terms/"/>
    <ds:schemaRef ds:uri="16c05727-aa75-4e4a-9b5f-8a80a1165891"/>
    <ds:schemaRef ds:uri="http://purl.org/dc/dcmitype/"/>
    <ds:schemaRef ds:uri="71af3243-3dd4-4a8d-8c0d-dd76da1f02a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conference presentation</Template>
  <TotalTime>0</TotalTime>
  <Words>660</Words>
  <Application>Microsoft Office PowerPoint</Application>
  <PresentationFormat>Widescreen</PresentationFormat>
  <Paragraphs>78</Paragraphs>
  <Slides>9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Kickstarter Crowdfunding Project </vt:lpstr>
      <vt:lpstr>PowerPoint Presentation</vt:lpstr>
      <vt:lpstr>Key Cards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2024-04-05T15:55:50Z</dcterms:created>
  <dcterms:modified xsi:type="dcterms:W3CDTF">2024-04-13T18:16:12Z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