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58" r:id="rId6"/>
    <p:sldId id="279" r:id="rId7"/>
    <p:sldId id="260" r:id="rId8"/>
    <p:sldId id="263" r:id="rId9"/>
    <p:sldId id="275" r:id="rId10"/>
    <p:sldId id="276" r:id="rId11"/>
    <p:sldId id="261" r:id="rId12"/>
    <p:sldId id="277" r:id="rId13"/>
    <p:sldId id="271" r:id="rId14"/>
    <p:sldId id="280" r:id="rId15"/>
    <p:sldId id="278"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844" autoAdjust="0"/>
  </p:normalViewPr>
  <p:slideViewPr>
    <p:cSldViewPr snapToGrid="0">
      <p:cViewPr varScale="1">
        <p:scale>
          <a:sx n="86" d="100"/>
          <a:sy n="86" d="100"/>
        </p:scale>
        <p:origin x="1032" y="5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Healthcare</a:t>
            </a:r>
            <a:br>
              <a:rPr lang="en-US" dirty="0"/>
            </a:br>
            <a:r>
              <a:rPr lang="en-US" dirty="0"/>
              <a:t>Dialysis analysis</a:t>
            </a:r>
            <a:br>
              <a:rPr lang="en-US" dirty="0"/>
            </a:br>
            <a:endParaRPr lang="en-US" dirty="0"/>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flipV="1">
            <a:off x="3645139" y="3879488"/>
            <a:ext cx="5926700" cy="82166"/>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0FEA02-EC69-4E95-B7BF-3347007A7CB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1089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5B4FF39-E028-46FF-BA86-ED152D0DDCF7}"/>
              </a:ext>
            </a:extLst>
          </p:cNvPr>
          <p:cNvSpPr>
            <a:spLocks noGrp="1"/>
          </p:cNvSpPr>
          <p:nvPr>
            <p:ph type="sldNum" sz="quarter" idx="11"/>
          </p:nvPr>
        </p:nvSpPr>
        <p:spPr>
          <a:xfrm>
            <a:off x="11658671" y="6377001"/>
            <a:ext cx="270474" cy="270474"/>
          </a:xfrm>
        </p:spPr>
        <p:txBody>
          <a:bodyPr/>
          <a:lstStyle/>
          <a:p>
            <a:fld id="{EECC7194-A4D0-457B-9D3E-53681723AFF7}" type="slidenum">
              <a:rPr lang="en-US" smtClean="0"/>
              <a:pPr/>
              <a:t>11</a:t>
            </a:fld>
            <a:endParaRPr lang="en-US" dirty="0"/>
          </a:p>
        </p:txBody>
      </p:sp>
      <p:pic>
        <p:nvPicPr>
          <p:cNvPr id="3" name="Picture 2">
            <a:extLst>
              <a:ext uri="{FF2B5EF4-FFF2-40B4-BE49-F238E27FC236}">
                <a16:creationId xmlns:a16="http://schemas.microsoft.com/office/drawing/2014/main" id="{D170C9CE-0989-43FC-8F7A-1CFA60C94208}"/>
              </a:ext>
            </a:extLst>
          </p:cNvPr>
          <p:cNvPicPr>
            <a:picLocks noChangeAspect="1"/>
          </p:cNvPicPr>
          <p:nvPr/>
        </p:nvPicPr>
        <p:blipFill>
          <a:blip r:embed="rId2"/>
          <a:stretch>
            <a:fillRect/>
          </a:stretch>
        </p:blipFill>
        <p:spPr>
          <a:xfrm>
            <a:off x="27542" y="0"/>
            <a:ext cx="12136916" cy="6858000"/>
          </a:xfrm>
          <a:prstGeom prst="rect">
            <a:avLst/>
          </a:prstGeom>
        </p:spPr>
      </p:pic>
    </p:spTree>
    <p:extLst>
      <p:ext uri="{BB962C8B-B14F-4D97-AF65-F5344CB8AC3E}">
        <p14:creationId xmlns:p14="http://schemas.microsoft.com/office/powerpoint/2010/main" val="142396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p:txBody>
          <a:bodyPr/>
          <a:lstStyle/>
          <a:p>
            <a:r>
              <a:rPr lang="en-US" dirty="0"/>
              <a:t>Conclusion</a:t>
            </a:r>
            <a:br>
              <a:rPr lang="en-US" dirty="0"/>
            </a:br>
            <a:endParaRPr lang="en-US" dirty="0"/>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a:off x="684000" y="1305031"/>
            <a:ext cx="3009111" cy="1748887"/>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id="{17BBC7F8-1BEC-F639-5F8C-9F87F2756282}"/>
              </a:ext>
            </a:extLst>
          </p:cNvPr>
          <p:cNvSpPr txBox="1"/>
          <p:nvPr/>
        </p:nvSpPr>
        <p:spPr>
          <a:xfrm>
            <a:off x="471947" y="1584799"/>
            <a:ext cx="11473975" cy="4154984"/>
          </a:xfrm>
          <a:prstGeom prst="rect">
            <a:avLst/>
          </a:prstGeom>
          <a:noFill/>
        </p:spPr>
        <p:txBody>
          <a:bodyPr wrap="square">
            <a:spAutoFit/>
          </a:bodyPr>
          <a:lstStyle/>
          <a:p>
            <a:pPr marL="342900" indent="-342900">
              <a:buFont typeface="Arial" panose="020B0604020202020204" pitchFamily="34" charset="0"/>
              <a:buChar char="•"/>
            </a:pPr>
            <a:r>
              <a:rPr lang="en-GB" sz="2400" dirty="0"/>
              <a:t>All things considered, the analysis shows predictability in hospitalization, readmission, and PPPW category results. </a:t>
            </a:r>
          </a:p>
          <a:p>
            <a:pPr marL="342900" indent="-342900">
              <a:buFont typeface="Arial" panose="020B0604020202020204" pitchFamily="34" charset="0"/>
              <a:buChar char="•"/>
            </a:pPr>
            <a:r>
              <a:rPr lang="en-GB" sz="2400" dirty="0"/>
              <a:t>Population density is one element that influences the variability in the number of dialysis stations. Transparency concerns are raised by the frequency of "No Score" evaluations, particularly for Fresenius Medical Care. </a:t>
            </a:r>
          </a:p>
          <a:p>
            <a:pPr marL="342900" indent="-342900">
              <a:buFont typeface="Arial" panose="020B0604020202020204" pitchFamily="34" charset="0"/>
              <a:buChar char="•"/>
            </a:pPr>
            <a:r>
              <a:rPr lang="en-GB" sz="2400" dirty="0"/>
              <a:t>The Dominance of profitable businesses indicates a favourable business climate. </a:t>
            </a:r>
          </a:p>
          <a:p>
            <a:pPr marL="342900" indent="-342900">
              <a:buFont typeface="Arial" panose="020B0604020202020204" pitchFamily="34" charset="0"/>
              <a:buChar char="•"/>
            </a:pPr>
            <a:r>
              <a:rPr lang="en-GB" sz="2400" dirty="0"/>
              <a:t>Patient summaries show that nPCR is not often used as a diagnostic test for infectious infections, despite a high rate of hospitalizations due to kidney problems. </a:t>
            </a:r>
          </a:p>
          <a:p>
            <a:pPr marL="342900" indent="-342900">
              <a:buFont typeface="Arial" panose="020B0604020202020204" pitchFamily="34" charset="0"/>
              <a:buChar char="•"/>
            </a:pPr>
            <a:r>
              <a:rPr lang="en-GB" sz="2400" dirty="0"/>
              <a:t>These revelations highlight the need for additional research and possible advancements in medical procedures.</a:t>
            </a:r>
            <a:endParaRPr lang="en-IN" sz="2400" dirty="0"/>
          </a:p>
        </p:txBody>
      </p:sp>
    </p:spTree>
    <p:extLst>
      <p:ext uri="{BB962C8B-B14F-4D97-AF65-F5344CB8AC3E}">
        <p14:creationId xmlns:p14="http://schemas.microsoft.com/office/powerpoint/2010/main" val="212663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sp>
        <p:nvSpPr>
          <p:cNvPr id="21" name="Title 20">
            <a:extLst>
              <a:ext uri="{FF2B5EF4-FFF2-40B4-BE49-F238E27FC236}">
                <a16:creationId xmlns:a16="http://schemas.microsoft.com/office/drawing/2014/main" id="{027E4BDE-36D4-4019-82E5-C3800C4F8D69}"/>
              </a:ext>
            </a:extLst>
          </p:cNvPr>
          <p:cNvSpPr>
            <a:spLocks noGrp="1"/>
          </p:cNvSpPr>
          <p:nvPr>
            <p:ph type="ctrTitle"/>
          </p:nvPr>
        </p:nvSpPr>
        <p:spPr/>
        <p:txBody>
          <a:bodyPr/>
          <a:lstStyle/>
          <a:p>
            <a:r>
              <a:rPr lang="en-US" dirty="0"/>
              <a:t>Thank</a:t>
            </a:r>
            <a:br>
              <a:rPr lang="en-US" dirty="0"/>
            </a:br>
            <a:r>
              <a:rPr lang="en-US" dirty="0"/>
              <a:t>you</a:t>
            </a:r>
          </a:p>
        </p:txBody>
      </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96C1A3B-2A93-4FC7-AD1B-578E56173D4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a:xfrm>
            <a:off x="0" y="0"/>
            <a:ext cx="12109142" cy="6858000"/>
          </a:xfrm>
        </p:spPr>
      </p:pic>
      <p:sp>
        <p:nvSpPr>
          <p:cNvPr id="13" name="Rectangle 12">
            <a:extLst>
              <a:ext uri="{FF2B5EF4-FFF2-40B4-BE49-F238E27FC236}">
                <a16:creationId xmlns:a16="http://schemas.microsoft.com/office/drawing/2014/main" id="{E5690F19-4177-4E0D-9879-4E4A10B2E983}"/>
              </a:ext>
            </a:extLst>
          </p:cNvPr>
          <p:cNvSpPr/>
          <p:nvPr/>
        </p:nvSpPr>
        <p:spPr>
          <a:xfrm>
            <a:off x="1791800" y="0"/>
            <a:ext cx="5664373"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02954" y="2298583"/>
            <a:ext cx="6903253" cy="4145114"/>
          </a:xfrm>
          <a:gradFill>
            <a:gsLst>
              <a:gs pos="0">
                <a:schemeClr val="tx2"/>
              </a:gs>
              <a:gs pos="100000">
                <a:schemeClr val="accent2"/>
              </a:gs>
            </a:gsLst>
            <a:lin ang="14400000" scaled="0"/>
          </a:gradFill>
        </p:spPr>
        <p:txBody>
          <a:bodyPr/>
          <a:lstStyle/>
          <a:p>
            <a:r>
              <a:rPr lang="en-US" dirty="0"/>
              <a:t>Ritu Kishor </a:t>
            </a:r>
            <a:r>
              <a:rPr lang="en-US" dirty="0" err="1"/>
              <a:t>Paigwar</a:t>
            </a:r>
            <a:r>
              <a:rPr lang="en-US" dirty="0"/>
              <a:t> </a:t>
            </a:r>
          </a:p>
          <a:p>
            <a:r>
              <a:rPr lang="en-US" dirty="0"/>
              <a:t>Poornima </a:t>
            </a:r>
            <a:r>
              <a:rPr lang="en-US" dirty="0" err="1"/>
              <a:t>Gopinathan</a:t>
            </a:r>
            <a:endParaRPr lang="en-US" dirty="0"/>
          </a:p>
          <a:p>
            <a:r>
              <a:rPr lang="en-US" dirty="0" err="1"/>
              <a:t>Chaitanyachidambar</a:t>
            </a:r>
            <a:r>
              <a:rPr lang="en-US" dirty="0"/>
              <a:t> Kulkarni</a:t>
            </a:r>
          </a:p>
          <a:p>
            <a:r>
              <a:rPr lang="en-US" dirty="0"/>
              <a:t>Shital </a:t>
            </a:r>
            <a:r>
              <a:rPr lang="en-US" dirty="0" err="1"/>
              <a:t>Kumbhar</a:t>
            </a:r>
            <a:endParaRPr lang="en-US" dirty="0"/>
          </a:p>
          <a:p>
            <a:r>
              <a:rPr lang="en-US" dirty="0"/>
              <a:t>Gaurav </a:t>
            </a:r>
            <a:r>
              <a:rPr lang="en-US" dirty="0" err="1"/>
              <a:t>Tripati</a:t>
            </a:r>
            <a:endParaRPr lang="en-US" dirty="0"/>
          </a:p>
          <a:p>
            <a:endParaRPr lang="en-US"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60221" y="2450237"/>
            <a:ext cx="4585966" cy="1126906"/>
          </a:xfrm>
        </p:spPr>
        <p:txBody>
          <a:bodyPr/>
          <a:lstStyle/>
          <a:p>
            <a:br>
              <a:rPr lang="en-US" dirty="0"/>
            </a:br>
            <a:r>
              <a:rPr lang="en-US" dirty="0"/>
              <a:t>Group 4</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flipV="1">
            <a:off x="2860221" y="3577143"/>
            <a:ext cx="2670567" cy="7474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95529" y="2782242"/>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00573" y="2658800"/>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6B813F3C-4756-40E2-8285-534303CCF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285" y="-1133116"/>
            <a:ext cx="3707891" cy="3707891"/>
          </a:xfrm>
          <a:prstGeom prst="rect">
            <a:avLst/>
          </a:prstGeom>
        </p:spPr>
      </p:pic>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AF553E-5C5E-4E5C-87FD-635E2D12FEED}"/>
              </a:ext>
            </a:extLst>
          </p:cNvPr>
          <p:cNvSpPr txBox="1"/>
          <p:nvPr/>
        </p:nvSpPr>
        <p:spPr>
          <a:xfrm>
            <a:off x="195309" y="159799"/>
            <a:ext cx="5513033" cy="646331"/>
          </a:xfrm>
          <a:prstGeom prst="rect">
            <a:avLst/>
          </a:prstGeom>
          <a:noFill/>
        </p:spPr>
        <p:txBody>
          <a:bodyPr wrap="square" rtlCol="0">
            <a:spAutoFit/>
          </a:bodyPr>
          <a:lstStyle/>
          <a:p>
            <a:r>
              <a:rPr lang="en-US" sz="3600" b="1" dirty="0">
                <a:solidFill>
                  <a:schemeClr val="bg2"/>
                </a:solidFill>
              </a:rPr>
              <a:t>Understanding the Data</a:t>
            </a:r>
          </a:p>
        </p:txBody>
      </p:sp>
      <p:pic>
        <p:nvPicPr>
          <p:cNvPr id="7" name="Picture 6">
            <a:extLst>
              <a:ext uri="{FF2B5EF4-FFF2-40B4-BE49-F238E27FC236}">
                <a16:creationId xmlns:a16="http://schemas.microsoft.com/office/drawing/2014/main" id="{384633B3-C58E-41A2-AD91-58EB9708EC73}"/>
              </a:ext>
            </a:extLst>
          </p:cNvPr>
          <p:cNvPicPr>
            <a:picLocks noChangeAspect="1"/>
          </p:cNvPicPr>
          <p:nvPr/>
        </p:nvPicPr>
        <p:blipFill>
          <a:blip r:embed="rId2"/>
          <a:stretch>
            <a:fillRect/>
          </a:stretch>
        </p:blipFill>
        <p:spPr>
          <a:xfrm>
            <a:off x="0" y="806130"/>
            <a:ext cx="12192000" cy="6051870"/>
          </a:xfrm>
          <a:prstGeom prst="rect">
            <a:avLst/>
          </a:prstGeom>
        </p:spPr>
      </p:pic>
    </p:spTree>
    <p:extLst>
      <p:ext uri="{BB962C8B-B14F-4D97-AF65-F5344CB8AC3E}">
        <p14:creationId xmlns:p14="http://schemas.microsoft.com/office/powerpoint/2010/main" val="152644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96865"/>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684000" y="808185"/>
            <a:ext cx="4473926" cy="360000"/>
          </a:xfrm>
        </p:spPr>
        <p:txBody>
          <a:bodyPr/>
          <a:lstStyle/>
          <a:p>
            <a:r>
              <a:rPr lang="en-US" dirty="0"/>
              <a:t>Key cards</a:t>
            </a:r>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4213" y="3097188"/>
            <a:ext cx="1652587" cy="435600"/>
          </a:xfrm>
        </p:spPr>
        <p:txBody>
          <a:bodyPr/>
          <a:lstStyle/>
          <a:p>
            <a:r>
              <a:rPr lang="en-US" dirty="0"/>
              <a:t>5.73M</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10455" y="3695377"/>
            <a:ext cx="1999889" cy="846137"/>
          </a:xfrm>
        </p:spPr>
        <p:txBody>
          <a:bodyPr/>
          <a:lstStyle/>
          <a:p>
            <a:r>
              <a:rPr lang="en-US" dirty="0"/>
              <a:t>Total Number of Patients</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2971013" y="3097188"/>
            <a:ext cx="1652587" cy="435600"/>
          </a:xfrm>
        </p:spPr>
        <p:txBody>
          <a:bodyPr/>
          <a:lstStyle/>
          <a:p>
            <a:r>
              <a:rPr lang="en-US" dirty="0"/>
              <a:t>131K</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70799" y="3695377"/>
            <a:ext cx="1652801" cy="846137"/>
          </a:xfrm>
        </p:spPr>
        <p:txBody>
          <a:bodyPr/>
          <a:lstStyle/>
          <a:p>
            <a:r>
              <a:rPr lang="en-US" dirty="0"/>
              <a:t>Total Number of Dialysis Stations</a:t>
            </a: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269707" y="3097188"/>
            <a:ext cx="1652587" cy="435600"/>
          </a:xfrm>
        </p:spPr>
        <p:txBody>
          <a:bodyPr/>
          <a:lstStyle/>
          <a:p>
            <a:r>
              <a:rPr lang="en-US" dirty="0"/>
              <a:t>89.14%</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69600" y="3695377"/>
            <a:ext cx="1652801" cy="846137"/>
          </a:xfrm>
        </p:spPr>
        <p:txBody>
          <a:bodyPr/>
          <a:lstStyle/>
          <a:p>
            <a:r>
              <a:rPr lang="en-US" dirty="0"/>
              <a:t> Profitable Chain Organizations</a:t>
            </a:r>
          </a:p>
          <a:p>
            <a:endParaRPr lang="en-US" dirty="0"/>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7544613" y="3097188"/>
            <a:ext cx="1652587" cy="435600"/>
          </a:xfrm>
        </p:spPr>
        <p:txBody>
          <a:bodyPr/>
          <a:lstStyle/>
          <a:p>
            <a:r>
              <a:rPr lang="en-US" dirty="0"/>
              <a:t>33.74</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855" y="3695377"/>
            <a:ext cx="1999889" cy="846137"/>
          </a:xfrm>
        </p:spPr>
        <p:txBody>
          <a:bodyPr/>
          <a:lstStyle/>
          <a:p>
            <a:r>
              <a:rPr lang="en-US" dirty="0"/>
              <a:t>Average Performance Score Per Chain Organization</a:t>
            </a:r>
          </a:p>
          <a:p>
            <a:endParaRPr lang="en-US" dirty="0"/>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831412" y="3097188"/>
            <a:ext cx="1652587" cy="435600"/>
          </a:xfrm>
        </p:spPr>
        <p:txBody>
          <a:bodyPr/>
          <a:lstStyle/>
          <a:p>
            <a:r>
              <a:rPr lang="en-US" dirty="0"/>
              <a:t>0.00834%</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657654" y="3695377"/>
            <a:ext cx="1999889" cy="846137"/>
          </a:xfrm>
        </p:spPr>
        <p:txBody>
          <a:bodyPr/>
          <a:lstStyle/>
          <a:p>
            <a:r>
              <a:rPr lang="en-US" dirty="0"/>
              <a:t>Average Payment Reduction Rate</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318326" y="2437246"/>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36051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5903820" y="2437246"/>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10465525"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flipV="1">
            <a:off x="722099" y="1277066"/>
            <a:ext cx="2385085"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V="1">
            <a:off x="37591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A93ACF-485A-4938-9815-8D5DFE3128D2}"/>
              </a:ext>
              <a:ext uri="{C183D7F6-B498-43B3-948B-1728B52AA6E4}">
                <adec:decorative xmlns:adec="http://schemas.microsoft.com/office/drawing/2017/decorative" val="1"/>
              </a:ext>
            </a:extLst>
          </p:cNvPr>
          <p:cNvCxnSpPr>
            <a:cxnSpLocks/>
          </p:cNvCxnSpPr>
          <p:nvPr/>
        </p:nvCxnSpPr>
        <p:spPr>
          <a:xfrm flipV="1">
            <a:off x="6096000" y="4527746"/>
            <a:ext cx="1"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V="1">
            <a:off x="83327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A6C85E8-3D95-45FE-A577-C08E6E920D70}"/>
              </a:ext>
              <a:ext uri="{C183D7F6-B498-43B3-948B-1728B52AA6E4}">
                <adec:decorative xmlns:adec="http://schemas.microsoft.com/office/drawing/2017/decorative" val="1"/>
              </a:ext>
            </a:extLst>
          </p:cNvPr>
          <p:cNvCxnSpPr>
            <a:cxnSpLocks/>
            <a:stCxn id="6" idx="2"/>
          </p:cNvCxnSpPr>
          <p:nvPr/>
        </p:nvCxnSpPr>
        <p:spPr>
          <a:xfrm rot="16200000" flipH="1">
            <a:off x="3654430" y="2397484"/>
            <a:ext cx="297540" cy="4585600"/>
          </a:xfrm>
          <a:prstGeom prst="bentConnector2">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1BB5F7E-073B-4BF0-8FA1-F724BA8DB3D0}"/>
              </a:ext>
              <a:ext uri="{C183D7F6-B498-43B3-948B-1728B52AA6E4}">
                <adec:decorative xmlns:adec="http://schemas.microsoft.com/office/drawing/2017/decorative" val="1"/>
              </a:ext>
            </a:extLst>
          </p:cNvPr>
          <p:cNvCxnSpPr>
            <a:cxnSpLocks/>
            <a:stCxn id="14" idx="2"/>
          </p:cNvCxnSpPr>
          <p:nvPr/>
        </p:nvCxnSpPr>
        <p:spPr>
          <a:xfrm rot="5400000">
            <a:off x="8228030" y="2409485"/>
            <a:ext cx="297540" cy="4561599"/>
          </a:xfrm>
          <a:prstGeom prst="bentConnector2">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Picture Placeholder 38" descr="Gauge with solid fill">
            <a:extLst>
              <a:ext uri="{FF2B5EF4-FFF2-40B4-BE49-F238E27FC236}">
                <a16:creationId xmlns:a16="http://schemas.microsoft.com/office/drawing/2014/main" id="{08B049CD-6A6B-47E4-9FF5-1E1C4ACE7E96}"/>
              </a:ext>
            </a:extLst>
          </p:cNvPr>
          <p:cNvPicPr>
            <a:picLocks noGrp="1" noChangeAspect="1"/>
          </p:cNvPicPr>
          <p:nvPr>
            <p:ph type="pic" sz="quarter" idx="26"/>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8185254" y="2352614"/>
            <a:ext cx="446093" cy="446093"/>
          </a:xfrm>
        </p:spPr>
      </p:pic>
    </p:spTree>
    <p:extLst>
      <p:ext uri="{BB962C8B-B14F-4D97-AF65-F5344CB8AC3E}">
        <p14:creationId xmlns:p14="http://schemas.microsoft.com/office/powerpoint/2010/main" val="369769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a:xfrm>
            <a:off x="374496" y="1312152"/>
            <a:ext cx="2945752" cy="370166"/>
          </a:xfrm>
        </p:spPr>
        <p:txBody>
          <a:bodyPr/>
          <a:lstStyle/>
          <a:p>
            <a:r>
              <a:rPr lang="en-US" dirty="0"/>
              <a:t>Summaries</a:t>
            </a:r>
            <a:br>
              <a:rPr lang="en-US" dirty="0"/>
            </a:br>
            <a:endParaRPr lang="en-US" dirty="0"/>
          </a:p>
        </p:txBody>
      </p:sp>
      <p:sp>
        <p:nvSpPr>
          <p:cNvPr id="30" name="object 7" descr="Beige rectangle">
            <a:extLst>
              <a:ext uri="{FF2B5EF4-FFF2-40B4-BE49-F238E27FC236}">
                <a16:creationId xmlns:a16="http://schemas.microsoft.com/office/drawing/2014/main" id="{1E04C292-AE6A-4666-9EA6-9D87F84CB793}"/>
              </a:ext>
            </a:extLst>
          </p:cNvPr>
          <p:cNvSpPr/>
          <p:nvPr/>
        </p:nvSpPr>
        <p:spPr bwMode="white">
          <a:xfrm flipV="1">
            <a:off x="224749" y="1836454"/>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79C2C0F4-D0D6-4937-BCA2-1B33861108C9}"/>
              </a:ext>
            </a:extLst>
          </p:cNvPr>
          <p:cNvPicPr>
            <a:picLocks noChangeAspect="1"/>
          </p:cNvPicPr>
          <p:nvPr/>
        </p:nvPicPr>
        <p:blipFill>
          <a:blip r:embed="rId2"/>
          <a:stretch>
            <a:fillRect/>
          </a:stretch>
        </p:blipFill>
        <p:spPr>
          <a:xfrm>
            <a:off x="4545368" y="1"/>
            <a:ext cx="7646632" cy="3429000"/>
          </a:xfrm>
          <a:prstGeom prst="rect">
            <a:avLst/>
          </a:prstGeom>
        </p:spPr>
      </p:pic>
      <p:sp>
        <p:nvSpPr>
          <p:cNvPr id="2" name="TextBox 1">
            <a:extLst>
              <a:ext uri="{FF2B5EF4-FFF2-40B4-BE49-F238E27FC236}">
                <a16:creationId xmlns:a16="http://schemas.microsoft.com/office/drawing/2014/main" id="{85F11B7C-130A-4764-96AB-E7746F8230B4}"/>
              </a:ext>
            </a:extLst>
          </p:cNvPr>
          <p:cNvSpPr txBox="1"/>
          <p:nvPr/>
        </p:nvSpPr>
        <p:spPr>
          <a:xfrm>
            <a:off x="106532" y="3577701"/>
            <a:ext cx="1748901" cy="369332"/>
          </a:xfrm>
          <a:prstGeom prst="rect">
            <a:avLst/>
          </a:prstGeom>
          <a:noFill/>
        </p:spPr>
        <p:txBody>
          <a:bodyPr wrap="square" rtlCol="0">
            <a:spAutoFit/>
          </a:bodyPr>
          <a:lstStyle/>
          <a:p>
            <a:r>
              <a:rPr lang="en-US" b="1" dirty="0"/>
              <a:t>INSIGHTS</a:t>
            </a:r>
          </a:p>
        </p:txBody>
      </p:sp>
      <p:sp>
        <p:nvSpPr>
          <p:cNvPr id="3" name="TextBox 2">
            <a:extLst>
              <a:ext uri="{FF2B5EF4-FFF2-40B4-BE49-F238E27FC236}">
                <a16:creationId xmlns:a16="http://schemas.microsoft.com/office/drawing/2014/main" id="{EFBDE60E-FDD3-47D1-921C-92DE44F5DF5E}"/>
              </a:ext>
            </a:extLst>
          </p:cNvPr>
          <p:cNvSpPr txBox="1"/>
          <p:nvPr/>
        </p:nvSpPr>
        <p:spPr>
          <a:xfrm>
            <a:off x="-1" y="3965104"/>
            <a:ext cx="6853561" cy="2862322"/>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Google Sans"/>
              </a:rPr>
              <a:t>The most common summary is Survival Summary, with a total of 1,890,431 patients. This suggests that the majority of patients referred to the isolation unit were admitted for treatment of </a:t>
            </a:r>
            <a:r>
              <a:rPr lang="en-US" dirty="0">
                <a:latin typeface="Google Sans"/>
              </a:rPr>
              <a:t>kidney related</a:t>
            </a:r>
            <a:r>
              <a:rPr lang="en-US" b="0" i="0" dirty="0">
                <a:effectLst/>
                <a:latin typeface="Google Sans"/>
              </a:rPr>
              <a:t> diseases.</a:t>
            </a:r>
          </a:p>
          <a:p>
            <a:pPr algn="l">
              <a:buFont typeface="Arial" panose="020B0604020202020204" pitchFamily="34" charset="0"/>
              <a:buChar char="•"/>
            </a:pPr>
            <a:r>
              <a:rPr lang="en-US" b="0" i="0" dirty="0">
                <a:effectLst/>
                <a:latin typeface="Google Sans"/>
              </a:rPr>
              <a:t>The next most common summary is Serum Phosphorus Summary, with a total of 646,483 patients. This suggests that hyperphosphatemia is a common complication of infectious diseases in humans.</a:t>
            </a:r>
          </a:p>
          <a:p>
            <a:pPr algn="l">
              <a:buFont typeface="Arial" panose="020B0604020202020204" pitchFamily="34" charset="0"/>
              <a:buChar char="•"/>
            </a:pPr>
            <a:r>
              <a:rPr lang="en-US" b="0" i="0" dirty="0">
                <a:effectLst/>
                <a:latin typeface="Google Sans"/>
              </a:rPr>
              <a:t>The least common summary is nPCR Summary. This suggests that nPCR is not a commonly used diagnostic test for infectious diseases in humans.</a:t>
            </a:r>
          </a:p>
        </p:txBody>
      </p:sp>
    </p:spTree>
    <p:extLst>
      <p:ext uri="{BB962C8B-B14F-4D97-AF65-F5344CB8AC3E}">
        <p14:creationId xmlns:p14="http://schemas.microsoft.com/office/powerpoint/2010/main" val="129971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73980" y="1213444"/>
            <a:ext cx="5092824" cy="615356"/>
          </a:xfrm>
        </p:spPr>
        <p:txBody>
          <a:bodyPr/>
          <a:lstStyle/>
          <a:p>
            <a:r>
              <a:rPr lang="en-US" dirty="0"/>
              <a:t>Profit  vs non - profit</a:t>
            </a:r>
            <a:br>
              <a:rPr lang="en-US" dirty="0"/>
            </a:br>
            <a:endParaRPr lang="en-US" dirty="0"/>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3980" y="1752544"/>
            <a:ext cx="4941903" cy="434991"/>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1" name="TextBox 10">
            <a:extLst>
              <a:ext uri="{FF2B5EF4-FFF2-40B4-BE49-F238E27FC236}">
                <a16:creationId xmlns:a16="http://schemas.microsoft.com/office/drawing/2014/main" id="{816F4D70-701B-41E9-9B72-088B7FD16CE2}"/>
              </a:ext>
            </a:extLst>
          </p:cNvPr>
          <p:cNvSpPr txBox="1"/>
          <p:nvPr/>
        </p:nvSpPr>
        <p:spPr>
          <a:xfrm>
            <a:off x="73981" y="4540316"/>
            <a:ext cx="3441576" cy="400110"/>
          </a:xfrm>
          <a:prstGeom prst="rect">
            <a:avLst/>
          </a:prstGeom>
          <a:noFill/>
        </p:spPr>
        <p:txBody>
          <a:bodyPr wrap="square" rtlCol="0">
            <a:spAutoFit/>
          </a:bodyPr>
          <a:lstStyle/>
          <a:p>
            <a:r>
              <a:rPr lang="en-US" sz="2000" b="1" dirty="0"/>
              <a:t>INSIGHTS</a:t>
            </a:r>
          </a:p>
        </p:txBody>
      </p:sp>
      <p:sp>
        <p:nvSpPr>
          <p:cNvPr id="5" name="TextBox 4">
            <a:extLst>
              <a:ext uri="{FF2B5EF4-FFF2-40B4-BE49-F238E27FC236}">
                <a16:creationId xmlns:a16="http://schemas.microsoft.com/office/drawing/2014/main" id="{D850EF75-8B4C-4F41-A4C3-91C36D4806F8}"/>
              </a:ext>
            </a:extLst>
          </p:cNvPr>
          <p:cNvSpPr txBox="1"/>
          <p:nvPr/>
        </p:nvSpPr>
        <p:spPr>
          <a:xfrm>
            <a:off x="6853561" y="3293616"/>
            <a:ext cx="1411549" cy="646331"/>
          </a:xfrm>
          <a:prstGeom prst="rect">
            <a:avLst/>
          </a:prstGeom>
          <a:noFill/>
        </p:spPr>
        <p:txBody>
          <a:bodyPr wrap="square" rtlCol="0">
            <a:spAutoFit/>
          </a:bodyPr>
          <a:lstStyle/>
          <a:p>
            <a:r>
              <a:rPr lang="en-US" dirty="0">
                <a:solidFill>
                  <a:schemeClr val="bg1"/>
                </a:solidFill>
              </a:rPr>
              <a:t>Profit 89.14%</a:t>
            </a:r>
          </a:p>
        </p:txBody>
      </p:sp>
      <p:sp>
        <p:nvSpPr>
          <p:cNvPr id="6" name="TextBox 5">
            <a:extLst>
              <a:ext uri="{FF2B5EF4-FFF2-40B4-BE49-F238E27FC236}">
                <a16:creationId xmlns:a16="http://schemas.microsoft.com/office/drawing/2014/main" id="{F4B31531-4B2C-4CDE-973D-27AD3C5DA563}"/>
              </a:ext>
            </a:extLst>
          </p:cNvPr>
          <p:cNvSpPr txBox="1"/>
          <p:nvPr/>
        </p:nvSpPr>
        <p:spPr>
          <a:xfrm>
            <a:off x="9543494" y="213064"/>
            <a:ext cx="1313895" cy="646331"/>
          </a:xfrm>
          <a:prstGeom prst="rect">
            <a:avLst/>
          </a:prstGeom>
          <a:noFill/>
        </p:spPr>
        <p:txBody>
          <a:bodyPr wrap="square" rtlCol="0">
            <a:spAutoFit/>
          </a:bodyPr>
          <a:lstStyle>
            <a:defPPr>
              <a:defRPr lang="en-US"/>
            </a:defPPr>
            <a:lvl1pPr>
              <a:defRPr>
                <a:solidFill>
                  <a:schemeClr val="bg1"/>
                </a:solidFill>
              </a:defRPr>
            </a:lvl1pPr>
          </a:lstStyle>
          <a:p>
            <a:r>
              <a:rPr lang="en-US" dirty="0"/>
              <a:t>Non-Profit 10.86%</a:t>
            </a:r>
          </a:p>
        </p:txBody>
      </p:sp>
      <p:pic>
        <p:nvPicPr>
          <p:cNvPr id="12" name="Picture 11">
            <a:extLst>
              <a:ext uri="{FF2B5EF4-FFF2-40B4-BE49-F238E27FC236}">
                <a16:creationId xmlns:a16="http://schemas.microsoft.com/office/drawing/2014/main" id="{C3D6BE6B-2428-43EC-9B0F-C4A43D710926}"/>
              </a:ext>
            </a:extLst>
          </p:cNvPr>
          <p:cNvPicPr/>
          <p:nvPr/>
        </p:nvPicPr>
        <p:blipFill>
          <a:blip r:embed="rId2"/>
          <a:stretch>
            <a:fillRect/>
          </a:stretch>
        </p:blipFill>
        <p:spPr>
          <a:xfrm>
            <a:off x="6247712" y="645711"/>
            <a:ext cx="5715635" cy="3400425"/>
          </a:xfrm>
          <a:prstGeom prst="rect">
            <a:avLst/>
          </a:prstGeom>
        </p:spPr>
      </p:pic>
      <p:sp>
        <p:nvSpPr>
          <p:cNvPr id="4" name="TextBox 3">
            <a:extLst>
              <a:ext uri="{FF2B5EF4-FFF2-40B4-BE49-F238E27FC236}">
                <a16:creationId xmlns:a16="http://schemas.microsoft.com/office/drawing/2014/main" id="{851786AE-38F2-4F6F-A545-AC2D2CD56D71}"/>
              </a:ext>
            </a:extLst>
          </p:cNvPr>
          <p:cNvSpPr txBox="1"/>
          <p:nvPr/>
        </p:nvSpPr>
        <p:spPr>
          <a:xfrm>
            <a:off x="73980" y="5078027"/>
            <a:ext cx="6468863"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Google Sans"/>
              </a:rPr>
              <a:t>The majority of the Chain Organization in the dataset are profitable. The "Profit" slice takes up 89.14% of the pie, while the "Non-Profit" slice takes up only 10.86%. This suggests that the business environment in the dataset is favorable for chain organizations to make a profit.</a:t>
            </a:r>
          </a:p>
        </p:txBody>
      </p:sp>
    </p:spTree>
    <p:extLst>
      <p:ext uri="{BB962C8B-B14F-4D97-AF65-F5344CB8AC3E}">
        <p14:creationId xmlns:p14="http://schemas.microsoft.com/office/powerpoint/2010/main" val="405063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73980" y="1213444"/>
            <a:ext cx="5092824" cy="615356"/>
          </a:xfrm>
        </p:spPr>
        <p:txBody>
          <a:bodyPr/>
          <a:lstStyle/>
          <a:p>
            <a:r>
              <a:rPr lang="en-US" dirty="0"/>
              <a:t>Chain organizations</a:t>
            </a:r>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3980" y="1752544"/>
            <a:ext cx="4941903" cy="434991"/>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1" name="TextBox 10">
            <a:extLst>
              <a:ext uri="{FF2B5EF4-FFF2-40B4-BE49-F238E27FC236}">
                <a16:creationId xmlns:a16="http://schemas.microsoft.com/office/drawing/2014/main" id="{816F4D70-701B-41E9-9B72-088B7FD16CE2}"/>
              </a:ext>
            </a:extLst>
          </p:cNvPr>
          <p:cNvSpPr txBox="1"/>
          <p:nvPr/>
        </p:nvSpPr>
        <p:spPr>
          <a:xfrm>
            <a:off x="73981" y="4540316"/>
            <a:ext cx="3441576" cy="400110"/>
          </a:xfrm>
          <a:prstGeom prst="rect">
            <a:avLst/>
          </a:prstGeom>
          <a:noFill/>
        </p:spPr>
        <p:txBody>
          <a:bodyPr wrap="square" rtlCol="0">
            <a:spAutoFit/>
          </a:bodyPr>
          <a:lstStyle/>
          <a:p>
            <a:r>
              <a:rPr lang="en-US" sz="2000" b="1" dirty="0"/>
              <a:t>INSIGHTS</a:t>
            </a:r>
          </a:p>
        </p:txBody>
      </p:sp>
      <p:pic>
        <p:nvPicPr>
          <p:cNvPr id="5" name="Picture 4">
            <a:extLst>
              <a:ext uri="{FF2B5EF4-FFF2-40B4-BE49-F238E27FC236}">
                <a16:creationId xmlns:a16="http://schemas.microsoft.com/office/drawing/2014/main" id="{5677BDA4-D610-4155-8BAB-9E3D034169AC}"/>
              </a:ext>
            </a:extLst>
          </p:cNvPr>
          <p:cNvPicPr>
            <a:picLocks noChangeAspect="1"/>
          </p:cNvPicPr>
          <p:nvPr/>
        </p:nvPicPr>
        <p:blipFill rotWithShape="1">
          <a:blip r:embed="rId2"/>
          <a:srcRect l="413" r="-1"/>
          <a:stretch/>
        </p:blipFill>
        <p:spPr>
          <a:xfrm>
            <a:off x="5015883" y="0"/>
            <a:ext cx="7176116" cy="4367813"/>
          </a:xfrm>
          <a:prstGeom prst="rect">
            <a:avLst/>
          </a:prstGeom>
        </p:spPr>
      </p:pic>
      <p:sp>
        <p:nvSpPr>
          <p:cNvPr id="4" name="TextBox 3">
            <a:extLst>
              <a:ext uri="{FF2B5EF4-FFF2-40B4-BE49-F238E27FC236}">
                <a16:creationId xmlns:a16="http://schemas.microsoft.com/office/drawing/2014/main" id="{AE6C79B6-1B9E-4675-A875-04364F593953}"/>
              </a:ext>
            </a:extLst>
          </p:cNvPr>
          <p:cNvSpPr txBox="1"/>
          <p:nvPr/>
        </p:nvSpPr>
        <p:spPr>
          <a:xfrm>
            <a:off x="186431" y="5024761"/>
            <a:ext cx="65872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most common Chain organization having performance score as “No Score” is Fresenius Medical Care with a total of 96 No Score ratings. </a:t>
            </a:r>
          </a:p>
          <a:p>
            <a:pPr marL="285750" indent="-285750">
              <a:buFont typeface="Arial" panose="020B0604020202020204" pitchFamily="34" charset="0"/>
              <a:buChar char="•"/>
            </a:pPr>
            <a:r>
              <a:rPr lang="en-US" dirty="0"/>
              <a:t>Followed by Independent Chain Organizations having performance score as “No Score” with a total of 50 No Score ratings.</a:t>
            </a:r>
          </a:p>
        </p:txBody>
      </p:sp>
    </p:spTree>
    <p:extLst>
      <p:ext uri="{BB962C8B-B14F-4D97-AF65-F5344CB8AC3E}">
        <p14:creationId xmlns:p14="http://schemas.microsoft.com/office/powerpoint/2010/main" val="319856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73981" y="1578187"/>
            <a:ext cx="4645845" cy="370166"/>
          </a:xfrm>
        </p:spPr>
        <p:txBody>
          <a:bodyPr/>
          <a:lstStyle/>
          <a:p>
            <a:r>
              <a:rPr lang="en-US" dirty="0"/>
              <a:t>Total Dialysis Stations</a:t>
            </a:r>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3981" y="2634645"/>
            <a:ext cx="4104000" cy="434991"/>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10" name="Picture 9">
            <a:extLst>
              <a:ext uri="{FF2B5EF4-FFF2-40B4-BE49-F238E27FC236}">
                <a16:creationId xmlns:a16="http://schemas.microsoft.com/office/drawing/2014/main" id="{CD518CB5-A1A0-4A3D-830B-485F7A105A53}"/>
              </a:ext>
            </a:extLst>
          </p:cNvPr>
          <p:cNvPicPr>
            <a:picLocks noChangeAspect="1"/>
          </p:cNvPicPr>
          <p:nvPr/>
        </p:nvPicPr>
        <p:blipFill>
          <a:blip r:embed="rId2"/>
          <a:stretch>
            <a:fillRect/>
          </a:stretch>
        </p:blipFill>
        <p:spPr>
          <a:xfrm>
            <a:off x="4879566" y="65565"/>
            <a:ext cx="7238453" cy="4204591"/>
          </a:xfrm>
          <a:prstGeom prst="rect">
            <a:avLst/>
          </a:prstGeom>
        </p:spPr>
      </p:pic>
      <p:sp>
        <p:nvSpPr>
          <p:cNvPr id="11" name="TextBox 10">
            <a:extLst>
              <a:ext uri="{FF2B5EF4-FFF2-40B4-BE49-F238E27FC236}">
                <a16:creationId xmlns:a16="http://schemas.microsoft.com/office/drawing/2014/main" id="{816F4D70-701B-41E9-9B72-088B7FD16CE2}"/>
              </a:ext>
            </a:extLst>
          </p:cNvPr>
          <p:cNvSpPr txBox="1"/>
          <p:nvPr/>
        </p:nvSpPr>
        <p:spPr>
          <a:xfrm>
            <a:off x="73981" y="4389395"/>
            <a:ext cx="3441576" cy="400110"/>
          </a:xfrm>
          <a:prstGeom prst="rect">
            <a:avLst/>
          </a:prstGeom>
          <a:noFill/>
        </p:spPr>
        <p:txBody>
          <a:bodyPr wrap="square" rtlCol="0">
            <a:spAutoFit/>
          </a:bodyPr>
          <a:lstStyle/>
          <a:p>
            <a:r>
              <a:rPr lang="en-US" sz="2000" b="1" dirty="0"/>
              <a:t>INSIGHTS</a:t>
            </a:r>
          </a:p>
        </p:txBody>
      </p:sp>
      <p:sp>
        <p:nvSpPr>
          <p:cNvPr id="3" name="TextBox 2">
            <a:extLst>
              <a:ext uri="{FF2B5EF4-FFF2-40B4-BE49-F238E27FC236}">
                <a16:creationId xmlns:a16="http://schemas.microsoft.com/office/drawing/2014/main" id="{255C258F-F938-4E98-801D-5F4719493FF1}"/>
              </a:ext>
            </a:extLst>
          </p:cNvPr>
          <p:cNvSpPr txBox="1"/>
          <p:nvPr/>
        </p:nvSpPr>
        <p:spPr>
          <a:xfrm>
            <a:off x="73981" y="4882718"/>
            <a:ext cx="7986943"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Google Sans"/>
              </a:rPr>
              <a:t>The number of dialysis stations varies considerably across the country. Some states, such as California, Texas, and Florida, have a large number of stations, while others, such as Wyoming, North Dakota, and Alaska, have relatively few. This variation is likely due to a number of factors, including population density, the prevalence of kidney disease, and the availability of healthcare resources.</a:t>
            </a:r>
          </a:p>
          <a:p>
            <a:endParaRPr lang="en-US" dirty="0"/>
          </a:p>
        </p:txBody>
      </p:sp>
    </p:spTree>
    <p:extLst>
      <p:ext uri="{BB962C8B-B14F-4D97-AF65-F5344CB8AC3E}">
        <p14:creationId xmlns:p14="http://schemas.microsoft.com/office/powerpoint/2010/main" val="334079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73980" y="1213444"/>
            <a:ext cx="5092824" cy="615356"/>
          </a:xfrm>
        </p:spPr>
        <p:txBody>
          <a:bodyPr/>
          <a:lstStyle/>
          <a:p>
            <a:r>
              <a:rPr lang="en-US" dirty="0"/>
              <a:t>Categories</a:t>
            </a:r>
            <a:br>
              <a:rPr lang="en-US" dirty="0"/>
            </a:br>
            <a:endParaRPr lang="en-US" dirty="0"/>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3981" y="1752544"/>
            <a:ext cx="2775752" cy="434991"/>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1" name="TextBox 10">
            <a:extLst>
              <a:ext uri="{FF2B5EF4-FFF2-40B4-BE49-F238E27FC236}">
                <a16:creationId xmlns:a16="http://schemas.microsoft.com/office/drawing/2014/main" id="{816F4D70-701B-41E9-9B72-088B7FD16CE2}"/>
              </a:ext>
            </a:extLst>
          </p:cNvPr>
          <p:cNvSpPr txBox="1"/>
          <p:nvPr/>
        </p:nvSpPr>
        <p:spPr>
          <a:xfrm>
            <a:off x="73981" y="4540316"/>
            <a:ext cx="3441576" cy="400110"/>
          </a:xfrm>
          <a:prstGeom prst="rect">
            <a:avLst/>
          </a:prstGeom>
          <a:noFill/>
        </p:spPr>
        <p:txBody>
          <a:bodyPr wrap="square" rtlCol="0">
            <a:spAutoFit/>
          </a:bodyPr>
          <a:lstStyle/>
          <a:p>
            <a:r>
              <a:rPr lang="en-US" sz="2000" b="1" dirty="0"/>
              <a:t>INSIGHTS</a:t>
            </a:r>
          </a:p>
        </p:txBody>
      </p:sp>
      <p:pic>
        <p:nvPicPr>
          <p:cNvPr id="6" name="Picture 5">
            <a:extLst>
              <a:ext uri="{FF2B5EF4-FFF2-40B4-BE49-F238E27FC236}">
                <a16:creationId xmlns:a16="http://schemas.microsoft.com/office/drawing/2014/main" id="{BE0A3DFD-F79A-4B27-8C4B-1791DF7DCBD0}"/>
              </a:ext>
            </a:extLst>
          </p:cNvPr>
          <p:cNvPicPr>
            <a:picLocks noChangeAspect="1"/>
          </p:cNvPicPr>
          <p:nvPr/>
        </p:nvPicPr>
        <p:blipFill>
          <a:blip r:embed="rId2"/>
          <a:stretch>
            <a:fillRect/>
          </a:stretch>
        </p:blipFill>
        <p:spPr>
          <a:xfrm>
            <a:off x="5015883" y="0"/>
            <a:ext cx="7176117" cy="4314548"/>
          </a:xfrm>
          <a:prstGeom prst="rect">
            <a:avLst/>
          </a:prstGeom>
        </p:spPr>
      </p:pic>
      <p:sp>
        <p:nvSpPr>
          <p:cNvPr id="3" name="TextBox 2">
            <a:extLst>
              <a:ext uri="{FF2B5EF4-FFF2-40B4-BE49-F238E27FC236}">
                <a16:creationId xmlns:a16="http://schemas.microsoft.com/office/drawing/2014/main" id="{57524C0B-9C54-4C1C-8A0E-7969F62B2FB5}"/>
              </a:ext>
            </a:extLst>
          </p:cNvPr>
          <p:cNvSpPr txBox="1"/>
          <p:nvPr/>
        </p:nvSpPr>
        <p:spPr>
          <a:xfrm>
            <a:off x="150920" y="5060272"/>
            <a:ext cx="7176117" cy="1477328"/>
          </a:xfrm>
          <a:prstGeom prst="rect">
            <a:avLst/>
          </a:prstGeom>
          <a:noFill/>
        </p:spPr>
        <p:txBody>
          <a:bodyPr wrap="square" rtlCol="0">
            <a:spAutoFit/>
          </a:bodyPr>
          <a:lstStyle/>
          <a:p>
            <a:r>
              <a:rPr lang="en-US" dirty="0">
                <a:latin typeface="Google Sans"/>
              </a:rPr>
              <a:t>“Hospitalization” category</a:t>
            </a:r>
            <a:r>
              <a:rPr lang="en-US" b="0" i="0" dirty="0">
                <a:effectLst/>
                <a:latin typeface="Google Sans"/>
              </a:rPr>
              <a:t> has the highest number of "As Expected" results (6,638), followed by "Hospital Readmission" (6,539) and “PPPW" (6,496). This suggests that these categories might be well-understood or predictable in terms of outcomes.</a:t>
            </a:r>
          </a:p>
          <a:p>
            <a:endParaRPr lang="en-US" dirty="0"/>
          </a:p>
        </p:txBody>
      </p:sp>
    </p:spTree>
    <p:extLst>
      <p:ext uri="{BB962C8B-B14F-4D97-AF65-F5344CB8AC3E}">
        <p14:creationId xmlns:p14="http://schemas.microsoft.com/office/powerpoint/2010/main" val="1482560967"/>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809</TotalTime>
  <Words>512</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vt:lpstr>
      <vt:lpstr>Calibri</vt:lpstr>
      <vt:lpstr>Courier New</vt:lpstr>
      <vt:lpstr>Gill Sans MT</vt:lpstr>
      <vt:lpstr>Google Sans</vt:lpstr>
      <vt:lpstr>Office Theme</vt:lpstr>
      <vt:lpstr>Healthcare Dialysis analysis </vt:lpstr>
      <vt:lpstr> Group 4</vt:lpstr>
      <vt:lpstr>PowerPoint Presentation</vt:lpstr>
      <vt:lpstr>Key cards</vt:lpstr>
      <vt:lpstr>Summaries </vt:lpstr>
      <vt:lpstr>Profit  vs non - profit </vt:lpstr>
      <vt:lpstr>Chain organizations</vt:lpstr>
      <vt:lpstr>Total Dialysis Stations</vt:lpstr>
      <vt:lpstr>Categories </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healthcare OFFICE solution</dc:title>
  <dc:creator>Admin</dc:creator>
  <cp:lastModifiedBy>Chaitanya Kulkarni</cp:lastModifiedBy>
  <cp:revision>45</cp:revision>
  <dcterms:created xsi:type="dcterms:W3CDTF">2024-01-03T05:50:14Z</dcterms:created>
  <dcterms:modified xsi:type="dcterms:W3CDTF">2024-05-15T04:43:21Z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