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88" r:id="rId4"/>
    <p:sldId id="259" r:id="rId5"/>
    <p:sldId id="283" r:id="rId6"/>
    <p:sldId id="275" r:id="rId7"/>
    <p:sldId id="284" r:id="rId8"/>
    <p:sldId id="277" r:id="rId9"/>
    <p:sldId id="260" r:id="rId10"/>
    <p:sldId id="261" r:id="rId11"/>
    <p:sldId id="262" r:id="rId12"/>
    <p:sldId id="291" r:id="rId13"/>
    <p:sldId id="267" r:id="rId14"/>
    <p:sldId id="269" r:id="rId15"/>
    <p:sldId id="270" r:id="rId16"/>
    <p:sldId id="279" r:id="rId17"/>
    <p:sldId id="280" r:id="rId18"/>
    <p:sldId id="289" r:id="rId19"/>
    <p:sldId id="290" r:id="rId20"/>
    <p:sldId id="282" r:id="rId21"/>
    <p:sldId id="287" r:id="rId22"/>
    <p:sldId id="272"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A3F651-E9F4-47E0-AE8F-B18BF418BE63}" type="datetimeFigureOut">
              <a:rPr lang="en-US" smtClean="0"/>
              <a:pPr/>
              <a:t>06/06/2019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BA6761-86E6-4BC9-8C86-27BA4B470C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AFD8D1-2055-46AD-BA4C-F1EF37400A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BA6761-86E6-4BC9-8C86-27BA4B470C7E}"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E3657-659B-4F0B-9D23-B2FA3306A348}" type="datetimeFigureOut">
              <a:rPr lang="en-US" smtClean="0"/>
              <a:pPr/>
              <a:t>06/06/2019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7BABA-95DF-4BCE-B45C-948295FAAD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E3657-659B-4F0B-9D23-B2FA3306A348}" type="datetimeFigureOut">
              <a:rPr lang="en-US" smtClean="0"/>
              <a:pPr/>
              <a:t>06/06/2019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7BABA-95DF-4BCE-B45C-948295FAAD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19400"/>
            <a:ext cx="7772400" cy="1470025"/>
          </a:xfrm>
        </p:spPr>
        <p:txBody>
          <a:bodyPr>
            <a:normAutofit/>
          </a:bodyPr>
          <a:lstStyle/>
          <a:p>
            <a:r>
              <a:rPr lang="en-US" sz="2000" b="1" dirty="0" smtClean="0">
                <a:latin typeface="Times New Roman" pitchFamily="18" charset="0"/>
                <a:cs typeface="Times New Roman" pitchFamily="18" charset="0"/>
              </a:rPr>
              <a:t>“AUTOMATIC DRILLING USING CNC AND FLATCAM”</a:t>
            </a:r>
            <a:endParaRPr lang="en-US" sz="20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419600"/>
            <a:ext cx="9143999" cy="2819400"/>
          </a:xfrm>
        </p:spPr>
        <p:txBody>
          <a:bodyPr>
            <a:normAutofit/>
          </a:bodyPr>
          <a:lstStyle/>
          <a:p>
            <a:pPr algn="l"/>
            <a:r>
              <a:rPr lang="en-US" sz="1600" b="1" dirty="0" smtClean="0">
                <a:solidFill>
                  <a:schemeClr val="tx1">
                    <a:lumMod val="95000"/>
                    <a:lumOff val="5000"/>
                  </a:schemeClr>
                </a:solidFill>
                <a:latin typeface="Times New Roman" pitchFamily="18" charset="0"/>
                <a:cs typeface="Times New Roman" pitchFamily="18" charset="0"/>
              </a:rPr>
              <a:t>           PROJECT COORDINATOR        	              GUIDE NAME                       HOD(E&amp;TC)</a:t>
            </a:r>
          </a:p>
          <a:p>
            <a:pPr algn="l"/>
            <a:endParaRPr lang="en-US" sz="1600" b="1" dirty="0" smtClean="0">
              <a:solidFill>
                <a:schemeClr val="tx1">
                  <a:lumMod val="95000"/>
                  <a:lumOff val="5000"/>
                </a:schemeClr>
              </a:solidFill>
              <a:latin typeface="Times New Roman" pitchFamily="18" charset="0"/>
              <a:cs typeface="Times New Roman" pitchFamily="18" charset="0"/>
            </a:endParaRPr>
          </a:p>
          <a:p>
            <a:r>
              <a:rPr lang="en-US" sz="1600" b="1" dirty="0" smtClean="0">
                <a:solidFill>
                  <a:schemeClr val="tx1">
                    <a:lumMod val="95000"/>
                    <a:lumOff val="5000"/>
                  </a:schemeClr>
                </a:solidFill>
                <a:latin typeface="Times New Roman" pitchFamily="18" charset="0"/>
                <a:cs typeface="Times New Roman" pitchFamily="18" charset="0"/>
              </a:rPr>
              <a:t>          PROF.T.K.ZOMBADE                        PROF.V.V.NALAWADE          PROF.UPASANI D.E. 		 								</a:t>
            </a:r>
          </a:p>
        </p:txBody>
      </p:sp>
      <p:pic>
        <p:nvPicPr>
          <p:cNvPr id="4" name="Picture 1"/>
          <p:cNvPicPr>
            <a:picLocks noChangeAspect="1"/>
          </p:cNvPicPr>
          <p:nvPr/>
        </p:nvPicPr>
        <p:blipFill>
          <a:blip r:embed="rId3">
            <a:extLst>
              <a:ext uri="{BEBA8EAE-BF5A-486C-A8C5-ECC9F3942E4B}">
                <a14:imgProps xmlns:a14="http://schemas.microsoft.com/office/drawing/2010/main" xmlns="">
                  <a14:imgLayer r:embed="">
                    <a14:imgEffect>
                      <a14:sharpenSoften amount="50000"/>
                    </a14:imgEffect>
                    <a14:imgEffect>
                      <a14:brightnessContrast contrast="-40000"/>
                    </a14:imgEffect>
                  </a14:imgLayer>
                </a14:imgProps>
              </a:ext>
              <a:ext uri="{28A0092B-C50C-407E-A947-70E740481C1C}">
                <a14:useLocalDpi xmlns:a14="http://schemas.microsoft.com/office/drawing/2010/main" xmlns="" val="0"/>
              </a:ext>
            </a:extLst>
          </a:blip>
          <a:srcRect b="4076"/>
          <a:stretch>
            <a:fillRect/>
          </a:stretch>
        </p:blipFill>
        <p:spPr bwMode="auto">
          <a:xfrm>
            <a:off x="228600" y="166688"/>
            <a:ext cx="8562975" cy="1357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2819400" y="1912203"/>
            <a:ext cx="3505200" cy="1200329"/>
          </a:xfrm>
          <a:prstGeom prst="rect">
            <a:avLst/>
          </a:prstGeom>
          <a:noFill/>
        </p:spPr>
        <p:txBody>
          <a:bodyPr wrap="square" rtlCol="0">
            <a:spAutoFit/>
          </a:bodyPr>
          <a:lstStyle/>
          <a:p>
            <a:pPr algn="ctr"/>
            <a:r>
              <a:rPr lang="en-US" sz="2400" b="1" dirty="0" smtClean="0">
                <a:solidFill>
                  <a:schemeClr val="tx2"/>
                </a:solidFill>
                <a:latin typeface="Times New Roman" pitchFamily="18" charset="0"/>
                <a:cs typeface="Times New Roman" pitchFamily="18" charset="0"/>
              </a:rPr>
              <a:t>Project Stage 2</a:t>
            </a:r>
            <a:br>
              <a:rPr lang="en-US" sz="2400" b="1" dirty="0" smtClean="0">
                <a:solidFill>
                  <a:schemeClr val="tx2"/>
                </a:solidFill>
                <a:latin typeface="Times New Roman" pitchFamily="18" charset="0"/>
                <a:cs typeface="Times New Roman" pitchFamily="18" charset="0"/>
              </a:rPr>
            </a:br>
            <a:r>
              <a:rPr lang="en-US" sz="2400" b="1" dirty="0" smtClean="0">
                <a:solidFill>
                  <a:schemeClr val="tx2"/>
                </a:solidFill>
                <a:latin typeface="Times New Roman" pitchFamily="18" charset="0"/>
                <a:cs typeface="Times New Roman" pitchFamily="18" charset="0"/>
              </a:rPr>
              <a:t>Presentation </a:t>
            </a:r>
            <a:br>
              <a:rPr lang="en-US" sz="2400" b="1" dirty="0" smtClean="0">
                <a:solidFill>
                  <a:schemeClr val="tx2"/>
                </a:solidFill>
                <a:latin typeface="Times New Roman" pitchFamily="18" charset="0"/>
                <a:cs typeface="Times New Roman" pitchFamily="18" charset="0"/>
              </a:rPr>
            </a:br>
            <a:r>
              <a:rPr lang="en-US" sz="2400" b="1" dirty="0" smtClean="0">
                <a:solidFill>
                  <a:schemeClr val="tx2"/>
                </a:solidFill>
                <a:latin typeface="Times New Roman" pitchFamily="18" charset="0"/>
                <a:cs typeface="Times New Roman" pitchFamily="18" charset="0"/>
              </a:rPr>
              <a:t>on</a:t>
            </a:r>
            <a:endParaRPr lang="en-US" sz="2400" b="1" dirty="0">
              <a:solidFill>
                <a:schemeClr val="tx2"/>
              </a:solidFill>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4267200" y="5476240"/>
          <a:ext cx="4495800" cy="1381760"/>
        </p:xfrm>
        <a:graphic>
          <a:graphicData uri="http://schemas.openxmlformats.org/drawingml/2006/table">
            <a:tbl>
              <a:tblPr>
                <a:tableStyleId>{5C22544A-7EE6-4342-B048-85BDC9FD1C3A}</a:tableStyleId>
              </a:tblPr>
              <a:tblGrid>
                <a:gridCol w="1910715"/>
                <a:gridCol w="2585085"/>
              </a:tblGrid>
              <a:tr h="370840">
                <a:tc>
                  <a:txBody>
                    <a:bodyPr/>
                    <a:lstStyle/>
                    <a:p>
                      <a:pPr algn="ctr"/>
                      <a:r>
                        <a:rPr lang="en-US" dirty="0" smtClean="0">
                          <a:latin typeface="Times New Roman" pitchFamily="18" charset="0"/>
                          <a:cs typeface="Times New Roman" pitchFamily="18" charset="0"/>
                        </a:rPr>
                        <a:t>STUDENT</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NAME :</a:t>
                      </a:r>
                      <a:endParaRPr lang="en-US"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Times New Roman" pitchFamily="18" charset="0"/>
                          <a:cs typeface="Times New Roman" pitchFamily="18" charset="0"/>
                        </a:rPr>
                        <a:t>ROLL</a:t>
                      </a:r>
                      <a:r>
                        <a:rPr lang="en-US" baseline="0" dirty="0" smtClean="0">
                          <a:latin typeface="Times New Roman" pitchFamily="18" charset="0"/>
                          <a:cs typeface="Times New Roman" pitchFamily="18" charset="0"/>
                        </a:rPr>
                        <a:t> NO :</a:t>
                      </a:r>
                      <a:endParaRPr lang="en-US"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latin typeface="Times New Roman" pitchFamily="18" charset="0"/>
                          <a:cs typeface="Times New Roman" pitchFamily="18" charset="0"/>
                        </a:rPr>
                        <a:t>1. LINGE D.P.</a:t>
                      </a:r>
                      <a:endParaRPr lang="en-US"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Times New Roman" pitchFamily="18" charset="0"/>
                          <a:cs typeface="Times New Roman" pitchFamily="18" charset="0"/>
                        </a:rPr>
                        <a:t>B16ETB18</a:t>
                      </a:r>
                      <a:endParaRPr lang="en-US"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latin typeface="Times New Roman" pitchFamily="18" charset="0"/>
                          <a:cs typeface="Times New Roman" pitchFamily="18" charset="0"/>
                        </a:rPr>
                        <a:t>2.MORE.S.S.</a:t>
                      </a:r>
                      <a:endParaRPr lang="en-US"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Times New Roman" pitchFamily="18" charset="0"/>
                          <a:cs typeface="Times New Roman" pitchFamily="18" charset="0"/>
                        </a:rPr>
                        <a:t>B16ETB25</a:t>
                      </a:r>
                      <a:endParaRPr lang="en-US"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4047494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638800"/>
          </a:xfrm>
        </p:spPr>
        <p:txBody>
          <a:bodyPr>
            <a:noAutofit/>
          </a:bodyPr>
          <a:lstStyle/>
          <a:p>
            <a:pPr algn="just">
              <a:lnSpc>
                <a:spcPct val="200000"/>
              </a:lnSpc>
            </a:pPr>
            <a:r>
              <a:rPr lang="en-US" sz="1400" dirty="0" smtClean="0">
                <a:latin typeface="Times New Roman" pitchFamily="18" charset="0"/>
                <a:cs typeface="Times New Roman" pitchFamily="18" charset="0"/>
              </a:rPr>
              <a:t>M. </a:t>
            </a:r>
            <a:r>
              <a:rPr lang="en-US" sz="1400" dirty="0" err="1" smtClean="0">
                <a:latin typeface="Times New Roman" pitchFamily="18" charset="0"/>
                <a:cs typeface="Times New Roman" pitchFamily="18" charset="0"/>
              </a:rPr>
              <a:t>Bhavani</a:t>
            </a:r>
            <a:r>
              <a:rPr lang="en-US" sz="1400" dirty="0" smtClean="0">
                <a:latin typeface="Times New Roman" pitchFamily="18" charset="0"/>
                <a:cs typeface="Times New Roman" pitchFamily="18" charset="0"/>
              </a:rPr>
              <a:t> [3] designed, implemented and constructed the </a:t>
            </a:r>
            <a:r>
              <a:rPr lang="en-US" sz="1400" b="1" dirty="0" smtClean="0">
                <a:latin typeface="Times New Roman" pitchFamily="18" charset="0"/>
                <a:cs typeface="Times New Roman" pitchFamily="18" charset="0"/>
              </a:rPr>
              <a:t>mini CNC machine for PCB drawing </a:t>
            </a:r>
            <a:r>
              <a:rPr lang="en-US" sz="1400" dirty="0" smtClean="0">
                <a:latin typeface="Times New Roman" pitchFamily="18" charset="0"/>
                <a:cs typeface="Times New Roman" pitchFamily="18" charset="0"/>
              </a:rPr>
              <a:t>and drilling, wood engraving and glass cutting. The GRBL firmware was used to interpret the G-code and converting it to electrical signals to control the actuators. The MCU used was  ARDUINO Uno development board based on </a:t>
            </a:r>
            <a:r>
              <a:rPr lang="en-US" sz="1400" dirty="0" err="1" smtClean="0">
                <a:latin typeface="Times New Roman" pitchFamily="18" charset="0"/>
                <a:cs typeface="Times New Roman" pitchFamily="18" charset="0"/>
              </a:rPr>
              <a:t>Atmega</a:t>
            </a:r>
            <a:r>
              <a:rPr lang="en-US" sz="1400" dirty="0" smtClean="0">
                <a:latin typeface="Times New Roman" pitchFamily="18" charset="0"/>
                <a:cs typeface="Times New Roman" pitchFamily="18" charset="0"/>
              </a:rPr>
              <a:t> 328 microcontroller, which was responsible for controlling important parameters of the machine, like feed rate, depth of cut, and spindle speed etc. The GT2 timing belts were used instead of lead or ball screws to reduce the cost. The communication between the computer and the MCU was done using universal serial bus. </a:t>
            </a:r>
          </a:p>
          <a:p>
            <a:pPr algn="just">
              <a:lnSpc>
                <a:spcPct val="200000"/>
              </a:lnSpc>
            </a:pPr>
            <a:r>
              <a:rPr lang="en-US" sz="1400" dirty="0" smtClean="0">
                <a:latin typeface="Times New Roman" pitchFamily="18" charset="0"/>
                <a:cs typeface="Times New Roman" pitchFamily="18" charset="0"/>
              </a:rPr>
              <a:t>Dr. B </a:t>
            </a:r>
            <a:r>
              <a:rPr lang="en-US" sz="1400" dirty="0" err="1" smtClean="0">
                <a:latin typeface="Times New Roman" pitchFamily="18" charset="0"/>
                <a:cs typeface="Times New Roman" pitchFamily="18" charset="0"/>
              </a:rPr>
              <a:t>Jayachandriah</a:t>
            </a:r>
            <a:r>
              <a:rPr lang="en-US" sz="1400" dirty="0" smtClean="0">
                <a:latin typeface="Times New Roman" pitchFamily="18" charset="0"/>
                <a:cs typeface="Times New Roman" pitchFamily="18" charset="0"/>
              </a:rPr>
              <a:t> [4] fabricated a </a:t>
            </a:r>
            <a:r>
              <a:rPr lang="en-US" sz="1400" b="1" dirty="0" smtClean="0">
                <a:latin typeface="Times New Roman" pitchFamily="18" charset="0"/>
                <a:cs typeface="Times New Roman" pitchFamily="18" charset="0"/>
              </a:rPr>
              <a:t>3-axis CNC router based on the three machine subsystems</a:t>
            </a:r>
            <a:r>
              <a:rPr lang="en-US" sz="1400" dirty="0" smtClean="0">
                <a:latin typeface="Times New Roman" pitchFamily="18" charset="0"/>
                <a:cs typeface="Times New Roman" pitchFamily="18" charset="0"/>
              </a:rPr>
              <a:t>. The mechanical system consisted of ball screws, ball bearings, linear rods, linear ball bearings, </a:t>
            </a:r>
            <a:r>
              <a:rPr lang="en-US" sz="1400" dirty="0" err="1" smtClean="0">
                <a:latin typeface="Times New Roman" pitchFamily="18" charset="0"/>
                <a:cs typeface="Times New Roman" pitchFamily="18" charset="0"/>
              </a:rPr>
              <a:t>shaftsand</a:t>
            </a:r>
            <a:r>
              <a:rPr lang="en-US" sz="1400" dirty="0" smtClean="0">
                <a:latin typeface="Times New Roman" pitchFamily="18" charset="0"/>
                <a:cs typeface="Times New Roman" pitchFamily="18" charset="0"/>
              </a:rPr>
              <a:t> shaft couplings. The electrical system comprised of power supply, stepper motors and microcontroller board. The free CAD software like </a:t>
            </a:r>
            <a:r>
              <a:rPr lang="en-US" sz="1400" dirty="0" err="1" smtClean="0">
                <a:latin typeface="Times New Roman" pitchFamily="18" charset="0"/>
                <a:cs typeface="Times New Roman" pitchFamily="18" charset="0"/>
              </a:rPr>
              <a:t>FreeCAD</a:t>
            </a:r>
            <a:r>
              <a:rPr lang="en-US" sz="1400" dirty="0" smtClean="0">
                <a:latin typeface="Times New Roman" pitchFamily="18" charset="0"/>
                <a:cs typeface="Times New Roman" pitchFamily="18" charset="0"/>
              </a:rPr>
              <a:t> were used to create the mechanical models to be fabricated on the machine. The CAM Software like G-Simple, Free mill etc. were used to generate G-code files to send to the machine controller using GCODE Sender software. </a:t>
            </a:r>
          </a:p>
          <a:p>
            <a:pPr algn="just">
              <a:lnSpc>
                <a:spcPct val="200000"/>
              </a:lnSpc>
            </a:pPr>
            <a:endParaRPr lang="en-US" sz="1400" dirty="0" smtClean="0">
              <a:latin typeface="Times New Roman" pitchFamily="18" charset="0"/>
              <a:cs typeface="Times New Roman" pitchFamily="18" charset="0"/>
            </a:endParaRPr>
          </a:p>
          <a:p>
            <a:pPr algn="just">
              <a:lnSpc>
                <a:spcPct val="200000"/>
              </a:lnSpc>
            </a:pPr>
            <a:endParaRPr lang="en-US" sz="1400" dirty="0" smtClean="0">
              <a:latin typeface="Times New Roman" pitchFamily="18" charset="0"/>
              <a:cs typeface="Times New Roman" pitchFamily="18" charset="0"/>
            </a:endParaRPr>
          </a:p>
          <a:p>
            <a:pPr algn="just">
              <a:lnSpc>
                <a:spcPct val="200000"/>
              </a:lnSpc>
            </a:pPr>
            <a:endParaRPr lang="en-US" sz="1400" dirty="0">
              <a:latin typeface="Times New Roman" pitchFamily="18" charset="0"/>
              <a:cs typeface="Times New Roman" pitchFamily="18" charset="0"/>
            </a:endParaRPr>
          </a:p>
        </p:txBody>
      </p:sp>
      <p:sp>
        <p:nvSpPr>
          <p:cNvPr id="4" name="Rectangle 3"/>
          <p:cNvSpPr/>
          <p:nvPr/>
        </p:nvSpPr>
        <p:spPr>
          <a:xfrm>
            <a:off x="0" y="0"/>
            <a:ext cx="9144000" cy="12192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Continued….</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839200" cy="1143000"/>
          </a:xfrm>
        </p:spPr>
        <p:txBody>
          <a:bodyPr>
            <a:normAutofit/>
          </a:bodyPr>
          <a:lstStyle/>
          <a:p>
            <a:pPr algn="l"/>
            <a:r>
              <a:rPr lang="en-US" sz="1600" b="1"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
        <p:nvSpPr>
          <p:cNvPr id="31" name="TextBox 30"/>
          <p:cNvSpPr txBox="1"/>
          <p:nvPr/>
        </p:nvSpPr>
        <p:spPr>
          <a:xfrm>
            <a:off x="2057400" y="6553200"/>
            <a:ext cx="6324600" cy="307777"/>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FIG. (1) BLOCK DIAGRAM OF PROPOSED SYSTEM</a:t>
            </a:r>
            <a:endParaRPr lang="en-US" sz="1400" b="1" dirty="0">
              <a:latin typeface="Times New Roman" pitchFamily="18" charset="0"/>
              <a:cs typeface="Times New Roman" pitchFamily="18" charset="0"/>
            </a:endParaRPr>
          </a:p>
        </p:txBody>
      </p:sp>
      <p:sp>
        <p:nvSpPr>
          <p:cNvPr id="34" name="Rectangle 33"/>
          <p:cNvSpPr/>
          <p:nvPr/>
        </p:nvSpPr>
        <p:spPr>
          <a:xfrm>
            <a:off x="1447800" y="0"/>
            <a:ext cx="7696200" cy="10668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BLOCK DIAGRAM</a:t>
            </a:r>
            <a:endParaRPr lang="en-US" b="1" dirty="0">
              <a:latin typeface="Times New Roman" pitchFamily="18" charset="0"/>
              <a:cs typeface="Times New Roman" pitchFamily="18" charset="0"/>
            </a:endParaRPr>
          </a:p>
        </p:txBody>
      </p:sp>
      <p:sp>
        <p:nvSpPr>
          <p:cNvPr id="35" name="Rectangle 34"/>
          <p:cNvSpPr/>
          <p:nvPr/>
        </p:nvSpPr>
        <p:spPr>
          <a:xfrm>
            <a:off x="0" y="0"/>
            <a:ext cx="1295400" cy="10668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5.</a:t>
            </a:r>
            <a:endParaRPr lang="en-US" b="1" dirty="0">
              <a:latin typeface="Times New Roman" pitchFamily="18" charset="0"/>
              <a:cs typeface="Times New Roman" pitchFamily="18" charset="0"/>
            </a:endParaRPr>
          </a:p>
        </p:txBody>
      </p:sp>
      <p:pic>
        <p:nvPicPr>
          <p:cNvPr id="32" name="Picture 31"/>
          <p:cNvPicPr/>
          <p:nvPr/>
        </p:nvPicPr>
        <p:blipFill>
          <a:blip r:embed="rId2"/>
          <a:srcRect/>
          <a:stretch>
            <a:fillRect/>
          </a:stretch>
        </p:blipFill>
        <p:spPr bwMode="auto">
          <a:xfrm>
            <a:off x="0" y="1066800"/>
            <a:ext cx="9144000" cy="55626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839200" cy="1143000"/>
          </a:xfrm>
        </p:spPr>
        <p:txBody>
          <a:bodyPr>
            <a:normAutofit/>
          </a:bodyPr>
          <a:lstStyle/>
          <a:p>
            <a:pPr algn="l"/>
            <a:r>
              <a:rPr lang="en-US" sz="1600" b="1"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
        <p:nvSpPr>
          <p:cNvPr id="34" name="Rectangle 33"/>
          <p:cNvSpPr/>
          <p:nvPr/>
        </p:nvSpPr>
        <p:spPr>
          <a:xfrm>
            <a:off x="1447800" y="0"/>
            <a:ext cx="7696200" cy="10668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CIRCUIT DIAGRAM</a:t>
            </a:r>
            <a:endParaRPr lang="en-US" b="1" dirty="0">
              <a:latin typeface="Times New Roman" pitchFamily="18" charset="0"/>
              <a:cs typeface="Times New Roman" pitchFamily="18" charset="0"/>
            </a:endParaRPr>
          </a:p>
        </p:txBody>
      </p:sp>
      <p:sp>
        <p:nvSpPr>
          <p:cNvPr id="35" name="Rectangle 34"/>
          <p:cNvSpPr/>
          <p:nvPr/>
        </p:nvSpPr>
        <p:spPr>
          <a:xfrm>
            <a:off x="0" y="0"/>
            <a:ext cx="1295400" cy="10668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6.</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0" y="1143000"/>
            <a:ext cx="9144000" cy="5410200"/>
          </a:xfrm>
          <a:prstGeom prst="rect">
            <a:avLst/>
          </a:prstGeom>
          <a:noFill/>
          <a:ln w="9525">
            <a:noFill/>
            <a:miter lim="800000"/>
            <a:headEnd/>
            <a:tailEnd/>
          </a:ln>
          <a:effectLst/>
        </p:spPr>
      </p:pic>
      <p:sp>
        <p:nvSpPr>
          <p:cNvPr id="31" name="TextBox 30"/>
          <p:cNvSpPr txBox="1"/>
          <p:nvPr/>
        </p:nvSpPr>
        <p:spPr>
          <a:xfrm>
            <a:off x="1524000" y="6550223"/>
            <a:ext cx="6324600" cy="307777"/>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FIG. (2.1) CIRCUIT DIAGRAM OF PROPOSED SYSTEM (PARENT SHEET)</a:t>
            </a:r>
            <a:endParaRPr lang="en-US" sz="1400" b="1"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rmAutofit/>
          </a:bodyPr>
          <a:lstStyle/>
          <a:p>
            <a:endParaRPr lang="en-US" sz="1600" b="1" dirty="0">
              <a:latin typeface="Times New Roman" pitchFamily="18" charset="0"/>
              <a:cs typeface="Times New Roman" pitchFamily="18" charset="0"/>
            </a:endParaRPr>
          </a:p>
        </p:txBody>
      </p:sp>
      <p:sp>
        <p:nvSpPr>
          <p:cNvPr id="5" name="Rectangle 4"/>
          <p:cNvSpPr/>
          <p:nvPr/>
        </p:nvSpPr>
        <p:spPr>
          <a:xfrm>
            <a:off x="609600" y="990600"/>
            <a:ext cx="8229600" cy="5693866"/>
          </a:xfrm>
          <a:prstGeom prst="rect">
            <a:avLst/>
          </a:prstGeom>
        </p:spPr>
        <p:txBody>
          <a:bodyPr wrap="square">
            <a:spAutoFit/>
          </a:bodyPr>
          <a:lstStyle/>
          <a:p>
            <a:pPr algn="just">
              <a:lnSpc>
                <a:spcPct val="200000"/>
              </a:lnSpc>
            </a:pPr>
            <a:endParaRPr lang="en-US" sz="1400" dirty="0" smtClean="0">
              <a:latin typeface="Times New Roman" pitchFamily="18" charset="0"/>
              <a:cs typeface="Times New Roman" pitchFamily="18" charset="0"/>
            </a:endParaRPr>
          </a:p>
          <a:p>
            <a:pPr algn="just">
              <a:lnSpc>
                <a:spcPct val="200000"/>
              </a:lnSpc>
              <a:buFont typeface="Arial" pitchFamily="34" charset="0"/>
              <a:buChar char="•"/>
            </a:pPr>
            <a:r>
              <a:rPr lang="en-US" sz="1400" dirty="0" smtClean="0">
                <a:latin typeface="Times New Roman" pitchFamily="18" charset="0"/>
                <a:cs typeface="Times New Roman" pitchFamily="18" charset="0"/>
              </a:rPr>
              <a:t> In project stage 1 we had gathered all the required material for our project and done the structuring of the CNC machine. We designed the structure of CNC machine on sheet. We made the 15”” x14” dimension CNC machine.</a:t>
            </a:r>
          </a:p>
          <a:p>
            <a:pPr algn="just">
              <a:lnSpc>
                <a:spcPct val="200000"/>
              </a:lnSpc>
              <a:buFont typeface="Arial" pitchFamily="34" charset="0"/>
              <a:buChar char="•"/>
            </a:pPr>
            <a:r>
              <a:rPr lang="en-US" sz="1400" dirty="0" smtClean="0">
                <a:latin typeface="Times New Roman" pitchFamily="18" charset="0"/>
                <a:cs typeface="Times New Roman" pitchFamily="18" charset="0"/>
              </a:rPr>
              <a:t>In project stage 2 we started the actual hardware implementation of CNC machine which included the bearing assembly, base assembly, Y axis frame assembly(Gantry), X and Z axis frame assembly. We did the CNC programming and CNC simulation on CNC simulator. We also studied the various softwares that can be used to complete the project.</a:t>
            </a:r>
          </a:p>
          <a:p>
            <a:pPr algn="just">
              <a:lnSpc>
                <a:spcPct val="200000"/>
              </a:lnSpc>
              <a:buFont typeface="Arial" pitchFamily="34" charset="0"/>
              <a:buChar char="•"/>
            </a:pPr>
            <a:r>
              <a:rPr lang="en-US" sz="1400" dirty="0" smtClean="0">
                <a:latin typeface="Times New Roman" pitchFamily="18" charset="0"/>
                <a:cs typeface="Times New Roman" pitchFamily="18" charset="0"/>
              </a:rPr>
              <a:t>Currently we are working on assembling the stepper motors to the X,Y and Z axis frames and also working on assembling the lead screws to the appropriate locations. We are done with the universal G code sender and interfacing the GRBL with the  ARDUINO and uploading the GRBL firmware to the ARDUINO.</a:t>
            </a:r>
          </a:p>
          <a:p>
            <a:pPr algn="just">
              <a:lnSpc>
                <a:spcPct val="200000"/>
              </a:lnSpc>
              <a:buFont typeface="Arial" pitchFamily="34" charset="0"/>
              <a:buChar char="•"/>
            </a:pPr>
            <a:endParaRPr lang="en-US" sz="1400" dirty="0" smtClean="0">
              <a:latin typeface="Times New Roman" pitchFamily="18" charset="0"/>
              <a:cs typeface="Times New Roman" pitchFamily="18" charset="0"/>
            </a:endParaRPr>
          </a:p>
          <a:p>
            <a:pPr algn="just">
              <a:lnSpc>
                <a:spcPct val="200000"/>
              </a:lnSpc>
              <a:buFont typeface="Arial" pitchFamily="34" charset="0"/>
              <a:buChar char="•"/>
            </a:pPr>
            <a:endParaRPr lang="en-US" sz="1400" dirty="0" smtClean="0">
              <a:latin typeface="Times New Roman" pitchFamily="18" charset="0"/>
              <a:cs typeface="Times New Roman" pitchFamily="18" charset="0"/>
            </a:endParaRPr>
          </a:p>
        </p:txBody>
      </p:sp>
      <p:sp>
        <p:nvSpPr>
          <p:cNvPr id="6" name="Rectangle 5"/>
          <p:cNvSpPr/>
          <p:nvPr/>
        </p:nvSpPr>
        <p:spPr>
          <a:xfrm>
            <a:off x="0" y="0"/>
            <a:ext cx="13716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7.</a:t>
            </a:r>
            <a:endParaRPr lang="en-US" b="1" dirty="0">
              <a:latin typeface="Times New Roman" pitchFamily="18" charset="0"/>
              <a:cs typeface="Times New Roman" pitchFamily="18" charset="0"/>
            </a:endParaRPr>
          </a:p>
        </p:txBody>
      </p:sp>
      <p:sp>
        <p:nvSpPr>
          <p:cNvPr id="7" name="Rectangle 6"/>
          <p:cNvSpPr/>
          <p:nvPr/>
        </p:nvSpPr>
        <p:spPr>
          <a:xfrm>
            <a:off x="1524000" y="0"/>
            <a:ext cx="76200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WORK DONE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6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5" name="TextBox 4"/>
          <p:cNvSpPr txBox="1"/>
          <p:nvPr/>
        </p:nvSpPr>
        <p:spPr>
          <a:xfrm>
            <a:off x="152400" y="1295400"/>
            <a:ext cx="2971800" cy="549381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b="1" dirty="0" smtClean="0">
                <a:latin typeface="Times New Roman" pitchFamily="18" charset="0"/>
                <a:cs typeface="Times New Roman" pitchFamily="18" charset="0"/>
              </a:rPr>
              <a:t>ELECTRONICS COMPONENTS REQUIRED:</a:t>
            </a:r>
          </a:p>
          <a:p>
            <a:pPr>
              <a:lnSpc>
                <a:spcPct val="150000"/>
              </a:lnSpc>
            </a:pPr>
            <a:endParaRPr lang="en-US" dirty="0" smtClean="0">
              <a:latin typeface="Times New Roman" pitchFamily="18" charset="0"/>
              <a:cs typeface="Times New Roman" pitchFamily="18" charset="0"/>
            </a:endParaRPr>
          </a:p>
          <a:p>
            <a:pPr marL="342900" indent="-342900">
              <a:lnSpc>
                <a:spcPct val="150000"/>
              </a:lnSpc>
              <a:buFont typeface="Arial" pitchFamily="34" charset="0"/>
              <a:buChar char="•"/>
            </a:pPr>
            <a:r>
              <a:rPr lang="en-US" dirty="0" smtClean="0">
                <a:latin typeface="Times New Roman" pitchFamily="18" charset="0"/>
                <a:cs typeface="Times New Roman" pitchFamily="18" charset="0"/>
              </a:rPr>
              <a:t>ARDUINO UNO BOARD</a:t>
            </a:r>
          </a:p>
          <a:p>
            <a:pPr marL="342900" indent="-342900">
              <a:lnSpc>
                <a:spcPct val="150000"/>
              </a:lnSpc>
              <a:buFont typeface="Arial" pitchFamily="34" charset="0"/>
              <a:buChar char="•"/>
            </a:pPr>
            <a:r>
              <a:rPr lang="en-US" dirty="0" smtClean="0">
                <a:latin typeface="Times New Roman" pitchFamily="18" charset="0"/>
                <a:cs typeface="Times New Roman" pitchFamily="18" charset="0"/>
              </a:rPr>
              <a:t>GRBL SHIELD</a:t>
            </a:r>
          </a:p>
          <a:p>
            <a:pPr marL="342900" indent="-342900">
              <a:lnSpc>
                <a:spcPct val="150000"/>
              </a:lnSpc>
              <a:buFont typeface="Arial" pitchFamily="34" charset="0"/>
              <a:buChar char="•"/>
            </a:pPr>
            <a:r>
              <a:rPr lang="en-US" dirty="0" smtClean="0">
                <a:latin typeface="Times New Roman" pitchFamily="18" charset="0"/>
                <a:cs typeface="Times New Roman" pitchFamily="18" charset="0"/>
              </a:rPr>
              <a:t>STEPPER MOTOR</a:t>
            </a:r>
          </a:p>
          <a:p>
            <a:pPr marL="342900" indent="-342900">
              <a:lnSpc>
                <a:spcPct val="150000"/>
              </a:lnSpc>
              <a:buFont typeface="Arial" pitchFamily="34" charset="0"/>
              <a:buChar char="•"/>
            </a:pPr>
            <a:r>
              <a:rPr lang="en-US" dirty="0" smtClean="0">
                <a:latin typeface="Times New Roman" pitchFamily="18" charset="0"/>
                <a:cs typeface="Times New Roman" pitchFamily="18" charset="0"/>
              </a:rPr>
              <a:t>STEPPER MOTOR WIRES</a:t>
            </a:r>
          </a:p>
          <a:p>
            <a:pPr marL="342900" indent="-342900">
              <a:lnSpc>
                <a:spcPct val="150000"/>
              </a:lnSpc>
              <a:buFont typeface="Arial" pitchFamily="34" charset="0"/>
              <a:buChar char="•"/>
            </a:pPr>
            <a:r>
              <a:rPr lang="en-US" dirty="0" smtClean="0">
                <a:latin typeface="Times New Roman" pitchFamily="18" charset="0"/>
                <a:cs typeface="Times New Roman" pitchFamily="18" charset="0"/>
              </a:rPr>
              <a:t>1000RPM DC MOTOR</a:t>
            </a:r>
          </a:p>
          <a:p>
            <a:pPr marL="342900" indent="-342900">
              <a:lnSpc>
                <a:spcPct val="150000"/>
              </a:lnSpc>
              <a:buFont typeface="Arial" pitchFamily="34" charset="0"/>
              <a:buChar char="•"/>
            </a:pPr>
            <a:r>
              <a:rPr lang="en-US" dirty="0" smtClean="0">
                <a:latin typeface="Times New Roman" pitchFamily="18" charset="0"/>
                <a:cs typeface="Times New Roman" pitchFamily="18" charset="0"/>
              </a:rPr>
              <a:t>EASY DRIVER CIRCUIT</a:t>
            </a:r>
          </a:p>
        </p:txBody>
      </p:sp>
      <p:sp>
        <p:nvSpPr>
          <p:cNvPr id="6" name="TextBox 5"/>
          <p:cNvSpPr txBox="1"/>
          <p:nvPr/>
        </p:nvSpPr>
        <p:spPr>
          <a:xfrm>
            <a:off x="3200400" y="1295400"/>
            <a:ext cx="3048000" cy="5493812"/>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lang="en-US" b="1" dirty="0" smtClean="0">
                <a:latin typeface="Times New Roman" pitchFamily="18" charset="0"/>
                <a:cs typeface="Times New Roman" pitchFamily="18" charset="0"/>
              </a:rPr>
              <a:t>MECHANICAL HARDWARE REQUIRED:</a:t>
            </a:r>
          </a:p>
          <a:p>
            <a:pPr>
              <a:lnSpc>
                <a:spcPct val="150000"/>
              </a:lnSpc>
            </a:pPr>
            <a:endParaRPr lang="en-US" dirty="0" smtClean="0">
              <a:latin typeface="Times New Roman" pitchFamily="18" charset="0"/>
              <a:cs typeface="Times New Roman" pitchFamily="18" charset="0"/>
            </a:endParaRPr>
          </a:p>
          <a:p>
            <a:pPr>
              <a:lnSpc>
                <a:spcPct val="150000"/>
              </a:lnSpc>
              <a:buFont typeface="Arial" pitchFamily="34" charset="0"/>
              <a:buChar char="•"/>
            </a:pPr>
            <a:r>
              <a:rPr lang="en-US" dirty="0" smtClean="0">
                <a:latin typeface="Times New Roman" pitchFamily="18" charset="0"/>
                <a:cs typeface="Times New Roman" pitchFamily="18" charset="0"/>
              </a:rPr>
              <a:t> MFD </a:t>
            </a:r>
          </a:p>
          <a:p>
            <a:pPr>
              <a:lnSpc>
                <a:spcPct val="150000"/>
              </a:lnSpc>
              <a:buFont typeface="Arial" pitchFamily="34" charset="0"/>
              <a:buChar char="•"/>
            </a:pPr>
            <a:r>
              <a:rPr lang="en-US" dirty="0" smtClean="0">
                <a:latin typeface="Times New Roman" pitchFamily="18" charset="0"/>
                <a:cs typeface="Times New Roman" pitchFamily="18" charset="0"/>
              </a:rPr>
              <a:t> TOOLS AND CHUCK</a:t>
            </a:r>
          </a:p>
          <a:p>
            <a:pPr>
              <a:lnSpc>
                <a:spcPct val="150000"/>
              </a:lnSpc>
              <a:buFont typeface="Arial" pitchFamily="34" charset="0"/>
              <a:buChar char="•"/>
            </a:pPr>
            <a:r>
              <a:rPr lang="en-US" dirty="0" smtClean="0">
                <a:latin typeface="Times New Roman" pitchFamily="18" charset="0"/>
                <a:cs typeface="Times New Roman" pitchFamily="18" charset="0"/>
              </a:rPr>
              <a:t> ALUMINIUM STEEL BAR</a:t>
            </a:r>
          </a:p>
          <a:p>
            <a:pPr>
              <a:lnSpc>
                <a:spcPct val="150000"/>
              </a:lnSpc>
              <a:buFont typeface="Arial" pitchFamily="34" charset="0"/>
              <a:buChar char="•"/>
            </a:pPr>
            <a:r>
              <a:rPr lang="en-US" dirty="0" smtClean="0">
                <a:latin typeface="Times New Roman" pitchFamily="18" charset="0"/>
                <a:cs typeface="Times New Roman" pitchFamily="18" charset="0"/>
              </a:rPr>
              <a:t> THREADED STAINELSS 8mm ROD</a:t>
            </a:r>
          </a:p>
          <a:p>
            <a:pPr>
              <a:lnSpc>
                <a:spcPct val="150000"/>
              </a:lnSpc>
              <a:buFont typeface="Arial" pitchFamily="34" charset="0"/>
              <a:buChar char="•"/>
            </a:pPr>
            <a:r>
              <a:rPr lang="en-US" dirty="0" smtClean="0">
                <a:latin typeface="Times New Roman" pitchFamily="18" charset="0"/>
                <a:cs typeface="Times New Roman" pitchFamily="18" charset="0"/>
              </a:rPr>
              <a:t> M8 NUTS</a:t>
            </a:r>
          </a:p>
          <a:p>
            <a:pPr>
              <a:lnSpc>
                <a:spcPct val="150000"/>
              </a:lnSpc>
              <a:buFont typeface="Arial" pitchFamily="34" charset="0"/>
              <a:buChar char="•"/>
            </a:pPr>
            <a:r>
              <a:rPr lang="en-US" dirty="0" smtClean="0">
                <a:latin typeface="Times New Roman" pitchFamily="18" charset="0"/>
                <a:cs typeface="Times New Roman" pitchFamily="18" charset="0"/>
              </a:rPr>
              <a:t> DRILL MACHIENE</a:t>
            </a:r>
          </a:p>
          <a:p>
            <a:pPr>
              <a:lnSpc>
                <a:spcPct val="150000"/>
              </a:lnSpc>
              <a:buFont typeface="Arial" pitchFamily="34" charset="0"/>
              <a:buChar char="•"/>
            </a:pPr>
            <a:r>
              <a:rPr lang="en-US" dirty="0" smtClean="0">
                <a:latin typeface="Times New Roman" pitchFamily="18" charset="0"/>
                <a:cs typeface="Times New Roman" pitchFamily="18" charset="0"/>
              </a:rPr>
              <a:t> MOTOR CLAMPS</a:t>
            </a:r>
          </a:p>
          <a:p>
            <a:pPr>
              <a:lnSpc>
                <a:spcPct val="150000"/>
              </a:lnSpc>
              <a:buFont typeface="Arial" pitchFamily="34" charset="0"/>
              <a:buChar char="•"/>
            </a:pPr>
            <a:r>
              <a:rPr lang="en-US" dirty="0" smtClean="0">
                <a:latin typeface="Times New Roman" pitchFamily="18" charset="0"/>
                <a:cs typeface="Times New Roman" pitchFamily="18" charset="0"/>
              </a:rPr>
              <a:t> COUPLER</a:t>
            </a:r>
          </a:p>
          <a:p>
            <a:pPr>
              <a:lnSpc>
                <a:spcPct val="150000"/>
              </a:lnSpc>
              <a:buFont typeface="Arial" pitchFamily="34" charset="0"/>
              <a:buChar char="•"/>
            </a:pPr>
            <a:r>
              <a:rPr lang="en-US" dirty="0" smtClean="0">
                <a:latin typeface="Times New Roman" pitchFamily="18" charset="0"/>
                <a:cs typeface="Times New Roman" pitchFamily="18" charset="0"/>
              </a:rPr>
              <a:t> LINEAR RAILS</a:t>
            </a:r>
            <a:endParaRPr lang="en-US" dirty="0">
              <a:latin typeface="Times New Roman" pitchFamily="18" charset="0"/>
              <a:cs typeface="Times New Roman" pitchFamily="18" charset="0"/>
            </a:endParaRPr>
          </a:p>
        </p:txBody>
      </p:sp>
      <p:sp>
        <p:nvSpPr>
          <p:cNvPr id="7" name="TextBox 6"/>
          <p:cNvSpPr txBox="1"/>
          <p:nvPr/>
        </p:nvSpPr>
        <p:spPr>
          <a:xfrm>
            <a:off x="6324600" y="1295400"/>
            <a:ext cx="2819400" cy="5493812"/>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b="1" dirty="0" smtClean="0">
                <a:latin typeface="Times New Roman" pitchFamily="18" charset="0"/>
                <a:cs typeface="Times New Roman" pitchFamily="18" charset="0"/>
              </a:rPr>
              <a:t>SOFTWAREs REQUIRED:</a:t>
            </a: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nSpc>
                <a:spcPct val="150000"/>
              </a:lnSpc>
              <a:buFont typeface="Arial" pitchFamily="34" charset="0"/>
              <a:buChar char="•"/>
            </a:pPr>
            <a:r>
              <a:rPr lang="en-US" dirty="0" smtClean="0">
                <a:latin typeface="Times New Roman" pitchFamily="18" charset="0"/>
                <a:cs typeface="Times New Roman" pitchFamily="18" charset="0"/>
              </a:rPr>
              <a:t> EAGLE</a:t>
            </a:r>
          </a:p>
          <a:p>
            <a:pPr>
              <a:lnSpc>
                <a:spcPct val="150000"/>
              </a:lnSpc>
              <a:buFont typeface="Arial" pitchFamily="34" charset="0"/>
              <a:buChar char="•"/>
            </a:pPr>
            <a:r>
              <a:rPr lang="en-US" dirty="0" err="1" smtClean="0">
                <a:latin typeface="Times New Roman" pitchFamily="18" charset="0"/>
                <a:cs typeface="Times New Roman" pitchFamily="18" charset="0"/>
              </a:rPr>
              <a:t>FlatCAM</a:t>
            </a:r>
            <a:endParaRPr lang="en-US" dirty="0" smtClean="0">
              <a:latin typeface="Times New Roman" pitchFamily="18" charset="0"/>
              <a:cs typeface="Times New Roman" pitchFamily="18" charset="0"/>
            </a:endParaRPr>
          </a:p>
          <a:p>
            <a:pPr>
              <a:lnSpc>
                <a:spcPct val="150000"/>
              </a:lnSpc>
              <a:buFont typeface="Arial" pitchFamily="34" charset="0"/>
              <a:buChar char="•"/>
            </a:pPr>
            <a:r>
              <a:rPr lang="en-US" dirty="0" smtClean="0">
                <a:latin typeface="Times New Roman" pitchFamily="18" charset="0"/>
                <a:cs typeface="Times New Roman" pitchFamily="18" charset="0"/>
              </a:rPr>
              <a:t> Universal </a:t>
            </a:r>
            <a:r>
              <a:rPr lang="en-US" dirty="0" err="1" smtClean="0">
                <a:latin typeface="Times New Roman" pitchFamily="18" charset="0"/>
                <a:cs typeface="Times New Roman" pitchFamily="18" charset="0"/>
              </a:rPr>
              <a:t>Gcode</a:t>
            </a:r>
            <a:r>
              <a:rPr lang="en-US" dirty="0" smtClean="0">
                <a:latin typeface="Times New Roman" pitchFamily="18" charset="0"/>
                <a:cs typeface="Times New Roman" pitchFamily="18" charset="0"/>
              </a:rPr>
              <a:t> sender software</a:t>
            </a:r>
          </a:p>
          <a:p>
            <a:pPr>
              <a:lnSpc>
                <a:spcPct val="150000"/>
              </a:lnSpc>
              <a:buFont typeface="Arial" pitchFamily="34" charset="0"/>
              <a:buChar char="•"/>
            </a:pPr>
            <a:r>
              <a:rPr lang="en-US" dirty="0" smtClean="0">
                <a:latin typeface="Times New Roman" pitchFamily="18" charset="0"/>
                <a:cs typeface="Times New Roman" pitchFamily="18" charset="0"/>
              </a:rPr>
              <a:t> GRBL firmware</a:t>
            </a:r>
          </a:p>
          <a:p>
            <a:pPr>
              <a:lnSpc>
                <a:spcPct val="150000"/>
              </a:lnSpc>
              <a:buFont typeface="Arial" pitchFamily="34" charset="0"/>
              <a:buChar char="•"/>
            </a:pPr>
            <a:r>
              <a:rPr lang="en-US" dirty="0" smtClean="0">
                <a:latin typeface="Times New Roman" pitchFamily="18" charset="0"/>
                <a:cs typeface="Times New Roman" pitchFamily="18" charset="0"/>
              </a:rPr>
              <a:t>ARDUINO </a:t>
            </a:r>
          </a:p>
          <a:p>
            <a:pPr>
              <a:lnSpc>
                <a:spcPct val="150000"/>
              </a:lnSpc>
              <a:buFont typeface="Arial" pitchFamily="34" charset="0"/>
              <a:buChar char="•"/>
            </a:pPr>
            <a:endParaRPr lang="en-US" dirty="0" smtClean="0">
              <a:latin typeface="Times New Roman" pitchFamily="18" charset="0"/>
              <a:cs typeface="Times New Roman" pitchFamily="18" charset="0"/>
            </a:endParaRPr>
          </a:p>
          <a:p>
            <a:pPr>
              <a:lnSpc>
                <a:spcPct val="150000"/>
              </a:lnSpc>
              <a:buFont typeface="Arial" pitchFamily="34" charset="0"/>
              <a:buChar char="•"/>
            </a:pPr>
            <a:endParaRPr lang="en-US" dirty="0" smtClean="0">
              <a:latin typeface="Times New Roman" pitchFamily="18" charset="0"/>
              <a:cs typeface="Times New Roman" pitchFamily="18" charset="0"/>
            </a:endParaRPr>
          </a:p>
          <a:p>
            <a:pPr>
              <a:lnSpc>
                <a:spcPct val="150000"/>
              </a:lnSpc>
              <a:buFont typeface="Arial" pitchFamily="34" charset="0"/>
              <a:buChar char="•"/>
            </a:pPr>
            <a:endParaRPr lang="en-US" dirty="0" smtClean="0">
              <a:latin typeface="Times New Roman" pitchFamily="18" charset="0"/>
              <a:cs typeface="Times New Roman" pitchFamily="18" charset="0"/>
            </a:endParaRPr>
          </a:p>
        </p:txBody>
      </p:sp>
      <p:sp>
        <p:nvSpPr>
          <p:cNvPr id="8" name="Rectangle 7"/>
          <p:cNvSpPr/>
          <p:nvPr/>
        </p:nvSpPr>
        <p:spPr>
          <a:xfrm>
            <a:off x="0" y="0"/>
            <a:ext cx="13716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8.</a:t>
            </a:r>
            <a:endParaRPr lang="en-US" b="1" dirty="0">
              <a:latin typeface="Times New Roman" pitchFamily="18" charset="0"/>
              <a:cs typeface="Times New Roman" pitchFamily="18" charset="0"/>
            </a:endParaRPr>
          </a:p>
        </p:txBody>
      </p:sp>
      <p:sp>
        <p:nvSpPr>
          <p:cNvPr id="9" name="Rectangle 8"/>
          <p:cNvSpPr/>
          <p:nvPr/>
        </p:nvSpPr>
        <p:spPr>
          <a:xfrm>
            <a:off x="1524000" y="0"/>
            <a:ext cx="76200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lvl="0" algn="ctr"/>
            <a:endParaRPr lang="en-US" b="1" dirty="0" smtClean="0">
              <a:latin typeface="Times New Roman" pitchFamily="18" charset="0"/>
              <a:cs typeface="Times New Roman" pitchFamily="18" charset="0"/>
            </a:endParaRPr>
          </a:p>
          <a:p>
            <a:pPr lvl="0" algn="ctr"/>
            <a:r>
              <a:rPr lang="en-US" b="1" dirty="0" smtClean="0">
                <a:latin typeface="Times New Roman" pitchFamily="18" charset="0"/>
                <a:cs typeface="Times New Roman" pitchFamily="18" charset="0"/>
              </a:rPr>
              <a:t>LIST OF HARDWARE AND SOFTWARE REQUIRED</a:t>
            </a:r>
          </a:p>
          <a:p>
            <a:pPr algn="ct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97838"/>
            <a:ext cx="8839200" cy="2554545"/>
          </a:xfrm>
          <a:prstGeom prst="rect">
            <a:avLst/>
          </a:prstGeom>
        </p:spPr>
        <p:txBody>
          <a:bodyPr wrap="square">
            <a:spAutoFit/>
          </a:bodyPr>
          <a:lstStyle/>
          <a:p>
            <a:pPr algn="just">
              <a:lnSpc>
                <a:spcPct val="200000"/>
              </a:lnSpc>
            </a:pPr>
            <a:r>
              <a:rPr lang="en-US" sz="1600" dirty="0" smtClean="0">
                <a:latin typeface="Times New Roman" pitchFamily="18" charset="0"/>
                <a:cs typeface="Times New Roman" pitchFamily="18" charset="0"/>
              </a:rPr>
              <a:t>Using small machine tools to fabricate small scale parts can provide both flexibility and efficiency in manufacturing approaches and reduce capital cost, which is beneficial for small business. ARDUINO based 3 axis PCB drilling machine is to be designed and implemented under very limited budget. </a:t>
            </a:r>
          </a:p>
          <a:p>
            <a:pPr algn="just">
              <a:lnSpc>
                <a:spcPct val="200000"/>
              </a:lnSpc>
            </a:pPr>
            <a:r>
              <a:rPr lang="en-US" sz="1600" dirty="0" smtClean="0">
                <a:latin typeface="Times New Roman" pitchFamily="18" charset="0"/>
                <a:cs typeface="Times New Roman" pitchFamily="18" charset="0"/>
              </a:rPr>
              <a:t>From this project, we can get a machine which has high accuracy and low cost as compared to large CNC machine. </a:t>
            </a:r>
            <a:endParaRPr lang="en-US" sz="1600" dirty="0">
              <a:latin typeface="Times New Roman" pitchFamily="18" charset="0"/>
              <a:cs typeface="Times New Roman" pitchFamily="18" charset="0"/>
            </a:endParaRPr>
          </a:p>
        </p:txBody>
      </p:sp>
      <p:sp>
        <p:nvSpPr>
          <p:cNvPr id="6" name="Rectangle 5"/>
          <p:cNvSpPr/>
          <p:nvPr/>
        </p:nvSpPr>
        <p:spPr>
          <a:xfrm>
            <a:off x="0" y="0"/>
            <a:ext cx="13716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9.</a:t>
            </a:r>
            <a:endParaRPr lang="en-US" b="1" dirty="0">
              <a:latin typeface="Times New Roman" pitchFamily="18" charset="0"/>
              <a:cs typeface="Times New Roman" pitchFamily="18" charset="0"/>
            </a:endParaRPr>
          </a:p>
        </p:txBody>
      </p:sp>
      <p:sp>
        <p:nvSpPr>
          <p:cNvPr id="8" name="Rectangle 7"/>
          <p:cNvSpPr/>
          <p:nvPr/>
        </p:nvSpPr>
        <p:spPr>
          <a:xfrm>
            <a:off x="1524000" y="0"/>
            <a:ext cx="76200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EXPECTED RESULTS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3716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10.</a:t>
            </a:r>
            <a:endParaRPr lang="en-US" b="1" dirty="0">
              <a:latin typeface="Times New Roman" pitchFamily="18" charset="0"/>
              <a:cs typeface="Times New Roman" pitchFamily="18" charset="0"/>
            </a:endParaRPr>
          </a:p>
        </p:txBody>
      </p:sp>
      <p:sp>
        <p:nvSpPr>
          <p:cNvPr id="8" name="Rectangle 7"/>
          <p:cNvSpPr/>
          <p:nvPr/>
        </p:nvSpPr>
        <p:spPr>
          <a:xfrm>
            <a:off x="1524000" y="0"/>
            <a:ext cx="76200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APPLICATIONS</a:t>
            </a:r>
            <a:endParaRPr lang="en-US" dirty="0">
              <a:latin typeface="Times New Roman" pitchFamily="18" charset="0"/>
              <a:cs typeface="Times New Roman" pitchFamily="18" charset="0"/>
            </a:endParaRPr>
          </a:p>
        </p:txBody>
      </p:sp>
      <p:pic>
        <p:nvPicPr>
          <p:cNvPr id="2050" name="Picture 2" descr="F:\project\datasheet\3D PRINTER.jpg"/>
          <p:cNvPicPr>
            <a:picLocks noChangeAspect="1" noChangeArrowheads="1"/>
          </p:cNvPicPr>
          <p:nvPr/>
        </p:nvPicPr>
        <p:blipFill>
          <a:blip r:embed="rId2"/>
          <a:srcRect/>
          <a:stretch>
            <a:fillRect/>
          </a:stretch>
        </p:blipFill>
        <p:spPr bwMode="auto">
          <a:xfrm>
            <a:off x="0" y="1371600"/>
            <a:ext cx="2971800" cy="2438400"/>
          </a:xfrm>
          <a:prstGeom prst="rect">
            <a:avLst/>
          </a:prstGeom>
          <a:noFill/>
        </p:spPr>
      </p:pic>
      <p:pic>
        <p:nvPicPr>
          <p:cNvPr id="2051" name="Picture 3" descr="F:\project\datasheet\LASER WELDING.jpg"/>
          <p:cNvPicPr>
            <a:picLocks noChangeAspect="1" noChangeArrowheads="1"/>
          </p:cNvPicPr>
          <p:nvPr/>
        </p:nvPicPr>
        <p:blipFill>
          <a:blip r:embed="rId3"/>
          <a:srcRect/>
          <a:stretch>
            <a:fillRect/>
          </a:stretch>
        </p:blipFill>
        <p:spPr bwMode="auto">
          <a:xfrm>
            <a:off x="4953000" y="1371600"/>
            <a:ext cx="3429000" cy="2438400"/>
          </a:xfrm>
          <a:prstGeom prst="rect">
            <a:avLst/>
          </a:prstGeom>
          <a:noFill/>
        </p:spPr>
      </p:pic>
      <p:pic>
        <p:nvPicPr>
          <p:cNvPr id="2052" name="Picture 4" descr="F:\project\datasheet\PCB PLOTTER.jpg"/>
          <p:cNvPicPr>
            <a:picLocks noChangeAspect="1" noChangeArrowheads="1"/>
          </p:cNvPicPr>
          <p:nvPr/>
        </p:nvPicPr>
        <p:blipFill>
          <a:blip r:embed="rId4"/>
          <a:srcRect/>
          <a:stretch>
            <a:fillRect/>
          </a:stretch>
        </p:blipFill>
        <p:spPr bwMode="auto">
          <a:xfrm>
            <a:off x="2590800" y="4191000"/>
            <a:ext cx="2857500" cy="1828800"/>
          </a:xfrm>
          <a:prstGeom prst="rect">
            <a:avLst/>
          </a:prstGeom>
          <a:noFill/>
        </p:spPr>
      </p:pic>
      <p:sp>
        <p:nvSpPr>
          <p:cNvPr id="10" name="TextBox 9"/>
          <p:cNvSpPr txBox="1"/>
          <p:nvPr/>
        </p:nvSpPr>
        <p:spPr>
          <a:xfrm>
            <a:off x="0" y="4038600"/>
            <a:ext cx="2819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1. 3D Printer</a:t>
            </a:r>
            <a:endParaRPr lang="en-US" dirty="0">
              <a:latin typeface="Times New Roman" pitchFamily="18" charset="0"/>
              <a:cs typeface="Times New Roman" pitchFamily="18" charset="0"/>
            </a:endParaRPr>
          </a:p>
        </p:txBody>
      </p:sp>
      <p:sp>
        <p:nvSpPr>
          <p:cNvPr id="11" name="TextBox 10"/>
          <p:cNvSpPr txBox="1"/>
          <p:nvPr/>
        </p:nvSpPr>
        <p:spPr>
          <a:xfrm>
            <a:off x="2590800" y="6172200"/>
            <a:ext cx="2819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3. PCB Plotting</a:t>
            </a:r>
            <a:endParaRPr lang="en-US" dirty="0">
              <a:latin typeface="Times New Roman" pitchFamily="18" charset="0"/>
              <a:cs typeface="Times New Roman" pitchFamily="18" charset="0"/>
            </a:endParaRPr>
          </a:p>
        </p:txBody>
      </p:sp>
      <p:sp>
        <p:nvSpPr>
          <p:cNvPr id="12" name="TextBox 11"/>
          <p:cNvSpPr txBox="1"/>
          <p:nvPr/>
        </p:nvSpPr>
        <p:spPr>
          <a:xfrm>
            <a:off x="5181600" y="3886200"/>
            <a:ext cx="2819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2. Laser welding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97838"/>
            <a:ext cx="8839200" cy="2308324"/>
          </a:xfrm>
          <a:prstGeom prst="rect">
            <a:avLst/>
          </a:prstGeom>
        </p:spPr>
        <p:txBody>
          <a:bodyPr wrap="square">
            <a:spAutoFit/>
          </a:bodyPr>
          <a:lstStyle/>
          <a:p>
            <a:pPr algn="just">
              <a:lnSpc>
                <a:spcPct val="200000"/>
              </a:lnSpc>
              <a:buFont typeface="Arial" charset="0"/>
              <a:buChar char="•"/>
            </a:pPr>
            <a:r>
              <a:rPr lang="en-US" dirty="0" smtClean="0">
                <a:latin typeface="Times New Roman" pitchFamily="18" charset="0"/>
                <a:cs typeface="Times New Roman" pitchFamily="18" charset="0"/>
              </a:rPr>
              <a:t>We had done the CNC simulation on CNC simulator.</a:t>
            </a:r>
          </a:p>
          <a:p>
            <a:pPr algn="just">
              <a:lnSpc>
                <a:spcPct val="200000"/>
              </a:lnSpc>
              <a:buFont typeface="Arial" charset="0"/>
              <a:buChar char="•"/>
            </a:pPr>
            <a:r>
              <a:rPr lang="en-US" dirty="0" smtClean="0">
                <a:latin typeface="Times New Roman" pitchFamily="18" charset="0"/>
                <a:cs typeface="Times New Roman" pitchFamily="18" charset="0"/>
              </a:rPr>
              <a:t>We had done the simulation on the  universal G code sender software, to send the G code to the system and it also gives the idea about the machine tool movement while doing its operation. </a:t>
            </a:r>
          </a:p>
        </p:txBody>
      </p:sp>
      <p:sp>
        <p:nvSpPr>
          <p:cNvPr id="6" name="Rectangle 5"/>
          <p:cNvSpPr/>
          <p:nvPr/>
        </p:nvSpPr>
        <p:spPr>
          <a:xfrm>
            <a:off x="0" y="0"/>
            <a:ext cx="13716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11.</a:t>
            </a:r>
            <a:endParaRPr lang="en-US" b="1" dirty="0">
              <a:latin typeface="Times New Roman" pitchFamily="18" charset="0"/>
              <a:cs typeface="Times New Roman" pitchFamily="18" charset="0"/>
            </a:endParaRPr>
          </a:p>
        </p:txBody>
      </p:sp>
      <p:sp>
        <p:nvSpPr>
          <p:cNvPr id="8" name="Rectangle 7"/>
          <p:cNvSpPr/>
          <p:nvPr/>
        </p:nvSpPr>
        <p:spPr>
          <a:xfrm>
            <a:off x="1524000" y="0"/>
            <a:ext cx="76200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SIMULATION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CNC SIMULATION</a:t>
            </a:r>
            <a:endParaRPr lang="en-US" sz="36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1" y="1600200"/>
            <a:ext cx="4648200" cy="5257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648200" y="1600200"/>
            <a:ext cx="44958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UNIVERSAL G CODE SENDER</a:t>
            </a:r>
            <a:endParaRPr lang="en-US"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0" y="1371600"/>
            <a:ext cx="9144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p:cNvPicPr>
          <p:nvPr/>
        </p:nvPicPr>
        <p:blipFill>
          <a:blip r:embed="rId2">
            <a:extLst>
              <a:ext uri="{BEBA8EAE-BF5A-486C-A8C5-ECC9F3942E4B}">
                <a14:imgProps xmlns:a14="http://schemas.microsoft.com/office/drawing/2010/main" xmlns="">
                  <a14:imgLayer r:embed="">
                    <a14:imgEffect>
                      <a14:sharpenSoften amount="50000"/>
                    </a14:imgEffect>
                    <a14:imgEffect>
                      <a14:brightnessContrast contrast="-40000"/>
                    </a14:imgEffect>
                  </a14:imgLayer>
                </a14:imgProps>
              </a:ext>
              <a:ext uri="{28A0092B-C50C-407E-A947-70E740481C1C}">
                <a14:useLocalDpi xmlns:a14="http://schemas.microsoft.com/office/drawing/2010/main" xmlns="" val="0"/>
              </a:ext>
            </a:extLst>
          </a:blip>
          <a:srcRect b="4076"/>
          <a:stretch>
            <a:fillRect/>
          </a:stretch>
        </p:blipFill>
        <p:spPr bwMode="auto">
          <a:xfrm>
            <a:off x="0" y="0"/>
            <a:ext cx="9144000" cy="1357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4" name="Content Placeholder 3"/>
          <p:cNvGraphicFramePr>
            <a:graphicFrameLocks noGrp="1"/>
          </p:cNvGraphicFramePr>
          <p:nvPr>
            <p:ph idx="1"/>
          </p:nvPr>
        </p:nvGraphicFramePr>
        <p:xfrm>
          <a:off x="0" y="1371600"/>
          <a:ext cx="9144000" cy="5623560"/>
        </p:xfrm>
        <a:graphic>
          <a:graphicData uri="http://schemas.openxmlformats.org/drawingml/2006/table">
            <a:tbl>
              <a:tblPr firstRow="1" bandRow="1">
                <a:tableStyleId>{ED083AE6-46FA-4A59-8FB0-9F97EB10719F}</a:tableStyleId>
              </a:tblPr>
              <a:tblGrid>
                <a:gridCol w="1496603"/>
                <a:gridCol w="7647397"/>
              </a:tblGrid>
              <a:tr h="68580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SR.NO.</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CONTENTS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8580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INTRODUCTION</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8580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PROBLEM STATEMENT</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8580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SOLUTION</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8580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OBJECTIVE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8580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LITERATURE</a:t>
                      </a:r>
                      <a:r>
                        <a:rPr lang="en-US" sz="1600" baseline="0" dirty="0" smtClean="0">
                          <a:latin typeface="Times New Roman" pitchFamily="18" charset="0"/>
                          <a:cs typeface="Times New Roman" pitchFamily="18" charset="0"/>
                        </a:rPr>
                        <a:t> SURVEY</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8580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BLOCK</a:t>
                      </a:r>
                      <a:r>
                        <a:rPr lang="en-US" sz="1600" baseline="0" dirty="0" smtClean="0">
                          <a:latin typeface="Times New Roman" pitchFamily="18" charset="0"/>
                          <a:cs typeface="Times New Roman" pitchFamily="18" charset="0"/>
                        </a:rPr>
                        <a:t> DIAGRAM</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8580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CIRCUIT</a:t>
                      </a:r>
                      <a:r>
                        <a:rPr lang="en-US" sz="1600" baseline="0" dirty="0" smtClean="0">
                          <a:latin typeface="Times New Roman" pitchFamily="18" charset="0"/>
                          <a:cs typeface="Times New Roman" pitchFamily="18" charset="0"/>
                        </a:rPr>
                        <a:t> DIAGRAM</a:t>
                      </a:r>
                      <a:endParaRPr lang="en-US" sz="1600" dirty="0" smtClean="0">
                        <a:latin typeface="Times New Roman" pitchFamily="18" charset="0"/>
                        <a:cs typeface="Times New Roman" pitchFamily="18" charset="0"/>
                      </a:endParaRPr>
                    </a:p>
                    <a:p>
                      <a:pPr algn="ctr"/>
                      <a:endParaRPr lang="en-US" sz="1600" baseline="0" dirty="0" smtClean="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xmlns="" val="4127719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97838"/>
            <a:ext cx="8839200" cy="568745"/>
          </a:xfrm>
          <a:prstGeom prst="rect">
            <a:avLst/>
          </a:prstGeom>
        </p:spPr>
        <p:txBody>
          <a:bodyPr wrap="square">
            <a:spAutoFit/>
          </a:bodyPr>
          <a:lstStyle/>
          <a:p>
            <a:pPr algn="just">
              <a:lnSpc>
                <a:spcPct val="200000"/>
              </a:lnSpc>
            </a:pP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0" y="1295400"/>
          <a:ext cx="9144000" cy="7050963"/>
        </p:xfrm>
        <a:graphic>
          <a:graphicData uri="http://schemas.openxmlformats.org/drawingml/2006/table">
            <a:tbl>
              <a:tblPr firstRow="1" bandRow="1">
                <a:tableStyleId>{5C22544A-7EE6-4342-B048-85BDC9FD1C3A}</a:tableStyleId>
              </a:tblPr>
              <a:tblGrid>
                <a:gridCol w="4572000"/>
                <a:gridCol w="4572000"/>
              </a:tblGrid>
              <a:tr h="568465">
                <a:tc>
                  <a:txBody>
                    <a:bodyPr/>
                    <a:lstStyle/>
                    <a:p>
                      <a:pPr algn="ctr"/>
                      <a:r>
                        <a:rPr lang="en-US" dirty="0" smtClean="0">
                          <a:latin typeface="Times New Roman" pitchFamily="18" charset="0"/>
                          <a:cs typeface="Times New Roman" pitchFamily="18" charset="0"/>
                        </a:rPr>
                        <a:t>MONTH</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ACTIVITY</a:t>
                      </a:r>
                      <a:endParaRPr lang="en-US" dirty="0">
                        <a:latin typeface="Times New Roman" pitchFamily="18" charset="0"/>
                        <a:cs typeface="Times New Roman" pitchFamily="18" charset="0"/>
                      </a:endParaRPr>
                    </a:p>
                  </a:txBody>
                  <a:tcPr/>
                </a:tc>
              </a:tr>
              <a:tr h="843241">
                <a:tc>
                  <a:txBody>
                    <a:bodyPr/>
                    <a:lstStyle/>
                    <a:p>
                      <a:r>
                        <a:rPr lang="en-US" dirty="0" smtClean="0">
                          <a:latin typeface="Times New Roman" pitchFamily="18" charset="0"/>
                          <a:cs typeface="Times New Roman" pitchFamily="18" charset="0"/>
                        </a:rPr>
                        <a:t>June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Group</a:t>
                      </a:r>
                      <a:r>
                        <a:rPr lang="en-US" baseline="0" dirty="0" smtClean="0">
                          <a:latin typeface="Times New Roman" pitchFamily="18" charset="0"/>
                          <a:cs typeface="Times New Roman" pitchFamily="18" charset="0"/>
                        </a:rPr>
                        <a:t> formation</a:t>
                      </a:r>
                      <a:endParaRPr lang="en-US" dirty="0">
                        <a:latin typeface="Times New Roman" pitchFamily="18" charset="0"/>
                        <a:cs typeface="Times New Roman" pitchFamily="18" charset="0"/>
                      </a:endParaRPr>
                    </a:p>
                  </a:txBody>
                  <a:tcPr/>
                </a:tc>
              </a:tr>
              <a:tr h="843241">
                <a:tc>
                  <a:txBody>
                    <a:bodyPr/>
                    <a:lstStyle/>
                    <a:p>
                      <a:r>
                        <a:rPr lang="en-US" dirty="0" smtClean="0">
                          <a:latin typeface="Times New Roman" pitchFamily="18" charset="0"/>
                          <a:cs typeface="Times New Roman" pitchFamily="18" charset="0"/>
                        </a:rPr>
                        <a:t>July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Searching</a:t>
                      </a:r>
                      <a:r>
                        <a:rPr lang="en-US" baseline="0" dirty="0" smtClean="0">
                          <a:latin typeface="Times New Roman" pitchFamily="18" charset="0"/>
                          <a:cs typeface="Times New Roman" pitchFamily="18" charset="0"/>
                        </a:rPr>
                        <a:t> of the topic, literature survey</a:t>
                      </a:r>
                      <a:endParaRPr lang="en-US" dirty="0">
                        <a:latin typeface="Times New Roman" pitchFamily="18" charset="0"/>
                        <a:cs typeface="Times New Roman" pitchFamily="18" charset="0"/>
                      </a:endParaRPr>
                    </a:p>
                  </a:txBody>
                  <a:tcPr/>
                </a:tc>
              </a:tr>
              <a:tr h="843241">
                <a:tc>
                  <a:txBody>
                    <a:bodyPr/>
                    <a:lstStyle/>
                    <a:p>
                      <a:r>
                        <a:rPr lang="en-US" dirty="0" smtClean="0">
                          <a:latin typeface="Times New Roman" pitchFamily="18" charset="0"/>
                          <a:cs typeface="Times New Roman" pitchFamily="18" charset="0"/>
                        </a:rPr>
                        <a:t>August</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Registration of the project, abstract submission</a:t>
                      </a:r>
                    </a:p>
                    <a:p>
                      <a:endParaRPr lang="en-US" dirty="0">
                        <a:latin typeface="Times New Roman" pitchFamily="18" charset="0"/>
                        <a:cs typeface="Times New Roman" pitchFamily="18" charset="0"/>
                      </a:endParaRPr>
                    </a:p>
                  </a:txBody>
                  <a:tcPr/>
                </a:tc>
              </a:tr>
              <a:tr h="941137">
                <a:tc>
                  <a:txBody>
                    <a:bodyPr/>
                    <a:lstStyle/>
                    <a:p>
                      <a:r>
                        <a:rPr lang="en-US" dirty="0" smtClean="0">
                          <a:latin typeface="Times New Roman" pitchFamily="18" charset="0"/>
                          <a:cs typeface="Times New Roman" pitchFamily="18" charset="0"/>
                        </a:rPr>
                        <a:t>September</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Study</a:t>
                      </a:r>
                      <a:r>
                        <a:rPr lang="en-IN" baseline="0" dirty="0" smtClean="0">
                          <a:latin typeface="Times New Roman" pitchFamily="18" charset="0"/>
                          <a:cs typeface="Times New Roman" pitchFamily="18" charset="0"/>
                        </a:rPr>
                        <a:t> and selection of the components</a:t>
                      </a:r>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r h="1505819">
                <a:tc>
                  <a:txBody>
                    <a:bodyPr/>
                    <a:lstStyle/>
                    <a:p>
                      <a:r>
                        <a:rPr lang="en-US" dirty="0" smtClean="0">
                          <a:latin typeface="Times New Roman" pitchFamily="18" charset="0"/>
                          <a:cs typeface="Times New Roman" pitchFamily="18" charset="0"/>
                        </a:rPr>
                        <a:t>October</a:t>
                      </a:r>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smtClean="0">
                          <a:latin typeface="Times New Roman" pitchFamily="18" charset="0"/>
                          <a:cs typeface="Times New Roman" pitchFamily="18" charset="0"/>
                        </a:rPr>
                        <a:t>Designing the structure</a:t>
                      </a:r>
                      <a:r>
                        <a:rPr lang="en-US" baseline="0" dirty="0" smtClean="0">
                          <a:latin typeface="Times New Roman" pitchFamily="18" charset="0"/>
                          <a:cs typeface="Times New Roman" pitchFamily="18" charset="0"/>
                        </a:rPr>
                        <a:t> of CNC</a:t>
                      </a:r>
                    </a:p>
                    <a:p>
                      <a:pPr>
                        <a:buFont typeface="Arial" pitchFamily="34" charset="0"/>
                        <a:buChar char="•"/>
                      </a:pPr>
                      <a:r>
                        <a:rPr lang="en-US" baseline="0" dirty="0" smtClean="0">
                          <a:latin typeface="Times New Roman" pitchFamily="18" charset="0"/>
                          <a:cs typeface="Times New Roman" pitchFamily="18" charset="0"/>
                        </a:rPr>
                        <a:t>Designed the bearing assembly and base frame assembly.</a:t>
                      </a:r>
                    </a:p>
                    <a:p>
                      <a:pPr>
                        <a:buFont typeface="Arial" pitchFamily="34" charset="0"/>
                        <a:buChar char="•"/>
                      </a:pPr>
                      <a:r>
                        <a:rPr lang="en-US" baseline="0" dirty="0" smtClean="0">
                          <a:latin typeface="Times New Roman" pitchFamily="18" charset="0"/>
                          <a:cs typeface="Times New Roman" pitchFamily="18" charset="0"/>
                        </a:rPr>
                        <a:t>CNC simulation on CNC simulator.</a:t>
                      </a:r>
                      <a:endParaRPr lang="en-US" dirty="0">
                        <a:latin typeface="Times New Roman" pitchFamily="18" charset="0"/>
                        <a:cs typeface="Times New Roman" pitchFamily="18" charset="0"/>
                      </a:endParaRPr>
                    </a:p>
                  </a:txBody>
                  <a:tcPr/>
                </a:tc>
              </a:tr>
              <a:tr h="1505819">
                <a:tc>
                  <a:txBody>
                    <a:bodyPr/>
                    <a:lstStyle/>
                    <a:p>
                      <a:r>
                        <a:rPr lang="en-US" dirty="0" smtClean="0">
                          <a:latin typeface="Times New Roman" pitchFamily="18" charset="0"/>
                          <a:cs typeface="Times New Roman" pitchFamily="18" charset="0"/>
                        </a:rPr>
                        <a:t>November</a:t>
                      </a:r>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smtClean="0">
                          <a:latin typeface="Times New Roman" pitchFamily="18" charset="0"/>
                          <a:cs typeface="Times New Roman" pitchFamily="18" charset="0"/>
                        </a:rPr>
                        <a:t>Y</a:t>
                      </a:r>
                      <a:r>
                        <a:rPr lang="en-US" baseline="0" dirty="0" smtClean="0">
                          <a:latin typeface="Times New Roman" pitchFamily="18" charset="0"/>
                          <a:cs typeface="Times New Roman" pitchFamily="18" charset="0"/>
                        </a:rPr>
                        <a:t> axis frame assembly and X and Z axis frame assembly</a:t>
                      </a:r>
                    </a:p>
                    <a:p>
                      <a:pPr>
                        <a:buFont typeface="Arial" pitchFamily="34" charset="0"/>
                        <a:buChar char="•"/>
                      </a:pPr>
                      <a:r>
                        <a:rPr lang="en-US" baseline="0" dirty="0" smtClean="0">
                          <a:latin typeface="Times New Roman" pitchFamily="18" charset="0"/>
                          <a:cs typeface="Times New Roman" pitchFamily="18" charset="0"/>
                        </a:rPr>
                        <a:t>Combined assembly of all the frames together.</a:t>
                      </a:r>
                    </a:p>
                    <a:p>
                      <a:pPr>
                        <a:buFont typeface="Arial" pitchFamily="34" charset="0"/>
                        <a:buChar char="•"/>
                      </a:pPr>
                      <a:r>
                        <a:rPr lang="en-US" baseline="0" dirty="0" smtClean="0">
                          <a:latin typeface="Times New Roman" pitchFamily="18" charset="0"/>
                          <a:cs typeface="Times New Roman" pitchFamily="18" charset="0"/>
                        </a:rPr>
                        <a:t>Report writing </a:t>
                      </a:r>
                      <a:endParaRPr lang="en-US" dirty="0">
                        <a:latin typeface="Times New Roman" pitchFamily="18" charset="0"/>
                        <a:cs typeface="Times New Roman" pitchFamily="18" charset="0"/>
                      </a:endParaRPr>
                    </a:p>
                  </a:txBody>
                  <a:tcPr/>
                </a:tc>
              </a:tr>
            </a:tbl>
          </a:graphicData>
        </a:graphic>
      </p:graphicFrame>
      <p:sp>
        <p:nvSpPr>
          <p:cNvPr id="8" name="Rectangle 7"/>
          <p:cNvSpPr/>
          <p:nvPr/>
        </p:nvSpPr>
        <p:spPr>
          <a:xfrm>
            <a:off x="0" y="0"/>
            <a:ext cx="13716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12.</a:t>
            </a:r>
            <a:endParaRPr lang="en-US" b="1" dirty="0">
              <a:latin typeface="Times New Roman" pitchFamily="18" charset="0"/>
              <a:cs typeface="Times New Roman" pitchFamily="18" charset="0"/>
            </a:endParaRPr>
          </a:p>
        </p:txBody>
      </p:sp>
      <p:sp>
        <p:nvSpPr>
          <p:cNvPr id="9" name="Rectangle 8"/>
          <p:cNvSpPr/>
          <p:nvPr/>
        </p:nvSpPr>
        <p:spPr>
          <a:xfrm>
            <a:off x="1524000" y="0"/>
            <a:ext cx="76200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PLAN FOR THE PROJECT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76200"/>
          <a:ext cx="9144000" cy="7411720"/>
        </p:xfrm>
        <a:graphic>
          <a:graphicData uri="http://schemas.openxmlformats.org/drawingml/2006/table">
            <a:tbl>
              <a:tblPr firstRow="1" bandRow="1">
                <a:tableStyleId>{5C22544A-7EE6-4342-B048-85BDC9FD1C3A}</a:tableStyleId>
              </a:tblPr>
              <a:tblGrid>
                <a:gridCol w="4572000"/>
                <a:gridCol w="4572000"/>
              </a:tblGrid>
              <a:tr h="370840">
                <a:tc>
                  <a:txBody>
                    <a:bodyPr/>
                    <a:lstStyle/>
                    <a:p>
                      <a:r>
                        <a:rPr lang="en-US" dirty="0" smtClean="0">
                          <a:latin typeface="Times New Roman" pitchFamily="18" charset="0"/>
                          <a:cs typeface="Times New Roman" pitchFamily="18" charset="0"/>
                        </a:rPr>
                        <a:t>Month</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Activity</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December</a:t>
                      </a:r>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smtClean="0">
                          <a:latin typeface="Times New Roman" pitchFamily="18" charset="0"/>
                          <a:cs typeface="Times New Roman" pitchFamily="18" charset="0"/>
                        </a:rPr>
                        <a:t>Project stage 1 report submission</a:t>
                      </a:r>
                    </a:p>
                    <a:p>
                      <a:pPr>
                        <a:buFont typeface="Arial" pitchFamily="34" charset="0"/>
                        <a:buChar char="•"/>
                      </a:pPr>
                      <a:r>
                        <a:rPr lang="en-US" dirty="0" smtClean="0">
                          <a:latin typeface="Times New Roman" pitchFamily="18" charset="0"/>
                          <a:cs typeface="Times New Roman" pitchFamily="18" charset="0"/>
                        </a:rPr>
                        <a:t>Machine tool assembly</a:t>
                      </a:r>
                    </a:p>
                    <a:p>
                      <a:pPr>
                        <a:buFont typeface="Arial" pitchFamily="34" charset="0"/>
                        <a:buChar char="•"/>
                      </a:pPr>
                      <a:r>
                        <a:rPr lang="en-US" dirty="0" smtClean="0">
                          <a:latin typeface="Times New Roman" pitchFamily="18" charset="0"/>
                          <a:cs typeface="Times New Roman" pitchFamily="18" charset="0"/>
                        </a:rPr>
                        <a:t>Interface the GRBL shield with ARDUINO by uploading the GRBL firmware.</a:t>
                      </a:r>
                    </a:p>
                    <a:p>
                      <a:pPr>
                        <a:buFont typeface="Arial" pitchFamily="34" charset="0"/>
                        <a:buChar char="•"/>
                      </a:pPr>
                      <a:r>
                        <a:rPr lang="en-US" dirty="0" smtClean="0">
                          <a:latin typeface="Times New Roman" pitchFamily="18" charset="0"/>
                          <a:cs typeface="Times New Roman" pitchFamily="18" charset="0"/>
                        </a:rPr>
                        <a:t>Simulation on universal</a:t>
                      </a:r>
                      <a:r>
                        <a:rPr lang="en-US" baseline="0" dirty="0" smtClean="0">
                          <a:latin typeface="Times New Roman" pitchFamily="18" charset="0"/>
                          <a:cs typeface="Times New Roman" pitchFamily="18" charset="0"/>
                        </a:rPr>
                        <a:t> G code sender software.</a:t>
                      </a:r>
                      <a:endParaRPr lang="en-US" dirty="0" smtClean="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January</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Times New Roman" pitchFamily="18" charset="0"/>
                          <a:cs typeface="Times New Roman" pitchFamily="18" charset="0"/>
                        </a:rPr>
                        <a:t>Structural</a:t>
                      </a:r>
                      <a:r>
                        <a:rPr lang="en-US" baseline="0" dirty="0" smtClean="0">
                          <a:latin typeface="Times New Roman" pitchFamily="18" charset="0"/>
                          <a:cs typeface="Times New Roman" pitchFamily="18" charset="0"/>
                        </a:rPr>
                        <a:t> assembly</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Lead screw assembly</a:t>
                      </a:r>
                    </a:p>
                    <a:p>
                      <a:pPr>
                        <a:buFont typeface="Arial" pitchFamily="34" charset="0"/>
                        <a:buChar char="•"/>
                      </a:pPr>
                      <a:r>
                        <a:rPr lang="en-US" dirty="0" smtClean="0">
                          <a:latin typeface="Times New Roman" pitchFamily="18" charset="0"/>
                          <a:cs typeface="Times New Roman" pitchFamily="18" charset="0"/>
                        </a:rPr>
                        <a:t>Placing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leadscrew</a:t>
                      </a:r>
                      <a:r>
                        <a:rPr lang="en-US" baseline="0" dirty="0" smtClean="0">
                          <a:latin typeface="Times New Roman" pitchFamily="18" charset="0"/>
                          <a:cs typeface="Times New Roman" pitchFamily="18" charset="0"/>
                        </a:rPr>
                        <a:t> nuts with axis frame</a:t>
                      </a:r>
                    </a:p>
                    <a:p>
                      <a:pPr>
                        <a:buFont typeface="Arial" pitchFamily="34" charset="0"/>
                        <a:buChar char="•"/>
                      </a:pPr>
                      <a:r>
                        <a:rPr lang="en-US" baseline="0" dirty="0" smtClean="0">
                          <a:latin typeface="Times New Roman" pitchFamily="18" charset="0"/>
                          <a:cs typeface="Times New Roman" pitchFamily="18" charset="0"/>
                        </a:rPr>
                        <a:t>Bed assembly.</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February</a:t>
                      </a:r>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smtClean="0">
                          <a:latin typeface="Times New Roman" pitchFamily="18" charset="0"/>
                          <a:cs typeface="Times New Roman" pitchFamily="18" charset="0"/>
                        </a:rPr>
                        <a:t>Interfacing the motor driver and stepper motor with CNC</a:t>
                      </a:r>
                      <a:r>
                        <a:rPr lang="en-US" baseline="0" dirty="0" smtClean="0">
                          <a:latin typeface="Times New Roman" pitchFamily="18" charset="0"/>
                          <a:cs typeface="Times New Roman" pitchFamily="18" charset="0"/>
                        </a:rPr>
                        <a:t> shield.</a:t>
                      </a:r>
                    </a:p>
                    <a:p>
                      <a:pPr>
                        <a:buFont typeface="Arial" pitchFamily="34" charset="0"/>
                        <a:buChar char="•"/>
                      </a:pPr>
                      <a:r>
                        <a:rPr lang="en-US" baseline="0" dirty="0" smtClean="0">
                          <a:latin typeface="Times New Roman" pitchFamily="18" charset="0"/>
                          <a:cs typeface="Times New Roman" pitchFamily="18" charset="0"/>
                        </a:rPr>
                        <a:t>Assembly of ARDUINO and GRBL</a:t>
                      </a:r>
                    </a:p>
                    <a:p>
                      <a:pPr>
                        <a:buFont typeface="Arial" pitchFamily="34" charset="0"/>
                        <a:buChar char="•"/>
                      </a:pPr>
                      <a:r>
                        <a:rPr lang="en-US" baseline="0" dirty="0" smtClean="0">
                          <a:latin typeface="Times New Roman" pitchFamily="18" charset="0"/>
                          <a:cs typeface="Times New Roman" pitchFamily="18" charset="0"/>
                        </a:rPr>
                        <a:t>Setting up SMPS</a:t>
                      </a:r>
                    </a:p>
                    <a:p>
                      <a:pPr>
                        <a:buFont typeface="Arial" pitchFamily="34" charset="0"/>
                        <a:buChar char="•"/>
                      </a:pPr>
                      <a:r>
                        <a:rPr lang="en-US" baseline="0" dirty="0" smtClean="0">
                          <a:latin typeface="Times New Roman" pitchFamily="18" charset="0"/>
                          <a:cs typeface="Times New Roman" pitchFamily="18" charset="0"/>
                        </a:rPr>
                        <a:t>Powering up the CNC machine</a:t>
                      </a:r>
                    </a:p>
                    <a:p>
                      <a:pPr>
                        <a:buFont typeface="Arial" pitchFamily="34" charset="0"/>
                        <a:buChar char="•"/>
                      </a:pPr>
                      <a:r>
                        <a:rPr lang="en-US" baseline="0" dirty="0" smtClean="0">
                          <a:latin typeface="Times New Roman" pitchFamily="18" charset="0"/>
                          <a:cs typeface="Times New Roman" pitchFamily="18" charset="0"/>
                        </a:rPr>
                        <a:t>Interfacing with universal g code sender.</a:t>
                      </a:r>
                    </a:p>
                  </a:txBody>
                  <a:tcPr/>
                </a:tc>
              </a:tr>
              <a:tr h="370840">
                <a:tc>
                  <a:txBody>
                    <a:bodyPr/>
                    <a:lstStyle/>
                    <a:p>
                      <a:r>
                        <a:rPr lang="en-US" dirty="0" smtClean="0">
                          <a:latin typeface="Times New Roman" pitchFamily="18" charset="0"/>
                          <a:cs typeface="Times New Roman" pitchFamily="18" charset="0"/>
                        </a:rPr>
                        <a:t>March</a:t>
                      </a:r>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smtClean="0">
                          <a:latin typeface="Times New Roman" pitchFamily="18" charset="0"/>
                          <a:cs typeface="Times New Roman" pitchFamily="18" charset="0"/>
                        </a:rPr>
                        <a:t>Creating schematic on Eagle and creating the drill files </a:t>
                      </a:r>
                    </a:p>
                    <a:p>
                      <a:pPr>
                        <a:buFont typeface="Arial" pitchFamily="34" charset="0"/>
                        <a:buChar char="•"/>
                      </a:pPr>
                      <a:r>
                        <a:rPr lang="en-US" dirty="0" smtClean="0">
                          <a:latin typeface="Times New Roman" pitchFamily="18" charset="0"/>
                          <a:cs typeface="Times New Roman" pitchFamily="18" charset="0"/>
                        </a:rPr>
                        <a:t>Creating  .NC</a:t>
                      </a:r>
                      <a:r>
                        <a:rPr lang="en-US" baseline="0" dirty="0" smtClean="0">
                          <a:latin typeface="Times New Roman" pitchFamily="18" charset="0"/>
                          <a:cs typeface="Times New Roman" pitchFamily="18" charset="0"/>
                        </a:rPr>
                        <a:t> file on </a:t>
                      </a:r>
                      <a:r>
                        <a:rPr lang="en-US" baseline="0" dirty="0" err="1" smtClean="0">
                          <a:latin typeface="Times New Roman" pitchFamily="18" charset="0"/>
                          <a:cs typeface="Times New Roman" pitchFamily="18" charset="0"/>
                        </a:rPr>
                        <a:t>flatCAM</a:t>
                      </a:r>
                      <a:endParaRPr lang="en-US" baseline="0" dirty="0" smtClean="0">
                        <a:latin typeface="Times New Roman" pitchFamily="18" charset="0"/>
                        <a:cs typeface="Times New Roman" pitchFamily="18" charset="0"/>
                      </a:endParaRPr>
                    </a:p>
                    <a:p>
                      <a:pPr>
                        <a:buFont typeface="Arial" pitchFamily="34" charset="0"/>
                        <a:buChar char="•"/>
                      </a:pPr>
                      <a:r>
                        <a:rPr lang="en-US" baseline="0" dirty="0" smtClean="0">
                          <a:latin typeface="Times New Roman" pitchFamily="18" charset="0"/>
                          <a:cs typeface="Times New Roman" pitchFamily="18" charset="0"/>
                        </a:rPr>
                        <a:t>Checking the output on OTHERPLAN or universal G code sender software.</a:t>
                      </a:r>
                    </a:p>
                    <a:p>
                      <a:pPr>
                        <a:buFont typeface="Arial" pitchFamily="34" charset="0"/>
                        <a:buChar char="•"/>
                      </a:pPr>
                      <a:r>
                        <a:rPr lang="en-US" baseline="0" dirty="0" smtClean="0">
                          <a:latin typeface="Times New Roman" pitchFamily="18" charset="0"/>
                          <a:cs typeface="Times New Roman" pitchFamily="18" charset="0"/>
                        </a:rPr>
                        <a:t>Report writing</a:t>
                      </a:r>
                      <a:endParaRPr lang="en-US" dirty="0" smtClean="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April</a:t>
                      </a:r>
                    </a:p>
                    <a:p>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smtClean="0">
                          <a:latin typeface="Times New Roman" pitchFamily="18" charset="0"/>
                          <a:cs typeface="Times New Roman" pitchFamily="18" charset="0"/>
                        </a:rPr>
                        <a:t>Report submission</a:t>
                      </a: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819400"/>
            <a:ext cx="6400800" cy="1938992"/>
          </a:xfrm>
          <a:prstGeom prst="rect">
            <a:avLst/>
          </a:prstGeom>
          <a:noFill/>
        </p:spPr>
        <p:txBody>
          <a:bodyPr wrap="square" rtlCol="0">
            <a:spAutoFit/>
          </a:bodyPr>
          <a:lstStyle/>
          <a:p>
            <a:pPr algn="ctr"/>
            <a:r>
              <a:rPr lang="en-US" sz="6000" b="1" dirty="0" smtClean="0">
                <a:latin typeface="Times New Roman" pitchFamily="18" charset="0"/>
                <a:cs typeface="Times New Roman" pitchFamily="18" charset="0"/>
              </a:rPr>
              <a:t>ANY QUESTIONS?</a:t>
            </a:r>
            <a:endParaRPr lang="en-US" sz="6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743200"/>
            <a:ext cx="5257800" cy="1015663"/>
          </a:xfrm>
          <a:prstGeom prst="rect">
            <a:avLst/>
          </a:prstGeom>
        </p:spPr>
        <p:txBody>
          <a:bodyPr wrap="square">
            <a:spAutoFit/>
          </a:bodyPr>
          <a:lstStyle/>
          <a:p>
            <a:pPr algn="ctr"/>
            <a:r>
              <a:rPr lang="en-US" sz="6000" b="1" dirty="0" smtClean="0">
                <a:latin typeface="Times New Roman" pitchFamily="18" charset="0"/>
                <a:cs typeface="Times New Roman" pitchFamily="18" charset="0"/>
              </a:rPr>
              <a:t>THANK</a:t>
            </a:r>
            <a:r>
              <a:rPr lang="en-US" sz="4400" b="1" dirty="0" smtClean="0">
                <a:latin typeface="Times New Roman" pitchFamily="18" charset="0"/>
                <a:cs typeface="Times New Roman" pitchFamily="18" charset="0"/>
              </a:rPr>
              <a:t>   </a:t>
            </a:r>
            <a:r>
              <a:rPr lang="en-US" sz="6000" b="1" dirty="0" smtClean="0">
                <a:latin typeface="Times New Roman" pitchFamily="18" charset="0"/>
                <a:cs typeface="Times New Roman" pitchFamily="18" charset="0"/>
              </a:rPr>
              <a:t>YOU</a:t>
            </a:r>
            <a:endParaRPr lang="en-US" sz="4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BEBA8EAE-BF5A-486C-A8C5-ECC9F3942E4B}">
                <a14:imgProps xmlns:a14="http://schemas.microsoft.com/office/drawing/2010/main" xmlns="">
                  <a14:imgLayer r:embed="">
                    <a14:imgEffect>
                      <a14:sharpenSoften amount="50000"/>
                    </a14:imgEffect>
                    <a14:imgEffect>
                      <a14:brightnessContrast contrast="-40000"/>
                    </a14:imgEffect>
                  </a14:imgLayer>
                </a14:imgProps>
              </a:ext>
              <a:ext uri="{28A0092B-C50C-407E-A947-70E740481C1C}">
                <a14:useLocalDpi xmlns:a14="http://schemas.microsoft.com/office/drawing/2010/main" xmlns="" val="0"/>
              </a:ext>
            </a:extLst>
          </a:blip>
          <a:srcRect b="4076"/>
          <a:stretch>
            <a:fillRect/>
          </a:stretch>
        </p:blipFill>
        <p:spPr bwMode="auto">
          <a:xfrm>
            <a:off x="0" y="0"/>
            <a:ext cx="9144000" cy="1357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4" name="Content Placeholder 3"/>
          <p:cNvGraphicFramePr>
            <a:graphicFrameLocks noGrp="1"/>
          </p:cNvGraphicFramePr>
          <p:nvPr>
            <p:ph idx="1"/>
          </p:nvPr>
        </p:nvGraphicFramePr>
        <p:xfrm>
          <a:off x="152400" y="1371600"/>
          <a:ext cx="8839200" cy="4823460"/>
        </p:xfrm>
        <a:graphic>
          <a:graphicData uri="http://schemas.openxmlformats.org/drawingml/2006/table">
            <a:tbl>
              <a:tblPr firstRow="1" bandRow="1">
                <a:tableStyleId>{ED083AE6-46FA-4A59-8FB0-9F97EB10719F}</a:tableStyleId>
              </a:tblPr>
              <a:tblGrid>
                <a:gridCol w="1446717"/>
                <a:gridCol w="7392483"/>
              </a:tblGrid>
              <a:tr h="66675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SR.NO.</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CONTENTS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675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WORK DONE</a:t>
                      </a:r>
                    </a:p>
                    <a:p>
                      <a:pPr algn="ct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675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LIST</a:t>
                      </a:r>
                      <a:r>
                        <a:rPr lang="en-US" sz="1600" baseline="0" dirty="0" smtClean="0">
                          <a:latin typeface="Times New Roman" pitchFamily="18" charset="0"/>
                          <a:cs typeface="Times New Roman" pitchFamily="18" charset="0"/>
                        </a:rPr>
                        <a:t> OF SOFTWARE AND HARDWARE</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675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9.</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EXPECTED</a:t>
                      </a:r>
                      <a:r>
                        <a:rPr lang="en-US" sz="1600" baseline="0" dirty="0" smtClean="0">
                          <a:latin typeface="Times New Roman" pitchFamily="18" charset="0"/>
                          <a:cs typeface="Times New Roman" pitchFamily="18" charset="0"/>
                        </a:rPr>
                        <a:t> RESULTS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675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10.</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APPLICATIONS</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675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11.</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SIMULATION</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6750">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12.</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PLAN</a:t>
                      </a:r>
                      <a:r>
                        <a:rPr lang="en-US" sz="1600" baseline="0" dirty="0" smtClean="0">
                          <a:latin typeface="Times New Roman" pitchFamily="18" charset="0"/>
                          <a:cs typeface="Times New Roman" pitchFamily="18" charset="0"/>
                        </a:rPr>
                        <a:t> FOR THE PROJECT</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xmlns="" val="4127719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b="1" dirty="0" smtClean="0">
                <a:latin typeface="Arial" pitchFamily="34" charset="0"/>
                <a:cs typeface="Arial" pitchFamily="34" charset="0"/>
              </a:rPr>
              <a:t>               </a:t>
            </a:r>
            <a:endParaRPr lang="en-US" sz="1600" b="1" dirty="0">
              <a:latin typeface="Arial" pitchFamily="34" charset="0"/>
              <a:cs typeface="Arial" pitchFamily="34" charset="0"/>
            </a:endParaRPr>
          </a:p>
        </p:txBody>
      </p:sp>
      <p:sp>
        <p:nvSpPr>
          <p:cNvPr id="3" name="Content Placeholder 2"/>
          <p:cNvSpPr>
            <a:spLocks noGrp="1"/>
          </p:cNvSpPr>
          <p:nvPr>
            <p:ph idx="1"/>
          </p:nvPr>
        </p:nvSpPr>
        <p:spPr>
          <a:xfrm>
            <a:off x="990600" y="1371600"/>
            <a:ext cx="8153400" cy="5791200"/>
          </a:xfrm>
        </p:spPr>
        <p:txBody>
          <a:bodyPr>
            <a:normAutofit/>
          </a:bodyPr>
          <a:lstStyle/>
          <a:p>
            <a:pPr algn="just">
              <a:lnSpc>
                <a:spcPct val="150000"/>
              </a:lnSpc>
            </a:pPr>
            <a:r>
              <a:rPr lang="en-US" sz="1600" dirty="0" smtClean="0">
                <a:latin typeface="Times New Roman" pitchFamily="18" charset="0"/>
                <a:cs typeface="Times New Roman" pitchFamily="18" charset="0"/>
              </a:rPr>
              <a:t>Machining is the part of manufacturing metal products and it is the art of removing material from it efficiently and it requires skill and requires energy if manual machining is to be done. In this proposed system , we are using the Arduino UNO for the purpose of automated machining. Arduino UNO controls the complete operations such as drilling, milling and lathing based on the G codes provided. This system is made as efficient  as possible by making use of various open source softwares , low cost electronic components including controller and motors and made less complex by making use of the GRBL shield by reducing the wirings. The computer numerical control is used to provide the commands to the machine to perform the operation. </a:t>
            </a:r>
          </a:p>
          <a:p>
            <a:pPr algn="just">
              <a:lnSpc>
                <a:spcPct val="150000"/>
              </a:lnSpc>
            </a:pPr>
            <a:r>
              <a:rPr lang="en-US" sz="1600" dirty="0" smtClean="0">
                <a:latin typeface="Times New Roman" pitchFamily="18" charset="0"/>
                <a:cs typeface="Times New Roman" pitchFamily="18" charset="0"/>
              </a:rPr>
              <a:t>By taking into consideration the main motive of this project to reduce the time consumption and required man power and to increasing the efficiency and production rate and mainly making these machines affordable to the commoners as well as to the hobbyist of making products including drilling operation, we are presenting here the idea of “Automatic drilling using CNC and flatCAM”.</a:t>
            </a:r>
            <a:endParaRPr lang="en-US" sz="1600" dirty="0">
              <a:latin typeface="Times New Roman" pitchFamily="18" charset="0"/>
              <a:cs typeface="Times New Roman" pitchFamily="18" charset="0"/>
            </a:endParaRPr>
          </a:p>
        </p:txBody>
      </p:sp>
      <p:sp>
        <p:nvSpPr>
          <p:cNvPr id="6" name="Rectangle 5"/>
          <p:cNvSpPr/>
          <p:nvPr/>
        </p:nvSpPr>
        <p:spPr>
          <a:xfrm>
            <a:off x="1600200" y="0"/>
            <a:ext cx="7543800" cy="12192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7" name="Rectangle 6"/>
          <p:cNvSpPr/>
          <p:nvPr/>
        </p:nvSpPr>
        <p:spPr>
          <a:xfrm>
            <a:off x="0" y="0"/>
            <a:ext cx="1447800" cy="12192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b="1" dirty="0" smtClean="0">
                <a:latin typeface="Arial" pitchFamily="34" charset="0"/>
                <a:cs typeface="Arial" pitchFamily="34" charset="0"/>
              </a:rPr>
              <a:t>               </a:t>
            </a:r>
            <a:endParaRPr lang="en-US" sz="1600" b="1" dirty="0">
              <a:latin typeface="Arial" pitchFamily="34" charset="0"/>
              <a:cs typeface="Arial" pitchFamily="34" charset="0"/>
            </a:endParaRPr>
          </a:p>
        </p:txBody>
      </p:sp>
      <p:sp>
        <p:nvSpPr>
          <p:cNvPr id="3" name="Content Placeholder 2"/>
          <p:cNvSpPr>
            <a:spLocks noGrp="1"/>
          </p:cNvSpPr>
          <p:nvPr>
            <p:ph idx="1"/>
          </p:nvPr>
        </p:nvSpPr>
        <p:spPr>
          <a:xfrm>
            <a:off x="4419600" y="1371600"/>
            <a:ext cx="4572000" cy="5791200"/>
          </a:xfrm>
        </p:spPr>
        <p:txBody>
          <a:bodyPr>
            <a:normAutofit/>
          </a:bodyPr>
          <a:lstStyle/>
          <a:p>
            <a:pPr algn="just">
              <a:lnSpc>
                <a:spcPct val="200000"/>
              </a:lnSpc>
            </a:pPr>
            <a:r>
              <a:rPr lang="en-US" sz="1600" dirty="0" smtClean="0">
                <a:latin typeface="Times New Roman" pitchFamily="18" charset="0"/>
                <a:cs typeface="Times New Roman" pitchFamily="18" charset="0"/>
              </a:rPr>
              <a:t>CNC machine consists of the three main blocks namely input unit which is generally the USB, Serial Port, Ethernet through which the data about the part that is to be designed is given to the machine control unit. It consists of data processing unit i.e. ARDUINO Uno and control loop unit i.e. GRBL shield.</a:t>
            </a:r>
          </a:p>
        </p:txBody>
      </p:sp>
      <p:sp>
        <p:nvSpPr>
          <p:cNvPr id="6" name="Rectangle 5"/>
          <p:cNvSpPr/>
          <p:nvPr/>
        </p:nvSpPr>
        <p:spPr>
          <a:xfrm>
            <a:off x="0" y="0"/>
            <a:ext cx="9144000" cy="11430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Continued..</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1143000"/>
            <a:ext cx="4724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b="1"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
        <p:nvSpPr>
          <p:cNvPr id="3" name="Content Placeholder 2"/>
          <p:cNvSpPr>
            <a:spLocks noGrp="1"/>
          </p:cNvSpPr>
          <p:nvPr>
            <p:ph idx="1"/>
          </p:nvPr>
        </p:nvSpPr>
        <p:spPr>
          <a:xfrm>
            <a:off x="990600" y="1676400"/>
            <a:ext cx="7391400" cy="5181600"/>
          </a:xfrm>
        </p:spPr>
        <p:txBody>
          <a:bodyPr>
            <a:normAutofit/>
          </a:bodyPr>
          <a:lstStyle/>
          <a:p>
            <a:pPr algn="just">
              <a:lnSpc>
                <a:spcPct val="200000"/>
              </a:lnSpc>
            </a:pPr>
            <a:r>
              <a:rPr lang="en-US" sz="1600" dirty="0" smtClean="0">
                <a:latin typeface="Times New Roman" pitchFamily="18" charset="0"/>
                <a:cs typeface="Times New Roman" pitchFamily="18" charset="0"/>
              </a:rPr>
              <a:t>Machining is the part of manufacturing different metal product. And it is the art of  shaping the work piece by removing material from it. There are different types of machining such as drilling , milling, lathe machining. Machining done by manual handling requires skill .There comes the limit on number of simultaneous operations like changing the tool, turning the coolant on/off etc. For designing the complex parts such as complex 2D or 3D geometries it consumes more time.  </a:t>
            </a:r>
          </a:p>
          <a:p>
            <a:pPr algn="just">
              <a:lnSpc>
                <a:spcPct val="200000"/>
              </a:lnSpc>
            </a:pPr>
            <a:endParaRPr lang="en-US" sz="1600" dirty="0" smtClean="0">
              <a:latin typeface="Times New Roman" pitchFamily="18" charset="0"/>
              <a:cs typeface="Times New Roman" pitchFamily="18" charset="0"/>
            </a:endParaRPr>
          </a:p>
        </p:txBody>
      </p:sp>
      <p:sp>
        <p:nvSpPr>
          <p:cNvPr id="6" name="Rectangle 5"/>
          <p:cNvSpPr/>
          <p:nvPr/>
        </p:nvSpPr>
        <p:spPr>
          <a:xfrm>
            <a:off x="1600200" y="0"/>
            <a:ext cx="7543800" cy="12192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PROBLEM STATEMENT</a:t>
            </a:r>
            <a:endParaRPr lang="en-US" b="1" dirty="0">
              <a:latin typeface="Times New Roman" pitchFamily="18" charset="0"/>
              <a:cs typeface="Times New Roman" pitchFamily="18" charset="0"/>
            </a:endParaRPr>
          </a:p>
        </p:txBody>
      </p:sp>
      <p:sp>
        <p:nvSpPr>
          <p:cNvPr id="7" name="Rectangle 6"/>
          <p:cNvSpPr/>
          <p:nvPr/>
        </p:nvSpPr>
        <p:spPr>
          <a:xfrm>
            <a:off x="0" y="0"/>
            <a:ext cx="1447800" cy="12192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Times New Roman" pitchFamily="18" charset="0"/>
                <a:cs typeface="Times New Roman" pitchFamily="18" charset="0"/>
              </a:rPr>
              <a:t>2</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b="1"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1219200"/>
            <a:ext cx="8458200" cy="5791200"/>
          </a:xfrm>
        </p:spPr>
        <p:txBody>
          <a:bodyPr>
            <a:noAutofit/>
          </a:bodyPr>
          <a:lstStyle/>
          <a:p>
            <a:pPr algn="just">
              <a:lnSpc>
                <a:spcPct val="200000"/>
              </a:lnSpc>
            </a:pPr>
            <a:r>
              <a:rPr lang="en-US" sz="1600" dirty="0" smtClean="0">
                <a:latin typeface="Times New Roman" pitchFamily="18" charset="0"/>
                <a:cs typeface="Times New Roman" pitchFamily="18" charset="0"/>
              </a:rPr>
              <a:t>Problems coming in manual handling can be overcome by making use of CNC machine i.e. using a machine that works on  numerical control commands given through  the computer by the operator depending upon the type of part that is to be designed.</a:t>
            </a:r>
          </a:p>
          <a:p>
            <a:pPr algn="just">
              <a:lnSpc>
                <a:spcPct val="200000"/>
              </a:lnSpc>
            </a:pPr>
            <a:r>
              <a:rPr lang="en-US" sz="1600" dirty="0" smtClean="0">
                <a:latin typeface="Times New Roman" pitchFamily="18" charset="0"/>
                <a:cs typeface="Times New Roman" pitchFamily="18" charset="0"/>
              </a:rPr>
              <a:t>Our proposed CNC system consists of  computer to give the G code commands. Generally it is a </a:t>
            </a:r>
            <a:r>
              <a:rPr lang="en-US" sz="1600" b="1" dirty="0" smtClean="0">
                <a:latin typeface="Times New Roman" pitchFamily="18" charset="0"/>
                <a:cs typeface="Times New Roman" pitchFamily="18" charset="0"/>
              </a:rPr>
              <a:t>code</a:t>
            </a:r>
            <a:r>
              <a:rPr lang="en-US" sz="1600" dirty="0" smtClean="0">
                <a:latin typeface="Times New Roman" pitchFamily="18" charset="0"/>
                <a:cs typeface="Times New Roman" pitchFamily="18" charset="0"/>
              </a:rPr>
              <a:t> telling the machine tool what type of action to perform, such as: Rapid movement (transport the tool as quickly to the drilling location). Input system consists of the USB which is used to transfer the PC data to the DPU (ARDUINO UNO) and control loop unit where the GRBL shield is used to control the stepper motors .  Data processing unit and the control loop unit are nothing but the machine control unit. This machine control unit sends the necessary electrical signals to the driving system which comprises of the motors i.e. stepper motor and DC geared motor. Which in turn controls the machine tool movement. </a:t>
            </a:r>
          </a:p>
          <a:p>
            <a:pPr algn="just">
              <a:lnSpc>
                <a:spcPct val="200000"/>
              </a:lnSpc>
            </a:pPr>
            <a:endParaRPr lang="en-US" sz="1600" dirty="0" smtClean="0">
              <a:latin typeface="Times New Roman" pitchFamily="18" charset="0"/>
              <a:cs typeface="Times New Roman" pitchFamily="18" charset="0"/>
            </a:endParaRPr>
          </a:p>
        </p:txBody>
      </p:sp>
      <p:sp>
        <p:nvSpPr>
          <p:cNvPr id="6" name="Rectangle 5"/>
          <p:cNvSpPr/>
          <p:nvPr/>
        </p:nvSpPr>
        <p:spPr>
          <a:xfrm>
            <a:off x="1600200" y="0"/>
            <a:ext cx="7543800" cy="12192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smtClean="0">
                <a:latin typeface="Times New Roman" pitchFamily="18" charset="0"/>
                <a:cs typeface="Times New Roman" pitchFamily="18" charset="0"/>
              </a:rPr>
              <a:t>SOLUTION </a:t>
            </a:r>
            <a:endParaRPr lang="en-US" sz="1600" b="1" dirty="0">
              <a:latin typeface="Times New Roman" pitchFamily="18" charset="0"/>
              <a:cs typeface="Times New Roman" pitchFamily="18" charset="0"/>
            </a:endParaRPr>
          </a:p>
        </p:txBody>
      </p:sp>
      <p:sp>
        <p:nvSpPr>
          <p:cNvPr id="7" name="Rectangle 6"/>
          <p:cNvSpPr/>
          <p:nvPr/>
        </p:nvSpPr>
        <p:spPr>
          <a:xfrm>
            <a:off x="0" y="0"/>
            <a:ext cx="1447800" cy="12192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latin typeface="Times New Roman" pitchFamily="18" charset="0"/>
                <a:cs typeface="Times New Roman" pitchFamily="18" charset="0"/>
              </a:rPr>
              <a:t>3</a:t>
            </a:r>
            <a:r>
              <a:rPr lang="en-US" sz="1600" b="1" dirty="0" smtClean="0">
                <a:latin typeface="Times New Roman" pitchFamily="18" charset="0"/>
                <a:cs typeface="Times New Roman" pitchFamily="18" charset="0"/>
              </a:rPr>
              <a:t>.</a:t>
            </a:r>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b="1" dirty="0" smtClean="0">
                <a:latin typeface="Arial" pitchFamily="34" charset="0"/>
                <a:cs typeface="Arial" pitchFamily="34" charset="0"/>
              </a:rPr>
              <a:t>               </a:t>
            </a:r>
            <a:endParaRPr lang="en-US" sz="1600" b="1" dirty="0">
              <a:latin typeface="Arial" pitchFamily="34" charset="0"/>
              <a:cs typeface="Arial" pitchFamily="34" charset="0"/>
            </a:endParaRPr>
          </a:p>
        </p:txBody>
      </p:sp>
      <p:sp>
        <p:nvSpPr>
          <p:cNvPr id="3" name="Content Placeholder 2"/>
          <p:cNvSpPr>
            <a:spLocks noGrp="1"/>
          </p:cNvSpPr>
          <p:nvPr>
            <p:ph idx="1"/>
          </p:nvPr>
        </p:nvSpPr>
        <p:spPr>
          <a:xfrm>
            <a:off x="914400" y="1066800"/>
            <a:ext cx="8077200" cy="5791200"/>
          </a:xfrm>
        </p:spPr>
        <p:txBody>
          <a:bodyPr>
            <a:normAutofit/>
          </a:bodyPr>
          <a:lstStyle/>
          <a:p>
            <a:pPr algn="just">
              <a:lnSpc>
                <a:spcPct val="200000"/>
              </a:lnSpc>
            </a:pPr>
            <a:r>
              <a:rPr lang="en-US" sz="1600" dirty="0" smtClean="0">
                <a:latin typeface="Times New Roman" pitchFamily="18" charset="0"/>
                <a:cs typeface="Times New Roman" pitchFamily="18" charset="0"/>
              </a:rPr>
              <a:t>To design the low cost affordable,3 axis drilling machine using ARDUINO Controller, CNC router and open source software for controlling the whole operation .</a:t>
            </a:r>
          </a:p>
          <a:p>
            <a:pPr algn="just">
              <a:lnSpc>
                <a:spcPct val="200000"/>
              </a:lnSpc>
            </a:pPr>
            <a:r>
              <a:rPr lang="en-US" sz="1600" dirty="0" smtClean="0">
                <a:latin typeface="Times New Roman" pitchFamily="18" charset="0"/>
                <a:cs typeface="Times New Roman" pitchFamily="18" charset="0"/>
              </a:rPr>
              <a:t>To reduce the time consumed, hard work required by making use of the </a:t>
            </a:r>
            <a:r>
              <a:rPr lang="en-US" sz="1600" dirty="0" err="1" smtClean="0">
                <a:latin typeface="Times New Roman" pitchFamily="18" charset="0"/>
                <a:cs typeface="Times New Roman" pitchFamily="18" charset="0"/>
              </a:rPr>
              <a:t>the</a:t>
            </a:r>
            <a:r>
              <a:rPr lang="en-US" sz="1600" dirty="0" smtClean="0">
                <a:latin typeface="Times New Roman" pitchFamily="18" charset="0"/>
                <a:cs typeface="Times New Roman" pitchFamily="18" charset="0"/>
              </a:rPr>
              <a:t> controller which will control all the operations and also using the highly efficient motors that can generate the high RPM and can control the machine tool movement efficiently. </a:t>
            </a:r>
          </a:p>
          <a:p>
            <a:pPr algn="just">
              <a:lnSpc>
                <a:spcPct val="200000"/>
              </a:lnSpc>
            </a:pPr>
            <a:r>
              <a:rPr lang="en-US" sz="1600" dirty="0" smtClean="0">
                <a:latin typeface="Times New Roman" pitchFamily="18" charset="0"/>
                <a:cs typeface="Times New Roman" pitchFamily="18" charset="0"/>
              </a:rPr>
              <a:t>To increase the production rate to greater extent .</a:t>
            </a:r>
          </a:p>
          <a:p>
            <a:pPr algn="just">
              <a:lnSpc>
                <a:spcPct val="200000"/>
              </a:lnSpc>
            </a:pPr>
            <a:r>
              <a:rPr lang="en-US" sz="1600" dirty="0" smtClean="0">
                <a:latin typeface="Times New Roman" pitchFamily="18" charset="0"/>
                <a:cs typeface="Times New Roman" pitchFamily="18" charset="0"/>
              </a:rPr>
              <a:t>To increase the accuracy and efficiency by using the GRBL shield (G code interpreter) which can act as a control loop unit . It controls the acceleration and deceleration. </a:t>
            </a:r>
          </a:p>
          <a:p>
            <a:pPr algn="just">
              <a:lnSpc>
                <a:spcPct val="200000"/>
              </a:lnSpc>
            </a:pPr>
            <a:r>
              <a:rPr lang="en-US" sz="1600" dirty="0" smtClean="0">
                <a:latin typeface="Times New Roman" pitchFamily="18" charset="0"/>
                <a:cs typeface="Times New Roman" pitchFamily="18" charset="0"/>
              </a:rPr>
              <a:t>To reduce the man power by designing the unmanned system i.e. once you set all the parameter required, the machine will start working without any human interfere it can work till 24 hrs. </a:t>
            </a:r>
          </a:p>
          <a:p>
            <a:pPr algn="just">
              <a:lnSpc>
                <a:spcPct val="200000"/>
              </a:lnSpc>
            </a:pPr>
            <a:endParaRPr lang="en-US" sz="1600" dirty="0" smtClean="0">
              <a:latin typeface="Times New Roman" pitchFamily="18" charset="0"/>
              <a:cs typeface="Times New Roman" pitchFamily="18" charset="0"/>
            </a:endParaRPr>
          </a:p>
          <a:p>
            <a:pPr algn="just">
              <a:lnSpc>
                <a:spcPct val="200000"/>
              </a:lnSpc>
            </a:pPr>
            <a:endParaRPr lang="en-US" sz="1600" dirty="0" smtClean="0">
              <a:latin typeface="Times New Roman" pitchFamily="18" charset="0"/>
              <a:cs typeface="Times New Roman" pitchFamily="18" charset="0"/>
            </a:endParaRPr>
          </a:p>
          <a:p>
            <a:pPr algn="just">
              <a:lnSpc>
                <a:spcPct val="200000"/>
              </a:lnSpc>
            </a:pPr>
            <a:endParaRPr lang="en-US" sz="1600" dirty="0" smtClean="0">
              <a:latin typeface="Times New Roman" pitchFamily="18" charset="0"/>
              <a:cs typeface="Times New Roman" pitchFamily="18" charset="0"/>
            </a:endParaRPr>
          </a:p>
          <a:p>
            <a:pPr algn="just">
              <a:lnSpc>
                <a:spcPct val="200000"/>
              </a:lnSpc>
            </a:pPr>
            <a:endParaRPr lang="en-US" sz="1600" dirty="0">
              <a:latin typeface="Times New Roman" pitchFamily="18" charset="0"/>
              <a:cs typeface="Times New Roman" pitchFamily="18" charset="0"/>
            </a:endParaRPr>
          </a:p>
        </p:txBody>
      </p:sp>
      <p:sp>
        <p:nvSpPr>
          <p:cNvPr id="6" name="Rectangle 5"/>
          <p:cNvSpPr/>
          <p:nvPr/>
        </p:nvSpPr>
        <p:spPr>
          <a:xfrm>
            <a:off x="1524000" y="0"/>
            <a:ext cx="7620000" cy="12192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OBJECTIVE</a:t>
            </a:r>
            <a:endParaRPr lang="en-US" b="1" dirty="0"/>
          </a:p>
        </p:txBody>
      </p:sp>
      <p:sp>
        <p:nvSpPr>
          <p:cNvPr id="7" name="Rectangle 6"/>
          <p:cNvSpPr/>
          <p:nvPr/>
        </p:nvSpPr>
        <p:spPr>
          <a:xfrm>
            <a:off x="0" y="0"/>
            <a:ext cx="1447800" cy="12192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Arial" pitchFamily="34" charset="0"/>
                <a:cs typeface="Arial" pitchFamily="34" charset="0"/>
              </a:rPr>
              <a:t>4.</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95400" cy="12954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4.</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143000"/>
            <a:ext cx="8458200" cy="5562600"/>
          </a:xfrm>
        </p:spPr>
        <p:txBody>
          <a:bodyPr>
            <a:noAutofit/>
          </a:bodyPr>
          <a:lstStyle/>
          <a:p>
            <a:pPr algn="just">
              <a:lnSpc>
                <a:spcPct val="220000"/>
              </a:lnSpc>
            </a:pPr>
            <a:r>
              <a:rPr lang="en-US" sz="1400" dirty="0" err="1" smtClean="0">
                <a:latin typeface="Times New Roman" pitchFamily="18" charset="0"/>
                <a:cs typeface="Times New Roman" pitchFamily="18" charset="0"/>
              </a:rPr>
              <a:t>Gautam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Jodh</a:t>
            </a:r>
            <a:r>
              <a:rPr lang="en-US" sz="1400" dirty="0" smtClean="0">
                <a:latin typeface="Times New Roman" pitchFamily="18" charset="0"/>
                <a:cs typeface="Times New Roman" pitchFamily="18" charset="0"/>
              </a:rPr>
              <a:t> [1] discussed the design of </a:t>
            </a:r>
            <a:r>
              <a:rPr lang="en-US" sz="1400" b="1" dirty="0" smtClean="0">
                <a:latin typeface="Times New Roman" pitchFamily="18" charset="0"/>
                <a:cs typeface="Times New Roman" pitchFamily="18" charset="0"/>
              </a:rPr>
              <a:t>computer numeric control drilling machine</a:t>
            </a:r>
            <a:r>
              <a:rPr lang="en-US" sz="1400" dirty="0" smtClean="0">
                <a:latin typeface="Times New Roman" pitchFamily="18" charset="0"/>
                <a:cs typeface="Times New Roman" pitchFamily="18" charset="0"/>
              </a:rPr>
              <a:t>. Moving gantry type design of the machine was chosen. For frame structure </a:t>
            </a:r>
            <a:r>
              <a:rPr lang="en-US" sz="1400" b="1" dirty="0" smtClean="0">
                <a:latin typeface="Times New Roman" pitchFamily="18" charset="0"/>
                <a:cs typeface="Times New Roman" pitchFamily="18" charset="0"/>
              </a:rPr>
              <a:t>steel angles</a:t>
            </a:r>
            <a:r>
              <a:rPr lang="en-US" sz="1400" dirty="0" smtClean="0">
                <a:latin typeface="Times New Roman" pitchFamily="18" charset="0"/>
                <a:cs typeface="Times New Roman" pitchFamily="18" charset="0"/>
              </a:rPr>
              <a:t> were used to provide enough rigidity to the machine. Calculations were made considering different parameters to find out power requirements of the machine. For X, Y and Z axis drive, precision stepper motors were selected. The prebuilt open source software CMM was used to provide input to the machine. From the calculations and results, they concluded that machine had enough rigidity to work well even with mild steel. </a:t>
            </a:r>
          </a:p>
          <a:p>
            <a:pPr algn="just">
              <a:lnSpc>
                <a:spcPct val="220000"/>
              </a:lnSpc>
            </a:pPr>
            <a:r>
              <a:rPr lang="en-US" sz="1400" dirty="0" err="1" smtClean="0">
                <a:latin typeface="Times New Roman" pitchFamily="18" charset="0"/>
                <a:cs typeface="Times New Roman" pitchFamily="18" charset="0"/>
              </a:rPr>
              <a:t>Venkata</a:t>
            </a:r>
            <a:r>
              <a:rPr lang="en-US" sz="1400" dirty="0" smtClean="0">
                <a:latin typeface="Times New Roman" pitchFamily="18" charset="0"/>
                <a:cs typeface="Times New Roman" pitchFamily="18" charset="0"/>
              </a:rPr>
              <a:t> Krishna [2] has discussed the mechanical, electrical, and software subsystems of the </a:t>
            </a:r>
            <a:r>
              <a:rPr lang="en-US" sz="1400" b="1" dirty="0" smtClean="0">
                <a:latin typeface="Times New Roman" pitchFamily="18" charset="0"/>
                <a:cs typeface="Times New Roman" pitchFamily="18" charset="0"/>
              </a:rPr>
              <a:t>three-dimensional computerized numerical control machines</a:t>
            </a:r>
            <a:r>
              <a:rPr lang="en-US" sz="1400" dirty="0" smtClean="0">
                <a:latin typeface="Times New Roman" pitchFamily="18" charset="0"/>
                <a:cs typeface="Times New Roman" pitchFamily="18" charset="0"/>
              </a:rPr>
              <a:t>. Stepper motors, linear rails and gearing arrangement were used in the mechanical system, low cost 8-bit Atmel 89C51 microcontroller and ULN 2803 stepper motor driver comprised the electronics system, the C# </a:t>
            </a:r>
            <a:r>
              <a:rPr lang="en-US" sz="1400" dirty="0" err="1" smtClean="0">
                <a:latin typeface="Times New Roman" pitchFamily="18" charset="0"/>
                <a:cs typeface="Times New Roman" pitchFamily="18" charset="0"/>
              </a:rPr>
              <a:t>.net</a:t>
            </a:r>
            <a:r>
              <a:rPr lang="en-US" sz="1400" dirty="0" smtClean="0">
                <a:latin typeface="Times New Roman" pitchFamily="18" charset="0"/>
                <a:cs typeface="Times New Roman" pitchFamily="18" charset="0"/>
              </a:rPr>
              <a:t> platform 3.5 and </a:t>
            </a:r>
            <a:r>
              <a:rPr lang="en-US" sz="1400" dirty="0" err="1" smtClean="0">
                <a:latin typeface="Times New Roman" pitchFamily="18" charset="0"/>
                <a:cs typeface="Times New Roman" pitchFamily="18" charset="0"/>
              </a:rPr>
              <a:t>Keil</a:t>
            </a:r>
            <a:r>
              <a:rPr lang="en-US" sz="1400" dirty="0" smtClean="0">
                <a:latin typeface="Times New Roman" pitchFamily="18" charset="0"/>
                <a:cs typeface="Times New Roman" pitchFamily="18" charset="0"/>
              </a:rPr>
              <a:t> compiler were used as software subsystem. They concluded that the use of all the open source software and low-cost hardware optimized the cost of the machine. </a:t>
            </a:r>
          </a:p>
          <a:p>
            <a:pPr algn="just">
              <a:lnSpc>
                <a:spcPct val="220000"/>
              </a:lnSpc>
            </a:pPr>
            <a:endParaRPr lang="en-US" sz="1400" dirty="0" smtClean="0">
              <a:latin typeface="Times New Roman" pitchFamily="18" charset="0"/>
              <a:cs typeface="Times New Roman" pitchFamily="18" charset="0"/>
            </a:endParaRPr>
          </a:p>
          <a:p>
            <a:pPr algn="just">
              <a:lnSpc>
                <a:spcPct val="220000"/>
              </a:lnSpc>
            </a:pPr>
            <a:endParaRPr lang="en-US" sz="1400" dirty="0">
              <a:latin typeface="Times New Roman" pitchFamily="18" charset="0"/>
              <a:cs typeface="Times New Roman" pitchFamily="18" charset="0"/>
            </a:endParaRPr>
          </a:p>
        </p:txBody>
      </p:sp>
      <p:sp>
        <p:nvSpPr>
          <p:cNvPr id="6" name="Rectangle 5"/>
          <p:cNvSpPr/>
          <p:nvPr/>
        </p:nvSpPr>
        <p:spPr>
          <a:xfrm>
            <a:off x="1447800" y="0"/>
            <a:ext cx="7696200" cy="129540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1814</Words>
  <Application>Microsoft Office PowerPoint</Application>
  <PresentationFormat>On-screen Show (4:3)</PresentationFormat>
  <Paragraphs>215</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“AUTOMATIC DRILLING USING CNC AND FLATCAM”</vt:lpstr>
      <vt:lpstr>Slide 2</vt:lpstr>
      <vt:lpstr>Slide 3</vt:lpstr>
      <vt:lpstr>               </vt:lpstr>
      <vt:lpstr>               </vt:lpstr>
      <vt:lpstr>               </vt:lpstr>
      <vt:lpstr>               </vt:lpstr>
      <vt:lpstr>               </vt:lpstr>
      <vt:lpstr>Slide 9</vt:lpstr>
      <vt:lpstr>Slide 10</vt:lpstr>
      <vt:lpstr>                                              </vt:lpstr>
      <vt:lpstr>                                              </vt:lpstr>
      <vt:lpstr>Slide 13</vt:lpstr>
      <vt:lpstr>Slide 14</vt:lpstr>
      <vt:lpstr>Slide 15</vt:lpstr>
      <vt:lpstr>Slide 16</vt:lpstr>
      <vt:lpstr>Slide 17</vt:lpstr>
      <vt:lpstr>CNC SIMULATION</vt:lpstr>
      <vt:lpstr>UNIVERSAL G CODE SENDER</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DRILLING USING CNC AND FLATCAM”</dc:title>
  <dc:creator>Shubh</dc:creator>
  <cp:lastModifiedBy>Shubh</cp:lastModifiedBy>
  <cp:revision>87</cp:revision>
  <dcterms:created xsi:type="dcterms:W3CDTF">2019-01-22T11:51:12Z</dcterms:created>
  <dcterms:modified xsi:type="dcterms:W3CDTF">2019-06-06T01:25:57Z</dcterms:modified>
</cp:coreProperties>
</file>