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33"/>
  </p:notesMasterIdLst>
  <p:sldIdLst>
    <p:sldId id="256" r:id="rId5"/>
    <p:sldId id="257" r:id="rId6"/>
    <p:sldId id="258" r:id="rId7"/>
    <p:sldId id="259" r:id="rId8"/>
    <p:sldId id="260" r:id="rId9"/>
    <p:sldId id="261" r:id="rId10"/>
    <p:sldId id="277" r:id="rId11"/>
    <p:sldId id="278" r:id="rId12"/>
    <p:sldId id="279" r:id="rId13"/>
    <p:sldId id="262" r:id="rId14"/>
    <p:sldId id="270" r:id="rId15"/>
    <p:sldId id="271" r:id="rId16"/>
    <p:sldId id="263" r:id="rId17"/>
    <p:sldId id="265" r:id="rId18"/>
    <p:sldId id="280" r:id="rId19"/>
    <p:sldId id="264" r:id="rId20"/>
    <p:sldId id="281" r:id="rId21"/>
    <p:sldId id="282" r:id="rId22"/>
    <p:sldId id="283" r:id="rId23"/>
    <p:sldId id="284" r:id="rId24"/>
    <p:sldId id="266" r:id="rId25"/>
    <p:sldId id="267" r:id="rId26"/>
    <p:sldId id="269" r:id="rId27"/>
    <p:sldId id="272" r:id="rId28"/>
    <p:sldId id="273" r:id="rId29"/>
    <p:sldId id="274" r:id="rId30"/>
    <p:sldId id="275"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08-May-23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1485f8951c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1485f8951c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485f8951c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485f8951c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21485f8951c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1485f8951c_0_1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1485f8951c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485f8951c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485f8951c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21485f8951c_0_1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1485f8951c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1485f8951c_0_1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21485f8951c_0_1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08-May-23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701467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08-May-23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52280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08-May-23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30847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08-May-23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83262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08-May-23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6984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08-May-23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27492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08-May-23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8145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08-May-23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574494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08-May-23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00166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green">
  <p:cSld name="Title and Content green">
    <p:bg>
      <p:bgPr>
        <a:solidFill>
          <a:schemeClr val="dk2"/>
        </a:solidFill>
        <a:effectLst/>
      </p:bgPr>
    </p:bg>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0"/>
          <p:cNvSpPr txBox="1">
            <a:spLocks noGrp="1"/>
          </p:cNvSpPr>
          <p:nvPr>
            <p:ph type="body" idx="1"/>
          </p:nvPr>
        </p:nvSpPr>
        <p:spPr>
          <a:xfrm>
            <a:off x="609600" y="1600200"/>
            <a:ext cx="10972800" cy="45720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0"/>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57186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5"/>
        <p:cNvGrpSpPr/>
        <p:nvPr/>
      </p:nvGrpSpPr>
      <p:grpSpPr>
        <a:xfrm>
          <a:off x="0" y="0"/>
          <a:ext cx="0" cy="0"/>
          <a:chOff x="0" y="0"/>
          <a:chExt cx="0" cy="0"/>
        </a:xfrm>
      </p:grpSpPr>
      <p:sp>
        <p:nvSpPr>
          <p:cNvPr id="56" name="Google Shape;56;p29"/>
          <p:cNvSpPr txBox="1">
            <a:spLocks noGrp="1"/>
          </p:cNvSpPr>
          <p:nvPr>
            <p:ph type="title"/>
          </p:nvPr>
        </p:nvSpPr>
        <p:spPr>
          <a:xfrm>
            <a:off x="838200" y="380999"/>
            <a:ext cx="1051560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838200" y="1825625"/>
            <a:ext cx="10515600" cy="437083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atin typeface="Gill Sans"/>
                <a:ea typeface="Gill Sans"/>
                <a:cs typeface="Gill Sans"/>
                <a:sym typeface="Gill Sans"/>
              </a:defRPr>
            </a:lvl1pPr>
            <a:lvl2pPr marL="914400" lvl="1" indent="-381000" algn="l">
              <a:lnSpc>
                <a:spcPct val="90000"/>
              </a:lnSpc>
              <a:spcBef>
                <a:spcPts val="500"/>
              </a:spcBef>
              <a:spcAft>
                <a:spcPts val="0"/>
              </a:spcAft>
              <a:buSzPts val="2400"/>
              <a:buChar char="•"/>
              <a:defRPr>
                <a:latin typeface="Gill Sans"/>
                <a:ea typeface="Gill Sans"/>
                <a:cs typeface="Gill Sans"/>
                <a:sym typeface="Gill Sans"/>
              </a:defRPr>
            </a:lvl2pPr>
            <a:lvl3pPr marL="1371600" lvl="2" indent="-355600" algn="l">
              <a:lnSpc>
                <a:spcPct val="90000"/>
              </a:lnSpc>
              <a:spcBef>
                <a:spcPts val="500"/>
              </a:spcBef>
              <a:spcAft>
                <a:spcPts val="0"/>
              </a:spcAft>
              <a:buSzPts val="2000"/>
              <a:buChar char="•"/>
              <a:defRPr>
                <a:latin typeface="Gill Sans"/>
                <a:ea typeface="Gill Sans"/>
                <a:cs typeface="Gill Sans"/>
                <a:sym typeface="Gill Sans"/>
              </a:defRPr>
            </a:lvl3pPr>
            <a:lvl4pPr marL="1828800" lvl="3" indent="-342900" algn="l">
              <a:lnSpc>
                <a:spcPct val="90000"/>
              </a:lnSpc>
              <a:spcBef>
                <a:spcPts val="500"/>
              </a:spcBef>
              <a:spcAft>
                <a:spcPts val="0"/>
              </a:spcAft>
              <a:buSzPts val="1800"/>
              <a:buChar char="•"/>
              <a:defRPr>
                <a:latin typeface="Gill Sans"/>
                <a:ea typeface="Gill Sans"/>
                <a:cs typeface="Gill Sans"/>
                <a:sym typeface="Gill Sans"/>
              </a:defRPr>
            </a:lvl4pPr>
            <a:lvl5pPr marL="2286000" lvl="4" indent="-342900" algn="l">
              <a:lnSpc>
                <a:spcPct val="90000"/>
              </a:lnSpc>
              <a:spcBef>
                <a:spcPts val="500"/>
              </a:spcBef>
              <a:spcAft>
                <a:spcPts val="0"/>
              </a:spcAft>
              <a:buSzPts val="1800"/>
              <a:buChar char="•"/>
              <a:defRPr>
                <a:latin typeface="Gill Sans"/>
                <a:ea typeface="Gill Sans"/>
                <a:cs typeface="Gill Sans"/>
                <a:sym typeface="Gill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9"/>
          <p:cNvSpPr txBox="1">
            <a:spLocks noGrp="1"/>
          </p:cNvSpPr>
          <p:nvPr>
            <p:ph type="ftr" idx="11"/>
          </p:nvPr>
        </p:nvSpPr>
        <p:spPr>
          <a:xfrm>
            <a:off x="22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7081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08-May-23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138029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08-May-23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0955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08-May-23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840669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08-May-23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58451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08-May-23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77418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08-May-23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503701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08-May-23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30431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08-May-23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6190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08-May-23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77986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Apple Forecasting</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Siddharth </a:t>
            </a:r>
            <a:r>
              <a:rPr lang="en-US" dirty="0" err="1"/>
              <a:t>Nikam</a:t>
            </a:r>
            <a:endParaRPr lang="en-US" dirty="0"/>
          </a:p>
          <a:p>
            <a:r>
              <a:rPr lang="en-US" dirty="0"/>
              <a:t>Vaishnavi </a:t>
            </a:r>
            <a:r>
              <a:rPr lang="en-US" dirty="0" err="1"/>
              <a:t>Zope</a:t>
            </a:r>
            <a:endParaRPr lang="en-US" dirty="0"/>
          </a:p>
          <a:p>
            <a:r>
              <a:rPr lang="en-US" dirty="0"/>
              <a:t>Shital </a:t>
            </a:r>
            <a:r>
              <a:rPr lang="en-US" dirty="0" err="1"/>
              <a:t>Chumbalkar</a:t>
            </a:r>
            <a:endParaRPr lang="en-US" dirty="0"/>
          </a:p>
          <a:p>
            <a:r>
              <a:rPr lang="en-US" dirty="0"/>
              <a:t>Nidhi Singh</a:t>
            </a:r>
          </a:p>
          <a:p>
            <a:r>
              <a:rPr lang="en-US" dirty="0"/>
              <a:t>Ashwini </a:t>
            </a:r>
            <a:r>
              <a:rPr lang="en-US" dirty="0" err="1"/>
              <a:t>Thite</a:t>
            </a:r>
            <a:endParaRPr lang="en-US" dirty="0"/>
          </a:p>
          <a:p>
            <a:r>
              <a:rPr lang="en-US" dirty="0"/>
              <a:t>Harshada Rawal</a:t>
            </a:r>
          </a:p>
          <a:p>
            <a:endParaRPr lang="en-US" dirty="0"/>
          </a:p>
        </p:txBody>
      </p:sp>
      <p:pic>
        <p:nvPicPr>
          <p:cNvPr id="4" name="Picture 3">
            <a:extLst>
              <a:ext uri="{FF2B5EF4-FFF2-40B4-BE49-F238E27FC236}">
                <a16:creationId xmlns:a16="http://schemas.microsoft.com/office/drawing/2014/main" id="{6CD7B380-B9A5-8D31-B2A8-2D4AEB290FB5}"/>
              </a:ext>
            </a:extLst>
          </p:cNvPr>
          <p:cNvPicPr>
            <a:picLocks noChangeAspect="1"/>
          </p:cNvPicPr>
          <p:nvPr/>
        </p:nvPicPr>
        <p:blipFill>
          <a:blip r:embed="rId2"/>
          <a:stretch>
            <a:fillRect/>
          </a:stretch>
        </p:blipFill>
        <p:spPr>
          <a:xfrm>
            <a:off x="3176764" y="1558210"/>
            <a:ext cx="2136711" cy="802433"/>
          </a:xfrm>
          <a:prstGeom prst="rect">
            <a:avLst/>
          </a:prstGeom>
        </p:spPr>
      </p:pic>
      <p:sp>
        <p:nvSpPr>
          <p:cNvPr id="6" name="TextBox 5">
            <a:extLst>
              <a:ext uri="{FF2B5EF4-FFF2-40B4-BE49-F238E27FC236}">
                <a16:creationId xmlns:a16="http://schemas.microsoft.com/office/drawing/2014/main" id="{D0694253-A335-581B-4743-637EA211240D}"/>
              </a:ext>
            </a:extLst>
          </p:cNvPr>
          <p:cNvSpPr txBox="1"/>
          <p:nvPr/>
        </p:nvSpPr>
        <p:spPr>
          <a:xfrm>
            <a:off x="4139272" y="4174192"/>
            <a:ext cx="2737391" cy="646331"/>
          </a:xfrm>
          <a:prstGeom prst="rect">
            <a:avLst/>
          </a:prstGeom>
          <a:noFill/>
        </p:spPr>
        <p:txBody>
          <a:bodyPr wrap="square">
            <a:spAutoFit/>
          </a:bodyPr>
          <a:lstStyle/>
          <a:p>
            <a:r>
              <a:rPr lang="en-US" sz="1800" dirty="0"/>
              <a:t>		      (Team - 06)</a:t>
            </a:r>
            <a:br>
              <a:rPr lang="en-US" sz="1800" dirty="0"/>
            </a:br>
            <a:r>
              <a:rPr lang="en-US" sz="1800" dirty="0"/>
              <a:t>  Mentor:- </a:t>
            </a:r>
            <a:r>
              <a:rPr lang="en-US" dirty="0"/>
              <a:t>Neha Gupta</a:t>
            </a:r>
          </a:p>
        </p:txBody>
      </p:sp>
      <p:cxnSp>
        <p:nvCxnSpPr>
          <p:cNvPr id="8" name="Straight Connector 7">
            <a:extLst>
              <a:ext uri="{FF2B5EF4-FFF2-40B4-BE49-F238E27FC236}">
                <a16:creationId xmlns:a16="http://schemas.microsoft.com/office/drawing/2014/main" id="{D5F46104-973B-376E-312A-55D655E83C8D}"/>
              </a:ext>
            </a:extLst>
          </p:cNvPr>
          <p:cNvCxnSpPr/>
          <p:nvPr/>
        </p:nvCxnSpPr>
        <p:spPr>
          <a:xfrm>
            <a:off x="7389845" y="1352939"/>
            <a:ext cx="0" cy="376023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21764" y="979714"/>
            <a:ext cx="2948472" cy="625151"/>
          </a:xfrm>
        </p:spPr>
        <p:txBody>
          <a:bodyPr>
            <a:normAutofit/>
          </a:bodyPr>
          <a:lstStyle/>
          <a:p>
            <a:pPr algn="l"/>
            <a:r>
              <a:rPr lang="en-US" sz="2000" i="1" u="sng" dirty="0">
                <a:solidFill>
                  <a:srgbClr val="FF0000"/>
                </a:solidFill>
                <a:latin typeface="Roboto" panose="02000000000000000000" pitchFamily="2" charset="0"/>
              </a:rPr>
              <a:t>Day</a:t>
            </a:r>
            <a:r>
              <a:rPr lang="en-US" sz="2000" b="0" i="1" u="sng" dirty="0">
                <a:solidFill>
                  <a:srgbClr val="FF0000"/>
                </a:solidFill>
                <a:effectLst/>
                <a:latin typeface="Roboto" panose="02000000000000000000" pitchFamily="2" charset="0"/>
              </a:rPr>
              <a:t> wise Analysis</a:t>
            </a: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88910" y="1985689"/>
            <a:ext cx="4925482" cy="4662815"/>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dirty="0"/>
              <a:t>Day-wise analysis helps us understand how a stock is performing on a daily basis.</a:t>
            </a:r>
          </a:p>
          <a:p>
            <a:pPr algn="just"/>
            <a:endParaRPr lang="en-US" sz="1100" dirty="0"/>
          </a:p>
          <a:p>
            <a:pPr marL="171450" indent="-171450" algn="just">
              <a:buFont typeface="Wingdings" panose="05000000000000000000" pitchFamily="2" charset="2"/>
              <a:buChar char="v"/>
            </a:pPr>
            <a:r>
              <a:rPr lang="en-US" sz="1100" dirty="0"/>
              <a:t>By looking at daily closing prices, we can spot trends and patterns that may not be visible over longer time periods.</a:t>
            </a:r>
          </a:p>
          <a:p>
            <a:pPr algn="just"/>
            <a:endParaRPr lang="en-US" sz="1100" dirty="0"/>
          </a:p>
          <a:p>
            <a:pPr marL="171450" indent="-171450" algn="just">
              <a:buFont typeface="Wingdings" panose="05000000000000000000" pitchFamily="2" charset="2"/>
              <a:buChar char="v"/>
            </a:pPr>
            <a:r>
              <a:rPr lang="en-US" sz="1100" dirty="0"/>
              <a:t>Charts and graphs can make it easier to visualize this data and identify opportunities for trading.</a:t>
            </a:r>
          </a:p>
          <a:p>
            <a:pPr algn="just"/>
            <a:endParaRPr lang="en-US" sz="1100" dirty="0"/>
          </a:p>
          <a:p>
            <a:pPr marL="171450" indent="-171450" algn="just">
              <a:buFont typeface="Wingdings" panose="05000000000000000000" pitchFamily="2" charset="2"/>
              <a:buChar char="v"/>
            </a:pPr>
            <a:r>
              <a:rPr lang="en-US" sz="1100" dirty="0"/>
              <a:t>However, it's important to remember that day-to-day fluctuations can be influenced by a range of factors beyond the stock's overall performance.</a:t>
            </a:r>
          </a:p>
          <a:p>
            <a:pPr algn="just"/>
            <a:endParaRPr lang="en-US" sz="1100" dirty="0"/>
          </a:p>
          <a:p>
            <a:pPr marL="171450" indent="-171450" algn="just">
              <a:buFont typeface="Wingdings" panose="05000000000000000000" pitchFamily="2" charset="2"/>
              <a:buChar char="v"/>
            </a:pPr>
            <a:r>
              <a:rPr lang="en-US" sz="1100" dirty="0"/>
              <a:t>The day-wise close price analysis can help us to determine the overall market sentiment towards a particular stock or sector.</a:t>
            </a:r>
          </a:p>
          <a:p>
            <a:pPr algn="just"/>
            <a:endParaRPr lang="en-US" sz="1100" dirty="0"/>
          </a:p>
          <a:p>
            <a:pPr marL="171450" indent="-171450" algn="just">
              <a:buFont typeface="Wingdings" panose="05000000000000000000" pitchFamily="2" charset="2"/>
              <a:buChar char="v"/>
            </a:pPr>
            <a:r>
              <a:rPr lang="en-US" sz="1100" dirty="0"/>
              <a:t>It can also help us to identify potential entry or exit points for trades, based on the stock's historical performance.</a:t>
            </a:r>
          </a:p>
          <a:p>
            <a:pPr algn="just"/>
            <a:endParaRPr lang="en-US" sz="1100" dirty="0"/>
          </a:p>
          <a:p>
            <a:pPr marL="171450" indent="-171450" algn="just">
              <a:buFont typeface="Wingdings" panose="05000000000000000000" pitchFamily="2" charset="2"/>
              <a:buChar char="v"/>
            </a:pPr>
            <a:r>
              <a:rPr lang="en-US" sz="1100" dirty="0"/>
              <a:t>When conducting day-wise close price analysis, it's important to consider other factors that could be impacting the stock's performance, such as news events, economic data, and market conditions.</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Day-wise close price analysis is not a guaranteed method of predicting future performance, but it can provide valuable insights for traders and investors.</a:t>
            </a:r>
          </a:p>
        </p:txBody>
      </p:sp>
      <p:pic>
        <p:nvPicPr>
          <p:cNvPr id="17" name="Content Placeholder 16">
            <a:extLst>
              <a:ext uri="{FF2B5EF4-FFF2-40B4-BE49-F238E27FC236}">
                <a16:creationId xmlns:a16="http://schemas.microsoft.com/office/drawing/2014/main" id="{FA7F1510-280A-C8BF-4225-E97EBA909793}"/>
              </a:ext>
            </a:extLst>
          </p:cNvPr>
          <p:cNvPicPr>
            <a:picLocks noGrp="1" noChangeAspect="1"/>
          </p:cNvPicPr>
          <p:nvPr>
            <p:ph idx="1"/>
          </p:nvPr>
        </p:nvPicPr>
        <p:blipFill>
          <a:blip r:embed="rId3"/>
          <a:stretch>
            <a:fillRect/>
          </a:stretch>
        </p:blipFill>
        <p:spPr>
          <a:xfrm>
            <a:off x="5956434" y="2063296"/>
            <a:ext cx="5646656" cy="4024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 name="Straight Connector 5">
            <a:extLst>
              <a:ext uri="{FF2B5EF4-FFF2-40B4-BE49-F238E27FC236}">
                <a16:creationId xmlns:a16="http://schemas.microsoft.com/office/drawing/2014/main" id="{D6CCDB5D-2D3A-ADA5-8126-496261E9D573}"/>
              </a:ext>
            </a:extLst>
          </p:cNvPr>
          <p:cNvCxnSpPr/>
          <p:nvPr/>
        </p:nvCxnSpPr>
        <p:spPr>
          <a:xfrm>
            <a:off x="5685692" y="2063296"/>
            <a:ext cx="0" cy="43140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2561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21764" y="979714"/>
            <a:ext cx="2948472" cy="625151"/>
          </a:xfrm>
        </p:spPr>
        <p:txBody>
          <a:bodyPr>
            <a:normAutofit/>
          </a:bodyPr>
          <a:lstStyle/>
          <a:p>
            <a:pPr algn="l"/>
            <a:r>
              <a:rPr lang="en-US" sz="2000" b="0" i="1" u="sng" dirty="0">
                <a:solidFill>
                  <a:srgbClr val="FF0000"/>
                </a:solidFill>
                <a:effectLst/>
                <a:latin typeface="Roboto" panose="02000000000000000000" pitchFamily="2" charset="0"/>
              </a:rPr>
              <a:t>Month wise Analysis</a:t>
            </a:r>
          </a:p>
        </p:txBody>
      </p:sp>
      <p:pic>
        <p:nvPicPr>
          <p:cNvPr id="13" name="Content Placeholder 12">
            <a:extLst>
              <a:ext uri="{FF2B5EF4-FFF2-40B4-BE49-F238E27FC236}">
                <a16:creationId xmlns:a16="http://schemas.microsoft.com/office/drawing/2014/main" id="{2DF8B69D-B112-EBA8-EF77-726AC5CF41B8}"/>
              </a:ext>
            </a:extLst>
          </p:cNvPr>
          <p:cNvPicPr>
            <a:picLocks noGrp="1" noChangeAspect="1"/>
          </p:cNvPicPr>
          <p:nvPr>
            <p:ph idx="1"/>
          </p:nvPr>
        </p:nvPicPr>
        <p:blipFill>
          <a:blip r:embed="rId2"/>
          <a:stretch>
            <a:fillRect/>
          </a:stretch>
        </p:blipFill>
        <p:spPr>
          <a:xfrm>
            <a:off x="6096000" y="2147272"/>
            <a:ext cx="5341773" cy="4339650"/>
          </a:xfrm>
          <a:prstGeom prst="roundRect">
            <a:avLst>
              <a:gd name="adj" fmla="val 8594"/>
            </a:avLst>
          </a:prstGeom>
          <a:solidFill>
            <a:srgbClr val="FFFFFF">
              <a:shade val="85000"/>
            </a:srgbClr>
          </a:solidFill>
          <a:ln>
            <a:noFill/>
          </a:ln>
          <a:effectLst>
            <a:outerShdw blurRad="50800" dist="38100" dir="18900000" algn="bl" rotWithShape="0">
              <a:prstClr val="black">
                <a:alpha val="40000"/>
              </a:prstClr>
            </a:outerShdw>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98240" y="2074022"/>
            <a:ext cx="4925482" cy="4339650"/>
          </a:xfrm>
          <a:prstGeom prst="rect">
            <a:avLst/>
          </a:prstGeom>
          <a:noFill/>
        </p:spPr>
        <p:txBody>
          <a:bodyPr wrap="square" rtlCol="0">
            <a:spAutoFit/>
          </a:bodyPr>
          <a:lstStyle/>
          <a:p>
            <a:pPr marL="171450" indent="-171450" algn="just">
              <a:buFont typeface="Wingdings" panose="05000000000000000000" pitchFamily="2" charset="2"/>
              <a:buChar char="v"/>
            </a:pPr>
            <a:r>
              <a:rPr lang="en-US" sz="1200" dirty="0"/>
              <a:t>Month-wise close price analysis is a method of studying the stock market by looking at the closing prices of a stock on a monthly basis.</a:t>
            </a:r>
          </a:p>
          <a:p>
            <a:pPr marL="171450" indent="-171450" algn="just">
              <a:buFont typeface="Wingdings" panose="05000000000000000000" pitchFamily="2" charset="2"/>
              <a:buChar char="v"/>
            </a:pPr>
            <a:endParaRPr lang="en-US" sz="1200" dirty="0"/>
          </a:p>
          <a:p>
            <a:pPr marL="171450" indent="-171450" algn="just">
              <a:buFont typeface="Wingdings" panose="05000000000000000000" pitchFamily="2" charset="2"/>
              <a:buChar char="v"/>
            </a:pPr>
            <a:r>
              <a:rPr lang="en-US" sz="1200" dirty="0"/>
              <a:t>By analyzing the monthly closing prices, we can identify longer-term trends and patterns in the stock's performance.</a:t>
            </a:r>
          </a:p>
          <a:p>
            <a:pPr marL="171450" indent="-171450" algn="just">
              <a:buFont typeface="Wingdings" panose="05000000000000000000" pitchFamily="2" charset="2"/>
              <a:buChar char="v"/>
            </a:pPr>
            <a:endParaRPr lang="en-US" sz="1200" dirty="0"/>
          </a:p>
          <a:p>
            <a:pPr marL="171450" indent="-171450" algn="just">
              <a:buFont typeface="Wingdings" panose="05000000000000000000" pitchFamily="2" charset="2"/>
              <a:buChar char="v"/>
            </a:pPr>
            <a:r>
              <a:rPr lang="en-US" sz="1200" dirty="0"/>
              <a:t>We can use charts and graphs to represent the month-wise close price data visually, which can make it easier to identify trends and patterns.</a:t>
            </a:r>
          </a:p>
          <a:p>
            <a:pPr marL="171450" indent="-171450" algn="just">
              <a:buFont typeface="Wingdings" panose="05000000000000000000" pitchFamily="2" charset="2"/>
              <a:buChar char="v"/>
            </a:pPr>
            <a:endParaRPr lang="en-US" sz="1200" dirty="0"/>
          </a:p>
          <a:p>
            <a:pPr marL="171450" indent="-171450" algn="just">
              <a:buFont typeface="Wingdings" panose="05000000000000000000" pitchFamily="2" charset="2"/>
              <a:buChar char="v"/>
            </a:pPr>
            <a:r>
              <a:rPr lang="en-US" sz="1200" dirty="0"/>
              <a:t>The month-wise close price analysis can help us to determine the overall market sentiment towards a particular stock or sector over a longer time period.</a:t>
            </a:r>
          </a:p>
          <a:p>
            <a:pPr marL="171450" indent="-171450" algn="just">
              <a:buFont typeface="Wingdings" panose="05000000000000000000" pitchFamily="2" charset="2"/>
              <a:buChar char="v"/>
            </a:pPr>
            <a:endParaRPr lang="en-US" sz="1200" dirty="0"/>
          </a:p>
          <a:p>
            <a:pPr marL="171450" indent="-171450" algn="just">
              <a:buFont typeface="Wingdings" panose="05000000000000000000" pitchFamily="2" charset="2"/>
              <a:buChar char="v"/>
            </a:pPr>
            <a:r>
              <a:rPr lang="en-US" sz="1200" dirty="0"/>
              <a:t>It can also help us to identify potential entry or exit points for trades, based on the stock's historical performance.</a:t>
            </a:r>
          </a:p>
          <a:p>
            <a:pPr marL="171450" indent="-171450" algn="just">
              <a:buFont typeface="Wingdings" panose="05000000000000000000" pitchFamily="2" charset="2"/>
              <a:buChar char="v"/>
            </a:pPr>
            <a:endParaRPr lang="en-US" sz="1200" dirty="0"/>
          </a:p>
          <a:p>
            <a:pPr marL="171450" indent="-171450" algn="just">
              <a:buFont typeface="Wingdings" panose="05000000000000000000" pitchFamily="2" charset="2"/>
              <a:buChar char="v"/>
            </a:pPr>
            <a:r>
              <a:rPr lang="en-US" sz="1200" dirty="0"/>
              <a:t>When conducting month-wise close price analysis, it's important to consider other factors that could be impacting the stock's performance over the longer term, such as macroeconomic factors, industry trends, and company-specific news</a:t>
            </a:r>
          </a:p>
        </p:txBody>
      </p:sp>
    </p:spTree>
    <p:extLst>
      <p:ext uri="{BB962C8B-B14F-4D97-AF65-F5344CB8AC3E}">
        <p14:creationId xmlns:p14="http://schemas.microsoft.com/office/powerpoint/2010/main" val="3676835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21764" y="979714"/>
            <a:ext cx="2948472" cy="625151"/>
          </a:xfrm>
        </p:spPr>
        <p:txBody>
          <a:bodyPr>
            <a:normAutofit/>
          </a:bodyPr>
          <a:lstStyle/>
          <a:p>
            <a:pPr algn="l"/>
            <a:r>
              <a:rPr lang="en-US" sz="2000" i="1" u="sng" dirty="0">
                <a:solidFill>
                  <a:srgbClr val="FF0000"/>
                </a:solidFill>
                <a:latin typeface="Roboto" panose="02000000000000000000" pitchFamily="2" charset="0"/>
              </a:rPr>
              <a:t>Year</a:t>
            </a:r>
            <a:r>
              <a:rPr lang="en-US" sz="2000" b="0" i="1" u="sng" dirty="0">
                <a:solidFill>
                  <a:srgbClr val="FF0000"/>
                </a:solidFill>
                <a:effectLst/>
                <a:latin typeface="Roboto" panose="02000000000000000000" pitchFamily="2" charset="0"/>
              </a:rPr>
              <a:t> wise Analysis</a:t>
            </a: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616901" y="2223148"/>
            <a:ext cx="5233393" cy="4154984"/>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dirty="0"/>
              <a:t>Year-wise close price analysis is a method of studying the stock market by looking at the closing prices of a stock on an annual basis.</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By analyzing the annual closing prices, we can identify longer-term trends and patterns in the stock's performance over multiple years.</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We can use charts and graphs to represent the year-wise close price data visually, which can make it easier to identify trends and patterns.</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The year-wise close price analysis can help us to determine the overall market sentiment towards a particular stock or sector over a longer time period.</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It can also help us to identify potential entry or exit points for trades, based on the stock's historical performance over multiple years.</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When conducting year-wise close price analysis, it's important to consider other factors that could be impacting the stock's performance over the longer term, such as global economic trends, geopolitical events, and industry-specific factors.</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Year-wise close price analysis is not a guaranteed method of predicting future performance, but it can provide valuable insights for traders and investors over a long-term horizon.</a:t>
            </a:r>
          </a:p>
        </p:txBody>
      </p:sp>
      <p:pic>
        <p:nvPicPr>
          <p:cNvPr id="8" name="Content Placeholder 7">
            <a:extLst>
              <a:ext uri="{FF2B5EF4-FFF2-40B4-BE49-F238E27FC236}">
                <a16:creationId xmlns:a16="http://schemas.microsoft.com/office/drawing/2014/main" id="{2F99CBC6-0D75-21B6-843B-142D23B5C840}"/>
              </a:ext>
            </a:extLst>
          </p:cNvPr>
          <p:cNvPicPr>
            <a:picLocks noGrp="1" noChangeAspect="1"/>
          </p:cNvPicPr>
          <p:nvPr>
            <p:ph idx="1"/>
          </p:nvPr>
        </p:nvPicPr>
        <p:blipFill>
          <a:blip r:embed="rId3"/>
          <a:stretch>
            <a:fillRect/>
          </a:stretch>
        </p:blipFill>
        <p:spPr>
          <a:xfrm>
            <a:off x="6204856" y="2240578"/>
            <a:ext cx="5494873" cy="4024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4519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21764" y="979714"/>
            <a:ext cx="2948472" cy="625151"/>
          </a:xfrm>
        </p:spPr>
        <p:txBody>
          <a:bodyPr>
            <a:normAutofit/>
          </a:bodyPr>
          <a:lstStyle/>
          <a:p>
            <a:pPr algn="ctr"/>
            <a:r>
              <a:rPr lang="en-US" sz="2000" i="1" u="sng" dirty="0">
                <a:solidFill>
                  <a:srgbClr val="FF0000"/>
                </a:solidFill>
                <a:latin typeface="Roboto" panose="02000000000000000000" pitchFamily="2" charset="0"/>
              </a:rPr>
              <a:t>Seasonality</a:t>
            </a:r>
            <a:endParaRPr lang="en-US" sz="2000" b="0" i="1" u="sng" dirty="0">
              <a:solidFill>
                <a:srgbClr val="FF0000"/>
              </a:solidFill>
              <a:effectLst/>
              <a:latin typeface="Roboto" panose="02000000000000000000" pitchFamily="2" charset="0"/>
            </a:endParaRPr>
          </a:p>
        </p:txBody>
      </p:sp>
      <p:pic>
        <p:nvPicPr>
          <p:cNvPr id="12" name="Content Placeholder 11">
            <a:extLst>
              <a:ext uri="{FF2B5EF4-FFF2-40B4-BE49-F238E27FC236}">
                <a16:creationId xmlns:a16="http://schemas.microsoft.com/office/drawing/2014/main" id="{CD687C8F-EA0E-B879-2D78-B3473582A8BE}"/>
              </a:ext>
            </a:extLst>
          </p:cNvPr>
          <p:cNvPicPr>
            <a:picLocks noGrp="1" noChangeAspect="1"/>
          </p:cNvPicPr>
          <p:nvPr>
            <p:ph idx="1"/>
          </p:nvPr>
        </p:nvPicPr>
        <p:blipFill>
          <a:blip r:embed="rId2"/>
          <a:stretch>
            <a:fillRect/>
          </a:stretch>
        </p:blipFill>
        <p:spPr>
          <a:xfrm>
            <a:off x="6299139" y="2253404"/>
            <a:ext cx="5061462" cy="4024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98240" y="2490731"/>
            <a:ext cx="4925482"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b="0" i="0" dirty="0">
                <a:effectLst/>
                <a:latin typeface="Söhne"/>
              </a:rPr>
              <a:t>Seasonality analysis is like studying a stock's wardrobe - we look at how it performs in different seasons of the year.</a:t>
            </a:r>
          </a:p>
          <a:p>
            <a:pPr algn="just"/>
            <a:endParaRPr lang="en-US" sz="800" b="0" i="0" dirty="0">
              <a:effectLst/>
              <a:latin typeface="Söhne"/>
            </a:endParaRPr>
          </a:p>
          <a:p>
            <a:pPr marL="285750" indent="-285750" algn="just">
              <a:buFont typeface="Wingdings" panose="05000000000000000000" pitchFamily="2" charset="2"/>
              <a:buChar char="v"/>
            </a:pPr>
            <a:r>
              <a:rPr lang="en-US" sz="1600" b="0" i="0" dirty="0">
                <a:effectLst/>
                <a:latin typeface="Söhne"/>
              </a:rPr>
              <a:t>By analyzing seasonal trends and patterns, we can spot opportunities for trading and investment that might not be visible over longer timeframes.</a:t>
            </a:r>
          </a:p>
          <a:p>
            <a:pPr algn="just"/>
            <a:endParaRPr lang="en-US" sz="800" b="0" i="0" dirty="0">
              <a:effectLst/>
              <a:latin typeface="Söhne"/>
            </a:endParaRPr>
          </a:p>
          <a:p>
            <a:pPr marL="285750" indent="-285750" algn="just">
              <a:buFont typeface="Wingdings" panose="05000000000000000000" pitchFamily="2" charset="2"/>
              <a:buChar char="v"/>
            </a:pPr>
            <a:r>
              <a:rPr lang="en-US" sz="1600" b="0" i="0" dirty="0">
                <a:effectLst/>
                <a:latin typeface="Söhne"/>
              </a:rPr>
              <a:t>This analysis helps us identify when a stock tends to perform well or poorly at different times of the year.</a:t>
            </a:r>
          </a:p>
          <a:p>
            <a:pPr algn="just"/>
            <a:endParaRPr lang="en-US" sz="800" b="0" i="0" dirty="0">
              <a:effectLst/>
              <a:latin typeface="Söhne"/>
            </a:endParaRPr>
          </a:p>
          <a:p>
            <a:pPr marL="285750" indent="-285750" algn="just">
              <a:buFont typeface="Wingdings" panose="05000000000000000000" pitchFamily="2" charset="2"/>
              <a:buChar char="v"/>
            </a:pPr>
            <a:r>
              <a:rPr lang="en-US" sz="1600" b="0" i="0" dirty="0">
                <a:effectLst/>
                <a:latin typeface="Söhne"/>
              </a:rPr>
              <a:t>We can use charts and graphs to visualize these seasonal trends and patterns, making it easier to spot trading opportunities.</a:t>
            </a:r>
          </a:p>
        </p:txBody>
      </p:sp>
    </p:spTree>
    <p:extLst>
      <p:ext uri="{BB962C8B-B14F-4D97-AF65-F5344CB8AC3E}">
        <p14:creationId xmlns:p14="http://schemas.microsoft.com/office/powerpoint/2010/main" val="1529623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48269" y="979714"/>
            <a:ext cx="4590662" cy="625151"/>
          </a:xfrm>
        </p:spPr>
        <p:txBody>
          <a:bodyPr>
            <a:noAutofit/>
          </a:bodyPr>
          <a:lstStyle/>
          <a:p>
            <a:pPr algn="ctr"/>
            <a:r>
              <a:rPr lang="en-US" sz="1600" b="0" i="1" u="sng" dirty="0">
                <a:solidFill>
                  <a:srgbClr val="FF0000"/>
                </a:solidFill>
                <a:effectLst/>
                <a:latin typeface="Courier New" panose="02070309020205020404" pitchFamily="49" charset="0"/>
              </a:rPr>
              <a:t>rolling mean of 250 days to see variation in mean over an year data</a:t>
            </a:r>
          </a:p>
        </p:txBody>
      </p:sp>
      <p:pic>
        <p:nvPicPr>
          <p:cNvPr id="8" name="Content Placeholder 7">
            <a:extLst>
              <a:ext uri="{FF2B5EF4-FFF2-40B4-BE49-F238E27FC236}">
                <a16:creationId xmlns:a16="http://schemas.microsoft.com/office/drawing/2014/main" id="{2D9513C4-4D6A-1D8F-7347-46E2565993B1}"/>
              </a:ext>
            </a:extLst>
          </p:cNvPr>
          <p:cNvPicPr>
            <a:picLocks noGrp="1" noChangeAspect="1"/>
          </p:cNvPicPr>
          <p:nvPr>
            <p:ph idx="1"/>
          </p:nvPr>
        </p:nvPicPr>
        <p:blipFill>
          <a:blip r:embed="rId2"/>
          <a:stretch>
            <a:fillRect/>
          </a:stretch>
        </p:blipFill>
        <p:spPr>
          <a:xfrm>
            <a:off x="5795286" y="2240557"/>
            <a:ext cx="6022409" cy="4024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51587" y="2212367"/>
            <a:ext cx="4925482" cy="4154984"/>
          </a:xfrm>
          <a:prstGeom prst="rect">
            <a:avLst/>
          </a:prstGeom>
          <a:noFill/>
        </p:spPr>
        <p:txBody>
          <a:bodyPr wrap="square" rtlCol="0">
            <a:spAutoFit/>
          </a:bodyPr>
          <a:lstStyle/>
          <a:p>
            <a:pPr marL="285750" indent="-285750" algn="just">
              <a:buFont typeface="Wingdings" panose="05000000000000000000" pitchFamily="2" charset="2"/>
              <a:buChar char="v"/>
            </a:pPr>
            <a:r>
              <a:rPr lang="en-US" sz="1200" b="0" i="0" dirty="0">
                <a:effectLst/>
                <a:latin typeface="Söhne"/>
              </a:rPr>
              <a:t>Rolling mean analysis is a method of studying the stock market by looking at the average price of a stock over a rolling time period.</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By using a rolling mean of 250 days, we can study the average price of a stock over a year's data, and see how it changes over time.</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This analysis can help us identify long-term trends in a stock's performance, and how they relate to the broader market.</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We can use charts and graphs to visualize the rolling mean over time, and see how it changes as new data is added.</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This analysis can be useful for identifying potential entry or exit points for trades, based on changes in the stock's average price over time.</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It's important to consider other factors that may be impacting the stock's performance beyond the rolling mean, such as news events or market conditions.</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Rolling mean analysis is not a guaranteed method of predicting future performance, but it can provide valuable insights for traders and investors.</a:t>
            </a:r>
          </a:p>
        </p:txBody>
      </p:sp>
    </p:spTree>
    <p:extLst>
      <p:ext uri="{BB962C8B-B14F-4D97-AF65-F5344CB8AC3E}">
        <p14:creationId xmlns:p14="http://schemas.microsoft.com/office/powerpoint/2010/main" val="2888890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1485f8951c_0_127"/>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01" name="Google Shape;301;g21485f8951c_0_127" descr="Chart&#10;&#10;Description automatically generated"/>
          <p:cNvPicPr preferRelativeResize="0"/>
          <p:nvPr/>
        </p:nvPicPr>
        <p:blipFill rotWithShape="1">
          <a:blip r:embed="rId3">
            <a:alphaModFix/>
          </a:blip>
          <a:srcRect l="13618" t="25500" r="7888" b="970"/>
          <a:stretch/>
        </p:blipFill>
        <p:spPr>
          <a:xfrm>
            <a:off x="1123025" y="1480912"/>
            <a:ext cx="9945950" cy="5240538"/>
          </a:xfrm>
          <a:prstGeom prst="rect">
            <a:avLst/>
          </a:prstGeom>
          <a:noFill/>
          <a:ln>
            <a:noFill/>
          </a:ln>
        </p:spPr>
      </p:pic>
      <p:sp>
        <p:nvSpPr>
          <p:cNvPr id="2" name="TextBox 1">
            <a:extLst>
              <a:ext uri="{FF2B5EF4-FFF2-40B4-BE49-F238E27FC236}">
                <a16:creationId xmlns:a16="http://schemas.microsoft.com/office/drawing/2014/main" id="{E8A3C882-270A-AA95-1F92-2387D714B235}"/>
              </a:ext>
            </a:extLst>
          </p:cNvPr>
          <p:cNvSpPr txBox="1"/>
          <p:nvPr/>
        </p:nvSpPr>
        <p:spPr>
          <a:xfrm>
            <a:off x="4208585" y="979714"/>
            <a:ext cx="4776685" cy="369332"/>
          </a:xfrm>
          <a:prstGeom prst="rect">
            <a:avLst/>
          </a:prstGeom>
          <a:noFill/>
        </p:spPr>
        <p:txBody>
          <a:bodyPr wrap="square" rtlCol="0">
            <a:spAutoFit/>
          </a:bodyPr>
          <a:lstStyle/>
          <a:p>
            <a:pPr algn="ctr"/>
            <a:r>
              <a:rPr lang="en-US" dirty="0"/>
              <a:t>Rolling mean over 250 days</a:t>
            </a:r>
          </a:p>
        </p:txBody>
      </p:sp>
      <p:pic>
        <p:nvPicPr>
          <p:cNvPr id="3" name="Picture 2">
            <a:extLst>
              <a:ext uri="{FF2B5EF4-FFF2-40B4-BE49-F238E27FC236}">
                <a16:creationId xmlns:a16="http://schemas.microsoft.com/office/drawing/2014/main" id="{53B41801-F230-6FF4-D54D-8116019CCAA3}"/>
              </a:ext>
            </a:extLst>
          </p:cNvPr>
          <p:cNvPicPr>
            <a:picLocks noChangeAspect="1"/>
          </p:cNvPicPr>
          <p:nvPr/>
        </p:nvPicPr>
        <p:blipFill>
          <a:blip r:embed="rId4"/>
          <a:stretch>
            <a:fillRect/>
          </a:stretch>
        </p:blipFill>
        <p:spPr>
          <a:xfrm>
            <a:off x="9750488" y="177281"/>
            <a:ext cx="2136711" cy="8024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23387" y="1171608"/>
            <a:ext cx="4590662" cy="625151"/>
          </a:xfrm>
        </p:spPr>
        <p:txBody>
          <a:bodyPr>
            <a:noAutofit/>
          </a:bodyPr>
          <a:lstStyle/>
          <a:p>
            <a:pPr algn="ctr"/>
            <a:r>
              <a:rPr lang="en-US" sz="1600" b="0" i="1" u="sng" dirty="0">
                <a:solidFill>
                  <a:srgbClr val="FF0000"/>
                </a:solidFill>
                <a:effectLst/>
                <a:latin typeface="Courier New" panose="02070309020205020404" pitchFamily="49" charset="0"/>
              </a:rPr>
              <a:t>Checking if data is Stationary or not</a:t>
            </a:r>
          </a:p>
        </p:txBody>
      </p:sp>
      <p:pic>
        <p:nvPicPr>
          <p:cNvPr id="19" name="Content Placeholder 18">
            <a:extLst>
              <a:ext uri="{FF2B5EF4-FFF2-40B4-BE49-F238E27FC236}">
                <a16:creationId xmlns:a16="http://schemas.microsoft.com/office/drawing/2014/main" id="{6811065B-A62E-2430-0B83-AD863131392D}"/>
              </a:ext>
            </a:extLst>
          </p:cNvPr>
          <p:cNvPicPr>
            <a:picLocks noGrp="1" noChangeAspect="1"/>
          </p:cNvPicPr>
          <p:nvPr>
            <p:ph idx="1"/>
          </p:nvPr>
        </p:nvPicPr>
        <p:blipFill>
          <a:blip r:embed="rId2"/>
          <a:stretch>
            <a:fillRect/>
          </a:stretch>
        </p:blipFill>
        <p:spPr>
          <a:xfrm>
            <a:off x="6096000" y="2040565"/>
            <a:ext cx="5503258" cy="4500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92742" y="1936171"/>
            <a:ext cx="4925482" cy="4708981"/>
          </a:xfrm>
          <a:prstGeom prst="rect">
            <a:avLst/>
          </a:prstGeom>
          <a:noFill/>
        </p:spPr>
        <p:txBody>
          <a:bodyPr wrap="square" rtlCol="0">
            <a:spAutoFit/>
          </a:bodyPr>
          <a:lstStyle/>
          <a:p>
            <a:pPr marL="285750" indent="-285750" algn="just">
              <a:buFont typeface="Wingdings" panose="05000000000000000000" pitchFamily="2" charset="2"/>
              <a:buChar char="v"/>
            </a:pPr>
            <a:r>
              <a:rPr lang="en-US" sz="1200" b="0" i="0" dirty="0">
                <a:effectLst/>
                <a:latin typeface="Söhne"/>
              </a:rPr>
              <a:t>Non-stationary data is like a wild animal - it's hard to predict its behavior. Stationary data, on the other hand, is like a well-trained pet - it behaves consistently over time.</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To make non-stationary data behave more like stationary data, we can use statistical techniques like differencing, logarithmic transformations, or seasonal adjustments.</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By converting non-stationary data to stationary data, we can better understand the long-term trends and patterns that are less susceptible to short-term fluctuations.</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We can use charts and graphs to visualize the stationary data and see how it relates to other market factors.</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This analysis can help us identify potential entry or exit points for trades, based on consistent patterns in the data.</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It's important to consider other factors that may be impacting the stock's performance beyond stationary data, such as news events or market conditions.</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Converting non-stationary data to stationary data is not a guaranteed method of predicting future performance, but it can provide valuable insights for traders and investors.</a:t>
            </a:r>
          </a:p>
        </p:txBody>
      </p:sp>
    </p:spTree>
    <p:extLst>
      <p:ext uri="{BB962C8B-B14F-4D97-AF65-F5344CB8AC3E}">
        <p14:creationId xmlns:p14="http://schemas.microsoft.com/office/powerpoint/2010/main" val="34188157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314"/>
        <p:cNvGrpSpPr/>
        <p:nvPr/>
      </p:nvGrpSpPr>
      <p:grpSpPr>
        <a:xfrm>
          <a:off x="0" y="0"/>
          <a:ext cx="0" cy="0"/>
          <a:chOff x="0" y="0"/>
          <a:chExt cx="0" cy="0"/>
        </a:xfrm>
      </p:grpSpPr>
      <p:sp>
        <p:nvSpPr>
          <p:cNvPr id="315" name="Google Shape;315;g21485f8951c_0_139"/>
          <p:cNvSpPr txBox="1">
            <a:spLocks noGrp="1"/>
          </p:cNvSpPr>
          <p:nvPr>
            <p:ph type="title"/>
          </p:nvPr>
        </p:nvSpPr>
        <p:spPr>
          <a:xfrm>
            <a:off x="2350008" y="933719"/>
            <a:ext cx="7315200" cy="695788"/>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000" u="sng" dirty="0">
                <a:solidFill>
                  <a:srgbClr val="FF0000"/>
                </a:solidFill>
              </a:rPr>
              <a:t>ACF plot for 1st differenced data</a:t>
            </a:r>
            <a:endParaRPr sz="2000" u="sng" dirty="0">
              <a:solidFill>
                <a:srgbClr val="FF0000"/>
              </a:solidFill>
            </a:endParaRPr>
          </a:p>
        </p:txBody>
      </p:sp>
      <p:sp>
        <p:nvSpPr>
          <p:cNvPr id="316" name="Google Shape;316;g21485f8951c_0_139"/>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317" name="Google Shape;317;g21485f8951c_0_139"/>
          <p:cNvPicPr preferRelativeResize="0"/>
          <p:nvPr/>
        </p:nvPicPr>
        <p:blipFill>
          <a:blip r:embed="rId3">
            <a:alphaModFix/>
          </a:blip>
          <a:stretch>
            <a:fillRect/>
          </a:stretch>
        </p:blipFill>
        <p:spPr>
          <a:xfrm>
            <a:off x="1044250" y="2039814"/>
            <a:ext cx="9427275" cy="4681635"/>
          </a:xfrm>
          <a:prstGeom prst="rect">
            <a:avLst/>
          </a:prstGeom>
          <a:noFill/>
          <a:ln>
            <a:noFill/>
          </a:ln>
        </p:spPr>
      </p:pic>
      <p:pic>
        <p:nvPicPr>
          <p:cNvPr id="2" name="Picture 1">
            <a:extLst>
              <a:ext uri="{FF2B5EF4-FFF2-40B4-BE49-F238E27FC236}">
                <a16:creationId xmlns:a16="http://schemas.microsoft.com/office/drawing/2014/main" id="{73B5650E-E50F-69E3-5AF6-58F3869C10C5}"/>
              </a:ext>
            </a:extLst>
          </p:cNvPr>
          <p:cNvPicPr>
            <a:picLocks noChangeAspect="1"/>
          </p:cNvPicPr>
          <p:nvPr/>
        </p:nvPicPr>
        <p:blipFill>
          <a:blip r:embed="rId4"/>
          <a:stretch>
            <a:fillRect/>
          </a:stretch>
        </p:blipFill>
        <p:spPr>
          <a:xfrm>
            <a:off x="9750488" y="177281"/>
            <a:ext cx="2136711" cy="8024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20">
          <a:fgClr>
            <a:schemeClr val="bg1"/>
          </a:fgClr>
          <a:bgClr>
            <a:schemeClr val="bg1"/>
          </a:bgClr>
        </a:pattFill>
        <a:effectLst/>
      </p:bgPr>
    </p:bg>
    <p:spTree>
      <p:nvGrpSpPr>
        <p:cNvPr id="1" name="Shape 322"/>
        <p:cNvGrpSpPr/>
        <p:nvPr/>
      </p:nvGrpSpPr>
      <p:grpSpPr>
        <a:xfrm>
          <a:off x="0" y="0"/>
          <a:ext cx="0" cy="0"/>
          <a:chOff x="0" y="0"/>
          <a:chExt cx="0" cy="0"/>
        </a:xfrm>
      </p:grpSpPr>
      <p:sp>
        <p:nvSpPr>
          <p:cNvPr id="323" name="Google Shape;323;g21485f8951c_0_147"/>
          <p:cNvSpPr txBox="1">
            <a:spLocks noGrp="1"/>
          </p:cNvSpPr>
          <p:nvPr>
            <p:ph type="title"/>
          </p:nvPr>
        </p:nvSpPr>
        <p:spPr>
          <a:xfrm>
            <a:off x="2954214" y="675589"/>
            <a:ext cx="7227277" cy="956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000" u="sng" dirty="0">
                <a:solidFill>
                  <a:srgbClr val="FF0000"/>
                </a:solidFill>
              </a:rPr>
              <a:t>PACF plot for 1st differenced data</a:t>
            </a:r>
            <a:endParaRPr sz="2000" u="sng" dirty="0">
              <a:solidFill>
                <a:srgbClr val="FF0000"/>
              </a:solidFill>
            </a:endParaRPr>
          </a:p>
        </p:txBody>
      </p:sp>
      <p:sp>
        <p:nvSpPr>
          <p:cNvPr id="324" name="Google Shape;324;g21485f8951c_0_147"/>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325" name="Google Shape;325;g21485f8951c_0_147"/>
          <p:cNvPicPr preferRelativeResize="0"/>
          <p:nvPr/>
        </p:nvPicPr>
        <p:blipFill>
          <a:blip r:embed="rId3">
            <a:alphaModFix/>
          </a:blip>
          <a:stretch>
            <a:fillRect/>
          </a:stretch>
        </p:blipFill>
        <p:spPr>
          <a:xfrm>
            <a:off x="838200" y="1938736"/>
            <a:ext cx="9648700" cy="4243675"/>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461AB34E-CFC5-B950-2D25-2A4DA3D87AE9}"/>
              </a:ext>
            </a:extLst>
          </p:cNvPr>
          <p:cNvPicPr>
            <a:picLocks noChangeAspect="1"/>
          </p:cNvPicPr>
          <p:nvPr/>
        </p:nvPicPr>
        <p:blipFill>
          <a:blip r:embed="rId4"/>
          <a:stretch>
            <a:fillRect/>
          </a:stretch>
        </p:blipFill>
        <p:spPr>
          <a:xfrm>
            <a:off x="9750488" y="177281"/>
            <a:ext cx="2136711" cy="8024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329"/>
        <p:cNvGrpSpPr/>
        <p:nvPr/>
      </p:nvGrpSpPr>
      <p:grpSpPr>
        <a:xfrm>
          <a:off x="0" y="0"/>
          <a:ext cx="0" cy="0"/>
          <a:chOff x="0" y="0"/>
          <a:chExt cx="0" cy="0"/>
        </a:xfrm>
      </p:grpSpPr>
      <p:sp>
        <p:nvSpPr>
          <p:cNvPr id="330" name="Google Shape;330;p15"/>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31" name="Google Shape;331;p15"/>
          <p:cNvSpPr txBox="1"/>
          <p:nvPr/>
        </p:nvSpPr>
        <p:spPr>
          <a:xfrm>
            <a:off x="3820543" y="680249"/>
            <a:ext cx="552840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u="sng" dirty="0">
                <a:solidFill>
                  <a:srgbClr val="FF0000"/>
                </a:solidFill>
                <a:latin typeface="Libre Baskerville"/>
                <a:ea typeface="Libre Baskerville"/>
                <a:cs typeface="Libre Baskerville"/>
                <a:sym typeface="Libre Baskerville"/>
              </a:rPr>
              <a:t>Decomposing  Time-Series using </a:t>
            </a:r>
            <a:r>
              <a:rPr lang="en-US" u="sng" dirty="0" err="1">
                <a:solidFill>
                  <a:srgbClr val="FF0000"/>
                </a:solidFill>
                <a:latin typeface="Libre Baskerville"/>
                <a:ea typeface="Libre Baskerville"/>
                <a:cs typeface="Libre Baskerville"/>
                <a:sym typeface="Libre Baskerville"/>
              </a:rPr>
              <a:t>Seasonal__Decompose</a:t>
            </a:r>
            <a:endParaRPr u="sng" dirty="0">
              <a:solidFill>
                <a:srgbClr val="FF0000"/>
              </a:solidFill>
            </a:endParaRPr>
          </a:p>
        </p:txBody>
      </p:sp>
      <p:pic>
        <p:nvPicPr>
          <p:cNvPr id="332" name="Google Shape;332;p15" descr="Graphical user interface, application, Word&#10;&#10;Description automatically generated"/>
          <p:cNvPicPr preferRelativeResize="0"/>
          <p:nvPr/>
        </p:nvPicPr>
        <p:blipFill rotWithShape="1">
          <a:blip r:embed="rId3">
            <a:alphaModFix/>
          </a:blip>
          <a:srcRect l="7791" t="24725" r="33956"/>
          <a:stretch/>
        </p:blipFill>
        <p:spPr>
          <a:xfrm>
            <a:off x="204175" y="1593325"/>
            <a:ext cx="5345101" cy="4297300"/>
          </a:xfrm>
          <a:prstGeom prst="rect">
            <a:avLst/>
          </a:prstGeom>
          <a:noFill/>
          <a:ln>
            <a:noFill/>
          </a:ln>
        </p:spPr>
      </p:pic>
      <p:pic>
        <p:nvPicPr>
          <p:cNvPr id="333" name="Google Shape;333;p15" descr="Graphical user interface, text, application&#10;&#10;Description automatically generated"/>
          <p:cNvPicPr preferRelativeResize="0"/>
          <p:nvPr/>
        </p:nvPicPr>
        <p:blipFill rotWithShape="1">
          <a:blip r:embed="rId4">
            <a:alphaModFix/>
          </a:blip>
          <a:srcRect l="8665" t="24727" r="45824" b="11194"/>
          <a:stretch/>
        </p:blipFill>
        <p:spPr>
          <a:xfrm>
            <a:off x="6353907" y="1586774"/>
            <a:ext cx="5058833" cy="4192703"/>
          </a:xfrm>
          <a:prstGeom prst="rect">
            <a:avLst/>
          </a:prstGeom>
          <a:noFill/>
          <a:ln>
            <a:noFill/>
          </a:ln>
        </p:spPr>
      </p:pic>
      <p:sp>
        <p:nvSpPr>
          <p:cNvPr id="334" name="Google Shape;334;p15"/>
          <p:cNvSpPr txBox="1"/>
          <p:nvPr/>
        </p:nvSpPr>
        <p:spPr>
          <a:xfrm>
            <a:off x="2137350" y="5966150"/>
            <a:ext cx="255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Gill Sans"/>
                <a:ea typeface="Gill Sans"/>
                <a:cs typeface="Gill Sans"/>
                <a:sym typeface="Gill Sans"/>
              </a:rPr>
              <a:t>Additive Model</a:t>
            </a:r>
            <a:endParaRPr sz="2000">
              <a:latin typeface="Gill Sans"/>
              <a:ea typeface="Gill Sans"/>
              <a:cs typeface="Gill Sans"/>
              <a:sym typeface="Gill Sans"/>
            </a:endParaRPr>
          </a:p>
        </p:txBody>
      </p:sp>
      <p:sp>
        <p:nvSpPr>
          <p:cNvPr id="335" name="Google Shape;335;p15"/>
          <p:cNvSpPr txBox="1"/>
          <p:nvPr/>
        </p:nvSpPr>
        <p:spPr>
          <a:xfrm>
            <a:off x="8072750" y="5956869"/>
            <a:ext cx="255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latin typeface="Gill Sans"/>
                <a:ea typeface="Gill Sans"/>
                <a:cs typeface="Gill Sans"/>
                <a:sym typeface="Gill Sans"/>
              </a:rPr>
              <a:t>Multiplicative Model</a:t>
            </a:r>
            <a:endParaRPr sz="2000" dirty="0">
              <a:latin typeface="Gill Sans"/>
              <a:ea typeface="Gill Sans"/>
              <a:cs typeface="Gill Sans"/>
              <a:sym typeface="Gill Sans"/>
            </a:endParaRPr>
          </a:p>
        </p:txBody>
      </p:sp>
      <p:pic>
        <p:nvPicPr>
          <p:cNvPr id="2" name="Picture 1">
            <a:extLst>
              <a:ext uri="{FF2B5EF4-FFF2-40B4-BE49-F238E27FC236}">
                <a16:creationId xmlns:a16="http://schemas.microsoft.com/office/drawing/2014/main" id="{91B3FBE8-DB0F-70BE-68B7-E9B78B369C16}"/>
              </a:ext>
            </a:extLst>
          </p:cNvPr>
          <p:cNvPicPr>
            <a:picLocks noChangeAspect="1"/>
          </p:cNvPicPr>
          <p:nvPr/>
        </p:nvPicPr>
        <p:blipFill>
          <a:blip r:embed="rId5"/>
          <a:stretch>
            <a:fillRect/>
          </a:stretch>
        </p:blipFill>
        <p:spPr>
          <a:xfrm>
            <a:off x="9750488" y="177281"/>
            <a:ext cx="2136711" cy="8024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531989" y="1194318"/>
            <a:ext cx="6243450" cy="996303"/>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2368961" y="2647561"/>
            <a:ext cx="7454077" cy="3589785"/>
          </a:xfrm>
        </p:spPr>
        <p:txBody>
          <a:bodyPr>
            <a:normAutofit/>
          </a:bodyPr>
          <a:lstStyle/>
          <a:p>
            <a:pPr algn="just">
              <a:lnSpc>
                <a:spcPct val="100000"/>
              </a:lnSpc>
            </a:pPr>
            <a:r>
              <a:rPr lang="en-US" sz="1600" i="1" dirty="0"/>
              <a:t>Business Objective:</a:t>
            </a:r>
          </a:p>
          <a:p>
            <a:pPr algn="just">
              <a:lnSpc>
                <a:spcPct val="100000"/>
              </a:lnSpc>
            </a:pPr>
            <a:r>
              <a:rPr lang="en-US" sz="1600" i="1" dirty="0"/>
              <a:t>Predict the apple stock market price for next 30 days.</a:t>
            </a:r>
          </a:p>
          <a:p>
            <a:pPr algn="just">
              <a:lnSpc>
                <a:spcPct val="100000"/>
              </a:lnSpc>
            </a:pPr>
            <a:r>
              <a:rPr lang="en-US" sz="1600" i="1" dirty="0"/>
              <a:t>There are Open, High, Low and Close price has been given for each day starting from 2012 to 2019 for Apple stock.</a:t>
            </a:r>
          </a:p>
          <a:p>
            <a:pPr algn="just">
              <a:lnSpc>
                <a:spcPct val="100000"/>
              </a:lnSpc>
            </a:pPr>
            <a:r>
              <a:rPr lang="en-US" sz="1600" i="1" dirty="0"/>
              <a:t>Split the last year into a test set- can you build a model to predict stock price?</a:t>
            </a:r>
          </a:p>
          <a:p>
            <a:pPr algn="just">
              <a:lnSpc>
                <a:spcPct val="100000"/>
              </a:lnSpc>
            </a:pPr>
            <a:r>
              <a:rPr lang="en-US" sz="1600" i="1" dirty="0"/>
              <a:t>Find trends in short term, or long term trends?</a:t>
            </a:r>
          </a:p>
          <a:p>
            <a:pPr algn="just">
              <a:lnSpc>
                <a:spcPct val="100000"/>
              </a:lnSpc>
            </a:pPr>
            <a:r>
              <a:rPr lang="en-US" sz="1600" i="1" dirty="0"/>
              <a:t>Understand how it is impacted from external factors or any big external events?</a:t>
            </a:r>
          </a:p>
          <a:p>
            <a:pPr algn="just">
              <a:lnSpc>
                <a:spcPct val="100000"/>
              </a:lnSpc>
            </a:pPr>
            <a:r>
              <a:rPr lang="en-US" sz="1600" i="1" dirty="0"/>
              <a:t>Forecast for next 30 days.</a:t>
            </a: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41" name="Google Shape;341;p20" descr="Graphical user interface&#10;&#10;Description automatically generated"/>
          <p:cNvPicPr preferRelativeResize="0"/>
          <p:nvPr/>
        </p:nvPicPr>
        <p:blipFill rotWithShape="1">
          <a:blip r:embed="rId3">
            <a:alphaModFix/>
          </a:blip>
          <a:srcRect l="9539" t="25631" r="35413"/>
          <a:stretch/>
        </p:blipFill>
        <p:spPr>
          <a:xfrm>
            <a:off x="1078523" y="1781908"/>
            <a:ext cx="9501085" cy="4680973"/>
          </a:xfrm>
          <a:prstGeom prst="rect">
            <a:avLst/>
          </a:prstGeom>
          <a:noFill/>
          <a:ln>
            <a:noFill/>
          </a:ln>
        </p:spPr>
      </p:pic>
      <p:sp>
        <p:nvSpPr>
          <p:cNvPr id="342" name="Google Shape;342;p20"/>
          <p:cNvSpPr txBox="1"/>
          <p:nvPr/>
        </p:nvSpPr>
        <p:spPr>
          <a:xfrm>
            <a:off x="4522177" y="840596"/>
            <a:ext cx="3897923"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u="sng" dirty="0">
                <a:solidFill>
                  <a:srgbClr val="FF0000"/>
                </a:solidFill>
                <a:latin typeface="Libre Baskerville"/>
                <a:ea typeface="Libre Baskerville"/>
                <a:cs typeface="Libre Baskerville"/>
                <a:sym typeface="Libre Baskerville"/>
              </a:rPr>
              <a:t>1</a:t>
            </a:r>
            <a:r>
              <a:rPr lang="en-US" sz="1800" u="sng" baseline="30000" dirty="0">
                <a:solidFill>
                  <a:srgbClr val="FF0000"/>
                </a:solidFill>
                <a:latin typeface="Libre Baskerville"/>
                <a:ea typeface="Libre Baskerville"/>
                <a:cs typeface="Libre Baskerville"/>
                <a:sym typeface="Libre Baskerville"/>
              </a:rPr>
              <a:t>st</a:t>
            </a:r>
            <a:r>
              <a:rPr lang="en-US" sz="1800" u="sng" dirty="0">
                <a:solidFill>
                  <a:srgbClr val="FF0000"/>
                </a:solidFill>
                <a:latin typeface="Libre Baskerville"/>
                <a:ea typeface="Libre Baskerville"/>
                <a:cs typeface="Libre Baskerville"/>
                <a:sym typeface="Libre Baskerville"/>
              </a:rPr>
              <a:t> ORDER DIFFERENCING</a:t>
            </a:r>
            <a:endParaRPr u="sng" dirty="0">
              <a:solidFill>
                <a:srgbClr val="FF0000"/>
              </a:solidFill>
            </a:endParaRPr>
          </a:p>
        </p:txBody>
      </p:sp>
      <p:pic>
        <p:nvPicPr>
          <p:cNvPr id="2" name="Picture 1">
            <a:extLst>
              <a:ext uri="{FF2B5EF4-FFF2-40B4-BE49-F238E27FC236}">
                <a16:creationId xmlns:a16="http://schemas.microsoft.com/office/drawing/2014/main" id="{CFD3C25A-DBDD-61F7-A365-F235719F88FE}"/>
              </a:ext>
            </a:extLst>
          </p:cNvPr>
          <p:cNvPicPr>
            <a:picLocks noChangeAspect="1"/>
          </p:cNvPicPr>
          <p:nvPr/>
        </p:nvPicPr>
        <p:blipFill>
          <a:blip r:embed="rId4"/>
          <a:stretch>
            <a:fillRect/>
          </a:stretch>
        </p:blipFill>
        <p:spPr>
          <a:xfrm>
            <a:off x="9750488" y="189004"/>
            <a:ext cx="2136711" cy="80243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23387" y="1171608"/>
            <a:ext cx="4590662" cy="625151"/>
          </a:xfrm>
        </p:spPr>
        <p:txBody>
          <a:bodyPr>
            <a:noAutofit/>
          </a:bodyPr>
          <a:lstStyle/>
          <a:p>
            <a:pPr algn="ctr"/>
            <a:r>
              <a:rPr lang="en-US" sz="1600" b="0" i="1" u="sng" dirty="0">
                <a:solidFill>
                  <a:srgbClr val="FF0000"/>
                </a:solidFill>
                <a:effectLst/>
                <a:latin typeface="Courier New" panose="02070309020205020404" pitchFamily="49" charset="0"/>
              </a:rPr>
              <a:t>Arima Model</a:t>
            </a:r>
          </a:p>
        </p:txBody>
      </p:sp>
      <p:pic>
        <p:nvPicPr>
          <p:cNvPr id="8" name="Content Placeholder 7">
            <a:extLst>
              <a:ext uri="{FF2B5EF4-FFF2-40B4-BE49-F238E27FC236}">
                <a16:creationId xmlns:a16="http://schemas.microsoft.com/office/drawing/2014/main" id="{CF8E57FC-DEBA-1758-94E2-ABA19F3BD0FE}"/>
              </a:ext>
            </a:extLst>
          </p:cNvPr>
          <p:cNvPicPr>
            <a:picLocks noGrp="1" noChangeAspect="1"/>
          </p:cNvPicPr>
          <p:nvPr>
            <p:ph idx="1"/>
          </p:nvPr>
        </p:nvPicPr>
        <p:blipFill>
          <a:blip r:embed="rId2"/>
          <a:stretch>
            <a:fillRect/>
          </a:stretch>
        </p:blipFill>
        <p:spPr>
          <a:xfrm>
            <a:off x="5868955" y="2137942"/>
            <a:ext cx="5752796" cy="4262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70249" y="2191890"/>
            <a:ext cx="4925482" cy="4154984"/>
          </a:xfrm>
          <a:prstGeom prst="rect">
            <a:avLst/>
          </a:prstGeom>
          <a:noFill/>
        </p:spPr>
        <p:txBody>
          <a:bodyPr wrap="square" rtlCol="0">
            <a:spAutoFit/>
          </a:bodyPr>
          <a:lstStyle/>
          <a:p>
            <a:pPr marL="285750" indent="-285750" algn="just">
              <a:buFont typeface="Wingdings" panose="05000000000000000000" pitchFamily="2" charset="2"/>
              <a:buChar char="v"/>
            </a:pPr>
            <a:r>
              <a:rPr lang="en-US" sz="1200" b="0" i="0" dirty="0">
                <a:effectLst/>
                <a:latin typeface="Söhne"/>
              </a:rPr>
              <a:t>The ARIMA model output indicates a Seasonal ARIMA (0,1,0)(5,1,5,5) model is appropriate for the given dataset.</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The (0,1,0)(5,1,5,5) notation specifies the number of autoregressive, differencing, and moving average terms in the model, as well as the number of seasonal autoregressive, differencing, and moving average terms with a seasonal period of 5.</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The BIC value of 7379.0 suggests the model fits the data well and has a good balance of complexity and accuracy.</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The MAPE value of 19.19% indicates that the average error of the model is around 19.19% of the actual value, while the RMSE value of 52.12 shows the average deviation of the model from the actual values is 52.12.</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These results suggest that the model is a good fit for the data and can be used to analyze trends and make predictions based on the seasonality component of the data.</a:t>
            </a:r>
          </a:p>
          <a:p>
            <a:pPr marL="285750" indent="-285750" algn="just">
              <a:buFont typeface="Wingdings" panose="05000000000000000000" pitchFamily="2" charset="2"/>
              <a:buChar char="v"/>
            </a:pPr>
            <a:endParaRPr lang="en-US" sz="1200" b="0" i="0" dirty="0">
              <a:effectLst/>
              <a:latin typeface="Söhne"/>
            </a:endParaRPr>
          </a:p>
          <a:p>
            <a:pPr marL="285750" indent="-285750" algn="just">
              <a:buFont typeface="Wingdings" panose="05000000000000000000" pitchFamily="2" charset="2"/>
              <a:buChar char="v"/>
            </a:pPr>
            <a:r>
              <a:rPr lang="en-US" sz="1200" b="0" i="0" dirty="0">
                <a:effectLst/>
                <a:latin typeface="Söhne"/>
              </a:rPr>
              <a:t>It is important to note that ARIMA models are not perfect predictors and should be used in conjunction with other methods and analysis.</a:t>
            </a:r>
          </a:p>
        </p:txBody>
      </p:sp>
    </p:spTree>
    <p:extLst>
      <p:ext uri="{BB962C8B-B14F-4D97-AF65-F5344CB8AC3E}">
        <p14:creationId xmlns:p14="http://schemas.microsoft.com/office/powerpoint/2010/main" val="36735218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23387" y="1171608"/>
            <a:ext cx="4590662" cy="625151"/>
          </a:xfrm>
        </p:spPr>
        <p:txBody>
          <a:bodyPr>
            <a:noAutofit/>
          </a:bodyPr>
          <a:lstStyle/>
          <a:p>
            <a:pPr algn="ctr"/>
            <a:r>
              <a:rPr lang="en-US" sz="1600" b="0" i="1" u="sng" dirty="0" err="1">
                <a:solidFill>
                  <a:srgbClr val="FF0000"/>
                </a:solidFill>
                <a:effectLst/>
                <a:latin typeface="Courier New" panose="02070309020205020404" pitchFamily="49" charset="0"/>
              </a:rPr>
              <a:t>SArima</a:t>
            </a:r>
            <a:r>
              <a:rPr lang="en-US" sz="1600" b="0" i="1" u="sng" dirty="0">
                <a:solidFill>
                  <a:srgbClr val="FF0000"/>
                </a:solidFill>
                <a:effectLst/>
                <a:latin typeface="Courier New" panose="02070309020205020404" pitchFamily="49" charset="0"/>
              </a:rPr>
              <a:t> Model</a:t>
            </a:r>
          </a:p>
        </p:txBody>
      </p:sp>
      <p:pic>
        <p:nvPicPr>
          <p:cNvPr id="9" name="Content Placeholder 8">
            <a:extLst>
              <a:ext uri="{FF2B5EF4-FFF2-40B4-BE49-F238E27FC236}">
                <a16:creationId xmlns:a16="http://schemas.microsoft.com/office/drawing/2014/main" id="{BB96A8E2-223C-4CB6-3206-E115D073D2B0}"/>
              </a:ext>
            </a:extLst>
          </p:cNvPr>
          <p:cNvPicPr>
            <a:picLocks noGrp="1" noChangeAspect="1"/>
          </p:cNvPicPr>
          <p:nvPr>
            <p:ph idx="1"/>
          </p:nvPr>
        </p:nvPicPr>
        <p:blipFill>
          <a:blip r:embed="rId2"/>
          <a:stretch>
            <a:fillRect/>
          </a:stretch>
        </p:blipFill>
        <p:spPr>
          <a:xfrm>
            <a:off x="5812971" y="2245838"/>
            <a:ext cx="5808780" cy="4229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570249" y="2245838"/>
            <a:ext cx="4925482" cy="4324261"/>
          </a:xfrm>
          <a:prstGeom prst="rect">
            <a:avLst/>
          </a:prstGeom>
          <a:noFill/>
        </p:spPr>
        <p:txBody>
          <a:bodyPr wrap="square" rtlCol="0">
            <a:spAutoFit/>
          </a:bodyPr>
          <a:lstStyle/>
          <a:p>
            <a:pPr marL="285750" indent="-285750" algn="just">
              <a:buFont typeface="Wingdings" panose="05000000000000000000" pitchFamily="2" charset="2"/>
              <a:buChar char="v"/>
            </a:pPr>
            <a:r>
              <a:rPr lang="en-US" sz="1100" b="0" i="0" dirty="0">
                <a:effectLst/>
                <a:latin typeface="Söhne"/>
              </a:rPr>
              <a:t>The SARIMA model output indicates a Seasonal ARIMA (0,1,0)(5,1,5,5) model is appropriate for the given dataset after applying a logarithmic transformation to the close price data.</a:t>
            </a:r>
          </a:p>
          <a:p>
            <a:pPr marL="285750" indent="-285750" algn="just">
              <a:buFont typeface="Wingdings" panose="05000000000000000000" pitchFamily="2" charset="2"/>
              <a:buChar char="v"/>
            </a:pPr>
            <a:endParaRPr lang="en-US" sz="1100" b="0" i="0" dirty="0">
              <a:effectLst/>
              <a:latin typeface="Söhne"/>
            </a:endParaRPr>
          </a:p>
          <a:p>
            <a:pPr marL="285750" indent="-285750" algn="just">
              <a:buFont typeface="Wingdings" panose="05000000000000000000" pitchFamily="2" charset="2"/>
              <a:buChar char="v"/>
            </a:pPr>
            <a:r>
              <a:rPr lang="en-US" sz="1100" b="0" i="0" dirty="0">
                <a:effectLst/>
                <a:latin typeface="Söhne"/>
              </a:rPr>
              <a:t>The (0,1,0)(5,1,5,5) notation specifies the number of autoregressive, differencing, and moving average terms in the model, as well as the number of seasonal autoregressive, differencing, and moving average terms with a seasonal period of 5.</a:t>
            </a:r>
          </a:p>
          <a:p>
            <a:pPr marL="285750" indent="-285750" algn="just">
              <a:buFont typeface="Wingdings" panose="05000000000000000000" pitchFamily="2" charset="2"/>
              <a:buChar char="v"/>
            </a:pPr>
            <a:endParaRPr lang="en-US" sz="1100" b="0" i="0" dirty="0">
              <a:effectLst/>
              <a:latin typeface="Söhne"/>
            </a:endParaRPr>
          </a:p>
          <a:p>
            <a:pPr marL="285750" indent="-285750" algn="just">
              <a:buFont typeface="Wingdings" panose="05000000000000000000" pitchFamily="2" charset="2"/>
              <a:buChar char="v"/>
            </a:pPr>
            <a:r>
              <a:rPr lang="en-US" sz="1100" b="0" i="0" dirty="0">
                <a:effectLst/>
                <a:latin typeface="Söhne"/>
              </a:rPr>
              <a:t>The BIC value of -9469.0 suggests that the model fits the data well and has a good balance of complexity and accuracy.</a:t>
            </a:r>
          </a:p>
          <a:p>
            <a:pPr marL="285750" indent="-285750" algn="just">
              <a:buFont typeface="Wingdings" panose="05000000000000000000" pitchFamily="2" charset="2"/>
              <a:buChar char="v"/>
            </a:pPr>
            <a:endParaRPr lang="en-US" sz="1100" b="0" i="0" dirty="0">
              <a:effectLst/>
              <a:latin typeface="Söhne"/>
            </a:endParaRPr>
          </a:p>
          <a:p>
            <a:pPr marL="285750" indent="-285750" algn="just">
              <a:buFont typeface="Wingdings" panose="05000000000000000000" pitchFamily="2" charset="2"/>
              <a:buChar char="v"/>
            </a:pPr>
            <a:r>
              <a:rPr lang="en-US" sz="1100" b="0" i="0" dirty="0">
                <a:effectLst/>
                <a:latin typeface="Söhne"/>
              </a:rPr>
              <a:t>The MAPE value of 5.05% indicates that the average error of the model is around 5.05% of the actual value, while the RMSE value of 0.31 shows the average deviation of the model from the actual values is 0.31.</a:t>
            </a:r>
          </a:p>
          <a:p>
            <a:pPr marL="285750" indent="-285750" algn="just">
              <a:buFont typeface="Wingdings" panose="05000000000000000000" pitchFamily="2" charset="2"/>
              <a:buChar char="v"/>
            </a:pPr>
            <a:endParaRPr lang="en-US" sz="1100" b="0" i="0" dirty="0">
              <a:effectLst/>
              <a:latin typeface="Söhne"/>
            </a:endParaRPr>
          </a:p>
          <a:p>
            <a:pPr marL="285750" indent="-285750" algn="just">
              <a:buFont typeface="Wingdings" panose="05000000000000000000" pitchFamily="2" charset="2"/>
              <a:buChar char="v"/>
            </a:pPr>
            <a:r>
              <a:rPr lang="en-US" sz="1100" b="0" i="0" dirty="0">
                <a:effectLst/>
                <a:latin typeface="Söhne"/>
              </a:rPr>
              <a:t>These results suggest that the model is a good fit for the data and can be used to analyze trends and make predictions based on the seasonality component of the data after applying a logarithmic transformation to the close price data.</a:t>
            </a:r>
          </a:p>
          <a:p>
            <a:pPr marL="285750" indent="-285750" algn="just">
              <a:buFont typeface="Wingdings" panose="05000000000000000000" pitchFamily="2" charset="2"/>
              <a:buChar char="v"/>
            </a:pPr>
            <a:endParaRPr lang="en-US" sz="1100" b="0" i="0" dirty="0">
              <a:effectLst/>
              <a:latin typeface="Söhne"/>
            </a:endParaRPr>
          </a:p>
          <a:p>
            <a:pPr marL="285750" indent="-285750" algn="just">
              <a:buFont typeface="Wingdings" panose="05000000000000000000" pitchFamily="2" charset="2"/>
              <a:buChar char="v"/>
            </a:pPr>
            <a:r>
              <a:rPr lang="en-US" sz="1100" b="0" i="0" dirty="0">
                <a:effectLst/>
                <a:latin typeface="Söhne"/>
              </a:rPr>
              <a:t>The logarithmic transformation helps to stabilize the variance of the data and makes it more stationary, which can improve the accuracy of the model.</a:t>
            </a:r>
          </a:p>
          <a:p>
            <a:pPr marL="285750" indent="-285750" algn="just">
              <a:buFont typeface="Wingdings" panose="05000000000000000000" pitchFamily="2" charset="2"/>
              <a:buChar char="v"/>
            </a:pPr>
            <a:endParaRPr lang="en-US" sz="1100" b="0" i="0" dirty="0">
              <a:effectLst/>
              <a:latin typeface="Söhne"/>
            </a:endParaRPr>
          </a:p>
          <a:p>
            <a:pPr marL="285750" indent="-285750" algn="just">
              <a:buFont typeface="Wingdings" panose="05000000000000000000" pitchFamily="2" charset="2"/>
              <a:buChar char="v"/>
            </a:pPr>
            <a:r>
              <a:rPr lang="en-US" sz="1100" b="0" i="0" dirty="0">
                <a:effectLst/>
                <a:latin typeface="Söhne"/>
              </a:rPr>
              <a:t>It is important to note that SARIMA models are not perfect predictors and should be used in conjunction with other methods and analysis.</a:t>
            </a:r>
          </a:p>
        </p:txBody>
      </p:sp>
    </p:spTree>
    <p:extLst>
      <p:ext uri="{BB962C8B-B14F-4D97-AF65-F5344CB8AC3E}">
        <p14:creationId xmlns:p14="http://schemas.microsoft.com/office/powerpoint/2010/main" val="3058186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00669" y="1198851"/>
            <a:ext cx="4590662" cy="625151"/>
          </a:xfrm>
        </p:spPr>
        <p:txBody>
          <a:bodyPr>
            <a:noAutofit/>
          </a:bodyPr>
          <a:lstStyle/>
          <a:p>
            <a:pPr algn="ctr"/>
            <a:r>
              <a:rPr lang="en-US" sz="1600" b="0" i="1" u="sng" dirty="0">
                <a:solidFill>
                  <a:srgbClr val="FF0000"/>
                </a:solidFill>
                <a:effectLst/>
                <a:latin typeface="Courier New" panose="02070309020205020404" pitchFamily="49" charset="0"/>
              </a:rPr>
              <a:t>Model </a:t>
            </a:r>
            <a:r>
              <a:rPr lang="en-US" sz="1600" b="0" i="1" u="sng" dirty="0" err="1">
                <a:solidFill>
                  <a:srgbClr val="FF0000"/>
                </a:solidFill>
                <a:effectLst/>
                <a:latin typeface="Courier New" panose="02070309020205020404" pitchFamily="49" charset="0"/>
              </a:rPr>
              <a:t>DEployment</a:t>
            </a:r>
            <a:endParaRPr lang="en-US" sz="1600" b="0" i="1" u="sng" dirty="0">
              <a:solidFill>
                <a:srgbClr val="FF0000"/>
              </a:solidFill>
              <a:effectLst/>
              <a:latin typeface="Courier New" panose="02070309020205020404" pitchFamily="49" charset="0"/>
            </a:endParaRPr>
          </a:p>
        </p:txBody>
      </p:sp>
      <p:pic>
        <p:nvPicPr>
          <p:cNvPr id="5" name="Content Placeholder 4">
            <a:extLst>
              <a:ext uri="{FF2B5EF4-FFF2-40B4-BE49-F238E27FC236}">
                <a16:creationId xmlns:a16="http://schemas.microsoft.com/office/drawing/2014/main" id="{C3BA78B0-CA15-A1B0-F7FE-8808EB8B5A6C}"/>
              </a:ext>
            </a:extLst>
          </p:cNvPr>
          <p:cNvPicPr>
            <a:picLocks noGrp="1" noChangeAspect="1"/>
          </p:cNvPicPr>
          <p:nvPr>
            <p:ph idx="1"/>
          </p:nvPr>
        </p:nvPicPr>
        <p:blipFill>
          <a:blip r:embed="rId2"/>
          <a:stretch>
            <a:fillRect/>
          </a:stretch>
        </p:blipFill>
        <p:spPr>
          <a:xfrm>
            <a:off x="1609346" y="2548488"/>
            <a:ext cx="8730712" cy="4024313"/>
          </a:xfrm>
          <a:prstGeom prst="roundRect">
            <a:avLst>
              <a:gd name="adj" fmla="val 8594"/>
            </a:avLst>
          </a:prstGeom>
          <a:solidFill>
            <a:srgbClr val="FFFFFF">
              <a:shade val="85000"/>
            </a:srgbClr>
          </a:solidFill>
          <a:ln>
            <a:noFill/>
          </a:ln>
          <a:effectLst>
            <a:innerShdw blurRad="63500" dist="50800" dir="18900000">
              <a:prstClr val="black">
                <a:alpha val="50000"/>
              </a:prstClr>
            </a:innerShdw>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7" name="TextBox 6">
            <a:extLst>
              <a:ext uri="{FF2B5EF4-FFF2-40B4-BE49-F238E27FC236}">
                <a16:creationId xmlns:a16="http://schemas.microsoft.com/office/drawing/2014/main" id="{37B7B93B-DF0F-A3CD-20B4-3A22455F3BC7}"/>
              </a:ext>
            </a:extLst>
          </p:cNvPr>
          <p:cNvSpPr txBox="1"/>
          <p:nvPr/>
        </p:nvSpPr>
        <p:spPr>
          <a:xfrm>
            <a:off x="1765040" y="1876069"/>
            <a:ext cx="8419323" cy="307777"/>
          </a:xfrm>
          <a:prstGeom prst="rect">
            <a:avLst/>
          </a:prstGeom>
          <a:noFill/>
        </p:spPr>
        <p:txBody>
          <a:bodyPr wrap="square" rtlCol="0">
            <a:spAutoFit/>
          </a:bodyPr>
          <a:lstStyle/>
          <a:p>
            <a:pPr algn="ctr"/>
            <a:r>
              <a:rPr lang="en-US" sz="1400" dirty="0"/>
              <a:t>Here is the stocks price of apple, as we predicted for next 30 days</a:t>
            </a:r>
          </a:p>
        </p:txBody>
      </p:sp>
    </p:spTree>
    <p:extLst>
      <p:ext uri="{BB962C8B-B14F-4D97-AF65-F5344CB8AC3E}">
        <p14:creationId xmlns:p14="http://schemas.microsoft.com/office/powerpoint/2010/main" val="16258516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00669" y="1198851"/>
            <a:ext cx="4590662" cy="625151"/>
          </a:xfrm>
        </p:spPr>
        <p:txBody>
          <a:bodyPr>
            <a:noAutofit/>
          </a:bodyPr>
          <a:lstStyle/>
          <a:p>
            <a:pPr algn="ctr"/>
            <a:r>
              <a:rPr lang="en-US" sz="1600" b="0" i="1" u="sng" dirty="0">
                <a:solidFill>
                  <a:srgbClr val="FF0000"/>
                </a:solidFill>
                <a:effectLst/>
                <a:latin typeface="Courier New" panose="02070309020205020404" pitchFamily="49" charset="0"/>
              </a:rPr>
              <a:t>Model </a:t>
            </a:r>
            <a:r>
              <a:rPr lang="en-US" sz="1600" b="0" i="1" u="sng" dirty="0" err="1">
                <a:solidFill>
                  <a:srgbClr val="FF0000"/>
                </a:solidFill>
                <a:effectLst/>
                <a:latin typeface="Courier New" panose="02070309020205020404" pitchFamily="49" charset="0"/>
              </a:rPr>
              <a:t>DEployment</a:t>
            </a:r>
            <a:endParaRPr lang="en-US" sz="1600" b="0" i="1" u="sng" dirty="0">
              <a:solidFill>
                <a:srgbClr val="FF0000"/>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
        <p:nvSpPr>
          <p:cNvPr id="7" name="TextBox 6">
            <a:extLst>
              <a:ext uri="{FF2B5EF4-FFF2-40B4-BE49-F238E27FC236}">
                <a16:creationId xmlns:a16="http://schemas.microsoft.com/office/drawing/2014/main" id="{37B7B93B-DF0F-A3CD-20B4-3A22455F3BC7}"/>
              </a:ext>
            </a:extLst>
          </p:cNvPr>
          <p:cNvSpPr txBox="1"/>
          <p:nvPr/>
        </p:nvSpPr>
        <p:spPr>
          <a:xfrm>
            <a:off x="1765040" y="1876069"/>
            <a:ext cx="8419323" cy="523220"/>
          </a:xfrm>
          <a:prstGeom prst="rect">
            <a:avLst/>
          </a:prstGeom>
          <a:noFill/>
        </p:spPr>
        <p:txBody>
          <a:bodyPr wrap="square" rtlCol="0">
            <a:spAutoFit/>
          </a:bodyPr>
          <a:lstStyle/>
          <a:p>
            <a:pPr algn="ctr"/>
            <a:r>
              <a:rPr lang="en-US" sz="1400" dirty="0"/>
              <a:t>Here is the Close price chart of apple stock for 30 days, the data is taken from 2012 to 2023(Present) for better predictions</a:t>
            </a:r>
          </a:p>
        </p:txBody>
      </p:sp>
      <p:pic>
        <p:nvPicPr>
          <p:cNvPr id="9" name="Content Placeholder 8">
            <a:extLst>
              <a:ext uri="{FF2B5EF4-FFF2-40B4-BE49-F238E27FC236}">
                <a16:creationId xmlns:a16="http://schemas.microsoft.com/office/drawing/2014/main" id="{094CD7F1-1DD7-C74A-07CB-66B8D13A658B}"/>
              </a:ext>
            </a:extLst>
          </p:cNvPr>
          <p:cNvPicPr>
            <a:picLocks noGrp="1" noChangeAspect="1"/>
          </p:cNvPicPr>
          <p:nvPr>
            <p:ph idx="1"/>
          </p:nvPr>
        </p:nvPicPr>
        <p:blipFill>
          <a:blip r:embed="rId3"/>
          <a:stretch>
            <a:fillRect/>
          </a:stretch>
        </p:blipFill>
        <p:spPr>
          <a:xfrm>
            <a:off x="1430130" y="2656406"/>
            <a:ext cx="9331740" cy="4024313"/>
          </a:xfrm>
          <a:prstGeom prst="roundRect">
            <a:avLst>
              <a:gd name="adj" fmla="val 8594"/>
            </a:avLst>
          </a:prstGeom>
          <a:solidFill>
            <a:srgbClr val="FFFFFF">
              <a:shade val="85000"/>
            </a:srgbClr>
          </a:solidFill>
          <a:ln>
            <a:noFill/>
          </a:ln>
          <a:effectLst>
            <a:outerShdw blurRad="63500" sx="102000" sy="102000" algn="ctr" rotWithShape="0">
              <a:prstClr val="black">
                <a:alpha val="40000"/>
              </a:prstClr>
            </a:outerShdw>
            <a:reflection blurRad="6350" stA="50000" endA="300" endPos="55000" dir="5400000" sy="-100000" algn="bl" rotWithShape="0"/>
            <a:softEdge rad="31750"/>
          </a:effectLst>
        </p:spPr>
      </p:pic>
    </p:spTree>
    <p:extLst>
      <p:ext uri="{BB962C8B-B14F-4D97-AF65-F5344CB8AC3E}">
        <p14:creationId xmlns:p14="http://schemas.microsoft.com/office/powerpoint/2010/main" val="1373084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00668" y="1116372"/>
            <a:ext cx="4590662" cy="625151"/>
          </a:xfrm>
        </p:spPr>
        <p:txBody>
          <a:bodyPr>
            <a:noAutofit/>
          </a:bodyPr>
          <a:lstStyle/>
          <a:p>
            <a:pPr algn="ctr"/>
            <a:r>
              <a:rPr lang="en-US" sz="1600" b="0" i="1" u="sng" dirty="0">
                <a:solidFill>
                  <a:srgbClr val="FF0000"/>
                </a:solidFill>
                <a:effectLst/>
                <a:latin typeface="Courier New" panose="02070309020205020404" pitchFamily="49" charset="0"/>
              </a:rPr>
              <a:t>Model </a:t>
            </a:r>
            <a:r>
              <a:rPr lang="en-US" sz="1600" b="0" i="1" u="sng" dirty="0" err="1">
                <a:solidFill>
                  <a:srgbClr val="FF0000"/>
                </a:solidFill>
                <a:effectLst/>
                <a:latin typeface="Courier New" panose="02070309020205020404" pitchFamily="49" charset="0"/>
              </a:rPr>
              <a:t>DEployment</a:t>
            </a:r>
            <a:endParaRPr lang="en-US" sz="1600" b="0" i="1" u="sng" dirty="0">
              <a:solidFill>
                <a:srgbClr val="FF0000"/>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
        <p:nvSpPr>
          <p:cNvPr id="7" name="TextBox 6">
            <a:extLst>
              <a:ext uri="{FF2B5EF4-FFF2-40B4-BE49-F238E27FC236}">
                <a16:creationId xmlns:a16="http://schemas.microsoft.com/office/drawing/2014/main" id="{37B7B93B-DF0F-A3CD-20B4-3A22455F3BC7}"/>
              </a:ext>
            </a:extLst>
          </p:cNvPr>
          <p:cNvSpPr txBox="1"/>
          <p:nvPr/>
        </p:nvSpPr>
        <p:spPr>
          <a:xfrm>
            <a:off x="1746379" y="1741523"/>
            <a:ext cx="8419323" cy="523220"/>
          </a:xfrm>
          <a:prstGeom prst="rect">
            <a:avLst/>
          </a:prstGeom>
          <a:noFill/>
        </p:spPr>
        <p:txBody>
          <a:bodyPr wrap="square" rtlCol="0">
            <a:spAutoFit/>
          </a:bodyPr>
          <a:lstStyle/>
          <a:p>
            <a:pPr algn="ctr"/>
            <a:r>
              <a:rPr lang="en-US" sz="1400" dirty="0"/>
              <a:t>Here is the 100 &amp; 200 moving average of apple stock for 30 days, the data is taken from 2012 to 2023(Present) for better predictions</a:t>
            </a:r>
          </a:p>
        </p:txBody>
      </p:sp>
      <p:pic>
        <p:nvPicPr>
          <p:cNvPr id="8" name="Content Placeholder 7">
            <a:extLst>
              <a:ext uri="{FF2B5EF4-FFF2-40B4-BE49-F238E27FC236}">
                <a16:creationId xmlns:a16="http://schemas.microsoft.com/office/drawing/2014/main" id="{69E7EC1A-87CD-A7D1-3B47-39EF243D3EDF}"/>
              </a:ext>
            </a:extLst>
          </p:cNvPr>
          <p:cNvPicPr>
            <a:picLocks noGrp="1" noChangeAspect="1"/>
          </p:cNvPicPr>
          <p:nvPr>
            <p:ph idx="1"/>
          </p:nvPr>
        </p:nvPicPr>
        <p:blipFill>
          <a:blip r:embed="rId3"/>
          <a:stretch>
            <a:fillRect/>
          </a:stretch>
        </p:blipFill>
        <p:spPr>
          <a:xfrm>
            <a:off x="1624541" y="2585811"/>
            <a:ext cx="8942917" cy="4024313"/>
          </a:xfrm>
          <a:prstGeom prst="rect">
            <a:avLst/>
          </a:prstGeom>
          <a:ln>
            <a:noFill/>
          </a:ln>
          <a:effectLst>
            <a:outerShdw blurRad="292100" dist="139700" dir="2700000" algn="tl" rotWithShape="0">
              <a:srgbClr val="333333">
                <a:alpha val="65000"/>
              </a:srgbClr>
            </a:outerShdw>
            <a:reflection blurRad="6350" stA="50000" endA="300" endPos="55500" dist="50800" dir="5400000" sy="-100000" algn="bl" rotWithShape="0"/>
          </a:effectLst>
        </p:spPr>
      </p:pic>
    </p:spTree>
    <p:extLst>
      <p:ext uri="{BB962C8B-B14F-4D97-AF65-F5344CB8AC3E}">
        <p14:creationId xmlns:p14="http://schemas.microsoft.com/office/powerpoint/2010/main" val="22153837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00668" y="1116372"/>
            <a:ext cx="4590662" cy="625151"/>
          </a:xfrm>
        </p:spPr>
        <p:txBody>
          <a:bodyPr>
            <a:noAutofit/>
          </a:bodyPr>
          <a:lstStyle/>
          <a:p>
            <a:pPr algn="ctr"/>
            <a:r>
              <a:rPr lang="en-US" sz="1600" b="0" i="1" u="sng" dirty="0">
                <a:solidFill>
                  <a:srgbClr val="FF0000"/>
                </a:solidFill>
                <a:effectLst/>
                <a:latin typeface="Courier New" panose="02070309020205020404" pitchFamily="49" charset="0"/>
              </a:rPr>
              <a:t>Model </a:t>
            </a:r>
            <a:r>
              <a:rPr lang="en-US" sz="1600" b="0" i="1" u="sng" dirty="0" err="1">
                <a:solidFill>
                  <a:srgbClr val="FF0000"/>
                </a:solidFill>
                <a:effectLst/>
                <a:latin typeface="Courier New" panose="02070309020205020404" pitchFamily="49" charset="0"/>
              </a:rPr>
              <a:t>DEployment</a:t>
            </a:r>
            <a:endParaRPr lang="en-US" sz="1600" b="0" i="1" u="sng" dirty="0">
              <a:solidFill>
                <a:srgbClr val="FF0000"/>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
        <p:nvSpPr>
          <p:cNvPr id="7" name="TextBox 6">
            <a:extLst>
              <a:ext uri="{FF2B5EF4-FFF2-40B4-BE49-F238E27FC236}">
                <a16:creationId xmlns:a16="http://schemas.microsoft.com/office/drawing/2014/main" id="{37B7B93B-DF0F-A3CD-20B4-3A22455F3BC7}"/>
              </a:ext>
            </a:extLst>
          </p:cNvPr>
          <p:cNvSpPr txBox="1"/>
          <p:nvPr/>
        </p:nvSpPr>
        <p:spPr>
          <a:xfrm>
            <a:off x="1746379" y="1741523"/>
            <a:ext cx="8419323" cy="523220"/>
          </a:xfrm>
          <a:prstGeom prst="rect">
            <a:avLst/>
          </a:prstGeom>
          <a:noFill/>
        </p:spPr>
        <p:txBody>
          <a:bodyPr wrap="square" rtlCol="0">
            <a:spAutoFit/>
          </a:bodyPr>
          <a:lstStyle/>
          <a:p>
            <a:pPr algn="ctr"/>
            <a:r>
              <a:rPr lang="en-US" sz="1400" dirty="0"/>
              <a:t>Here is the predictions v/s True values for the test data, the data is taken from 2012 to 2023(Present) for better predictions</a:t>
            </a:r>
          </a:p>
        </p:txBody>
      </p:sp>
      <p:pic>
        <p:nvPicPr>
          <p:cNvPr id="9" name="Content Placeholder 8">
            <a:extLst>
              <a:ext uri="{FF2B5EF4-FFF2-40B4-BE49-F238E27FC236}">
                <a16:creationId xmlns:a16="http://schemas.microsoft.com/office/drawing/2014/main" id="{2400DFDE-5507-00DD-428B-43F9C84E59AF}"/>
              </a:ext>
            </a:extLst>
          </p:cNvPr>
          <p:cNvPicPr>
            <a:picLocks noGrp="1" noChangeAspect="1"/>
          </p:cNvPicPr>
          <p:nvPr>
            <p:ph idx="1"/>
          </p:nvPr>
        </p:nvPicPr>
        <p:blipFill>
          <a:blip r:embed="rId3"/>
          <a:stretch>
            <a:fillRect/>
          </a:stretch>
        </p:blipFill>
        <p:spPr>
          <a:xfrm>
            <a:off x="1429572" y="2581101"/>
            <a:ext cx="9052936" cy="4024313"/>
          </a:xfrm>
          <a:prstGeom prst="rect">
            <a:avLst/>
          </a:prstGeom>
          <a:ln>
            <a:noFill/>
          </a:ln>
          <a:effectLst>
            <a:outerShdw blurRad="292100" dist="139700" dir="2700000" algn="tl" rotWithShape="0">
              <a:srgbClr val="333333">
                <a:alpha val="65000"/>
              </a:srgbClr>
            </a:outerShdw>
            <a:reflection blurRad="6350" stA="50000" endA="300" endPos="55500" dist="50800" dir="5400000" sy="-100000" algn="bl" rotWithShape="0"/>
          </a:effectLst>
        </p:spPr>
      </p:pic>
    </p:spTree>
    <p:extLst>
      <p:ext uri="{BB962C8B-B14F-4D97-AF65-F5344CB8AC3E}">
        <p14:creationId xmlns:p14="http://schemas.microsoft.com/office/powerpoint/2010/main" val="31986439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00668" y="1116372"/>
            <a:ext cx="4590662" cy="625151"/>
          </a:xfrm>
        </p:spPr>
        <p:txBody>
          <a:bodyPr>
            <a:noAutofit/>
          </a:bodyPr>
          <a:lstStyle/>
          <a:p>
            <a:pPr algn="ctr"/>
            <a:r>
              <a:rPr lang="en-US" sz="1600" b="0" i="1" u="sng" dirty="0">
                <a:solidFill>
                  <a:srgbClr val="FF0000"/>
                </a:solidFill>
                <a:effectLst/>
                <a:latin typeface="Courier New" panose="02070309020205020404" pitchFamily="49" charset="0"/>
              </a:rPr>
              <a:t>Model </a:t>
            </a:r>
            <a:r>
              <a:rPr lang="en-US" sz="1600" b="0" i="1" u="sng" dirty="0" err="1">
                <a:solidFill>
                  <a:srgbClr val="FF0000"/>
                </a:solidFill>
                <a:effectLst/>
                <a:latin typeface="Courier New" panose="02070309020205020404" pitchFamily="49" charset="0"/>
              </a:rPr>
              <a:t>DEployment</a:t>
            </a:r>
            <a:endParaRPr lang="en-US" sz="1600" b="0" i="1" u="sng" dirty="0">
              <a:solidFill>
                <a:srgbClr val="FF0000"/>
              </a:solidFill>
              <a:effectLst/>
              <a:latin typeface="Courier New" panose="02070309020205020404" pitchFamily="49" charset="0"/>
            </a:endParaRPr>
          </a:p>
        </p:txBody>
      </p:sp>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2"/>
          <a:stretch>
            <a:fillRect/>
          </a:stretch>
        </p:blipFill>
        <p:spPr>
          <a:xfrm>
            <a:off x="9750488" y="177281"/>
            <a:ext cx="2136711" cy="802433"/>
          </a:xfrm>
          <a:prstGeom prst="rect">
            <a:avLst/>
          </a:prstGeom>
        </p:spPr>
      </p:pic>
      <p:sp>
        <p:nvSpPr>
          <p:cNvPr id="7" name="TextBox 6">
            <a:extLst>
              <a:ext uri="{FF2B5EF4-FFF2-40B4-BE49-F238E27FC236}">
                <a16:creationId xmlns:a16="http://schemas.microsoft.com/office/drawing/2014/main" id="{37B7B93B-DF0F-A3CD-20B4-3A22455F3BC7}"/>
              </a:ext>
            </a:extLst>
          </p:cNvPr>
          <p:cNvSpPr txBox="1"/>
          <p:nvPr/>
        </p:nvSpPr>
        <p:spPr>
          <a:xfrm>
            <a:off x="1746379" y="1819292"/>
            <a:ext cx="8419323" cy="307777"/>
          </a:xfrm>
          <a:prstGeom prst="rect">
            <a:avLst/>
          </a:prstGeom>
          <a:noFill/>
        </p:spPr>
        <p:txBody>
          <a:bodyPr wrap="square" rtlCol="0">
            <a:spAutoFit/>
          </a:bodyPr>
          <a:lstStyle/>
          <a:p>
            <a:pPr algn="ctr"/>
            <a:r>
              <a:rPr lang="en-US" sz="1400" dirty="0"/>
              <a:t>Here is the Forecasting Results of the Apple Stocks</a:t>
            </a:r>
          </a:p>
        </p:txBody>
      </p:sp>
      <p:pic>
        <p:nvPicPr>
          <p:cNvPr id="8" name="Content Placeholder 7">
            <a:extLst>
              <a:ext uri="{FF2B5EF4-FFF2-40B4-BE49-F238E27FC236}">
                <a16:creationId xmlns:a16="http://schemas.microsoft.com/office/drawing/2014/main" id="{08BEDA1F-078D-8FEC-0A5C-57D996C7E39A}"/>
              </a:ext>
            </a:extLst>
          </p:cNvPr>
          <p:cNvPicPr>
            <a:picLocks noGrp="1" noChangeAspect="1"/>
          </p:cNvPicPr>
          <p:nvPr>
            <p:ph idx="1"/>
          </p:nvPr>
        </p:nvPicPr>
        <p:blipFill>
          <a:blip r:embed="rId3"/>
          <a:stretch>
            <a:fillRect/>
          </a:stretch>
        </p:blipFill>
        <p:spPr>
          <a:xfrm>
            <a:off x="1746379" y="2581101"/>
            <a:ext cx="8745535" cy="4024313"/>
          </a:xfrm>
          <a:prstGeom prst="rect">
            <a:avLst/>
          </a:prstGeom>
          <a:ln>
            <a:noFill/>
          </a:ln>
          <a:effectLst>
            <a:outerShdw blurRad="292100" dist="139700" dir="2700000" algn="tl" rotWithShape="0">
              <a:srgbClr val="333333">
                <a:alpha val="65000"/>
              </a:srgbClr>
            </a:outerShdw>
            <a:reflection blurRad="6350" stA="50000" endA="300" endPos="55500" dist="50800" dir="5400000" sy="-100000" algn="bl" rotWithShape="0"/>
          </a:effectLst>
        </p:spPr>
      </p:pic>
    </p:spTree>
    <p:extLst>
      <p:ext uri="{BB962C8B-B14F-4D97-AF65-F5344CB8AC3E}">
        <p14:creationId xmlns:p14="http://schemas.microsoft.com/office/powerpoint/2010/main" val="13871920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8F71D5-BCE4-52EC-0E0A-FC31860B438F}"/>
              </a:ext>
            </a:extLst>
          </p:cNvPr>
          <p:cNvPicPr>
            <a:picLocks noChangeAspect="1"/>
          </p:cNvPicPr>
          <p:nvPr/>
        </p:nvPicPr>
        <p:blipFill>
          <a:blip r:embed="rId2"/>
          <a:stretch>
            <a:fillRect/>
          </a:stretch>
        </p:blipFill>
        <p:spPr>
          <a:xfrm>
            <a:off x="8756163" y="5326846"/>
            <a:ext cx="2981455" cy="1119673"/>
          </a:xfrm>
          <a:prstGeom prst="rect">
            <a:avLst/>
          </a:prstGeom>
          <a:solidFill>
            <a:srgbClr val="FFFFFF">
              <a:shade val="85000"/>
            </a:srgbClr>
          </a:solidFill>
          <a:ln w="88900" cap="sq">
            <a:solidFill>
              <a:srgbClr val="FFFFFF"/>
            </a:solidFill>
            <a:miter lim="800000"/>
          </a:ln>
          <a:effectLst>
            <a:outerShdw blurRad="63500" sx="102000" sy="102000" algn="ctr"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D61CA390-323E-C623-E074-D7008EE199C6}"/>
              </a:ext>
            </a:extLst>
          </p:cNvPr>
          <p:cNvSpPr txBox="1"/>
          <p:nvPr/>
        </p:nvSpPr>
        <p:spPr>
          <a:xfrm>
            <a:off x="3254053" y="3328309"/>
            <a:ext cx="6097554" cy="923330"/>
          </a:xfrm>
          <a:prstGeom prst="rect">
            <a:avLst/>
          </a:prstGeom>
          <a:noFill/>
        </p:spPr>
        <p:txBody>
          <a:bodyPr wrap="square">
            <a:spAutoFit/>
          </a:bodyPr>
          <a:lstStyle/>
          <a:p>
            <a:pPr marL="0" indent="0" algn="ctr">
              <a:buNone/>
            </a:pPr>
            <a:r>
              <a:rPr lang="en-US" sz="5400" u="sng" dirty="0">
                <a:solidFill>
                  <a:srgbClr val="FF0000"/>
                </a:solidFill>
              </a:rPr>
              <a:t>Thank You</a:t>
            </a:r>
          </a:p>
        </p:txBody>
      </p:sp>
      <p:sp>
        <p:nvSpPr>
          <p:cNvPr id="14" name="TextBox 13">
            <a:extLst>
              <a:ext uri="{FF2B5EF4-FFF2-40B4-BE49-F238E27FC236}">
                <a16:creationId xmlns:a16="http://schemas.microsoft.com/office/drawing/2014/main" id="{574ACFD4-121C-0B00-25EB-ECAE808D66FB}"/>
              </a:ext>
            </a:extLst>
          </p:cNvPr>
          <p:cNvSpPr txBox="1"/>
          <p:nvPr/>
        </p:nvSpPr>
        <p:spPr>
          <a:xfrm>
            <a:off x="6174079" y="4235244"/>
            <a:ext cx="2027529" cy="369332"/>
          </a:xfrm>
          <a:prstGeom prst="rect">
            <a:avLst/>
          </a:prstGeom>
          <a:noFill/>
        </p:spPr>
        <p:txBody>
          <a:bodyPr wrap="square">
            <a:spAutoFit/>
          </a:bodyPr>
          <a:lstStyle/>
          <a:p>
            <a:r>
              <a:rPr lang="en-US" sz="1800" i="1" u="sng" dirty="0"/>
              <a:t>From:- group-06</a:t>
            </a:r>
            <a:endParaRPr lang="en-US" dirty="0"/>
          </a:p>
        </p:txBody>
      </p:sp>
    </p:spTree>
    <p:extLst>
      <p:ext uri="{BB962C8B-B14F-4D97-AF65-F5344CB8AC3E}">
        <p14:creationId xmlns:p14="http://schemas.microsoft.com/office/powerpoint/2010/main" val="676857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64294" y="971981"/>
            <a:ext cx="5127169" cy="996303"/>
          </a:xfrm>
        </p:spPr>
        <p:txBody>
          <a:bodyPr>
            <a:normAutofit/>
          </a:bodyPr>
          <a:lstStyle/>
          <a:p>
            <a:r>
              <a:rPr lang="en-US" i="1" u="sng" dirty="0">
                <a:solidFill>
                  <a:srgbClr val="FF0000"/>
                </a:solidFill>
              </a:rPr>
              <a:t>Libraries imported</a:t>
            </a:r>
            <a:endParaRPr lang="en-US" dirty="0"/>
          </a:p>
        </p:txBody>
      </p:sp>
      <p:pic>
        <p:nvPicPr>
          <p:cNvPr id="7" name="Content Placeholder 6">
            <a:extLst>
              <a:ext uri="{FF2B5EF4-FFF2-40B4-BE49-F238E27FC236}">
                <a16:creationId xmlns:a16="http://schemas.microsoft.com/office/drawing/2014/main" id="{BB24336D-99DF-F083-63CB-3F428C634DCC}"/>
              </a:ext>
            </a:extLst>
          </p:cNvPr>
          <p:cNvPicPr>
            <a:picLocks noGrp="1" noChangeAspect="1"/>
          </p:cNvPicPr>
          <p:nvPr>
            <p:ph idx="1"/>
          </p:nvPr>
        </p:nvPicPr>
        <p:blipFill>
          <a:blip r:embed="rId2"/>
          <a:stretch>
            <a:fillRect/>
          </a:stretch>
        </p:blipFill>
        <p:spPr>
          <a:xfrm>
            <a:off x="701040" y="3212837"/>
            <a:ext cx="10789920" cy="2788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2296411" y="2044529"/>
            <a:ext cx="7454077" cy="914400"/>
          </a:xfrm>
          <a:prstGeom prst="rect">
            <a:avLst/>
          </a:prstGeom>
          <a:noFill/>
        </p:spPr>
        <p:txBody>
          <a:bodyPr wrap="square" rtlCol="0">
            <a:spAutoFit/>
          </a:bodyPr>
          <a:lstStyle/>
          <a:p>
            <a:pPr algn="ctr"/>
            <a:r>
              <a:rPr lang="en-US" i="1" dirty="0"/>
              <a:t>Here we have imported some libraries.</a:t>
            </a:r>
          </a:p>
          <a:p>
            <a:pPr algn="ctr"/>
            <a:r>
              <a:rPr lang="en-US" i="1" dirty="0"/>
              <a:t>Such as pandas, </a:t>
            </a:r>
            <a:r>
              <a:rPr lang="en-US" i="1" dirty="0" err="1"/>
              <a:t>numpy</a:t>
            </a:r>
            <a:r>
              <a:rPr lang="en-US" i="1" dirty="0"/>
              <a:t>, seaborn &amp; matplotlib.</a:t>
            </a:r>
          </a:p>
          <a:p>
            <a:endParaRPr lang="en-US" dirty="0"/>
          </a:p>
        </p:txBody>
      </p:sp>
    </p:spTree>
    <p:extLst>
      <p:ext uri="{BB962C8B-B14F-4D97-AF65-F5344CB8AC3E}">
        <p14:creationId xmlns:p14="http://schemas.microsoft.com/office/powerpoint/2010/main" val="4048223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02833" y="1013970"/>
            <a:ext cx="3858206" cy="996303"/>
          </a:xfrm>
        </p:spPr>
        <p:txBody>
          <a:bodyPr>
            <a:normAutofit/>
          </a:bodyPr>
          <a:lstStyle/>
          <a:p>
            <a:r>
              <a:rPr lang="en-US" i="1" u="sng" dirty="0">
                <a:solidFill>
                  <a:srgbClr val="FF0000"/>
                </a:solidFill>
              </a:rPr>
              <a:t>Data Loaded</a:t>
            </a:r>
            <a:endParaRPr lang="en-US" dirty="0"/>
          </a:p>
        </p:txBody>
      </p:sp>
      <p:pic>
        <p:nvPicPr>
          <p:cNvPr id="9" name="Content Placeholder 8">
            <a:extLst>
              <a:ext uri="{FF2B5EF4-FFF2-40B4-BE49-F238E27FC236}">
                <a16:creationId xmlns:a16="http://schemas.microsoft.com/office/drawing/2014/main" id="{4FC8FD54-83F9-1751-28B2-87B86091D388}"/>
              </a:ext>
            </a:extLst>
          </p:cNvPr>
          <p:cNvPicPr>
            <a:picLocks noGrp="1" noChangeAspect="1"/>
          </p:cNvPicPr>
          <p:nvPr>
            <p:ph idx="1"/>
          </p:nvPr>
        </p:nvPicPr>
        <p:blipFill>
          <a:blip r:embed="rId2"/>
          <a:stretch>
            <a:fillRect/>
          </a:stretch>
        </p:blipFill>
        <p:spPr>
          <a:xfrm>
            <a:off x="1101012" y="3153747"/>
            <a:ext cx="9983755" cy="3568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2296411" y="2044529"/>
            <a:ext cx="7454077" cy="830997"/>
          </a:xfrm>
          <a:prstGeom prst="rect">
            <a:avLst/>
          </a:prstGeom>
          <a:noFill/>
        </p:spPr>
        <p:txBody>
          <a:bodyPr wrap="square" rtlCol="0">
            <a:spAutoFit/>
          </a:bodyPr>
          <a:lstStyle/>
          <a:p>
            <a:pPr algn="ctr"/>
            <a:r>
              <a:rPr lang="en-US" sz="1600" dirty="0"/>
              <a:t>Here we loaded the data or Read the Dataset</a:t>
            </a:r>
          </a:p>
          <a:p>
            <a:pPr algn="ctr"/>
            <a:r>
              <a:rPr lang="en-US" sz="1600" dirty="0"/>
              <a:t>In the dataset we got to know that there are 2011 rows &amp; 7 columns</a:t>
            </a:r>
          </a:p>
          <a:p>
            <a:pPr algn="ctr"/>
            <a:endParaRPr lang="en-US" sz="1600" dirty="0"/>
          </a:p>
        </p:txBody>
      </p:sp>
    </p:spTree>
    <p:extLst>
      <p:ext uri="{BB962C8B-B14F-4D97-AF65-F5344CB8AC3E}">
        <p14:creationId xmlns:p14="http://schemas.microsoft.com/office/powerpoint/2010/main" val="1889245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21764" y="979714"/>
            <a:ext cx="2948472" cy="830998"/>
          </a:xfrm>
        </p:spPr>
        <p:txBody>
          <a:bodyPr>
            <a:normAutofit fontScale="90000"/>
          </a:bodyPr>
          <a:lstStyle/>
          <a:p>
            <a:pPr algn="just"/>
            <a:r>
              <a:rPr lang="en-US" i="1" u="sng" dirty="0">
                <a:solidFill>
                  <a:srgbClr val="FF0000"/>
                </a:solidFill>
              </a:rPr>
              <a:t>EDA  </a:t>
            </a:r>
            <a:br>
              <a:rPr lang="en-US" i="1" u="sng" dirty="0">
                <a:solidFill>
                  <a:srgbClr val="FF0000"/>
                </a:solidFill>
              </a:rPr>
            </a:br>
            <a:br>
              <a:rPr lang="en-US" sz="800" i="1" u="sng" dirty="0">
                <a:solidFill>
                  <a:srgbClr val="FF0000"/>
                </a:solidFill>
              </a:rPr>
            </a:br>
            <a:br>
              <a:rPr lang="en-US" sz="800" i="1" u="sng" dirty="0">
                <a:solidFill>
                  <a:srgbClr val="FF0000"/>
                </a:solidFill>
              </a:rPr>
            </a:br>
            <a:r>
              <a:rPr lang="en-US" sz="1600" i="1" u="sng" dirty="0"/>
              <a:t>(Exploratory data analysis)</a:t>
            </a:r>
            <a:endParaRPr lang="en-US" sz="1600" dirty="0"/>
          </a:p>
        </p:txBody>
      </p:sp>
      <p:pic>
        <p:nvPicPr>
          <p:cNvPr id="8" name="Content Placeholder 7">
            <a:extLst>
              <a:ext uri="{FF2B5EF4-FFF2-40B4-BE49-F238E27FC236}">
                <a16:creationId xmlns:a16="http://schemas.microsoft.com/office/drawing/2014/main" id="{862C816C-F6D2-9FE2-6F2F-93F9170AE5AB}"/>
              </a:ext>
            </a:extLst>
          </p:cNvPr>
          <p:cNvPicPr>
            <a:picLocks noGrp="1" noChangeAspect="1"/>
          </p:cNvPicPr>
          <p:nvPr>
            <p:ph idx="1"/>
          </p:nvPr>
        </p:nvPicPr>
        <p:blipFill>
          <a:blip r:embed="rId2"/>
          <a:stretch>
            <a:fillRect/>
          </a:stretch>
        </p:blipFill>
        <p:spPr>
          <a:xfrm>
            <a:off x="793102" y="2983248"/>
            <a:ext cx="10562253" cy="37481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2296411" y="2044529"/>
            <a:ext cx="7454077" cy="938719"/>
          </a:xfrm>
          <a:prstGeom prst="rect">
            <a:avLst/>
          </a:prstGeom>
          <a:noFill/>
        </p:spPr>
        <p:txBody>
          <a:bodyPr wrap="square" rtlCol="0">
            <a:spAutoFit/>
          </a:bodyPr>
          <a:lstStyle/>
          <a:p>
            <a:pPr algn="ctr"/>
            <a:r>
              <a:rPr lang="en-US" sz="1100" dirty="0"/>
              <a:t>Here we see the head, tail &amp; info of the dataset</a:t>
            </a:r>
          </a:p>
          <a:p>
            <a:pPr algn="ctr"/>
            <a:r>
              <a:rPr lang="en-US" sz="1100" dirty="0"/>
              <a:t>The info() method is a way to get a quick summary of the dataset's structure. It tells you the number of rows and columns in the dataset, as well as the data types of each column. This is helpful for understanding the size of the dataset and the types of data it contains.</a:t>
            </a:r>
          </a:p>
          <a:p>
            <a:pPr algn="ctr"/>
            <a:endParaRPr lang="en-US" sz="1100" dirty="0"/>
          </a:p>
        </p:txBody>
      </p:sp>
    </p:spTree>
    <p:extLst>
      <p:ext uri="{BB962C8B-B14F-4D97-AF65-F5344CB8AC3E}">
        <p14:creationId xmlns:p14="http://schemas.microsoft.com/office/powerpoint/2010/main" val="1020501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21764" y="979714"/>
            <a:ext cx="2948472" cy="830998"/>
          </a:xfrm>
        </p:spPr>
        <p:txBody>
          <a:bodyPr>
            <a:normAutofit fontScale="90000"/>
          </a:bodyPr>
          <a:lstStyle/>
          <a:p>
            <a:pPr algn="just"/>
            <a:r>
              <a:rPr lang="en-US" i="1" u="sng" dirty="0">
                <a:solidFill>
                  <a:srgbClr val="FF0000"/>
                </a:solidFill>
              </a:rPr>
              <a:t>EDA  </a:t>
            </a:r>
            <a:br>
              <a:rPr lang="en-US" i="1" u="sng" dirty="0">
                <a:solidFill>
                  <a:srgbClr val="FF0000"/>
                </a:solidFill>
              </a:rPr>
            </a:br>
            <a:br>
              <a:rPr lang="en-US" sz="800" i="1" u="sng" dirty="0">
                <a:solidFill>
                  <a:srgbClr val="FF0000"/>
                </a:solidFill>
              </a:rPr>
            </a:br>
            <a:br>
              <a:rPr lang="en-US" sz="800" i="1" u="sng" dirty="0">
                <a:solidFill>
                  <a:srgbClr val="FF0000"/>
                </a:solidFill>
              </a:rPr>
            </a:br>
            <a:r>
              <a:rPr lang="en-US" sz="1600" i="1" u="sng" dirty="0"/>
              <a:t>(Exploratory data analysis)</a:t>
            </a:r>
            <a:endParaRPr lang="en-US" sz="1600" dirty="0"/>
          </a:p>
        </p:txBody>
      </p:sp>
      <p:pic>
        <p:nvPicPr>
          <p:cNvPr id="9" name="Content Placeholder 8">
            <a:extLst>
              <a:ext uri="{FF2B5EF4-FFF2-40B4-BE49-F238E27FC236}">
                <a16:creationId xmlns:a16="http://schemas.microsoft.com/office/drawing/2014/main" id="{59F4C3B5-B30D-8CE0-B10E-AAF50F226373}"/>
              </a:ext>
            </a:extLst>
          </p:cNvPr>
          <p:cNvPicPr>
            <a:picLocks noGrp="1" noChangeAspect="1"/>
          </p:cNvPicPr>
          <p:nvPr>
            <p:ph idx="1"/>
          </p:nvPr>
        </p:nvPicPr>
        <p:blipFill>
          <a:blip r:embed="rId2"/>
          <a:stretch>
            <a:fillRect/>
          </a:stretch>
        </p:blipFill>
        <p:spPr>
          <a:xfrm>
            <a:off x="821094" y="3047787"/>
            <a:ext cx="10422294" cy="3632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DB6596C-E95D-AAB1-5607-67705463B801}"/>
              </a:ext>
            </a:extLst>
          </p:cNvPr>
          <p:cNvPicPr>
            <a:picLocks noChangeAspect="1"/>
          </p:cNvPicPr>
          <p:nvPr/>
        </p:nvPicPr>
        <p:blipFill>
          <a:blip r:embed="rId3"/>
          <a:stretch>
            <a:fillRect/>
          </a:stretch>
        </p:blipFill>
        <p:spPr>
          <a:xfrm>
            <a:off x="9750488" y="177281"/>
            <a:ext cx="2136711" cy="802433"/>
          </a:xfrm>
          <a:prstGeom prst="rect">
            <a:avLst/>
          </a:prstGeom>
        </p:spPr>
      </p:pic>
      <p:sp>
        <p:nvSpPr>
          <p:cNvPr id="5" name="TextBox 4">
            <a:extLst>
              <a:ext uri="{FF2B5EF4-FFF2-40B4-BE49-F238E27FC236}">
                <a16:creationId xmlns:a16="http://schemas.microsoft.com/office/drawing/2014/main" id="{D2E325A9-4341-D7B3-506E-2F0FF90FA52F}"/>
              </a:ext>
            </a:extLst>
          </p:cNvPr>
          <p:cNvSpPr txBox="1"/>
          <p:nvPr/>
        </p:nvSpPr>
        <p:spPr>
          <a:xfrm>
            <a:off x="2296411" y="2044529"/>
            <a:ext cx="7454077" cy="769441"/>
          </a:xfrm>
          <a:prstGeom prst="rect">
            <a:avLst/>
          </a:prstGeom>
          <a:noFill/>
        </p:spPr>
        <p:txBody>
          <a:bodyPr wrap="square" rtlCol="0">
            <a:spAutoFit/>
          </a:bodyPr>
          <a:lstStyle/>
          <a:p>
            <a:pPr algn="ctr"/>
            <a:r>
              <a:rPr lang="en-US" sz="1100" dirty="0"/>
              <a:t>On the other hand, the describe() method provides statistical information about the numerical columns in the dataset. This includes measures such as the mean, standard deviation, minimum and maximum values, as well as quartile ranges. By examining these values, you can gain insight into the central tendency, variability, and range of the dataset.</a:t>
            </a:r>
          </a:p>
        </p:txBody>
      </p:sp>
    </p:spTree>
    <p:extLst>
      <p:ext uri="{BB962C8B-B14F-4D97-AF65-F5344CB8AC3E}">
        <p14:creationId xmlns:p14="http://schemas.microsoft.com/office/powerpoint/2010/main" val="2631153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248"/>
        <p:cNvGrpSpPr/>
        <p:nvPr/>
      </p:nvGrpSpPr>
      <p:grpSpPr>
        <a:xfrm>
          <a:off x="0" y="0"/>
          <a:ext cx="0" cy="0"/>
          <a:chOff x="0" y="0"/>
          <a:chExt cx="0" cy="0"/>
        </a:xfrm>
      </p:grpSpPr>
      <p:sp>
        <p:nvSpPr>
          <p:cNvPr id="249" name="Google Shape;249;g21485f8951c_0_20"/>
          <p:cNvSpPr txBox="1">
            <a:spLocks noGrp="1"/>
          </p:cNvSpPr>
          <p:nvPr>
            <p:ph type="sldNum" idx="12"/>
          </p:nvPr>
        </p:nvSpPr>
        <p:spPr>
          <a:xfrm>
            <a:off x="920800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50" name="Google Shape;250;g21485f8951c_0_20"/>
          <p:cNvSpPr txBox="1"/>
          <p:nvPr/>
        </p:nvSpPr>
        <p:spPr>
          <a:xfrm>
            <a:off x="5160481" y="550281"/>
            <a:ext cx="2459519"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u="sng" dirty="0">
                <a:solidFill>
                  <a:srgbClr val="FF0000"/>
                </a:solidFill>
                <a:latin typeface="Libre Baskerville"/>
                <a:ea typeface="Libre Baskerville"/>
                <a:cs typeface="Libre Baskerville"/>
                <a:sym typeface="Libre Baskerville"/>
              </a:rPr>
              <a:t>Line plot :</a:t>
            </a:r>
            <a:endParaRPr u="sng" dirty="0">
              <a:solidFill>
                <a:srgbClr val="FF0000"/>
              </a:solidFill>
            </a:endParaRPr>
          </a:p>
        </p:txBody>
      </p:sp>
      <p:pic>
        <p:nvPicPr>
          <p:cNvPr id="251" name="Google Shape;251;g21485f8951c_0_20" descr="Graphical user interface, chart&#10;&#10;Description automatically generated"/>
          <p:cNvPicPr preferRelativeResize="0"/>
          <p:nvPr/>
        </p:nvPicPr>
        <p:blipFill rotWithShape="1">
          <a:blip r:embed="rId3">
            <a:alphaModFix/>
          </a:blip>
          <a:srcRect l="12521" t="26282" r="7669" b="1986"/>
          <a:stretch/>
        </p:blipFill>
        <p:spPr>
          <a:xfrm>
            <a:off x="615632" y="1875848"/>
            <a:ext cx="10475650" cy="4663052"/>
          </a:xfrm>
          <a:prstGeom prst="rect">
            <a:avLst/>
          </a:prstGeom>
          <a:noFill/>
          <a:ln>
            <a:noFill/>
          </a:ln>
        </p:spPr>
      </p:pic>
      <p:pic>
        <p:nvPicPr>
          <p:cNvPr id="2" name="Picture 1">
            <a:extLst>
              <a:ext uri="{FF2B5EF4-FFF2-40B4-BE49-F238E27FC236}">
                <a16:creationId xmlns:a16="http://schemas.microsoft.com/office/drawing/2014/main" id="{547380B4-9252-B267-1227-0EBCEF591DA4}"/>
              </a:ext>
            </a:extLst>
          </p:cNvPr>
          <p:cNvPicPr>
            <a:picLocks noChangeAspect="1"/>
          </p:cNvPicPr>
          <p:nvPr/>
        </p:nvPicPr>
        <p:blipFill>
          <a:blip r:embed="rId4"/>
          <a:stretch>
            <a:fillRect/>
          </a:stretch>
        </p:blipFill>
        <p:spPr>
          <a:xfrm>
            <a:off x="9750488" y="177281"/>
            <a:ext cx="2136711" cy="8024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255"/>
        <p:cNvGrpSpPr/>
        <p:nvPr/>
      </p:nvGrpSpPr>
      <p:grpSpPr>
        <a:xfrm>
          <a:off x="0" y="0"/>
          <a:ext cx="0" cy="0"/>
          <a:chOff x="0" y="0"/>
          <a:chExt cx="0" cy="0"/>
        </a:xfrm>
      </p:grpSpPr>
      <p:sp>
        <p:nvSpPr>
          <p:cNvPr id="256" name="Google Shape;256;p7"/>
          <p:cNvSpPr txBox="1">
            <a:spLocks noGrp="1"/>
          </p:cNvSpPr>
          <p:nvPr>
            <p:ph type="title"/>
          </p:nvPr>
        </p:nvSpPr>
        <p:spPr>
          <a:xfrm>
            <a:off x="4547586" y="704398"/>
            <a:ext cx="3502981" cy="5492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3"/>
              </a:buClr>
              <a:buSzPct val="100000"/>
              <a:buFont typeface="Libre Baskerville"/>
              <a:buNone/>
            </a:pPr>
            <a:r>
              <a:rPr lang="en-US" u="sng" dirty="0">
                <a:solidFill>
                  <a:srgbClr val="FF0000"/>
                </a:solidFill>
              </a:rPr>
              <a:t>Summary</a:t>
            </a:r>
            <a:endParaRPr u="sng" dirty="0">
              <a:solidFill>
                <a:srgbClr val="FF0000"/>
              </a:solidFill>
            </a:endParaRPr>
          </a:p>
        </p:txBody>
      </p:sp>
      <p:sp>
        <p:nvSpPr>
          <p:cNvPr id="257" name="Google Shape;257;p7"/>
          <p:cNvSpPr txBox="1">
            <a:spLocks noGrp="1"/>
          </p:cNvSpPr>
          <p:nvPr>
            <p:ph type="sldNum" idx="12"/>
          </p:nvPr>
        </p:nvSpPr>
        <p:spPr>
          <a:xfrm>
            <a:off x="920800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58" name="Google Shape;258;p7"/>
          <p:cNvSpPr txBox="1">
            <a:spLocks noGrp="1"/>
          </p:cNvSpPr>
          <p:nvPr>
            <p:ph type="body" idx="1"/>
          </p:nvPr>
        </p:nvSpPr>
        <p:spPr>
          <a:xfrm>
            <a:off x="609600" y="1595700"/>
            <a:ext cx="10972800" cy="47606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00"/>
              <a:buFont typeface="Wingdings" panose="05000000000000000000" pitchFamily="2" charset="2"/>
              <a:buChar char="v"/>
            </a:pPr>
            <a:r>
              <a:rPr lang="en-US" sz="2000" dirty="0">
                <a:latin typeface="Arial"/>
                <a:ea typeface="Arial"/>
                <a:cs typeface="Arial"/>
                <a:sym typeface="Arial"/>
              </a:rPr>
              <a:t>We can see that there are 2011 observations with 7 columns i.e., Date, Open, High, Low, Close, </a:t>
            </a:r>
            <a:r>
              <a:rPr lang="en-US" sz="2000" dirty="0" err="1">
                <a:latin typeface="Arial"/>
                <a:ea typeface="Arial"/>
                <a:cs typeface="Arial"/>
                <a:sym typeface="Arial"/>
              </a:rPr>
              <a:t>Adj.Close</a:t>
            </a:r>
            <a:r>
              <a:rPr lang="en-US" sz="2000" dirty="0">
                <a:latin typeface="Arial"/>
                <a:ea typeface="Arial"/>
                <a:cs typeface="Arial"/>
                <a:sym typeface="Arial"/>
              </a:rPr>
              <a:t> and Volume (of stocks traded).</a:t>
            </a:r>
            <a:endParaRPr dirty="0"/>
          </a:p>
          <a:p>
            <a:pPr marL="342900" lvl="0" indent="-342900" algn="l" rtl="0">
              <a:lnSpc>
                <a:spcPct val="100000"/>
              </a:lnSpc>
              <a:spcBef>
                <a:spcPts val="1000"/>
              </a:spcBef>
              <a:spcAft>
                <a:spcPts val="0"/>
              </a:spcAft>
              <a:buSzPts val="2000"/>
              <a:buFont typeface="Wingdings" panose="05000000000000000000" pitchFamily="2" charset="2"/>
              <a:buChar char="v"/>
            </a:pPr>
            <a:r>
              <a:rPr lang="en-US" sz="2000" dirty="0">
                <a:latin typeface="Arial"/>
                <a:ea typeface="Arial"/>
                <a:cs typeface="Arial"/>
                <a:sym typeface="Arial"/>
              </a:rPr>
              <a:t>We can see that there are missing values in the weekends and some other days.</a:t>
            </a:r>
            <a:endParaRPr dirty="0"/>
          </a:p>
          <a:p>
            <a:pPr marL="342900" lvl="0" indent="-342900" algn="l" rtl="0">
              <a:lnSpc>
                <a:spcPct val="100000"/>
              </a:lnSpc>
              <a:spcBef>
                <a:spcPts val="1000"/>
              </a:spcBef>
              <a:spcAft>
                <a:spcPts val="0"/>
              </a:spcAft>
              <a:buSzPts val="2000"/>
              <a:buFont typeface="Wingdings" panose="05000000000000000000" pitchFamily="2" charset="2"/>
              <a:buChar char="v"/>
            </a:pPr>
            <a:r>
              <a:rPr lang="en-US" sz="2000" dirty="0">
                <a:latin typeface="Arial"/>
                <a:ea typeface="Arial"/>
                <a:cs typeface="Arial"/>
                <a:sym typeface="Arial"/>
              </a:rPr>
              <a:t>Now we need to select our target column. In the problem statement it is clearly mentioned that we need to predict extra 30 days stock price, so we can not select volume column.</a:t>
            </a:r>
            <a:endParaRPr dirty="0"/>
          </a:p>
          <a:p>
            <a:pPr marL="342900" lvl="0" indent="-342900" algn="l" rtl="0">
              <a:lnSpc>
                <a:spcPct val="100000"/>
              </a:lnSpc>
              <a:spcBef>
                <a:spcPts val="1000"/>
              </a:spcBef>
              <a:spcAft>
                <a:spcPts val="0"/>
              </a:spcAft>
              <a:buSzPts val="2000"/>
              <a:buFont typeface="Wingdings" panose="05000000000000000000" pitchFamily="2" charset="2"/>
              <a:buChar char="v"/>
            </a:pPr>
            <a:r>
              <a:rPr lang="en-US" sz="2000" dirty="0">
                <a:latin typeface="Arial"/>
                <a:ea typeface="Arial"/>
                <a:cs typeface="Arial"/>
                <a:sym typeface="Arial"/>
              </a:rPr>
              <a:t>Adjusted close column is used for calculating Returns at any point of time. We can not use this for price prediction since adjusted close price involves dividends which are not constant over a period.</a:t>
            </a:r>
            <a:endParaRPr dirty="0"/>
          </a:p>
          <a:p>
            <a:pPr marL="342900" lvl="0" indent="-342900" algn="l" rtl="0">
              <a:lnSpc>
                <a:spcPct val="100000"/>
              </a:lnSpc>
              <a:spcBef>
                <a:spcPts val="1000"/>
              </a:spcBef>
              <a:spcAft>
                <a:spcPts val="0"/>
              </a:spcAft>
              <a:buSzPts val="2000"/>
              <a:buFont typeface="Wingdings" panose="05000000000000000000" pitchFamily="2" charset="2"/>
              <a:buChar char="v"/>
            </a:pPr>
            <a:r>
              <a:rPr lang="en-US" sz="2000" dirty="0">
                <a:latin typeface="Arial"/>
                <a:ea typeface="Arial"/>
                <a:cs typeface="Arial"/>
                <a:sym typeface="Arial"/>
              </a:rPr>
              <a:t>High and Low price cannot be chosen since we don't know at what time these values show up.</a:t>
            </a:r>
            <a:endParaRPr dirty="0"/>
          </a:p>
          <a:p>
            <a:pPr marL="342900" lvl="0" indent="-342900" algn="l" rtl="0">
              <a:lnSpc>
                <a:spcPct val="100000"/>
              </a:lnSpc>
              <a:spcBef>
                <a:spcPts val="1000"/>
              </a:spcBef>
              <a:spcAft>
                <a:spcPts val="0"/>
              </a:spcAft>
              <a:buSzPts val="2000"/>
              <a:buFont typeface="Wingdings" panose="05000000000000000000" pitchFamily="2" charset="2"/>
              <a:buChar char="v"/>
            </a:pPr>
            <a:r>
              <a:rPr lang="en-US" sz="2000" dirty="0">
                <a:latin typeface="Arial"/>
                <a:ea typeface="Arial"/>
                <a:cs typeface="Arial"/>
                <a:sym typeface="Arial"/>
              </a:rPr>
              <a:t>Compared to Open price, Close price is very important since open price has no prior data on that day so we can not see the moment of price on that day.</a:t>
            </a:r>
            <a:endParaRPr dirty="0"/>
          </a:p>
          <a:p>
            <a:pPr marL="342900" lvl="0" indent="-342900" algn="l" rtl="0">
              <a:lnSpc>
                <a:spcPct val="100000"/>
              </a:lnSpc>
              <a:spcBef>
                <a:spcPts val="1000"/>
              </a:spcBef>
              <a:spcAft>
                <a:spcPts val="0"/>
              </a:spcAft>
              <a:buSzPts val="2000"/>
              <a:buFont typeface="Wingdings" panose="05000000000000000000" pitchFamily="2" charset="2"/>
              <a:buChar char="v"/>
            </a:pPr>
            <a:r>
              <a:rPr lang="en-US" sz="2000" dirty="0">
                <a:latin typeface="Arial"/>
                <a:ea typeface="Arial"/>
                <a:cs typeface="Arial"/>
                <a:sym typeface="Arial"/>
              </a:rPr>
              <a:t>So, we can take "close price" as our target for forecasting</a:t>
            </a:r>
            <a:endParaRPr sz="2000" dirty="0">
              <a:latin typeface="Arial"/>
              <a:ea typeface="Arial"/>
              <a:cs typeface="Arial"/>
              <a:sym typeface="Arial"/>
            </a:endParaRPr>
          </a:p>
        </p:txBody>
      </p:sp>
      <p:pic>
        <p:nvPicPr>
          <p:cNvPr id="2" name="Picture 1">
            <a:extLst>
              <a:ext uri="{FF2B5EF4-FFF2-40B4-BE49-F238E27FC236}">
                <a16:creationId xmlns:a16="http://schemas.microsoft.com/office/drawing/2014/main" id="{AD473824-4030-621F-BDD5-4680E2C33862}"/>
              </a:ext>
            </a:extLst>
          </p:cNvPr>
          <p:cNvPicPr>
            <a:picLocks noChangeAspect="1"/>
          </p:cNvPicPr>
          <p:nvPr/>
        </p:nvPicPr>
        <p:blipFill>
          <a:blip r:embed="rId3"/>
          <a:stretch>
            <a:fillRect/>
          </a:stretch>
        </p:blipFill>
        <p:spPr>
          <a:xfrm>
            <a:off x="9750488" y="177281"/>
            <a:ext cx="2136711" cy="802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271"/>
        <p:cNvGrpSpPr/>
        <p:nvPr/>
      </p:nvGrpSpPr>
      <p:grpSpPr>
        <a:xfrm>
          <a:off x="0" y="0"/>
          <a:ext cx="0" cy="0"/>
          <a:chOff x="0" y="0"/>
          <a:chExt cx="0" cy="0"/>
        </a:xfrm>
      </p:grpSpPr>
      <p:sp>
        <p:nvSpPr>
          <p:cNvPr id="272" name="Google Shape;272;g21485f8951c_0_26"/>
          <p:cNvSpPr txBox="1">
            <a:spLocks noGrp="1"/>
          </p:cNvSpPr>
          <p:nvPr>
            <p:ph type="title"/>
          </p:nvPr>
        </p:nvSpPr>
        <p:spPr>
          <a:xfrm>
            <a:off x="2579076" y="626904"/>
            <a:ext cx="7587761" cy="633900"/>
          </a:xfrm>
          <a:prstGeom prst="rect">
            <a:avLst/>
          </a:prstGeom>
        </p:spPr>
        <p:txBody>
          <a:bodyPr spcFirstLastPara="1" wrap="square" lIns="91425" tIns="45700" rIns="91425" bIns="45700" anchor="ctr" anchorCtr="0">
            <a:normAutofit fontScale="90000"/>
          </a:bodyPr>
          <a:lstStyle/>
          <a:p>
            <a:pPr marL="0" lvl="0" indent="0" rtl="0">
              <a:spcBef>
                <a:spcPts val="0"/>
              </a:spcBef>
              <a:spcAft>
                <a:spcPts val="0"/>
              </a:spcAft>
              <a:buNone/>
            </a:pPr>
            <a:r>
              <a:rPr lang="en-US" u="sng" dirty="0">
                <a:solidFill>
                  <a:srgbClr val="FF0000"/>
                </a:solidFill>
              </a:rPr>
              <a:t>Summary of EDA </a:t>
            </a:r>
            <a:endParaRPr u="sng" dirty="0">
              <a:solidFill>
                <a:srgbClr val="FF0000"/>
              </a:solidFill>
            </a:endParaRPr>
          </a:p>
        </p:txBody>
      </p:sp>
      <p:sp>
        <p:nvSpPr>
          <p:cNvPr id="273" name="Google Shape;273;g21485f8951c_0_26"/>
          <p:cNvSpPr txBox="1">
            <a:spLocks noGrp="1"/>
          </p:cNvSpPr>
          <p:nvPr>
            <p:ph type="body" idx="1"/>
          </p:nvPr>
        </p:nvSpPr>
        <p:spPr>
          <a:xfrm>
            <a:off x="738554" y="1390210"/>
            <a:ext cx="10972800" cy="5589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000" dirty="0"/>
              <a:t>We used Different visualizations to get insights</a:t>
            </a:r>
            <a:endParaRPr sz="2000" dirty="0"/>
          </a:p>
          <a:p>
            <a:pPr marL="101600" lvl="0" indent="0" algn="l" rtl="0">
              <a:spcBef>
                <a:spcPts val="1000"/>
              </a:spcBef>
              <a:spcAft>
                <a:spcPts val="0"/>
              </a:spcAft>
              <a:buSzPts val="2000"/>
              <a:buNone/>
            </a:pPr>
            <a:r>
              <a:rPr lang="en-US" sz="2000"/>
              <a:t>Data </a:t>
            </a:r>
            <a:r>
              <a:rPr lang="en-US" sz="2000" dirty="0"/>
              <a:t>Understanding:</a:t>
            </a:r>
            <a:endParaRPr sz="2000" dirty="0"/>
          </a:p>
          <a:p>
            <a:pPr marL="914400" lvl="1" indent="-355600" algn="l" rtl="0">
              <a:spcBef>
                <a:spcPts val="0"/>
              </a:spcBef>
              <a:spcAft>
                <a:spcPts val="0"/>
              </a:spcAft>
              <a:buSzPts val="2000"/>
              <a:buAutoNum type="alphaLcPeriod"/>
            </a:pPr>
            <a:r>
              <a:rPr lang="en-US" sz="2000" dirty="0"/>
              <a:t>Line plot said, there is an </a:t>
            </a:r>
            <a:r>
              <a:rPr lang="en-US" sz="2000" dirty="0" err="1"/>
              <a:t>UpTrend</a:t>
            </a:r>
            <a:r>
              <a:rPr lang="en-US" sz="2000" dirty="0"/>
              <a:t>!</a:t>
            </a:r>
            <a:endParaRPr sz="2000" dirty="0"/>
          </a:p>
          <a:p>
            <a:pPr marL="914400" lvl="1" indent="-355600" algn="l" rtl="0">
              <a:lnSpc>
                <a:spcPct val="135714"/>
              </a:lnSpc>
              <a:spcBef>
                <a:spcPts val="0"/>
              </a:spcBef>
              <a:spcAft>
                <a:spcPts val="0"/>
              </a:spcAft>
              <a:buSzPts val="2000"/>
              <a:buAutoNum type="alphaLcPeriod"/>
            </a:pPr>
            <a:r>
              <a:rPr lang="en-US" sz="2000" dirty="0"/>
              <a:t>Histogram said, there is a Left </a:t>
            </a:r>
            <a:r>
              <a:rPr lang="en-US" sz="2000" dirty="0" err="1"/>
              <a:t>skewnes</a:t>
            </a:r>
            <a:r>
              <a:rPr lang="en-US" sz="2000" dirty="0"/>
              <a:t> implies slow upward moment of stock price overtime, and suggested Long term investments.</a:t>
            </a:r>
            <a:endParaRPr sz="2000" dirty="0"/>
          </a:p>
          <a:p>
            <a:pPr marL="914400" lvl="1" indent="-355600" algn="l" rtl="0">
              <a:lnSpc>
                <a:spcPct val="135714"/>
              </a:lnSpc>
              <a:spcBef>
                <a:spcPts val="0"/>
              </a:spcBef>
              <a:spcAft>
                <a:spcPts val="0"/>
              </a:spcAft>
              <a:buSzPts val="2000"/>
              <a:buAutoNum type="alphaLcPeriod"/>
            </a:pPr>
            <a:r>
              <a:rPr lang="en-US" sz="2000" dirty="0"/>
              <a:t>From month wise analysis, using boxplots , shows that high risk(volatility) associated with October month over the years. And it shows occurrence of high prices in November and December months, suggesting good stock selling time for stockholders. </a:t>
            </a:r>
            <a:endParaRPr sz="2000" dirty="0"/>
          </a:p>
          <a:p>
            <a:pPr marL="914400" lvl="1" indent="-355600" algn="l" rtl="0">
              <a:lnSpc>
                <a:spcPct val="135714"/>
              </a:lnSpc>
              <a:spcBef>
                <a:spcPts val="0"/>
              </a:spcBef>
              <a:spcAft>
                <a:spcPts val="0"/>
              </a:spcAft>
              <a:buSzPts val="2000"/>
              <a:buAutoNum type="alphaLcPeriod"/>
            </a:pPr>
            <a:r>
              <a:rPr lang="en-US" sz="2000" dirty="0"/>
              <a:t>From Quarter wise analysis,  boxplots shows occurrence of high prices in 4th Quarter, and heatmap suggesting a Seasonality of 4 quarters.</a:t>
            </a:r>
            <a:endParaRPr sz="2000" dirty="0"/>
          </a:p>
          <a:p>
            <a:pPr marL="914400" lvl="1" indent="-355600" algn="l" rtl="0">
              <a:lnSpc>
                <a:spcPct val="135714"/>
              </a:lnSpc>
              <a:spcBef>
                <a:spcPts val="0"/>
              </a:spcBef>
              <a:spcAft>
                <a:spcPts val="0"/>
              </a:spcAft>
              <a:buSzPts val="2000"/>
              <a:buAutoNum type="alphaLcPeriod"/>
            </a:pPr>
            <a:r>
              <a:rPr lang="en-US" sz="2000" dirty="0"/>
              <a:t>From Year wise analysis, using Boxplots, shows an </a:t>
            </a:r>
            <a:r>
              <a:rPr lang="en-US" sz="2000" dirty="0" err="1"/>
              <a:t>UpTrend</a:t>
            </a:r>
            <a:r>
              <a:rPr lang="en-US" sz="2000" dirty="0"/>
              <a:t> with high </a:t>
            </a:r>
            <a:r>
              <a:rPr lang="en-US" sz="2000" dirty="0" err="1"/>
              <a:t>Stocastic</a:t>
            </a:r>
            <a:r>
              <a:rPr lang="en-US" sz="2000" dirty="0"/>
              <a:t> nature of stock price. </a:t>
            </a:r>
            <a:endParaRPr sz="2000" dirty="0"/>
          </a:p>
        </p:txBody>
      </p:sp>
      <p:sp>
        <p:nvSpPr>
          <p:cNvPr id="274" name="Google Shape;274;g21485f8951c_0_26"/>
          <p:cNvSpPr txBox="1">
            <a:spLocks noGrp="1"/>
          </p:cNvSpPr>
          <p:nvPr>
            <p:ph type="sldNum" idx="12"/>
          </p:nvPr>
        </p:nvSpPr>
        <p:spPr>
          <a:xfrm>
            <a:off x="9208008"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2" name="Picture 1">
            <a:extLst>
              <a:ext uri="{FF2B5EF4-FFF2-40B4-BE49-F238E27FC236}">
                <a16:creationId xmlns:a16="http://schemas.microsoft.com/office/drawing/2014/main" id="{C2680880-7796-6B9F-AC76-7202B532DAEA}"/>
              </a:ext>
            </a:extLst>
          </p:cNvPr>
          <p:cNvPicPr>
            <a:picLocks noChangeAspect="1"/>
          </p:cNvPicPr>
          <p:nvPr/>
        </p:nvPicPr>
        <p:blipFill>
          <a:blip r:embed="rId3"/>
          <a:stretch>
            <a:fillRect/>
          </a:stretch>
        </p:blipFill>
        <p:spPr>
          <a:xfrm>
            <a:off x="9750488" y="177281"/>
            <a:ext cx="2136711" cy="802433"/>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Template>
  <TotalTime>1381</TotalTime>
  <Words>2236</Words>
  <Application>Microsoft Office PowerPoint</Application>
  <PresentationFormat>Widescreen</PresentationFormat>
  <Paragraphs>178</Paragraphs>
  <Slides>28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Century Gothic</vt:lpstr>
      <vt:lpstr>Courier New</vt:lpstr>
      <vt:lpstr>Gill Sans</vt:lpstr>
      <vt:lpstr>Libre Baskerville</vt:lpstr>
      <vt:lpstr>Roboto</vt:lpstr>
      <vt:lpstr>Söhne</vt:lpstr>
      <vt:lpstr>Wingdings</vt:lpstr>
      <vt:lpstr>Vapor Trail</vt:lpstr>
      <vt:lpstr>Apple Forecasting</vt:lpstr>
      <vt:lpstr>Problem Statement</vt:lpstr>
      <vt:lpstr>Libraries imported</vt:lpstr>
      <vt:lpstr>Data Loaded</vt:lpstr>
      <vt:lpstr>EDA     (Exploratory data analysis)</vt:lpstr>
      <vt:lpstr>EDA     (Exploratory data analysis)</vt:lpstr>
      <vt:lpstr>PowerPoint Presentation</vt:lpstr>
      <vt:lpstr>Summary</vt:lpstr>
      <vt:lpstr>Summary of EDA </vt:lpstr>
      <vt:lpstr>Day wise Analysis</vt:lpstr>
      <vt:lpstr>Month wise Analysis</vt:lpstr>
      <vt:lpstr>Year wise Analysis</vt:lpstr>
      <vt:lpstr>Seasonality</vt:lpstr>
      <vt:lpstr>rolling mean of 250 days to see variation in mean over an year data</vt:lpstr>
      <vt:lpstr>PowerPoint Presentation</vt:lpstr>
      <vt:lpstr>Checking if data is Stationary or not</vt:lpstr>
      <vt:lpstr>ACF plot for 1st differenced data</vt:lpstr>
      <vt:lpstr>PACF plot for 1st differenced data</vt:lpstr>
      <vt:lpstr>PowerPoint Presentation</vt:lpstr>
      <vt:lpstr>PowerPoint Presentation</vt:lpstr>
      <vt:lpstr>Arima Model</vt:lpstr>
      <vt:lpstr>SArima Model</vt:lpstr>
      <vt:lpstr>Model DEployment</vt:lpstr>
      <vt:lpstr>Model DEployment</vt:lpstr>
      <vt:lpstr>Model DEployment</vt:lpstr>
      <vt:lpstr>Model DEployment</vt:lpstr>
      <vt:lpstr>Model 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Forecasting</dc:title>
  <dc:creator>SIDDHARTH NIKAM</dc:creator>
  <cp:lastModifiedBy>SIDDHARTH NIKAM</cp:lastModifiedBy>
  <cp:revision>12</cp:revision>
  <dcterms:created xsi:type="dcterms:W3CDTF">2023-05-07T07:44:33Z</dcterms:created>
  <dcterms:modified xsi:type="dcterms:W3CDTF">2023-05-08T09:59:54Z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