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63E1-A7B1-449F-A7FA-EE6F0A2C5CCA}" type="datetimeFigureOut">
              <a:rPr lang="de-DE" smtClean="0"/>
              <a:t>18.03.2014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A86D-F1AA-403D-9F28-65CB6108F97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Durch das Klicken</a:t>
            </a:r>
            <a:r>
              <a:rPr lang="de-DE" baseline="0" dirty="0" smtClean="0"/>
              <a:t> auf die Pfeile ist die Navigation zwischen den Kapiteln möglich. Zudem wird so ein Überblick über </a:t>
            </a:r>
            <a:r>
              <a:rPr lang="de-DE" baseline="0" smtClean="0"/>
              <a:t>die Inhalte geschaffen.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 err="1" smtClean="0"/>
              <a:t>Avatar</a:t>
            </a:r>
            <a:r>
              <a:rPr lang="de-DE" dirty="0" smtClean="0"/>
              <a:t> läuft</a:t>
            </a:r>
            <a:r>
              <a:rPr lang="de-DE" baseline="0" dirty="0" smtClean="0"/>
              <a:t> </a:t>
            </a:r>
            <a:r>
              <a:rPr lang="de-DE" dirty="0" smtClean="0"/>
              <a:t>als Übergang zwischen den Kapiteln</a:t>
            </a:r>
            <a:r>
              <a:rPr lang="de-DE" baseline="0" dirty="0" smtClean="0"/>
              <a:t> ins Bild und veranschaulicht Inhalte (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Multimediaprinzip)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Infoboxen</a:t>
            </a:r>
            <a:r>
              <a:rPr lang="de-DE" baseline="0" dirty="0" smtClean="0"/>
              <a:t> erscheinen, wenn man eine bestimmte Zeit mit der Maus auf einer Schaltfläche verweilt. Innerhalb der Infobox ermöglicht ein Hyperlink, zum entsprechenden Kapitel zurückzuspringen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26658F-1D91-4468-AA56-B4B3E4389F7F}" type="datetimeFigureOut">
              <a:rPr lang="de-DE" smtClean="0"/>
              <a:pPr/>
              <a:t>18.03.2014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1.ids-mannheim.de/lexik/uwv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de-DE" sz="8000" dirty="0" smtClean="0"/>
              <a:t>Kollokationen</a:t>
            </a:r>
            <a:endParaRPr lang="de-DE" sz="8000" dirty="0"/>
          </a:p>
        </p:txBody>
      </p:sp>
      <p:sp>
        <p:nvSpPr>
          <p:cNvPr id="7" name="Pfeil nach rechts 6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308304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pic>
        <p:nvPicPr>
          <p:cNvPr id="6" name="Grafik 5" descr="ScreenHunter_01 Mar. 18 15.5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6475" y="0"/>
            <a:ext cx="3057525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995536"/>
          </a:xfrm>
        </p:spPr>
        <p:txBody>
          <a:bodyPr>
            <a:normAutofit/>
          </a:bodyPr>
          <a:lstStyle/>
          <a:p>
            <a:pPr algn="ctr"/>
            <a:r>
              <a:rPr lang="de-DE" sz="5000" dirty="0" smtClean="0"/>
              <a:t>Was ist eine Kollokation?</a:t>
            </a:r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3960440"/>
          </a:xfrm>
        </p:spPr>
        <p:txBody>
          <a:bodyPr>
            <a:norm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de-DE" dirty="0" smtClean="0"/>
              <a:t> Eine charakteristische, </a:t>
            </a:r>
            <a:r>
              <a:rPr lang="de-DE" dirty="0" err="1" smtClean="0"/>
              <a:t>frequente</a:t>
            </a:r>
            <a:r>
              <a:rPr lang="de-DE" dirty="0" smtClean="0"/>
              <a:t> Wortverbindung, die regelhaft und </a:t>
            </a:r>
            <a:r>
              <a:rPr lang="de-DE" dirty="0" err="1" smtClean="0"/>
              <a:t>erwartbar</a:t>
            </a:r>
            <a:r>
              <a:rPr lang="de-DE" dirty="0" smtClean="0"/>
              <a:t> ist.</a:t>
            </a:r>
          </a:p>
          <a:p>
            <a:pPr algn="l">
              <a:buFont typeface="Courier New" pitchFamily="49" charset="0"/>
              <a:buChar char="o"/>
            </a:pPr>
            <a:endParaRPr lang="de-DE" sz="2000" dirty="0" smtClean="0"/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 Überzufällig häufig miteinander kombinierte Wörter, die sich inhaltlich oder funktional ergänzen.</a:t>
            </a:r>
          </a:p>
          <a:p>
            <a:pPr algn="l">
              <a:buFont typeface="Courier New" pitchFamily="49" charset="0"/>
              <a:buChar char="o"/>
            </a:pPr>
            <a:endParaRPr lang="de-DE" sz="1500" dirty="0" smtClean="0"/>
          </a:p>
          <a:p>
            <a:pPr algn="l"/>
            <a:r>
              <a:rPr lang="de-DE" u="sng" dirty="0" smtClean="0"/>
              <a:t>Beispiele:   </a:t>
            </a:r>
            <a:r>
              <a:rPr lang="de-DE" dirty="0" smtClean="0"/>
              <a:t>Guten Tag!</a:t>
            </a:r>
          </a:p>
          <a:p>
            <a:pPr algn="l"/>
            <a:r>
              <a:rPr lang="de-DE" dirty="0" smtClean="0"/>
              <a:t>	</a:t>
            </a:r>
            <a:r>
              <a:rPr lang="de-DE" dirty="0" smtClean="0"/>
              <a:t>		     zum Beispiel</a:t>
            </a:r>
          </a:p>
          <a:p>
            <a:pPr algn="l"/>
            <a:r>
              <a:rPr lang="de-DE" dirty="0" smtClean="0"/>
              <a:t>	</a:t>
            </a:r>
            <a:r>
              <a:rPr lang="de-DE" dirty="0" smtClean="0"/>
              <a:t>				    Balsam für die Seele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020272" y="60932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Berechnung von Kollokationen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424936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000" dirty="0" smtClean="0"/>
              <a:t>Wie berechnet man Kollokationen?</a:t>
            </a:r>
            <a:br>
              <a:rPr lang="de-DE" sz="5000" dirty="0" smtClean="0"/>
            </a:br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10800000">
            <a:off x="467544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3568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45232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Wozu?</a:t>
            </a:r>
            <a:endParaRPr lang="de-DE" dirty="0"/>
          </a:p>
        </p:txBody>
      </p:sp>
      <p:pic>
        <p:nvPicPr>
          <p:cNvPr id="10" name="Grafik 9" descr="ScreenHunter_02 Mar. 18 15.5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6475" y="0"/>
            <a:ext cx="3057525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3400" y="1052736"/>
            <a:ext cx="7851648" cy="936104"/>
          </a:xfrm>
        </p:spPr>
        <p:txBody>
          <a:bodyPr>
            <a:normAutofit/>
          </a:bodyPr>
          <a:lstStyle/>
          <a:p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46449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 descr="Männch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132856"/>
            <a:ext cx="2828925" cy="3476625"/>
          </a:xfrm>
          <a:prstGeom prst="rect">
            <a:avLst/>
          </a:prstGeom>
        </p:spPr>
      </p:pic>
      <p:pic>
        <p:nvPicPr>
          <p:cNvPr id="9" name="Grafik 8" descr="Bl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1844824"/>
            <a:ext cx="2057687" cy="81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936104"/>
          </a:xfrm>
        </p:spPr>
        <p:txBody>
          <a:bodyPr>
            <a:normAutofit/>
          </a:bodyPr>
          <a:lstStyle/>
          <a:p>
            <a:pPr algn="ctr"/>
            <a:r>
              <a:rPr lang="de-DE" sz="5000" dirty="0" smtClean="0"/>
              <a:t>Anwendungsmöglichkeiten</a:t>
            </a:r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8143056" cy="3960440"/>
          </a:xfrm>
        </p:spPr>
        <p:txBody>
          <a:bodyPr/>
          <a:lstStyle/>
          <a:p>
            <a:pPr algn="l">
              <a:buFont typeface="Courier New" pitchFamily="49" charset="0"/>
              <a:buChar char="o"/>
            </a:pPr>
            <a:r>
              <a:rPr lang="de-DE" dirty="0" smtClean="0"/>
              <a:t>Bestimmen der usuellen Wortverbindungen eines Korpus</a:t>
            </a:r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Identifizieren von Argumentationsmustern</a:t>
            </a:r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….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 rot="10800000">
            <a:off x="467544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1560" y="60932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Berechnung von Kollokationen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588224" y="60932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Konkrete Beispiele</a:t>
            </a:r>
            <a:endParaRPr lang="de-DE" dirty="0"/>
          </a:p>
        </p:txBody>
      </p:sp>
      <p:pic>
        <p:nvPicPr>
          <p:cNvPr id="10" name="Grafik 9" descr="ScreenHunter_03 Mar. 18 15.5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7900" y="0"/>
            <a:ext cx="3086100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3400" y="1052736"/>
            <a:ext cx="7851648" cy="936104"/>
          </a:xfrm>
        </p:spPr>
        <p:txBody>
          <a:bodyPr>
            <a:normAutofit/>
          </a:bodyPr>
          <a:lstStyle/>
          <a:p>
            <a:pPr algn="l"/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2276872"/>
            <a:ext cx="7854696" cy="4176464"/>
          </a:xfrm>
        </p:spPr>
        <p:txBody>
          <a:bodyPr>
            <a:normAutofit/>
          </a:bodyPr>
          <a:lstStyle/>
          <a:p>
            <a:pPr algn="l"/>
            <a:r>
              <a:rPr lang="de-DE" b="1" dirty="0" err="1" smtClean="0"/>
              <a:t>SprichWort</a:t>
            </a:r>
            <a:endParaRPr lang="de-DE" b="1" dirty="0" smtClean="0"/>
          </a:p>
          <a:p>
            <a:pPr algn="l"/>
            <a:r>
              <a:rPr lang="de-DE" sz="2400" b="1" dirty="0" smtClean="0"/>
              <a:t>Eine Internetplattform für das </a:t>
            </a:r>
            <a:r>
              <a:rPr lang="de-DE" sz="2400" b="1" dirty="0" smtClean="0"/>
              <a:t>Sprachenlernen</a:t>
            </a:r>
            <a:endParaRPr lang="de-DE" sz="2400" b="1" dirty="0" smtClean="0"/>
          </a:p>
          <a:p>
            <a:pPr algn="l"/>
            <a:endParaRPr lang="de-DE" sz="2000" dirty="0" smtClean="0"/>
          </a:p>
          <a:p>
            <a:pPr algn="l"/>
            <a:r>
              <a:rPr lang="de-DE" sz="2000" dirty="0" smtClean="0"/>
              <a:t>Das </a:t>
            </a:r>
            <a:r>
              <a:rPr lang="de-DE" sz="2000" dirty="0" smtClean="0"/>
              <a:t>EU-Projekt ist am IDS an das Projekt </a:t>
            </a:r>
            <a:r>
              <a:rPr lang="de-DE" sz="2000" dirty="0" smtClean="0">
                <a:hlinkClick r:id="rId2"/>
              </a:rPr>
              <a:t>Usuelle Wortverbindungen</a:t>
            </a:r>
            <a:r>
              <a:rPr lang="de-DE" sz="2000" dirty="0" smtClean="0"/>
              <a:t> angebunden. Es werden zwei Arbeitsschwerpunkte bearbeitet: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 </a:t>
            </a:r>
            <a:r>
              <a:rPr lang="de-DE" sz="2000" dirty="0" err="1" smtClean="0"/>
              <a:t>Korpusbasierte</a:t>
            </a:r>
            <a:r>
              <a:rPr lang="de-DE" sz="2000" dirty="0" smtClean="0"/>
              <a:t> Erarbeitung der deutschen </a:t>
            </a:r>
            <a:r>
              <a:rPr lang="de-DE" sz="2000" dirty="0" err="1" smtClean="0"/>
              <a:t>Sprichwortliste</a:t>
            </a:r>
            <a:endParaRPr lang="de-DE" sz="2000" dirty="0" smtClean="0"/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 Verfassen von 300 </a:t>
            </a:r>
            <a:r>
              <a:rPr lang="de-DE" sz="2000" dirty="0" err="1" smtClean="0"/>
              <a:t>Sprichwortartikeln</a:t>
            </a:r>
            <a:r>
              <a:rPr lang="de-DE" sz="2000" dirty="0" smtClean="0"/>
              <a:t> in der Ausgangssprache </a:t>
            </a:r>
            <a:r>
              <a:rPr lang="de-DE" sz="2000" dirty="0" smtClean="0"/>
              <a:t>Deutsch</a:t>
            </a:r>
          </a:p>
          <a:p>
            <a:pPr algn="l">
              <a:buFont typeface="Arial" pitchFamily="34" charset="0"/>
              <a:buChar char="•"/>
            </a:pPr>
            <a:endParaRPr lang="de-DE" sz="1000" dirty="0" smtClean="0"/>
          </a:p>
          <a:p>
            <a:pPr algn="l"/>
            <a:r>
              <a:rPr lang="de-DE" sz="2000" dirty="0" smtClean="0"/>
              <a:t>Das </a:t>
            </a:r>
            <a:r>
              <a:rPr lang="de-DE" sz="2000" dirty="0" smtClean="0"/>
              <a:t>EU-Projekt wurde 2010 erfolgreich abgeschlossen. </a:t>
            </a:r>
          </a:p>
          <a:p>
            <a:pPr algn="l"/>
            <a:endParaRPr lang="de-DE" dirty="0"/>
          </a:p>
        </p:txBody>
      </p:sp>
      <p:pic>
        <p:nvPicPr>
          <p:cNvPr id="4" name="Grafik 3" descr="ScreenHunter_04 Mar. 18 15.5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0"/>
            <a:ext cx="3048000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3400" y="1052736"/>
            <a:ext cx="7851648" cy="936104"/>
          </a:xfrm>
        </p:spPr>
        <p:txBody>
          <a:bodyPr>
            <a:normAutofit/>
          </a:bodyPr>
          <a:lstStyle/>
          <a:p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creenHunter_08 Mar. 18 16.2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6336704" cy="4926173"/>
          </a:xfrm>
          <a:prstGeom prst="rect">
            <a:avLst/>
          </a:prstGeom>
        </p:spPr>
      </p:pic>
      <p:sp>
        <p:nvSpPr>
          <p:cNvPr id="8" name="Diagonal liegende Ecken des Rechtecks schneiden 7"/>
          <p:cNvSpPr/>
          <p:nvPr/>
        </p:nvSpPr>
        <p:spPr>
          <a:xfrm>
            <a:off x="6408712" y="1052736"/>
            <a:ext cx="2267744" cy="10801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 smtClean="0"/>
              <a:t>Über diese Schaltfläche kann der statistische </a:t>
            </a:r>
            <a:r>
              <a:rPr lang="de-DE" sz="1300" dirty="0" err="1" smtClean="0"/>
              <a:t>Signifikanzwert</a:t>
            </a:r>
            <a:r>
              <a:rPr lang="de-DE" sz="1300" dirty="0" smtClean="0"/>
              <a:t> eingestellt werden. </a:t>
            </a:r>
            <a:r>
              <a:rPr lang="de-DE" sz="1300" dirty="0" smtClean="0">
                <a:hlinkClick r:id="" action="ppaction://hlinkshowjump?jump=previousslide"/>
              </a:rPr>
              <a:t>Kapitel Statistik</a:t>
            </a:r>
            <a:endParaRPr lang="de-DE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172</Words>
  <Application>Microsoft Office PowerPoint</Application>
  <PresentationFormat>Bildschirmpräsentation (4:3)</PresentationFormat>
  <Paragraphs>35</Paragraphs>
  <Slides>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Hyperion</vt:lpstr>
      <vt:lpstr>Kollokationen</vt:lpstr>
      <vt:lpstr>Was ist eine Kollokation?</vt:lpstr>
      <vt:lpstr>Wie berechnet man Kollokationen? </vt:lpstr>
      <vt:lpstr>Folie 4</vt:lpstr>
      <vt:lpstr>Folie 5</vt:lpstr>
      <vt:lpstr>Anwendungsmöglichkeiten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Kollokationen</dc:title>
  <dc:creator>YK</dc:creator>
  <cp:lastModifiedBy>YK</cp:lastModifiedBy>
  <cp:revision>14</cp:revision>
  <dcterms:created xsi:type="dcterms:W3CDTF">2014-03-18T12:00:40Z</dcterms:created>
  <dcterms:modified xsi:type="dcterms:W3CDTF">2014-03-18T15:31:27Z</dcterms:modified>
</cp:coreProperties>
</file>