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5CA9C-9714-4A10-800B-C5A93C8781C8}" v="1" dt="2023-08-30T04:47:29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60A6-5423-D13E-8D24-2FF13C523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0651-9FAE-6B03-D8B9-B2FDA6439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0E33-C499-AFA7-97E5-D8853351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5AD9-2515-B663-3213-6108E6A2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DB67F-2804-328D-6C50-9D3D91E6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BF72-288A-A06B-153A-C17E64EE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4D7F0-7C33-6018-CD33-585CA3FE5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9893-3D78-1DD6-29E1-AD5C4DEF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1637-5D51-7CF3-7B8E-A3CDCA1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AE6D-D0E2-CF44-E38F-9DD9098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C7390-A947-3E2F-2F5C-3AD8FBD35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0CCD4-B698-46B3-AC08-CA56D16E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0C40-E253-0F7F-1F8F-9A2BFCBF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A8FC-3880-F537-3A30-B87854FA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F13F-C052-FB4C-1B8B-02FC5430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6812-3754-F274-59DD-9A0912D2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A437-0B01-4E8E-9A5A-823A1779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BA72-421F-2C67-E968-080B9E5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B6E-B553-B438-4847-A29E6E2F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1454-5491-D1E8-E909-31B0F93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9EF2-B91F-9E98-F991-6635C20D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B9D8-A311-D820-8BC7-8452B62B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BF77-9DB3-3789-F732-CD6E5934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B36A-B19E-7575-B22E-CE7BE5B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488F-98E1-1026-6797-B15A1AF2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6D13-2449-F07F-D37D-481E0F2D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5BDB-4AA0-E29B-207E-3F197092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531D-66E3-1CE7-354C-9655BCE3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FC06-A7B2-ED50-5144-278485B7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4599-4AE2-31E9-A88C-2E1391BD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EA47-86BB-188B-0932-F4F78E5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D84C-A149-90B9-2059-C90C9EB1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99F9-5EBE-878D-867C-2FA35223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00B31-5EAD-AD97-1649-43A290BB7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09C65-F2A2-ED63-0D77-D36DBF163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3A03A-B40D-168F-2F04-C92916A44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DECB0-486D-72F3-9BBF-6D6E336B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A5F52-4788-220B-B001-9F5FBB77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5C7B8-4F9C-B59D-F8A7-3DE53CA4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1D1B-FCF5-A21B-D17A-201F8D9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720D8-B8F3-E2DE-570D-503F17A9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ECCCA-B1B4-8631-5BC9-F3593732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857D-5D74-5B72-50AF-6093612D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09B90-FB82-2F1A-F065-B8ACEBB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8993-61A2-E221-F25F-6565EE26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14CFD-FFD6-F315-9E02-7CA3BEF2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9814-6092-AF2C-E8A0-B74FE5C6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2FFC-D5F1-2498-C453-927D01AB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BE29A-4E19-DCA3-4F02-BFC73DC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7881-A5F4-FF13-B7B1-99BF5E42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63F0-C10D-78C5-8266-7D4BA684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1CB6-D66E-CD3B-E467-3F6E85A5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B40-B560-296B-EADE-C7A737EE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5A9E0-89F9-7E5D-F36D-5D6F7DBE9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D020-313C-A411-A2C2-8422385B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8F29-49C8-66DC-83D3-B2E10286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2EC9-ECDF-4C05-B926-D9421270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A73D-39CD-AFAA-F8E3-DC42A113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97A47-3934-5A18-D7E5-8BA64B64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22BDB-869E-2D08-CE4F-4C43ADAC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AA9D-AF8A-76A5-A0F1-42792968B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A26F-5EF5-4208-872C-EF990AD0E3B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FED0-CF4F-8D3E-9C8C-3B558AE41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C4DE-2223-3D9D-77A9-B9E41A6EE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B93D-4DC6-47B5-90BC-A09F56C6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2B03ED51-4D22-C864-9D11-F5C8D33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-420816"/>
            <a:ext cx="12197165" cy="68461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82453-0086-6B9B-BD12-BD098A42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89192"/>
              </p:ext>
            </p:extLst>
          </p:nvPr>
        </p:nvGraphicFramePr>
        <p:xfrm>
          <a:off x="407449" y="2775712"/>
          <a:ext cx="9946640" cy="30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64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360401046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2398837621"/>
                    </a:ext>
                  </a:extLst>
                </a:gridCol>
              </a:tblGrid>
              <a:tr h="149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 Received from Planning Mid of the month (Excel File)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 Prioritization</a:t>
                      </a: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Handover PR file to CG for PFI Invoice from supplier. (3-5 days)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 tracking, PFI receiving and LC processing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 generation (CG) and share with supplier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Routine Follow up with supplier to match Estimated time of delivery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 collection from supplier and validation (Invoice, packing list, country of origin, BL copy, </a:t>
                      </a: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coa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, MSDS, radiation </a:t>
                      </a: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certficate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, health certificate, fumigation certificate)</a:t>
                      </a: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Supplier submits bunch of documents to export bank and share DHL number to UBL</a:t>
                      </a: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Following up local bank to release </a:t>
                      </a: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neceassry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documents on time</a:t>
                      </a:r>
                    </a:p>
                  </a:txBody>
                  <a:tcPr marL="6350" marR="6350" marT="635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 handover to CNF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4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WS-2</a:t>
                      </a:r>
                    </a:p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WS-10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086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409C2-2F22-AFA1-90FE-14AD91223DE9}"/>
              </a:ext>
            </a:extLst>
          </p:cNvPr>
          <p:cNvSpPr txBox="1"/>
          <p:nvPr/>
        </p:nvSpPr>
        <p:spPr>
          <a:xfrm>
            <a:off x="10526461" y="3059668"/>
            <a:ext cx="90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Manual</a:t>
            </a:r>
          </a:p>
        </p:txBody>
      </p:sp>
      <p:pic>
        <p:nvPicPr>
          <p:cNvPr id="1026" name="Picture 2" descr="Unilever – Logos Download">
            <a:extLst>
              <a:ext uri="{FF2B5EF4-FFF2-40B4-BE49-F238E27FC236}">
                <a16:creationId xmlns:a16="http://schemas.microsoft.com/office/drawing/2014/main" id="{048FC2C0-D162-F211-94C2-628E86EA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704" y="6234988"/>
            <a:ext cx="400943" cy="4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F796D9-2205-89B6-BE87-D62917DBF77C}"/>
              </a:ext>
            </a:extLst>
          </p:cNvPr>
          <p:cNvSpPr/>
          <p:nvPr/>
        </p:nvSpPr>
        <p:spPr>
          <a:xfrm>
            <a:off x="125895" y="121920"/>
            <a:ext cx="11940210" cy="6644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4C26A-2539-8E8E-AFB5-14B3F92A31B7}"/>
              </a:ext>
            </a:extLst>
          </p:cNvPr>
          <p:cNvGrpSpPr/>
          <p:nvPr/>
        </p:nvGrpSpPr>
        <p:grpSpPr>
          <a:xfrm>
            <a:off x="11363614" y="238278"/>
            <a:ext cx="616225" cy="549116"/>
            <a:chOff x="4333461" y="956871"/>
            <a:chExt cx="3101009" cy="255164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D24D90-979A-28BC-3D5C-456B09D08FFB}"/>
                </a:ext>
              </a:extLst>
            </p:cNvPr>
            <p:cNvSpPr/>
            <p:nvPr/>
          </p:nvSpPr>
          <p:spPr>
            <a:xfrm>
              <a:off x="4443716" y="1040475"/>
              <a:ext cx="1429958" cy="11703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Research with solid fill">
              <a:extLst>
                <a:ext uri="{FF2B5EF4-FFF2-40B4-BE49-F238E27FC236}">
                  <a16:creationId xmlns:a16="http://schemas.microsoft.com/office/drawing/2014/main" id="{C87915A9-3078-CB74-4B10-DBA3CC84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20859" y="1187727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7CFA9AE-7FFF-9EC3-FA4B-05402EE29DCE}"/>
                </a:ext>
              </a:extLst>
            </p:cNvPr>
            <p:cNvSpPr/>
            <p:nvPr/>
          </p:nvSpPr>
          <p:spPr>
            <a:xfrm>
              <a:off x="5910885" y="1036383"/>
              <a:ext cx="1429958" cy="11703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Dice with solid fill">
              <a:extLst>
                <a:ext uri="{FF2B5EF4-FFF2-40B4-BE49-F238E27FC236}">
                  <a16:creationId xmlns:a16="http://schemas.microsoft.com/office/drawing/2014/main" id="{D8F665AE-E330-AE60-3764-DC5B4C9E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168664" y="1201031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26AED2B-320A-45C3-F7B3-7AAAB5938D14}"/>
                </a:ext>
              </a:extLst>
            </p:cNvPr>
            <p:cNvSpPr/>
            <p:nvPr/>
          </p:nvSpPr>
          <p:spPr>
            <a:xfrm>
              <a:off x="5919455" y="2256794"/>
              <a:ext cx="1429958" cy="11703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raphic 20" descr="Statistics with solid fill">
              <a:extLst>
                <a:ext uri="{FF2B5EF4-FFF2-40B4-BE49-F238E27FC236}">
                  <a16:creationId xmlns:a16="http://schemas.microsoft.com/office/drawing/2014/main" id="{7127D499-7C6C-2BDF-F7BE-50A22426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133611" y="2371376"/>
              <a:ext cx="914400" cy="914400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30246B8-6861-A67D-304F-40005E3C99F7}"/>
                </a:ext>
              </a:extLst>
            </p:cNvPr>
            <p:cNvSpPr/>
            <p:nvPr/>
          </p:nvSpPr>
          <p:spPr>
            <a:xfrm>
              <a:off x="4443716" y="2258655"/>
              <a:ext cx="1429958" cy="11703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Graphic 22" descr="Venn diagram with solid fill">
              <a:extLst>
                <a:ext uri="{FF2B5EF4-FFF2-40B4-BE49-F238E27FC236}">
                  <a16:creationId xmlns:a16="http://schemas.microsoft.com/office/drawing/2014/main" id="{88B92E07-99AB-10F1-DA43-173A3371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657182" y="2371376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4939F9-E337-F86A-E210-A60D7F4EA66B}"/>
                </a:ext>
              </a:extLst>
            </p:cNvPr>
            <p:cNvSpPr/>
            <p:nvPr/>
          </p:nvSpPr>
          <p:spPr>
            <a:xfrm>
              <a:off x="4333461" y="956871"/>
              <a:ext cx="3101009" cy="255164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F115-5DBF-958A-55AF-172E8F4D1412}"/>
              </a:ext>
            </a:extLst>
          </p:cNvPr>
          <p:cNvSpPr/>
          <p:nvPr/>
        </p:nvSpPr>
        <p:spPr>
          <a:xfrm>
            <a:off x="218919" y="235381"/>
            <a:ext cx="11018520" cy="552011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53784-3928-1785-CB02-B11112052301}"/>
              </a:ext>
            </a:extLst>
          </p:cNvPr>
          <p:cNvSpPr txBox="1"/>
          <p:nvPr/>
        </p:nvSpPr>
        <p:spPr>
          <a:xfrm>
            <a:off x="288955" y="279487"/>
            <a:ext cx="619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Value Chain Analysis: Procurement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626F358-79EA-66FA-0CCC-3484D1FE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18542"/>
              </p:ext>
            </p:extLst>
          </p:nvPr>
        </p:nvGraphicFramePr>
        <p:xfrm>
          <a:off x="407449" y="1026444"/>
          <a:ext cx="9946640" cy="17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64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360401046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2398837621"/>
                    </a:ext>
                  </a:extLst>
                </a:gridCol>
              </a:tblGrid>
              <a:tr h="904096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 per week</a:t>
                      </a:r>
                    </a:p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per week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 per day per person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180-240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79663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Excel via mail and comments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email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email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300-400 emails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2829"/>
                  </a:ext>
                </a:extLst>
              </a:tr>
            </a:tbl>
          </a:graphicData>
        </a:graphic>
      </p:graphicFrame>
      <p:sp>
        <p:nvSpPr>
          <p:cNvPr id="2" name="Right Triangle 1">
            <a:extLst>
              <a:ext uri="{FF2B5EF4-FFF2-40B4-BE49-F238E27FC236}">
                <a16:creationId xmlns:a16="http://schemas.microsoft.com/office/drawing/2014/main" id="{59250D89-DF33-E56B-B9D6-9632D2B431C9}"/>
              </a:ext>
            </a:extLst>
          </p:cNvPr>
          <p:cNvSpPr/>
          <p:nvPr/>
        </p:nvSpPr>
        <p:spPr>
          <a:xfrm>
            <a:off x="10396110" y="1026443"/>
            <a:ext cx="1280966" cy="169204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tool+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0B072A9-6008-B72C-5454-459AE1312D34}"/>
              </a:ext>
            </a:extLst>
          </p:cNvPr>
          <p:cNvSpPr/>
          <p:nvPr/>
        </p:nvSpPr>
        <p:spPr>
          <a:xfrm rot="5400000">
            <a:off x="10265456" y="2901874"/>
            <a:ext cx="1566623" cy="130531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task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C8A56-1CA3-BAC8-C1E3-08E91DC59A6A}"/>
              </a:ext>
            </a:extLst>
          </p:cNvPr>
          <p:cNvSpPr txBox="1"/>
          <p:nvPr/>
        </p:nvSpPr>
        <p:spPr>
          <a:xfrm>
            <a:off x="288955" y="5954881"/>
            <a:ext cx="1113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Scopes for Automation: WS-02</a:t>
            </a:r>
          </a:p>
          <a:p>
            <a:r>
              <a:rPr lang="en-US" b="1" dirty="0"/>
              <a:t>a.  </a:t>
            </a:r>
            <a:r>
              <a:rPr lang="en-US" dirty="0"/>
              <a:t>Extraction of data from 5 banks’ issued LCs             </a:t>
            </a:r>
            <a:r>
              <a:rPr lang="en-US" b="1" dirty="0"/>
              <a:t>b.</a:t>
            </a:r>
            <a:r>
              <a:rPr lang="en-US" dirty="0"/>
              <a:t> Merge data from planning, master, banks for final file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51BBF5-68EA-5198-D8E2-80D90797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18542"/>
              </p:ext>
            </p:extLst>
          </p:nvPr>
        </p:nvGraphicFramePr>
        <p:xfrm>
          <a:off x="407449" y="1026445"/>
          <a:ext cx="9946640" cy="17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64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360401046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2398837621"/>
                    </a:ext>
                  </a:extLst>
                </a:gridCol>
              </a:tblGrid>
              <a:tr h="904096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 per week</a:t>
                      </a:r>
                    </a:p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per week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 per day per person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180-240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79663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Excel via mail and comments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email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email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Via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300-400 emails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2829"/>
                  </a:ext>
                </a:extLst>
              </a:tr>
            </a:tbl>
          </a:graphicData>
        </a:graphic>
      </p:graphicFrame>
      <p:sp>
        <p:nvSpPr>
          <p:cNvPr id="7" name="Right Triangle 6">
            <a:extLst>
              <a:ext uri="{FF2B5EF4-FFF2-40B4-BE49-F238E27FC236}">
                <a16:creationId xmlns:a16="http://schemas.microsoft.com/office/drawing/2014/main" id="{50A07345-4D2F-00C0-119D-5012CC889190}"/>
              </a:ext>
            </a:extLst>
          </p:cNvPr>
          <p:cNvSpPr/>
          <p:nvPr/>
        </p:nvSpPr>
        <p:spPr>
          <a:xfrm>
            <a:off x="10396110" y="1026444"/>
            <a:ext cx="1280966" cy="169204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tool+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13B9808-BCB4-56A0-3E8F-B76BD18871EC}"/>
              </a:ext>
            </a:extLst>
          </p:cNvPr>
          <p:cNvSpPr/>
          <p:nvPr/>
        </p:nvSpPr>
        <p:spPr>
          <a:xfrm rot="5400000">
            <a:off x="10265456" y="2901875"/>
            <a:ext cx="1566623" cy="130531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2B03ED51-4D22-C864-9D11-F5C8D33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5" y="21144"/>
            <a:ext cx="12197165" cy="68461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82453-0086-6B9B-BD12-BD098A42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56791"/>
              </p:ext>
            </p:extLst>
          </p:nvPr>
        </p:nvGraphicFramePr>
        <p:xfrm>
          <a:off x="861874" y="3091618"/>
          <a:ext cx="8951976" cy="244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64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  <a:gridCol w="994664">
                  <a:extLst>
                    <a:ext uri="{9D8B030D-6E8A-4147-A177-3AD203B41FA5}">
                      <a16:colId xmlns:a16="http://schemas.microsoft.com/office/drawing/2014/main" val="1360401046"/>
                    </a:ext>
                  </a:extLst>
                </a:gridCol>
              </a:tblGrid>
              <a:tr h="1621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Kick off: financial viability check, i.e., check if the project is profitable for Unilever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RnD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evaluation, i.e.,  if producing this is viable</a:t>
                      </a: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If WS-1, 2 are found successful, creation of codes for FG, RM, PM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RM/PM ordering || make factory end changes, if needed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Packaging development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Trial run, if QC is okay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Commercial run, e.g., 100/200 ton</a:t>
                      </a: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Get price structure ready</a:t>
                      </a: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Activate code through CSE</a:t>
                      </a:r>
                    </a:p>
                  </a:txBody>
                  <a:tcPr marL="6350" marR="6350" marT="635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4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WS-2</a:t>
                      </a:r>
                    </a:p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WS-8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086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409C2-2F22-AFA1-90FE-14AD91223DE9}"/>
              </a:ext>
            </a:extLst>
          </p:cNvPr>
          <p:cNvSpPr txBox="1"/>
          <p:nvPr/>
        </p:nvSpPr>
        <p:spPr>
          <a:xfrm>
            <a:off x="10526461" y="30596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Manual</a:t>
            </a:r>
          </a:p>
        </p:txBody>
      </p:sp>
      <p:pic>
        <p:nvPicPr>
          <p:cNvPr id="1026" name="Picture 2" descr="Unilever – Logos Download">
            <a:extLst>
              <a:ext uri="{FF2B5EF4-FFF2-40B4-BE49-F238E27FC236}">
                <a16:creationId xmlns:a16="http://schemas.microsoft.com/office/drawing/2014/main" id="{048FC2C0-D162-F211-94C2-628E86EA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704" y="6234988"/>
            <a:ext cx="400943" cy="4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F796D9-2205-89B6-BE87-D62917DBF77C}"/>
              </a:ext>
            </a:extLst>
          </p:cNvPr>
          <p:cNvSpPr/>
          <p:nvPr/>
        </p:nvSpPr>
        <p:spPr>
          <a:xfrm>
            <a:off x="125895" y="121920"/>
            <a:ext cx="11940210" cy="6644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4C26A-2539-8E8E-AFB5-14B3F92A31B7}"/>
              </a:ext>
            </a:extLst>
          </p:cNvPr>
          <p:cNvGrpSpPr/>
          <p:nvPr/>
        </p:nvGrpSpPr>
        <p:grpSpPr>
          <a:xfrm>
            <a:off x="11363614" y="238278"/>
            <a:ext cx="616225" cy="549116"/>
            <a:chOff x="4333461" y="956871"/>
            <a:chExt cx="3101009" cy="255164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D24D90-979A-28BC-3D5C-456B09D08FFB}"/>
                </a:ext>
              </a:extLst>
            </p:cNvPr>
            <p:cNvSpPr/>
            <p:nvPr/>
          </p:nvSpPr>
          <p:spPr>
            <a:xfrm>
              <a:off x="4443716" y="1040475"/>
              <a:ext cx="1429958" cy="11703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Research with solid fill">
              <a:extLst>
                <a:ext uri="{FF2B5EF4-FFF2-40B4-BE49-F238E27FC236}">
                  <a16:creationId xmlns:a16="http://schemas.microsoft.com/office/drawing/2014/main" id="{C87915A9-3078-CB74-4B10-DBA3CC84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20859" y="1187727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7CFA9AE-7FFF-9EC3-FA4B-05402EE29DCE}"/>
                </a:ext>
              </a:extLst>
            </p:cNvPr>
            <p:cNvSpPr/>
            <p:nvPr/>
          </p:nvSpPr>
          <p:spPr>
            <a:xfrm>
              <a:off x="5910885" y="1036383"/>
              <a:ext cx="1429958" cy="11703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Dice with solid fill">
              <a:extLst>
                <a:ext uri="{FF2B5EF4-FFF2-40B4-BE49-F238E27FC236}">
                  <a16:creationId xmlns:a16="http://schemas.microsoft.com/office/drawing/2014/main" id="{D8F665AE-E330-AE60-3764-DC5B4C9E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168664" y="1201031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26AED2B-320A-45C3-F7B3-7AAAB5938D14}"/>
                </a:ext>
              </a:extLst>
            </p:cNvPr>
            <p:cNvSpPr/>
            <p:nvPr/>
          </p:nvSpPr>
          <p:spPr>
            <a:xfrm>
              <a:off x="5919455" y="2256794"/>
              <a:ext cx="1429958" cy="11703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raphic 20" descr="Statistics with solid fill">
              <a:extLst>
                <a:ext uri="{FF2B5EF4-FFF2-40B4-BE49-F238E27FC236}">
                  <a16:creationId xmlns:a16="http://schemas.microsoft.com/office/drawing/2014/main" id="{7127D499-7C6C-2BDF-F7BE-50A22426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133611" y="2371376"/>
              <a:ext cx="914400" cy="914400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30246B8-6861-A67D-304F-40005E3C99F7}"/>
                </a:ext>
              </a:extLst>
            </p:cNvPr>
            <p:cNvSpPr/>
            <p:nvPr/>
          </p:nvSpPr>
          <p:spPr>
            <a:xfrm>
              <a:off x="4443716" y="2258655"/>
              <a:ext cx="1429958" cy="11703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Graphic 22" descr="Venn diagram with solid fill">
              <a:extLst>
                <a:ext uri="{FF2B5EF4-FFF2-40B4-BE49-F238E27FC236}">
                  <a16:creationId xmlns:a16="http://schemas.microsoft.com/office/drawing/2014/main" id="{88B92E07-99AB-10F1-DA43-173A3371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657182" y="2371376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4939F9-E337-F86A-E210-A60D7F4EA66B}"/>
                </a:ext>
              </a:extLst>
            </p:cNvPr>
            <p:cNvSpPr/>
            <p:nvPr/>
          </p:nvSpPr>
          <p:spPr>
            <a:xfrm>
              <a:off x="4333461" y="956871"/>
              <a:ext cx="3101009" cy="255164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F115-5DBF-958A-55AF-172E8F4D1412}"/>
              </a:ext>
            </a:extLst>
          </p:cNvPr>
          <p:cNvSpPr/>
          <p:nvPr/>
        </p:nvSpPr>
        <p:spPr>
          <a:xfrm>
            <a:off x="218919" y="235381"/>
            <a:ext cx="11018520" cy="552011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53784-3928-1785-CB02-B11112052301}"/>
              </a:ext>
            </a:extLst>
          </p:cNvPr>
          <p:cNvSpPr txBox="1"/>
          <p:nvPr/>
        </p:nvSpPr>
        <p:spPr>
          <a:xfrm>
            <a:off x="288955" y="279487"/>
            <a:ext cx="61976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/>
              <a:t>Value Chain Analysis: Network Planning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626F358-79EA-66FA-0CCC-3484D1FE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36872"/>
              </p:ext>
            </p:extLst>
          </p:nvPr>
        </p:nvGraphicFramePr>
        <p:xfrm>
          <a:off x="861874" y="913368"/>
          <a:ext cx="8948457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73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  <a:gridCol w="994273">
                  <a:extLst>
                    <a:ext uri="{9D8B030D-6E8A-4147-A177-3AD203B41FA5}">
                      <a16:colId xmlns:a16="http://schemas.microsoft.com/office/drawing/2014/main" val="1360401046"/>
                    </a:ext>
                  </a:extLst>
                </a:gridCol>
              </a:tblGrid>
              <a:tr h="1243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lead time – 3 to 4 months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lead time – 3 to 4 months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Depends on slots, 1 month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Depends on volume, 1 batch per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Communicated 20 days beforehand; code creation in 1 day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79663"/>
                  </a:ext>
                </a:extLst>
              </a:tr>
              <a:tr h="8310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Manageable data in Excel through email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Formulation data over email in Excel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 email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Manufacturing SUIT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Introduced to SAP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SAP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2829"/>
                  </a:ext>
                </a:extLst>
              </a:tr>
            </a:tbl>
          </a:graphicData>
        </a:graphic>
      </p:graphicFrame>
      <p:sp>
        <p:nvSpPr>
          <p:cNvPr id="2" name="Right Triangle 1">
            <a:extLst>
              <a:ext uri="{FF2B5EF4-FFF2-40B4-BE49-F238E27FC236}">
                <a16:creationId xmlns:a16="http://schemas.microsoft.com/office/drawing/2014/main" id="{2D00E102-A395-5C55-B12B-231967C1D60F}"/>
              </a:ext>
            </a:extLst>
          </p:cNvPr>
          <p:cNvSpPr/>
          <p:nvPr/>
        </p:nvSpPr>
        <p:spPr>
          <a:xfrm>
            <a:off x="9872335" y="913368"/>
            <a:ext cx="1301213" cy="21463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tool+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3FE17D2-9063-D76C-4365-B3A17F14D8EB}"/>
              </a:ext>
            </a:extLst>
          </p:cNvPr>
          <p:cNvSpPr/>
          <p:nvPr/>
        </p:nvSpPr>
        <p:spPr>
          <a:xfrm rot="5400000">
            <a:off x="9673216" y="3306839"/>
            <a:ext cx="1695350" cy="130531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task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EEAB1-4077-5251-1DD5-28C34A2F7C49}"/>
              </a:ext>
            </a:extLst>
          </p:cNvPr>
          <p:cNvSpPr txBox="1"/>
          <p:nvPr/>
        </p:nvSpPr>
        <p:spPr>
          <a:xfrm>
            <a:off x="861874" y="5722706"/>
            <a:ext cx="1000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Scopes for Automation:</a:t>
            </a:r>
            <a:br>
              <a:rPr lang="en-US" b="1" dirty="0"/>
            </a:br>
            <a:r>
              <a:rPr lang="en-US" b="1" dirty="0"/>
              <a:t>a. </a:t>
            </a:r>
            <a:r>
              <a:rPr lang="en-US" dirty="0"/>
              <a:t>Collate all Phoenix tasks	    </a:t>
            </a:r>
            <a:r>
              <a:rPr lang="en-US" b="1" dirty="0"/>
              <a:t>b.</a:t>
            </a:r>
            <a:r>
              <a:rPr lang="en-US" dirty="0"/>
              <a:t> Identify and notify of critical tasks, or tasks to be delivered today</a:t>
            </a:r>
          </a:p>
        </p:txBody>
      </p:sp>
    </p:spTree>
    <p:extLst>
      <p:ext uri="{BB962C8B-B14F-4D97-AF65-F5344CB8AC3E}">
        <p14:creationId xmlns:p14="http://schemas.microsoft.com/office/powerpoint/2010/main" val="1344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2B03ED51-4D22-C864-9D11-F5C8D33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5" y="21144"/>
            <a:ext cx="12197165" cy="68461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82453-0086-6B9B-BD12-BD098A42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09940"/>
              </p:ext>
            </p:extLst>
          </p:nvPr>
        </p:nvGraphicFramePr>
        <p:xfrm>
          <a:off x="482817" y="3775939"/>
          <a:ext cx="8881624" cy="235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03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</a:tblGrid>
              <a:tr h="1621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Supplier receives a document from bank (LC), as confirmation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Supplier prepares a document of what to send and hands over to shipping line</a:t>
                      </a: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Shipping line loads ship 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Material arrives and shipper notifies customs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CNF notifies customs on what to receive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Customs tests and releases material</a:t>
                      </a: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Material on port, in container, charge/demurrage incurs over time</a:t>
                      </a: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Trucks arranged after release, much demurrage by this time </a:t>
                      </a:r>
                    </a:p>
                  </a:txBody>
                  <a:tcPr marL="6350" marR="6350" marT="635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4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(a)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(b)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(c)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(d)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(e)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(f)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(g)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WS-0 (h)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086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409C2-2F22-AFA1-90FE-14AD91223DE9}"/>
              </a:ext>
            </a:extLst>
          </p:cNvPr>
          <p:cNvSpPr txBox="1"/>
          <p:nvPr/>
        </p:nvSpPr>
        <p:spPr>
          <a:xfrm>
            <a:off x="10526461" y="30596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Manual</a:t>
            </a:r>
          </a:p>
        </p:txBody>
      </p:sp>
      <p:pic>
        <p:nvPicPr>
          <p:cNvPr id="1026" name="Picture 2" descr="Unilever – Logos Download">
            <a:extLst>
              <a:ext uri="{FF2B5EF4-FFF2-40B4-BE49-F238E27FC236}">
                <a16:creationId xmlns:a16="http://schemas.microsoft.com/office/drawing/2014/main" id="{048FC2C0-D162-F211-94C2-628E86EA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704" y="6234988"/>
            <a:ext cx="400943" cy="4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F796D9-2205-89B6-BE87-D62917DBF77C}"/>
              </a:ext>
            </a:extLst>
          </p:cNvPr>
          <p:cNvSpPr/>
          <p:nvPr/>
        </p:nvSpPr>
        <p:spPr>
          <a:xfrm>
            <a:off x="125895" y="121920"/>
            <a:ext cx="11940210" cy="6644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4C26A-2539-8E8E-AFB5-14B3F92A31B7}"/>
              </a:ext>
            </a:extLst>
          </p:cNvPr>
          <p:cNvGrpSpPr/>
          <p:nvPr/>
        </p:nvGrpSpPr>
        <p:grpSpPr>
          <a:xfrm>
            <a:off x="11363614" y="238278"/>
            <a:ext cx="616225" cy="549116"/>
            <a:chOff x="4333461" y="956871"/>
            <a:chExt cx="3101009" cy="255164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D24D90-979A-28BC-3D5C-456B09D08FFB}"/>
                </a:ext>
              </a:extLst>
            </p:cNvPr>
            <p:cNvSpPr/>
            <p:nvPr/>
          </p:nvSpPr>
          <p:spPr>
            <a:xfrm>
              <a:off x="4443716" y="1040475"/>
              <a:ext cx="1429958" cy="11703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Research with solid fill">
              <a:extLst>
                <a:ext uri="{FF2B5EF4-FFF2-40B4-BE49-F238E27FC236}">
                  <a16:creationId xmlns:a16="http://schemas.microsoft.com/office/drawing/2014/main" id="{C87915A9-3078-CB74-4B10-DBA3CC84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20859" y="1187727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7CFA9AE-7FFF-9EC3-FA4B-05402EE29DCE}"/>
                </a:ext>
              </a:extLst>
            </p:cNvPr>
            <p:cNvSpPr/>
            <p:nvPr/>
          </p:nvSpPr>
          <p:spPr>
            <a:xfrm>
              <a:off x="5910885" y="1036383"/>
              <a:ext cx="1429958" cy="11703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Dice with solid fill">
              <a:extLst>
                <a:ext uri="{FF2B5EF4-FFF2-40B4-BE49-F238E27FC236}">
                  <a16:creationId xmlns:a16="http://schemas.microsoft.com/office/drawing/2014/main" id="{D8F665AE-E330-AE60-3764-DC5B4C9E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168664" y="1201031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26AED2B-320A-45C3-F7B3-7AAAB5938D14}"/>
                </a:ext>
              </a:extLst>
            </p:cNvPr>
            <p:cNvSpPr/>
            <p:nvPr/>
          </p:nvSpPr>
          <p:spPr>
            <a:xfrm>
              <a:off x="5919455" y="2256794"/>
              <a:ext cx="1429958" cy="11703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raphic 20" descr="Statistics with solid fill">
              <a:extLst>
                <a:ext uri="{FF2B5EF4-FFF2-40B4-BE49-F238E27FC236}">
                  <a16:creationId xmlns:a16="http://schemas.microsoft.com/office/drawing/2014/main" id="{7127D499-7C6C-2BDF-F7BE-50A22426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133611" y="2371376"/>
              <a:ext cx="914400" cy="914400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30246B8-6861-A67D-304F-40005E3C99F7}"/>
                </a:ext>
              </a:extLst>
            </p:cNvPr>
            <p:cNvSpPr/>
            <p:nvPr/>
          </p:nvSpPr>
          <p:spPr>
            <a:xfrm>
              <a:off x="4443716" y="2258655"/>
              <a:ext cx="1429958" cy="11703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Graphic 22" descr="Venn diagram with solid fill">
              <a:extLst>
                <a:ext uri="{FF2B5EF4-FFF2-40B4-BE49-F238E27FC236}">
                  <a16:creationId xmlns:a16="http://schemas.microsoft.com/office/drawing/2014/main" id="{88B92E07-99AB-10F1-DA43-173A3371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657182" y="2371376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4939F9-E337-F86A-E210-A60D7F4EA66B}"/>
                </a:ext>
              </a:extLst>
            </p:cNvPr>
            <p:cNvSpPr/>
            <p:nvPr/>
          </p:nvSpPr>
          <p:spPr>
            <a:xfrm>
              <a:off x="4333461" y="956871"/>
              <a:ext cx="3101009" cy="255164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F115-5DBF-958A-55AF-172E8F4D1412}"/>
              </a:ext>
            </a:extLst>
          </p:cNvPr>
          <p:cNvSpPr/>
          <p:nvPr/>
        </p:nvSpPr>
        <p:spPr>
          <a:xfrm>
            <a:off x="218919" y="235381"/>
            <a:ext cx="11018520" cy="552011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53784-3928-1785-CB02-B11112052301}"/>
              </a:ext>
            </a:extLst>
          </p:cNvPr>
          <p:cNvSpPr txBox="1"/>
          <p:nvPr/>
        </p:nvSpPr>
        <p:spPr>
          <a:xfrm>
            <a:off x="288954" y="279487"/>
            <a:ext cx="797146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/>
              <a:t>Value Chain Analysis: Logistics (CNF Operation)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626F358-79EA-66FA-0CCC-3484D1FE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64402"/>
              </p:ext>
            </p:extLst>
          </p:nvPr>
        </p:nvGraphicFramePr>
        <p:xfrm>
          <a:off x="482817" y="1059899"/>
          <a:ext cx="8881624" cy="269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03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827717463"/>
                    </a:ext>
                  </a:extLst>
                </a:gridCol>
                <a:gridCol w="1110203">
                  <a:extLst>
                    <a:ext uri="{9D8B030D-6E8A-4147-A177-3AD203B41FA5}">
                      <a16:colId xmlns:a16="http://schemas.microsoft.com/office/drawing/2014/main" val="188899148"/>
                    </a:ext>
                  </a:extLst>
                </a:gridCol>
              </a:tblGrid>
              <a:tr h="111472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79663"/>
                  </a:ext>
                </a:extLst>
              </a:tr>
              <a:tr h="1238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Price negotiation in email, LC via banking channel, in format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Procurement end</a:t>
                      </a:r>
                      <a:b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Procurement end</a:t>
                      </a:r>
                      <a:b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_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Manifest submitted by shipping line on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AsyCUDA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tool, matches manually with requirement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Bill of entry generated on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AsyCUDA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authorization email forwarded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Manual signature on daily follow-up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CNF agent inputs in register, master updated at day end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CNF emails inbound for delivery and allocation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2829"/>
                  </a:ext>
                </a:extLst>
              </a:tr>
            </a:tbl>
          </a:graphicData>
        </a:graphic>
      </p:graphicFrame>
      <p:sp>
        <p:nvSpPr>
          <p:cNvPr id="2" name="Right Triangle 1">
            <a:extLst>
              <a:ext uri="{FF2B5EF4-FFF2-40B4-BE49-F238E27FC236}">
                <a16:creationId xmlns:a16="http://schemas.microsoft.com/office/drawing/2014/main" id="{2D00E102-A395-5C55-B12B-231967C1D60F}"/>
              </a:ext>
            </a:extLst>
          </p:cNvPr>
          <p:cNvSpPr/>
          <p:nvPr/>
        </p:nvSpPr>
        <p:spPr>
          <a:xfrm>
            <a:off x="9418160" y="1059898"/>
            <a:ext cx="1301213" cy="26996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tool+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3FE17D2-9063-D76C-4365-B3A17F14D8EB}"/>
              </a:ext>
            </a:extLst>
          </p:cNvPr>
          <p:cNvSpPr/>
          <p:nvPr/>
        </p:nvSpPr>
        <p:spPr>
          <a:xfrm rot="5400000">
            <a:off x="9283404" y="3906595"/>
            <a:ext cx="1566623" cy="130531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task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E7C07C-91CB-8448-3642-E5CD268F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19217"/>
              </p:ext>
            </p:extLst>
          </p:nvPr>
        </p:nvGraphicFramePr>
        <p:xfrm>
          <a:off x="482817" y="6128843"/>
          <a:ext cx="88816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624">
                  <a:extLst>
                    <a:ext uri="{9D8B030D-6E8A-4147-A177-3AD203B41FA5}">
                      <a16:colId xmlns:a16="http://schemas.microsoft.com/office/drawing/2014/main" val="3272966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WS-0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474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5DC8D6-C0E0-3BF7-0D0F-CBAF165E75BD}"/>
              </a:ext>
            </a:extLst>
          </p:cNvPr>
          <p:cNvSpPr txBox="1"/>
          <p:nvPr/>
        </p:nvSpPr>
        <p:spPr>
          <a:xfrm>
            <a:off x="9473273" y="5294274"/>
            <a:ext cx="247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Scopes for Automation:</a:t>
            </a:r>
          </a:p>
          <a:p>
            <a:endParaRPr lang="en-US" b="1" dirty="0"/>
          </a:p>
          <a:p>
            <a:r>
              <a:rPr lang="en-US" b="1" dirty="0"/>
              <a:t>WS-0 (g, h).</a:t>
            </a:r>
          </a:p>
          <a:p>
            <a:r>
              <a:rPr lang="en-US" dirty="0"/>
              <a:t>Visibility of status</a:t>
            </a:r>
          </a:p>
        </p:txBody>
      </p:sp>
    </p:spTree>
    <p:extLst>
      <p:ext uri="{BB962C8B-B14F-4D97-AF65-F5344CB8AC3E}">
        <p14:creationId xmlns:p14="http://schemas.microsoft.com/office/powerpoint/2010/main" val="41389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2B03ED51-4D22-C864-9D11-F5C8D33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65" cy="68461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82453-0086-6B9B-BD12-BD098A42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11718"/>
              </p:ext>
            </p:extLst>
          </p:nvPr>
        </p:nvGraphicFramePr>
        <p:xfrm>
          <a:off x="1061356" y="3537857"/>
          <a:ext cx="8561514" cy="232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19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1426919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1426919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1426919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1426919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1426919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</a:tblGrid>
              <a:tr h="1641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Delivery schedule received from supplier or CNF (for imported)</a:t>
                      </a: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Transport management as per delivery schedule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/>
                        <a:t>Material unloading from warehouse and taking GR (Goods Received)</a:t>
                      </a:r>
                      <a:endParaRPr lang="en-US" sz="1300" dirty="0"/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Quality sampling for testing and clearance, final state: ready to use</a:t>
                      </a: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Requisition from production floor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Delivery to production floor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43125"/>
                  </a:ext>
                </a:extLst>
              </a:tr>
              <a:tr h="665293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</a:rPr>
                        <a:t>WS-1</a:t>
                      </a:r>
                      <a:endParaRPr 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</a:rPr>
                        <a:t>WS-2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</a:rPr>
                        <a:t>WS-3</a:t>
                      </a:r>
                      <a:endParaRPr 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WS-4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</a:rPr>
                        <a:t>WS-5</a:t>
                      </a:r>
                      <a:endParaRPr 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WS-6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08622"/>
                  </a:ext>
                </a:extLst>
              </a:tr>
            </a:tbl>
          </a:graphicData>
        </a:graphic>
      </p:graphicFrame>
      <p:sp>
        <p:nvSpPr>
          <p:cNvPr id="7" name="Right Triangle 6">
            <a:extLst>
              <a:ext uri="{FF2B5EF4-FFF2-40B4-BE49-F238E27FC236}">
                <a16:creationId xmlns:a16="http://schemas.microsoft.com/office/drawing/2014/main" id="{2997AC79-6DA0-F1E0-2C26-069B9C84D730}"/>
              </a:ext>
            </a:extLst>
          </p:cNvPr>
          <p:cNvSpPr/>
          <p:nvPr/>
        </p:nvSpPr>
        <p:spPr>
          <a:xfrm rot="5400000">
            <a:off x="9633024" y="3774201"/>
            <a:ext cx="1335640" cy="130531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task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409C2-2F22-AFA1-90FE-14AD91223DE9}"/>
              </a:ext>
            </a:extLst>
          </p:cNvPr>
          <p:cNvSpPr txBox="1"/>
          <p:nvPr/>
        </p:nvSpPr>
        <p:spPr>
          <a:xfrm>
            <a:off x="10526461" y="30596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Manual</a:t>
            </a:r>
          </a:p>
        </p:txBody>
      </p:sp>
      <p:pic>
        <p:nvPicPr>
          <p:cNvPr id="1026" name="Picture 2" descr="Unilever – Logos Download">
            <a:extLst>
              <a:ext uri="{FF2B5EF4-FFF2-40B4-BE49-F238E27FC236}">
                <a16:creationId xmlns:a16="http://schemas.microsoft.com/office/drawing/2014/main" id="{048FC2C0-D162-F211-94C2-628E86EA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704" y="6234988"/>
            <a:ext cx="400943" cy="4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F796D9-2205-89B6-BE87-D62917DBF77C}"/>
              </a:ext>
            </a:extLst>
          </p:cNvPr>
          <p:cNvSpPr/>
          <p:nvPr/>
        </p:nvSpPr>
        <p:spPr>
          <a:xfrm>
            <a:off x="125895" y="121920"/>
            <a:ext cx="11940210" cy="6644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4C26A-2539-8E8E-AFB5-14B3F92A31B7}"/>
              </a:ext>
            </a:extLst>
          </p:cNvPr>
          <p:cNvGrpSpPr/>
          <p:nvPr/>
        </p:nvGrpSpPr>
        <p:grpSpPr>
          <a:xfrm>
            <a:off x="11363614" y="238278"/>
            <a:ext cx="616225" cy="549116"/>
            <a:chOff x="4333461" y="956871"/>
            <a:chExt cx="3101009" cy="255164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D24D90-979A-28BC-3D5C-456B09D08FFB}"/>
                </a:ext>
              </a:extLst>
            </p:cNvPr>
            <p:cNvSpPr/>
            <p:nvPr/>
          </p:nvSpPr>
          <p:spPr>
            <a:xfrm>
              <a:off x="4443716" y="1040475"/>
              <a:ext cx="1429958" cy="11703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Graphic 16" descr="Research with solid fill">
              <a:extLst>
                <a:ext uri="{FF2B5EF4-FFF2-40B4-BE49-F238E27FC236}">
                  <a16:creationId xmlns:a16="http://schemas.microsoft.com/office/drawing/2014/main" id="{C87915A9-3078-CB74-4B10-DBA3CC84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20859" y="1187727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7CFA9AE-7FFF-9EC3-FA4B-05402EE29DCE}"/>
                </a:ext>
              </a:extLst>
            </p:cNvPr>
            <p:cNvSpPr/>
            <p:nvPr/>
          </p:nvSpPr>
          <p:spPr>
            <a:xfrm>
              <a:off x="5910885" y="1036383"/>
              <a:ext cx="1429958" cy="11703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Graphic 18" descr="Dice with solid fill">
              <a:extLst>
                <a:ext uri="{FF2B5EF4-FFF2-40B4-BE49-F238E27FC236}">
                  <a16:creationId xmlns:a16="http://schemas.microsoft.com/office/drawing/2014/main" id="{D8F665AE-E330-AE60-3764-DC5B4C9E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168664" y="1201031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26AED2B-320A-45C3-F7B3-7AAAB5938D14}"/>
                </a:ext>
              </a:extLst>
            </p:cNvPr>
            <p:cNvSpPr/>
            <p:nvPr/>
          </p:nvSpPr>
          <p:spPr>
            <a:xfrm>
              <a:off x="5919455" y="2256794"/>
              <a:ext cx="1429958" cy="11703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Graphic 20" descr="Statistics with solid fill">
              <a:extLst>
                <a:ext uri="{FF2B5EF4-FFF2-40B4-BE49-F238E27FC236}">
                  <a16:creationId xmlns:a16="http://schemas.microsoft.com/office/drawing/2014/main" id="{7127D499-7C6C-2BDF-F7BE-50A22426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133611" y="2371376"/>
              <a:ext cx="914400" cy="914400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30246B8-6861-A67D-304F-40005E3C99F7}"/>
                </a:ext>
              </a:extLst>
            </p:cNvPr>
            <p:cNvSpPr/>
            <p:nvPr/>
          </p:nvSpPr>
          <p:spPr>
            <a:xfrm>
              <a:off x="4443716" y="2258655"/>
              <a:ext cx="1429958" cy="11703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Graphic 22" descr="Venn diagram with solid fill">
              <a:extLst>
                <a:ext uri="{FF2B5EF4-FFF2-40B4-BE49-F238E27FC236}">
                  <a16:creationId xmlns:a16="http://schemas.microsoft.com/office/drawing/2014/main" id="{88B92E07-99AB-10F1-DA43-173A3371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657182" y="2371376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4939F9-E337-F86A-E210-A60D7F4EA66B}"/>
                </a:ext>
              </a:extLst>
            </p:cNvPr>
            <p:cNvSpPr/>
            <p:nvPr/>
          </p:nvSpPr>
          <p:spPr>
            <a:xfrm>
              <a:off x="4333461" y="956871"/>
              <a:ext cx="3101009" cy="255164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F115-5DBF-958A-55AF-172E8F4D1412}"/>
              </a:ext>
            </a:extLst>
          </p:cNvPr>
          <p:cNvSpPr/>
          <p:nvPr/>
        </p:nvSpPr>
        <p:spPr>
          <a:xfrm>
            <a:off x="218919" y="235381"/>
            <a:ext cx="11018520" cy="552011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53784-3928-1785-CB02-B11112052301}"/>
              </a:ext>
            </a:extLst>
          </p:cNvPr>
          <p:cNvSpPr txBox="1"/>
          <p:nvPr/>
        </p:nvSpPr>
        <p:spPr>
          <a:xfrm>
            <a:off x="288955" y="258939"/>
            <a:ext cx="61976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/>
              <a:t>Value Chain Analysis: Logistics (Inbound)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626F358-79EA-66FA-0CCC-3484D1FE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98646"/>
              </p:ext>
            </p:extLst>
          </p:nvPr>
        </p:nvGraphicFramePr>
        <p:xfrm>
          <a:off x="1061357" y="1782535"/>
          <a:ext cx="85576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270">
                  <a:extLst>
                    <a:ext uri="{9D8B030D-6E8A-4147-A177-3AD203B41FA5}">
                      <a16:colId xmlns:a16="http://schemas.microsoft.com/office/drawing/2014/main" val="3086639941"/>
                    </a:ext>
                  </a:extLst>
                </a:gridCol>
                <a:gridCol w="1426270">
                  <a:extLst>
                    <a:ext uri="{9D8B030D-6E8A-4147-A177-3AD203B41FA5}">
                      <a16:colId xmlns:a16="http://schemas.microsoft.com/office/drawing/2014/main" val="1588486290"/>
                    </a:ext>
                  </a:extLst>
                </a:gridCol>
                <a:gridCol w="1426270">
                  <a:extLst>
                    <a:ext uri="{9D8B030D-6E8A-4147-A177-3AD203B41FA5}">
                      <a16:colId xmlns:a16="http://schemas.microsoft.com/office/drawing/2014/main" val="1559422984"/>
                    </a:ext>
                  </a:extLst>
                </a:gridCol>
                <a:gridCol w="1426270">
                  <a:extLst>
                    <a:ext uri="{9D8B030D-6E8A-4147-A177-3AD203B41FA5}">
                      <a16:colId xmlns:a16="http://schemas.microsoft.com/office/drawing/2014/main" val="4145514948"/>
                    </a:ext>
                  </a:extLst>
                </a:gridCol>
                <a:gridCol w="1426270">
                  <a:extLst>
                    <a:ext uri="{9D8B030D-6E8A-4147-A177-3AD203B41FA5}">
                      <a16:colId xmlns:a16="http://schemas.microsoft.com/office/drawing/2014/main" val="4163383808"/>
                    </a:ext>
                  </a:extLst>
                </a:gridCol>
                <a:gridCol w="1426270">
                  <a:extLst>
                    <a:ext uri="{9D8B030D-6E8A-4147-A177-3AD203B41FA5}">
                      <a16:colId xmlns:a16="http://schemas.microsoft.com/office/drawing/2014/main" val="3575141929"/>
                    </a:ext>
                  </a:extLst>
                </a:gridCol>
              </a:tblGrid>
              <a:tr h="855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to 5 mins per request, ~10 requests per day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or 5 line items, ideally 10 mins, 2 hrs in worst case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input per IVD – 5 mins, 1 to 1.5 hrs daily</a:t>
                      </a:r>
                      <a:endParaRPr lang="en-US" sz="13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Whole process may take 1/3/30 days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60 posts take ~5 mins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_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79663"/>
                  </a:ext>
                </a:extLst>
              </a:tr>
              <a:tr h="855641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300"/>
                        <a:t>CNF communicates over email, SAP info cross check with WH team</a:t>
                      </a:r>
                      <a:endParaRPr lang="en-US" sz="1300" dirty="0"/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Allocate transport from 4 vendors, calculation in mind 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Entry in SAP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New material dump from SAP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System generates requisition slip, SAP shows what could not be posted</a:t>
                      </a:r>
                      <a:endParaRPr lang="en-US" sz="13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Physical signature on issue note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2829"/>
                  </a:ext>
                </a:extLst>
              </a:tr>
            </a:tbl>
          </a:graphicData>
        </a:graphic>
      </p:graphicFrame>
      <p:sp>
        <p:nvSpPr>
          <p:cNvPr id="2" name="Right Triangle 1">
            <a:extLst>
              <a:ext uri="{FF2B5EF4-FFF2-40B4-BE49-F238E27FC236}">
                <a16:creationId xmlns:a16="http://schemas.microsoft.com/office/drawing/2014/main" id="{FD283FB3-C053-1375-D53B-81CF3818BCDD}"/>
              </a:ext>
            </a:extLst>
          </p:cNvPr>
          <p:cNvSpPr/>
          <p:nvPr/>
        </p:nvSpPr>
        <p:spPr>
          <a:xfrm>
            <a:off x="9652422" y="1798021"/>
            <a:ext cx="1301213" cy="19349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tool+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549D0-3D82-717C-0875-C386086E057B}"/>
              </a:ext>
            </a:extLst>
          </p:cNvPr>
          <p:cNvSpPr txBox="1"/>
          <p:nvPr/>
        </p:nvSpPr>
        <p:spPr>
          <a:xfrm>
            <a:off x="965771" y="5938325"/>
            <a:ext cx="840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Scopes for Automation: </a:t>
            </a:r>
            <a:r>
              <a:rPr lang="en-US" sz="2000" dirty="0"/>
              <a:t>Unidentified till now</a:t>
            </a:r>
          </a:p>
        </p:txBody>
      </p:sp>
    </p:spTree>
    <p:extLst>
      <p:ext uri="{BB962C8B-B14F-4D97-AF65-F5344CB8AC3E}">
        <p14:creationId xmlns:p14="http://schemas.microsoft.com/office/powerpoint/2010/main" val="18813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9841</TotalTime>
  <Words>751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Rabib, Hasnain-Karim</dc:creator>
  <cp:lastModifiedBy>Shithi Maitra</cp:lastModifiedBy>
  <cp:revision>3</cp:revision>
  <dcterms:created xsi:type="dcterms:W3CDTF">2023-06-08T06:38:47Z</dcterms:created>
  <dcterms:modified xsi:type="dcterms:W3CDTF">2024-05-31T02:05:58Z</dcterms:modified>
</cp:coreProperties>
</file>